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5.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3.xml" ContentType="application/vnd.openxmlformats-officedocument.presentationml.notesSlide+xml"/>
  <Override PartName="/ppt/charts/chart11.xml" ContentType="application/vnd.openxmlformats-officedocument.drawingml.chart+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12.xml" ContentType="application/vnd.openxmlformats-officedocument.drawingml.chart+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13.xml" ContentType="application/vnd.openxmlformats-officedocument.drawingml.chart+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60" r:id="rId1"/>
  </p:sldMasterIdLst>
  <p:notesMasterIdLst>
    <p:notesMasterId r:id="rId103"/>
  </p:notesMasterIdLst>
  <p:handoutMasterIdLst>
    <p:handoutMasterId r:id="rId104"/>
  </p:handoutMasterIdLst>
  <p:sldIdLst>
    <p:sldId id="431" r:id="rId2"/>
    <p:sldId id="433" r:id="rId3"/>
    <p:sldId id="518" r:id="rId4"/>
    <p:sldId id="391" r:id="rId5"/>
    <p:sldId id="392" r:id="rId6"/>
    <p:sldId id="393" r:id="rId7"/>
    <p:sldId id="260" r:id="rId8"/>
    <p:sldId id="395" r:id="rId9"/>
    <p:sldId id="396" r:id="rId10"/>
    <p:sldId id="397" r:id="rId11"/>
    <p:sldId id="398" r:id="rId12"/>
    <p:sldId id="399" r:id="rId13"/>
    <p:sldId id="400" r:id="rId14"/>
    <p:sldId id="519" r:id="rId15"/>
    <p:sldId id="425" r:id="rId16"/>
    <p:sldId id="426" r:id="rId17"/>
    <p:sldId id="427" r:id="rId18"/>
    <p:sldId id="428" r:id="rId19"/>
    <p:sldId id="429" r:id="rId20"/>
    <p:sldId id="407" r:id="rId21"/>
    <p:sldId id="525" r:id="rId22"/>
    <p:sldId id="526" r:id="rId23"/>
    <p:sldId id="410" r:id="rId24"/>
    <p:sldId id="411" r:id="rId25"/>
    <p:sldId id="412" r:id="rId26"/>
    <p:sldId id="413" r:id="rId27"/>
    <p:sldId id="521" r:id="rId28"/>
    <p:sldId id="415" r:id="rId29"/>
    <p:sldId id="416" r:id="rId30"/>
    <p:sldId id="417" r:id="rId31"/>
    <p:sldId id="527" r:id="rId32"/>
    <p:sldId id="528" r:id="rId33"/>
    <p:sldId id="529" r:id="rId34"/>
    <p:sldId id="530" r:id="rId35"/>
    <p:sldId id="531" r:id="rId36"/>
    <p:sldId id="532" r:id="rId37"/>
    <p:sldId id="533" r:id="rId38"/>
    <p:sldId id="534" r:id="rId39"/>
    <p:sldId id="535" r:id="rId40"/>
    <p:sldId id="536" r:id="rId41"/>
    <p:sldId id="554" r:id="rId42"/>
    <p:sldId id="555" r:id="rId43"/>
    <p:sldId id="556" r:id="rId44"/>
    <p:sldId id="557" r:id="rId45"/>
    <p:sldId id="558" r:id="rId46"/>
    <p:sldId id="559" r:id="rId47"/>
    <p:sldId id="560" r:id="rId48"/>
    <p:sldId id="561" r:id="rId49"/>
    <p:sldId id="562" r:id="rId50"/>
    <p:sldId id="563" r:id="rId51"/>
    <p:sldId id="564" r:id="rId52"/>
    <p:sldId id="565" r:id="rId53"/>
    <p:sldId id="566" r:id="rId54"/>
    <p:sldId id="567" r:id="rId55"/>
    <p:sldId id="568" r:id="rId56"/>
    <p:sldId id="569" r:id="rId57"/>
    <p:sldId id="570" r:id="rId58"/>
    <p:sldId id="537" r:id="rId59"/>
    <p:sldId id="538" r:id="rId60"/>
    <p:sldId id="539" r:id="rId61"/>
    <p:sldId id="540" r:id="rId62"/>
    <p:sldId id="541" r:id="rId63"/>
    <p:sldId id="542" r:id="rId64"/>
    <p:sldId id="543" r:id="rId65"/>
    <p:sldId id="544" r:id="rId66"/>
    <p:sldId id="545" r:id="rId67"/>
    <p:sldId id="546" r:id="rId68"/>
    <p:sldId id="547" r:id="rId69"/>
    <p:sldId id="548" r:id="rId70"/>
    <p:sldId id="549" r:id="rId71"/>
    <p:sldId id="550" r:id="rId72"/>
    <p:sldId id="467" r:id="rId73"/>
    <p:sldId id="468" r:id="rId74"/>
    <p:sldId id="469" r:id="rId75"/>
    <p:sldId id="470" r:id="rId76"/>
    <p:sldId id="471" r:id="rId77"/>
    <p:sldId id="551" r:id="rId78"/>
    <p:sldId id="552" r:id="rId79"/>
    <p:sldId id="553" r:id="rId80"/>
    <p:sldId id="571" r:id="rId81"/>
    <p:sldId id="572" r:id="rId82"/>
    <p:sldId id="475" r:id="rId83"/>
    <p:sldId id="476" r:id="rId84"/>
    <p:sldId id="504" r:id="rId85"/>
    <p:sldId id="505" r:id="rId86"/>
    <p:sldId id="506" r:id="rId87"/>
    <p:sldId id="480" r:id="rId88"/>
    <p:sldId id="481" r:id="rId89"/>
    <p:sldId id="482" r:id="rId90"/>
    <p:sldId id="483" r:id="rId91"/>
    <p:sldId id="484" r:id="rId92"/>
    <p:sldId id="485" r:id="rId93"/>
    <p:sldId id="517" r:id="rId94"/>
    <p:sldId id="487" r:id="rId95"/>
    <p:sldId id="488" r:id="rId96"/>
    <p:sldId id="489" r:id="rId97"/>
    <p:sldId id="490" r:id="rId98"/>
    <p:sldId id="491" r:id="rId99"/>
    <p:sldId id="492" r:id="rId100"/>
    <p:sldId id="493" r:id="rId101"/>
    <p:sldId id="432" r:id="rId102"/>
  </p:sldIdLst>
  <p:sldSz cx="9144000" cy="6858000" type="screen4x3"/>
  <p:notesSz cx="6858000" cy="9144000"/>
  <p:embeddedFontLst>
    <p:embeddedFont>
      <p:font typeface="Calibri" panose="020F0502020204030204" pitchFamily="34" charset="0"/>
      <p:regular r:id="rId105"/>
      <p:bold r:id="rId106"/>
      <p:italic r:id="rId107"/>
      <p:boldItalic r:id="rId108"/>
    </p:embeddedFont>
    <p:embeddedFont>
      <p:font typeface="Franklin Gothic Medium" panose="020B0603020102020204" pitchFamily="34" charset="0"/>
      <p:regular r:id="rId109"/>
      <p:italic r:id="rId110"/>
    </p:embeddedFont>
    <p:embeddedFont>
      <p:font typeface="Open Sans" pitchFamily="2" charset="0"/>
      <p:regular r:id="rId111"/>
      <p:bold r:id="rId112"/>
      <p:italic r:id="rId113"/>
      <p:boldItalic r:id="rId114"/>
    </p:embeddedFont>
    <p:embeddedFont>
      <p:font typeface="Open Sans SemiBold" pitchFamily="2" charset="0"/>
      <p:regular r:id="rId115"/>
      <p:bold r:id="rId116"/>
      <p:italic r:id="rId117"/>
      <p:boldItalic r:id="rId118"/>
    </p:embeddedFont>
  </p:embeddedFontLst>
  <p:custDataLst>
    <p:tags r:id="rId1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or" initials="A" lastIdx="8"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65335" autoAdjust="0"/>
  </p:normalViewPr>
  <p:slideViewPr>
    <p:cSldViewPr snapToObjects="1">
      <p:cViewPr varScale="1">
        <p:scale>
          <a:sx n="74" d="100"/>
          <a:sy n="74" d="100"/>
        </p:scale>
        <p:origin x="2880" y="72"/>
      </p:cViewPr>
      <p:guideLst/>
    </p:cSldViewPr>
  </p:slideViewPr>
  <p:outlineViewPr>
    <p:cViewPr>
      <p:scale>
        <a:sx n="33" d="100"/>
        <a:sy n="33" d="100"/>
      </p:scale>
      <p:origin x="0" y="-72450"/>
    </p:cViewPr>
  </p:outlineViewPr>
  <p:notesTextViewPr>
    <p:cViewPr>
      <p:scale>
        <a:sx n="3" d="2"/>
        <a:sy n="3" d="2"/>
      </p:scale>
      <p:origin x="0" y="-6750"/>
    </p:cViewPr>
  </p:notesTextViewPr>
  <p:sorterViewPr>
    <p:cViewPr>
      <p:scale>
        <a:sx n="100" d="100"/>
        <a:sy n="100" d="100"/>
      </p:scale>
      <p:origin x="0" y="-15984"/>
    </p:cViewPr>
  </p:sorterViewPr>
  <p:notesViewPr>
    <p:cSldViewPr snapToObjects="1">
      <p:cViewPr varScale="1">
        <p:scale>
          <a:sx n="82" d="100"/>
          <a:sy n="82" d="100"/>
        </p:scale>
        <p:origin x="3684" y="-800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9.fntdata"/><Relationship Id="rId118" Type="http://schemas.openxmlformats.org/officeDocument/2006/relationships/font" Target="fonts/font14.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font" Target="fonts/font4.fntdata"/><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0.fntdata"/><Relationship Id="rId119" Type="http://schemas.openxmlformats.org/officeDocument/2006/relationships/tags" Target="tags/tag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6.fntdata"/><Relationship Id="rId115"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rv-files\texte\KOMM\IJAB%20Infosystem%20der%20Kinder%20und%20Jugendhilfe\Gliederung\Gliederung_FINAL\Grafiken%20f&#252;r%20PPT_alle\_Excel-Dateien_f&#252;r_Grafiken\Datei%20zu%20Folie%201.1.1%20Abb.%20Bev&#246;lkerung.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Strukturen\Franz&#246;sisch\Datei%20zu%20Folie%203.3.1%20Ausgaben%20Aufgaben%20KiJuhilfe_FR.xlsx"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1" Type="http://schemas.openxmlformats.org/officeDocument/2006/relationships/oleObject" Target="file:///\\srv-files\texte\KOMM\IJAB%20Infosystem%20der%20Kinder%20und%20Jugendhilfe\Gliederung\Gliederung_FINAL\Grafiken%20f&#252;r%20PPT_alle\_Excel-Dateien_f&#252;r_Grafiken\Datei%20zu%20Folie%203.4.1%20Arbeitsfelder%20Personal%20KiJuhilf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rv-files\texte\KOMM\IJAB%20Infosystem%20der%20Kinder%20und%20Jugendhilfe\Gliederung\Gliederung_FINAL\Grafiken%20f&#252;r%20PPT_alle\Strukturen\Franz&#246;sisch\Datei%20zu%20Folie%203.4.3%20Qualikation%20sozpaed%20Fachkraefte_Franz.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rv-files\texte\KOMM\IJAB%20Infosystem%20der%20Kinder%20und%20Jugendhilfe\Gliederung\Gliederung_FINAL\Grafiken%20f&#252;r%20PPT_alle\_Excel-Dateien_f&#252;r_Grafiken\Datei%20zu%20Folie%201.3.4%20Sozialleistunge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Aufgaben%20&amp;%20Handlungsfelder\Franz&#246;sisch\Datei_zu_%202.2.6%20Entwicklung%20Tagesangebote%20Kinder_FR.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Aufgaben%20&amp;%20Handlungsfelder\Franz&#246;sisch\Datei_zu_%202.2.6%20Entwicklung%20Tagesangebote%20Kinder_FR.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srv-files\texte\KOMM\IJAB%20Infosystem%20der%20Kinder%20und%20Jugendhilfe\Gliederung\Gliederung_FINAL\Grafiken%20f&#252;r%20PPT_alle\_Excel-Dateien_f&#252;r_Grafiken\Datei%20zu%20Folie%202.3.4%20Quant%20Verteilung%20HzE%20Minderj&#228;hrige%202019.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Diagramm%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64259433746338E-2"/>
          <c:y val="8.4462009370326996E-2"/>
          <c:w val="0.89830905199050903"/>
          <c:h val="0.73038822412490845"/>
        </c:manualLayout>
      </c:layout>
      <c:barChart>
        <c:barDir val="col"/>
        <c:grouping val="percentStacked"/>
        <c:varyColors val="0"/>
        <c:ser>
          <c:idx val="0"/>
          <c:order val="0"/>
          <c:tx>
            <c:strRef>
              <c:f>'Daten Abb. Folie 1.1.1'!$A$110</c:f>
              <c:strCache>
                <c:ptCount val="1"/>
                <c:pt idx="0">
                  <c:v>Moins de 20 ans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smtId="4294967295">
                    <a:solidFill>
                      <a:schemeClr val="bg1"/>
                    </a:solidFill>
                    <a:latin typeface="Open Sans" panose="020B0606030504020204" pitchFamily="34" charset="0"/>
                    <a:ea typeface="+mn-ea"/>
                    <a:cs typeface="+mn-cs"/>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'Daten Abb. Folie 1.1.1'!$B$109:$D$109</c:f>
              <c:strCache>
                <c:ptCount val="3"/>
                <c:pt idx="0">
                  <c:v>31.12.1999</c:v>
                </c:pt>
                <c:pt idx="1">
                  <c:v>31.12.2009</c:v>
                </c:pt>
                <c:pt idx="2">
                  <c:v>31.12.2019</c:v>
                </c:pt>
              </c:strCache>
            </c:strRef>
          </c:cat>
          <c:val>
            <c:numRef>
              <c:f>'Daten Abb. Folie 1.1.1'!$B$110:$D$110</c:f>
              <c:numCache>
                <c:formatCode>#,##0.0</c:formatCode>
                <c:ptCount val="3"/>
                <c:pt idx="0">
                  <c:v>21.335659184327344</c:v>
                </c:pt>
                <c:pt idx="1">
                  <c:v>18.752179417250066</c:v>
                </c:pt>
                <c:pt idx="2">
                  <c:v>18.433459512424388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0BEC-47D2-9466-D3DAB9AB2AA6}"/>
            </c:ext>
          </c:extLst>
        </c:ser>
        <c:ser>
          <c:idx val="1"/>
          <c:order val="1"/>
          <c:tx>
            <c:strRef>
              <c:f>'Daten Abb. Folie 1.1.1'!$A$111</c:f>
              <c:strCache>
                <c:ptCount val="1"/>
                <c:pt idx="0">
                  <c:v>20 à 39 ans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smtId="4294967295">
                    <a:solidFill>
                      <a:schemeClr val="bg1"/>
                    </a:solidFill>
                    <a:latin typeface="Open Sans" panose="020B0606030504020204" pitchFamily="34" charset="0"/>
                    <a:ea typeface="+mn-ea"/>
                    <a:cs typeface="+mn-cs"/>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'Daten Abb. Folie 1.1.1'!$B$109:$D$109</c:f>
              <c:strCache>
                <c:ptCount val="3"/>
                <c:pt idx="0">
                  <c:v>31.12.1999</c:v>
                </c:pt>
                <c:pt idx="1">
                  <c:v>31.12.2009</c:v>
                </c:pt>
                <c:pt idx="2">
                  <c:v>31.12.2019</c:v>
                </c:pt>
              </c:strCache>
            </c:strRef>
          </c:cat>
          <c:val>
            <c:numRef>
              <c:f>'Daten Abb. Folie 1.1.1'!$B$111:$D$111</c:f>
              <c:numCache>
                <c:formatCode>#,##0.0</c:formatCode>
                <c:ptCount val="3"/>
                <c:pt idx="0">
                  <c:v>29.012389020790565</c:v>
                </c:pt>
                <c:pt idx="1">
                  <c:v>24.312539444969104</c:v>
                </c:pt>
                <c:pt idx="2">
                  <c:v>24.610606520197724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0BEC-47D2-9466-D3DAB9AB2AA6}"/>
            </c:ext>
          </c:extLst>
        </c:ser>
        <c:ser>
          <c:idx val="2"/>
          <c:order val="2"/>
          <c:tx>
            <c:strRef>
              <c:f>'Daten Abb. Folie 1.1.1'!$A$112</c:f>
              <c:strCache>
                <c:ptCount val="1"/>
                <c:pt idx="0">
                  <c:v>40 à 59 ans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smtId="4294967295">
                    <a:solidFill>
                      <a:schemeClr val="bg1"/>
                    </a:solidFill>
                    <a:latin typeface="Open Sans" panose="020B0606030504020204" pitchFamily="34" charset="0"/>
                    <a:ea typeface="+mn-ea"/>
                    <a:cs typeface="+mn-cs"/>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'Daten Abb. Folie 1.1.1'!$B$109:$D$109</c:f>
              <c:strCache>
                <c:ptCount val="3"/>
                <c:pt idx="0">
                  <c:v>31.12.1999</c:v>
                </c:pt>
                <c:pt idx="1">
                  <c:v>31.12.2009</c:v>
                </c:pt>
                <c:pt idx="2">
                  <c:v>31.12.2019</c:v>
                </c:pt>
              </c:strCache>
            </c:strRef>
          </c:cat>
          <c:val>
            <c:numRef>
              <c:f>'Daten Abb. Folie 1.1.1'!$B$112:$D$112</c:f>
              <c:numCache>
                <c:formatCode>#,##0.0</c:formatCode>
                <c:ptCount val="3"/>
                <c:pt idx="0">
                  <c:v>26.671974377909407</c:v>
                </c:pt>
                <c:pt idx="1">
                  <c:v>31.007712904547365</c:v>
                </c:pt>
                <c:pt idx="2">
                  <c:v>28.412719122678787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0BEC-47D2-9466-D3DAB9AB2AA6}"/>
            </c:ext>
          </c:extLst>
        </c:ser>
        <c:ser>
          <c:idx val="3"/>
          <c:order val="3"/>
          <c:tx>
            <c:strRef>
              <c:f>'Daten Abb. Folie 1.1.1'!$A$113</c:f>
              <c:strCache>
                <c:ptCount val="1"/>
                <c:pt idx="0">
                  <c:v>60 à 79 ans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smtId="4294967295">
                    <a:solidFill>
                      <a:schemeClr val="bg1"/>
                    </a:solidFill>
                    <a:latin typeface="Open Sans" panose="020B0606030504020204" pitchFamily="34" charset="0"/>
                    <a:ea typeface="+mn-ea"/>
                    <a:cs typeface="+mn-cs"/>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'Daten Abb. Folie 1.1.1'!$B$109:$D$109</c:f>
              <c:strCache>
                <c:ptCount val="3"/>
                <c:pt idx="0">
                  <c:v>31.12.1999</c:v>
                </c:pt>
                <c:pt idx="1">
                  <c:v>31.12.2009</c:v>
                </c:pt>
                <c:pt idx="2">
                  <c:v>31.12.2019</c:v>
                </c:pt>
              </c:strCache>
            </c:strRef>
          </c:cat>
          <c:val>
            <c:numRef>
              <c:f>'Daten Abb. Folie 1.1.1'!$B$113:$D$113</c:f>
              <c:numCache>
                <c:formatCode>#,##0.0</c:formatCode>
                <c:ptCount val="3"/>
                <c:pt idx="0">
                  <c:v>19.408028932564015</c:v>
                </c:pt>
                <c:pt idx="1">
                  <c:v>20.816837608771603</c:v>
                </c:pt>
                <c:pt idx="2">
                  <c:v>21.712194437988536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0BEC-47D2-9466-D3DAB9AB2AA6}"/>
            </c:ext>
          </c:extLst>
        </c:ser>
        <c:ser>
          <c:idx val="4"/>
          <c:order val="4"/>
          <c:tx>
            <c:strRef>
              <c:f>'Daten Abb. Folie 1.1.1'!$A$114</c:f>
              <c:strCache>
                <c:ptCount val="1"/>
                <c:pt idx="0">
                  <c:v>80 et plus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smtId="4294967295">
                    <a:solidFill>
                      <a:schemeClr val="bg1"/>
                    </a:solidFill>
                    <a:latin typeface="Open Sans" panose="020B0606030504020204" pitchFamily="34" charset="0"/>
                    <a:ea typeface="+mn-ea"/>
                    <a:cs typeface="+mn-cs"/>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'Daten Abb. Folie 1.1.1'!$B$109:$D$109</c:f>
              <c:strCache>
                <c:ptCount val="3"/>
                <c:pt idx="0">
                  <c:v>31.12.1999</c:v>
                </c:pt>
                <c:pt idx="1">
                  <c:v>31.12.2009</c:v>
                </c:pt>
                <c:pt idx="2">
                  <c:v>31.12.2019</c:v>
                </c:pt>
              </c:strCache>
            </c:strRef>
          </c:cat>
          <c:val>
            <c:numRef>
              <c:f>'Daten Abb. Folie 1.1.1'!$B$114:$D$114</c:f>
              <c:numCache>
                <c:formatCode>#,##0.0</c:formatCode>
                <c:ptCount val="3"/>
                <c:pt idx="0">
                  <c:v>3.571948484408674</c:v>
                </c:pt>
                <c:pt idx="1">
                  <c:v>5.1107306244618655</c:v>
                </c:pt>
                <c:pt idx="2">
                  <c:v>6.8310204067105653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0BEC-47D2-9466-D3DAB9AB2AA6}"/>
            </c:ext>
          </c:extLst>
        </c:ser>
        <c:dLbls>
          <c:showLegendKey val="0"/>
          <c:showVal val="0"/>
          <c:showCatName val="0"/>
          <c:showSerName val="0"/>
          <c:showPercent val="0"/>
          <c:showBubbleSize val="0"/>
        </c:dLbls>
        <c:gapWidth val="150"/>
        <c:overlap val="100"/>
        <c:axId val="1945036416"/>
        <c:axId val="1945050560"/>
      </c:barChart>
      <c:catAx>
        <c:axId val="19450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smtId="4294967295">
                <a:solidFill>
                  <a:schemeClr val="tx1">
                    <a:lumMod val="65000"/>
                    <a:lumOff val="35000"/>
                  </a:schemeClr>
                </a:solidFill>
                <a:latin typeface="Open Sans" panose="020B0606030504020204" pitchFamily="34" charset="0"/>
                <a:ea typeface="+mn-ea"/>
                <a:cs typeface="+mn-cs"/>
              </a:defRPr>
            </a:pPr>
            <a:endParaRPr lang="de-DE"/>
          </a:p>
        </c:txPr>
        <c:crossAx val="1945050560"/>
        <c:crosses val="autoZero"/>
        <c:auto val="0"/>
        <c:lblAlgn val="ctr"/>
        <c:lblOffset val="100"/>
        <c:noMultiLvlLbl val="0"/>
      </c:catAx>
      <c:valAx>
        <c:axId val="194505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smtId="4294967295">
                <a:solidFill>
                  <a:schemeClr val="tx1">
                    <a:lumMod val="65000"/>
                    <a:lumOff val="35000"/>
                  </a:schemeClr>
                </a:solidFill>
                <a:latin typeface="Open Sans" panose="020B0606030504020204" pitchFamily="34" charset="0"/>
                <a:ea typeface="+mn-ea"/>
                <a:cs typeface="+mn-cs"/>
              </a:defRPr>
            </a:pPr>
            <a:endParaRPr lang="de-DE"/>
          </a:p>
        </c:txPr>
        <c:crossAx val="1945036416"/>
        <c:crosses val="autoZero"/>
        <c:crossBetween val="between"/>
      </c:valAx>
      <c:spPr>
        <a:noFill/>
        <a:ln>
          <a:noFill/>
        </a:ln>
        <a:effectLst/>
      </c:spPr>
    </c:plotArea>
    <c:legend>
      <c:legendPos val="b"/>
      <c:layout>
        <c:manualLayout>
          <c:xMode val="edge"/>
          <c:yMode val="edge"/>
          <c:x val="2.1365314722061157E-2"/>
          <c:y val="0.87571418285369873"/>
          <c:w val="0.96819788217544556"/>
          <c:h val="0.12428583949804306"/>
        </c:manualLayout>
      </c:layout>
      <c:overlay val="0"/>
      <c:spPr>
        <a:noFill/>
        <a:ln>
          <a:noFill/>
        </a:ln>
        <a:effectLst/>
      </c:spPr>
      <c:txPr>
        <a:bodyPr rot="0" spcFirstLastPara="1" vertOverflow="ellipsis" vert="horz" wrap="square" anchor="ctr" anchorCtr="1"/>
        <a:lstStyle/>
        <a:p>
          <a:pPr>
            <a:defRPr sz="1200" b="0" i="0" u="none" strike="noStrike" kern="1200" baseline="0" smtId="4294967295">
              <a:solidFill>
                <a:schemeClr val="tx1">
                  <a:lumMod val="65000"/>
                  <a:lumOff val="35000"/>
                </a:schemeClr>
              </a:solidFill>
              <a:latin typeface="Open Sans" panose="020B0606030504020204" pitchFamily="34" charset="0"/>
              <a:ea typeface="+mn-ea"/>
              <a:cs typeface="+mn-cs"/>
            </a:defRPr>
          </a:pPr>
          <a:endParaRPr lang="de-DE"/>
        </a:p>
      </c:txPr>
    </c:legend>
    <c:plotVisOnly val="1"/>
    <c:dispBlanksAs val="gap"/>
    <c:showDLblsOverMax val="0"/>
  </c:chart>
  <c:spPr>
    <a:noFill/>
    <a:ln>
      <a:noFill/>
    </a:ln>
    <a:effectLst/>
  </c:spPr>
  <c:txPr>
    <a:bodyPr/>
    <a:lstStyle/>
    <a:p>
      <a:pPr>
        <a:defRPr sz="2000" smtId="4294967295"/>
      </a:pPr>
      <a:endParaRPr lang="de-D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89142659362635"/>
          <c:y val="0.14522406719366807"/>
          <c:w val="0.39194393541132794"/>
          <c:h val="0.5646008326003692"/>
        </c:manualLayout>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A9C9-4EA6-8C8F-791D97759DE0}"/>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A9C9-4EA6-8C8F-791D97759DE0}"/>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A9C9-4EA6-8C8F-791D97759DE0}"/>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A9C9-4EA6-8C8F-791D97759DE0}"/>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A9C9-4EA6-8C8F-791D97759DE0}"/>
              </c:ext>
            </c:extLst>
          </c:dPt>
          <c:dLbls>
            <c:dLbl>
              <c:idx val="0"/>
              <c:tx>
                <c:rich>
                  <a:bodyPr/>
                  <a:lstStyle/>
                  <a:p>
                    <a:fld id="{81A311E3-5D5C-400A-ADB9-1A3A7DF53CEC}" type="PERCENTAGE">
                      <a:rPr lang="en-US">
                        <a:solidFill>
                          <a:schemeClr val="bg1"/>
                        </a:solidFill>
                      </a:rPr>
                      <a:pPr/>
                      <a:t>[PROZENTSATZ]</a:t>
                    </a:fld>
                    <a:endParaRPr lang="de-D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C9-4EA6-8C8F-791D97759DE0}"/>
                </c:ext>
              </c:extLst>
            </c:dLbl>
            <c:dLbl>
              <c:idx val="1"/>
              <c:tx>
                <c:rich>
                  <a:bodyPr/>
                  <a:lstStyle/>
                  <a:p>
                    <a:fld id="{7D8752E2-D0DD-4384-A76C-1AF30ECD11BF}" type="PERCENTAGE">
                      <a:rPr lang="en-US">
                        <a:solidFill>
                          <a:schemeClr val="bg1"/>
                        </a:solidFill>
                      </a:rPr>
                      <a:pPr/>
                      <a:t>[PROZENTSATZ]</a:t>
                    </a:fld>
                    <a:endParaRPr lang="de-D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C9-4EA6-8C8F-791D97759DE0}"/>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de-DE"/>
                </a:p>
              </c:txPr>
              <c:showLegendKey val="0"/>
              <c:showVal val="0"/>
              <c:showCatName val="0"/>
              <c:showSerName val="0"/>
              <c:showPercent val="1"/>
              <c:showBubbleSize val="0"/>
              <c:extLst>
                <c:ext xmlns:c16="http://schemas.microsoft.com/office/drawing/2014/chart" uri="{C3380CC4-5D6E-409C-BE32-E72D297353CC}">
                  <c16:uniqueId val="{00000005-A9C9-4EA6-8C8F-791D97759DE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Tabelle1!$A$12:$A$16</c:f>
              <c:strCache>
                <c:ptCount val="5"/>
                <c:pt idx="0">
                  <c:v>Accueil des enfants à la journée</c:v>
                </c:pt>
                <c:pt idx="1">
                  <c:v>Actions et mesures éducatives / aides à l'intégration</c:v>
                </c:pt>
                <c:pt idx="2">
                  <c:v>Travail auprès des enfants et des jeunes, travail social auprès des jeunes en difficulté</c:v>
                </c:pt>
                <c:pt idx="3">
                  <c:v>Soutien à la parentalité et à l'éducation au sein de la famille</c:v>
                </c:pt>
                <c:pt idx="4">
                  <c:v>Autres</c:v>
                </c:pt>
              </c:strCache>
            </c:strRef>
          </c:cat>
          <c:val>
            <c:numRef>
              <c:f>Tabelle1!$B$12:$B$16</c:f>
              <c:numCache>
                <c:formatCode>0</c:formatCode>
                <c:ptCount val="5"/>
                <c:pt idx="0">
                  <c:v>67.220465012919007</c:v>
                </c:pt>
                <c:pt idx="1">
                  <c:v>23.689560471247077</c:v>
                </c:pt>
                <c:pt idx="2">
                  <c:v>5.0556554282589321</c:v>
                </c:pt>
                <c:pt idx="3">
                  <c:v>1.6581899531261237</c:v>
                </c:pt>
                <c:pt idx="4">
                  <c:v>2.3761291344488598</c:v>
                </c:pt>
              </c:numCache>
            </c:numRef>
          </c:val>
          <c:extLst>
            <c:ext xmlns:c16="http://schemas.microsoft.com/office/drawing/2014/chart" uri="{C3380CC4-5D6E-409C-BE32-E72D297353CC}">
              <c16:uniqueId val="{0000000A-A9C9-4EA6-8C8F-791D97759DE0}"/>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4659066245740446"/>
          <c:y val="1.7868350480041133E-2"/>
          <c:w val="0.22413337708247605"/>
          <c:h val="0.951392441349861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de-DE"/>
        </a:p>
      </c:txPr>
    </c:legend>
    <c:plotVisOnly val="1"/>
    <c:dispBlanksAs val="gap"/>
    <c:showDLblsOverMax val="0"/>
  </c:chart>
  <c:spPr>
    <a:noFill/>
    <a:ln>
      <a:noFill/>
    </a:ln>
    <a:effectLst/>
  </c:spPr>
  <c:txPr>
    <a:bodyPr/>
    <a:lstStyle/>
    <a:p>
      <a:pPr>
        <a:defRPr sz="1200">
          <a:latin typeface="Open Sans" panose="020B0606030504020204" pitchFamily="34" charset="0"/>
          <a:ea typeface="Open Sans" panose="020B0606030504020204" pitchFamily="34" charset="0"/>
          <a:cs typeface="Open Sans" panose="020B0606030504020204" pitchFamily="34" charset="0"/>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7"/>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2.708333358168602E-2"/>
          <c:y val="0.19215649366378784"/>
          <c:w val="0.88749998807907104"/>
          <c:h val="0.68091017007827759"/>
        </c:manualLayout>
      </c:layout>
      <c:pie3DChart>
        <c:varyColors val="1"/>
        <c:ser>
          <c:idx val="0"/>
          <c:order val="0"/>
          <c:tx>
            <c:strRef>
              <c:f>Tabelle1!$B$1</c:f>
              <c:strCache>
                <c:ptCount val="1"/>
                <c:pt idx="0">
                  <c:v>Angaben in % für 2019</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D73E-4A72-B31E-523E4CE004B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D73E-4A72-B31E-523E4CE004B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D73E-4A72-B31E-523E4CE004BD}"/>
              </c:ext>
            </c:extLst>
          </c:dPt>
          <c:dLbls>
            <c:dLbl>
              <c:idx val="0"/>
              <c:tx>
                <c:rich>
                  <a:bodyPr/>
                  <a:lstStyle/>
                  <a:p>
                    <a:fld id="{904EB3E4-B9FA-4903-8D6B-C560F7519822}" type="VALUE">
                      <a:rPr lang="en-US" smtClean="0"/>
                      <a:pPr/>
                      <a:t>[WERT]</a:t>
                    </a:fld>
                    <a:r>
                      <a:rPr lang="en-US" dirty="0"/>
                      <a:t> %</a:t>
                    </a:r>
                  </a:p>
                </c:rich>
              </c:tx>
              <c:dLblPos val="outEnd"/>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2-D73E-4A72-B31E-523E4CE004BD}"/>
                </c:ext>
              </c:extLst>
            </c:dLbl>
            <c:dLbl>
              <c:idx val="1"/>
              <c:tx>
                <c:rich>
                  <a:bodyPr/>
                  <a:lstStyle/>
                  <a:p>
                    <a:fld id="{79ECBBDC-1146-4D60-A58E-0EA22D101005}" type="VALUE">
                      <a:rPr lang="en-US" smtClean="0"/>
                      <a:pPr/>
                      <a:t>[WERT]</a:t>
                    </a:fld>
                    <a:r>
                      <a:rPr lang="en-US" dirty="0"/>
                      <a:t> %</a:t>
                    </a:r>
                  </a:p>
                </c:rich>
              </c:tx>
              <c:dLblPos val="outEnd"/>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3-D73E-4A72-B31E-523E4CE004BD}"/>
                </c:ext>
              </c:extLst>
            </c:dLbl>
            <c:dLbl>
              <c:idx val="2"/>
              <c:tx>
                <c:rich>
                  <a:bodyPr/>
                  <a:lstStyle/>
                  <a:p>
                    <a:fld id="{66D40F71-35A6-45AF-82D6-BBD41DF18E4A}" type="VALUE">
                      <a:rPr lang="en-US" smtClean="0"/>
                      <a:pPr/>
                      <a:t>[WERT]</a:t>
                    </a:fld>
                    <a:r>
                      <a:rPr lang="en-US" dirty="0"/>
                      <a:t> %</a:t>
                    </a:r>
                  </a:p>
                </c:rich>
              </c:tx>
              <c:dLblPos val="outEnd"/>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4-D73E-4A72-B31E-523E4CE004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2"/>
                    </a:solidFill>
                    <a:latin typeface="+mn-lt"/>
                    <a:ea typeface="+mn-ea"/>
                    <a:cs typeface="+mn-cs"/>
                  </a:defRPr>
                </a:pPr>
                <a:endParaRPr lang="de-DE"/>
              </a:p>
            </c:txPr>
            <c:dLblPos val="outEnd"/>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Tabelle1!$A$2:$A$4</c:f>
              <c:strCache>
                <c:ptCount val="3"/>
                <c:pt idx="0">
                  <c:v>Fédération</c:v>
                </c:pt>
                <c:pt idx="1">
                  <c:v>Länder</c:v>
                </c:pt>
                <c:pt idx="2">
                  <c:v>Communes</c:v>
                </c:pt>
              </c:strCache>
            </c:strRef>
          </c:cat>
          <c:val>
            <c:numRef>
              <c:f>Tabelle1!$B$2:$B$4</c:f>
              <c:numCache>
                <c:formatCode>General</c:formatCode>
                <c:ptCount val="3"/>
                <c:pt idx="0">
                  <c:v>2.6</c:v>
                </c:pt>
                <c:pt idx="1">
                  <c:v>12.5</c:v>
                </c:pt>
                <c:pt idx="2">
                  <c:v>84.9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D73E-4A72-B31E-523E4CE004B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5139760076999664"/>
          <c:y val="0.14379110932350159"/>
          <c:w val="0.77802085876464844"/>
          <c:h val="0.71893954277038574"/>
        </c:manualLayout>
      </c:layout>
      <c:pie3DChart>
        <c:varyColors val="1"/>
        <c:ser>
          <c:idx val="0"/>
          <c:order val="0"/>
          <c:tx>
            <c:strRef>
              <c:f>Übersicht!$B$3</c:f>
              <c:strCache>
                <c:ptCount val="1"/>
                <c:pt idx="0">
                  <c:v>2018/19</c:v>
                </c:pt>
              </c:strCache>
            </c:strRef>
          </c:tx>
          <c:dPt>
            <c:idx val="0"/>
            <c:bubble3D val="0"/>
            <c:explosion val="10"/>
            <c:spPr>
              <a:solidFill>
                <a:schemeClr val="accent3"/>
              </a:solidFill>
              <a:ln w="254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73EE-4D36-8060-AA4C5E2E596A}"/>
              </c:ext>
            </c:extLst>
          </c:dPt>
          <c:dPt>
            <c:idx val="1"/>
            <c:bubble3D val="0"/>
            <c:spPr>
              <a:solidFill>
                <a:schemeClr val="accent2"/>
              </a:solidFill>
              <a:ln w="254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73EE-4D36-8060-AA4C5E2E596A}"/>
              </c:ext>
            </c:extLst>
          </c:dPt>
          <c:dPt>
            <c:idx val="2"/>
            <c:bubble3D val="0"/>
            <c:spPr>
              <a:solidFill>
                <a:schemeClr val="accent3"/>
              </a:solidFill>
              <a:ln w="254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73EE-4D36-8060-AA4C5E2E596A}"/>
              </c:ext>
            </c:extLst>
          </c:dPt>
          <c:dPt>
            <c:idx val="3"/>
            <c:bubble3D val="0"/>
            <c:spPr>
              <a:solidFill>
                <a:schemeClr val="accent4"/>
              </a:solidFill>
              <a:ln w="254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73EE-4D36-8060-AA4C5E2E596A}"/>
              </c:ext>
            </c:extLst>
          </c:dPt>
          <c:dPt>
            <c:idx val="4"/>
            <c:bubble3D val="0"/>
            <c:spPr>
              <a:solidFill>
                <a:schemeClr val="accent5"/>
              </a:solidFill>
              <a:ln w="254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73EE-4D36-8060-AA4C5E2E596A}"/>
              </c:ext>
            </c:extLst>
          </c:dPt>
          <c:dPt>
            <c:idx val="5"/>
            <c:bubble3D val="0"/>
            <c:spPr>
              <a:solidFill>
                <a:schemeClr val="accent6"/>
              </a:solidFill>
              <a:ln w="254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73EE-4D36-8060-AA4C5E2E596A}"/>
              </c:ext>
            </c:extLst>
          </c:dPt>
          <c:dPt>
            <c:idx val="6"/>
            <c:bubble3D val="0"/>
            <c:spPr>
              <a:solidFill>
                <a:schemeClr val="accent1">
                  <a:lumMod val="60000"/>
                </a:schemeClr>
              </a:solidFill>
              <a:ln w="254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D-73EE-4D36-8060-AA4C5E2E596A}"/>
              </c:ext>
            </c:extLst>
          </c:dPt>
          <c:dPt>
            <c:idx val="7"/>
            <c:bubble3D val="0"/>
            <c:spPr>
              <a:solidFill>
                <a:schemeClr val="accent2">
                  <a:lumMod val="60000"/>
                </a:schemeClr>
              </a:solidFill>
              <a:ln w="254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73EE-4D36-8060-AA4C5E2E596A}"/>
              </c:ext>
            </c:extLst>
          </c:dPt>
          <c:dLbls>
            <c:dLbl>
              <c:idx val="0"/>
              <c:tx>
                <c:rich>
                  <a:bodyPr/>
                  <a:lstStyle/>
                  <a:p>
                    <a:r>
                      <a:rPr lang="fr-FR" sz="1000" dirty="0" err="1">
                        <a:solidFill>
                          <a:schemeClr val="bg1"/>
                        </a:solidFill>
                      </a:rPr>
                      <a:t>Accueil</a:t>
                    </a:r>
                    <a:r>
                      <a:rPr lang="fr-FR" sz="1000" baseline="0" dirty="0">
                        <a:solidFill>
                          <a:schemeClr val="bg1"/>
                        </a:solidFill>
                      </a:rPr>
                      <a:t> </a:t>
                    </a:r>
                    <a:r>
                      <a:rPr lang="fr-FR" sz="1000" baseline="0" dirty="0" err="1">
                        <a:solidFill>
                          <a:schemeClr val="bg1"/>
                        </a:solidFill>
                      </a:rPr>
                      <a:t>d’enfants</a:t>
                    </a:r>
                    <a:r>
                      <a:rPr lang="fr-FR" sz="1000" baseline="0" dirty="0">
                        <a:solidFill>
                          <a:schemeClr val="bg1"/>
                        </a:solidFill>
                      </a:rPr>
                      <a:t> </a:t>
                    </a:r>
                    <a:r>
                      <a:rPr lang="fr-FR" sz="1000" baseline="0" dirty="0" err="1">
                        <a:solidFill>
                          <a:schemeClr val="bg1"/>
                        </a:solidFill>
                      </a:rPr>
                      <a:t>à</a:t>
                    </a:r>
                    <a:r>
                      <a:rPr lang="fr-FR" sz="1000" baseline="0" dirty="0">
                        <a:solidFill>
                          <a:schemeClr val="bg1"/>
                        </a:solidFill>
                      </a:rPr>
                      <a:t> la </a:t>
                    </a:r>
                    <a:r>
                      <a:rPr lang="fr-FR" sz="1000" baseline="0" dirty="0" err="1">
                        <a:solidFill>
                          <a:schemeClr val="bg1"/>
                        </a:solidFill>
                      </a:rPr>
                      <a:t>journée</a:t>
                    </a:r>
                    <a:r>
                      <a:rPr lang="fr-FR" sz="1000" dirty="0">
                        <a:solidFill>
                          <a:schemeClr val="bg1"/>
                        </a:solidFill>
                      </a:rPr>
                      <a:t>
73 %</a:t>
                    </a:r>
                  </a:p>
                </c:rich>
              </c:tx>
              <c:dLblPos val="bestFit"/>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1-73EE-4D36-8060-AA4C5E2E596A}"/>
                </c:ext>
              </c:extLst>
            </c:dLbl>
            <c:dLbl>
              <c:idx val="1"/>
              <c:layout>
                <c:manualLayout>
                  <c:x val="-6.6071920096874237E-2"/>
                  <c:y val="0.31212857365608215"/>
                </c:manualLayout>
              </c:layout>
              <c:tx>
                <c:rich>
                  <a:bodyPr/>
                  <a:lstStyle/>
                  <a:p>
                    <a:r>
                      <a:rPr lang="fr-FR" sz="1000" dirty="0">
                        <a:solidFill>
                          <a:schemeClr val="tx1"/>
                        </a:solidFill>
                      </a:rPr>
                      <a:t>Travail </a:t>
                    </a:r>
                    <a:r>
                      <a:rPr lang="fr-FR" sz="1000" dirty="0" err="1">
                        <a:solidFill>
                          <a:schemeClr val="tx1"/>
                        </a:solidFill>
                      </a:rPr>
                      <a:t>auprès</a:t>
                    </a:r>
                    <a:r>
                      <a:rPr lang="fr-FR" sz="1000" dirty="0">
                        <a:solidFill>
                          <a:schemeClr val="tx1"/>
                        </a:solidFill>
                      </a:rPr>
                      <a:t> des enfants et des </a:t>
                    </a:r>
                    <a:r>
                      <a:rPr lang="fr-FR" sz="1000" dirty="0" err="1">
                        <a:solidFill>
                          <a:schemeClr val="tx1"/>
                        </a:solidFill>
                      </a:rPr>
                      <a:t>jeunes</a:t>
                    </a:r>
                    <a:r>
                      <a:rPr lang="fr-FR" sz="1000" baseline="0" dirty="0">
                        <a:solidFill>
                          <a:schemeClr val="tx1"/>
                        </a:solidFill>
                      </a:rPr>
                      <a:t>
3 %</a:t>
                    </a:r>
                  </a:p>
                </c:rich>
              </c:tx>
              <c:dLblPos val="bestFit"/>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3-73EE-4D36-8060-AA4C5E2E596A}"/>
                </c:ext>
              </c:extLst>
            </c:dLbl>
            <c:dLbl>
              <c:idx val="2"/>
              <c:layout>
                <c:manualLayout>
                  <c:x val="-5.4746597144699219E-2"/>
                  <c:y val="0.2953646724444651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r>
                      <a:rPr lang="fr-FR" sz="1000" dirty="0">
                        <a:solidFill>
                          <a:schemeClr val="tx1"/>
                        </a:solidFill>
                      </a:rPr>
                      <a:t>Travail social </a:t>
                    </a:r>
                    <a:r>
                      <a:rPr lang="fr-FR" sz="1000" dirty="0" err="1">
                        <a:solidFill>
                          <a:schemeClr val="tx1"/>
                        </a:solidFill>
                      </a:rPr>
                      <a:t>auprès</a:t>
                    </a:r>
                    <a:r>
                      <a:rPr lang="fr-FR" sz="1000" dirty="0">
                        <a:solidFill>
                          <a:schemeClr val="tx1"/>
                        </a:solidFill>
                      </a:rPr>
                      <a:t> des </a:t>
                    </a:r>
                    <a:r>
                      <a:rPr lang="fr-FR" sz="1000" dirty="0" err="1">
                        <a:solidFill>
                          <a:schemeClr val="tx1"/>
                        </a:solidFill>
                      </a:rPr>
                      <a:t>jeunes</a:t>
                    </a:r>
                    <a:r>
                      <a:rPr lang="fr-FR" sz="1000" dirty="0">
                        <a:solidFill>
                          <a:schemeClr val="tx1"/>
                        </a:solidFill>
                      </a:rPr>
                      <a:t> </a:t>
                    </a:r>
                    <a:r>
                      <a:rPr lang="fr-FR" sz="1000" dirty="0" err="1">
                        <a:solidFill>
                          <a:schemeClr val="tx1"/>
                        </a:solidFill>
                      </a:rPr>
                      <a:t>en</a:t>
                    </a:r>
                    <a:r>
                      <a:rPr lang="fr-FR" sz="1000" dirty="0">
                        <a:solidFill>
                          <a:schemeClr val="tx1"/>
                        </a:solidFill>
                      </a:rPr>
                      <a:t> </a:t>
                    </a:r>
                    <a:r>
                      <a:rPr lang="fr-FR" sz="1000" dirty="0" err="1">
                        <a:solidFill>
                          <a:schemeClr val="tx1"/>
                        </a:solidFill>
                      </a:rPr>
                      <a:t>difficulté</a:t>
                    </a:r>
                    <a:r>
                      <a:rPr lang="fr-FR" sz="1000" dirty="0">
                        <a:solidFill>
                          <a:schemeClr val="tx1"/>
                        </a:solidFill>
                      </a:rPr>
                      <a:t>
1 %</a:t>
                    </a:r>
                  </a:p>
                </c:rich>
              </c:tx>
              <c:spPr>
                <a:noFill/>
                <a:ln>
                  <a:noFill/>
                </a:ln>
                <a:effectLst/>
              </c:spPr>
              <c:dLblPos val="bestFit"/>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18232093179321265"/>
                      <c:h val="0.19106974403825294"/>
                    </c:manualLayout>
                  </c15:layout>
                  <c15:showDataLabelsRange val="0"/>
                </c:ext>
                <c:ext xmlns:c16="http://schemas.microsoft.com/office/drawing/2014/chart" uri="{C3380CC4-5D6E-409C-BE32-E72D297353CC}">
                  <c16:uniqueId val="{00000005-73EE-4D36-8060-AA4C5E2E596A}"/>
                </c:ext>
              </c:extLst>
            </c:dLbl>
            <c:dLbl>
              <c:idx val="3"/>
              <c:layout>
                <c:manualLayout>
                  <c:x val="-8.1949277413176258E-2"/>
                  <c:y val="0.1022549773109363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r>
                      <a:rPr lang="fr-FR" sz="1000" dirty="0">
                        <a:solidFill>
                          <a:schemeClr val="tx1"/>
                        </a:solidFill>
                      </a:rPr>
                      <a:t>Assistance </a:t>
                    </a:r>
                    <a:r>
                      <a:rPr lang="fr-FR" sz="1000" dirty="0" err="1">
                        <a:solidFill>
                          <a:schemeClr val="tx1"/>
                        </a:solidFill>
                      </a:rPr>
                      <a:t>éducative</a:t>
                    </a:r>
                    <a:r>
                      <a:rPr lang="fr-FR" sz="1000" dirty="0">
                        <a:solidFill>
                          <a:schemeClr val="tx1"/>
                        </a:solidFill>
                      </a:rPr>
                      <a:t> </a:t>
                    </a:r>
                    <a:r>
                      <a:rPr lang="fr-FR" sz="1000" dirty="0" err="1">
                        <a:solidFill>
                          <a:schemeClr val="tx1"/>
                        </a:solidFill>
                      </a:rPr>
                      <a:t>en</a:t>
                    </a:r>
                    <a:r>
                      <a:rPr lang="fr-FR" sz="1000" dirty="0">
                        <a:solidFill>
                          <a:schemeClr val="tx1"/>
                        </a:solidFill>
                      </a:rPr>
                      <a:t> milieu</a:t>
                    </a:r>
                    <a:r>
                      <a:rPr lang="fr-FR" sz="1000" baseline="0" dirty="0">
                        <a:solidFill>
                          <a:schemeClr val="tx1"/>
                        </a:solidFill>
                      </a:rPr>
                      <a:t> </a:t>
                    </a:r>
                    <a:r>
                      <a:rPr lang="fr-FR" sz="1000" baseline="0" dirty="0" err="1">
                        <a:solidFill>
                          <a:schemeClr val="tx1"/>
                        </a:solidFill>
                      </a:rPr>
                      <a:t>ouvert</a:t>
                    </a:r>
                    <a:r>
                      <a:rPr lang="fr-FR" sz="1000" baseline="0" dirty="0">
                        <a:solidFill>
                          <a:schemeClr val="tx1"/>
                        </a:solidFill>
                      </a:rPr>
                      <a:t> </a:t>
                    </a:r>
                    <a:r>
                      <a:rPr lang="fr-FR" sz="1000" baseline="0" dirty="0" err="1">
                        <a:solidFill>
                          <a:schemeClr val="tx1"/>
                        </a:solidFill>
                      </a:rPr>
                      <a:t>ou</a:t>
                    </a:r>
                    <a:r>
                      <a:rPr lang="fr-FR" sz="1000" baseline="0" dirty="0">
                        <a:solidFill>
                          <a:schemeClr val="tx1"/>
                        </a:solidFill>
                      </a:rPr>
                      <a:t> semi-</a:t>
                    </a:r>
                    <a:r>
                      <a:rPr lang="fr-FR" sz="1000" baseline="0" dirty="0" err="1">
                        <a:solidFill>
                          <a:schemeClr val="tx1"/>
                        </a:solidFill>
                      </a:rPr>
                      <a:t>ouvert</a:t>
                    </a:r>
                    <a:r>
                      <a:rPr lang="fr-FR" sz="1000" baseline="0" dirty="0">
                        <a:solidFill>
                          <a:schemeClr val="tx1"/>
                        </a:solidFill>
                      </a:rPr>
                      <a:t> </a:t>
                    </a:r>
                  </a:p>
                  <a:p>
                    <a:pPr>
                      <a:defRPr sz="1197" b="0" i="0" u="none" strike="noStrike" kern="1200" baseline="0">
                        <a:solidFill>
                          <a:schemeClr val="tx1"/>
                        </a:solidFill>
                        <a:latin typeface="+mn-lt"/>
                        <a:ea typeface="+mn-ea"/>
                        <a:cs typeface="+mn-cs"/>
                      </a:defRPr>
                    </a:pPr>
                    <a:r>
                      <a:rPr lang="fr-FR" sz="1000" baseline="0" dirty="0">
                        <a:solidFill>
                          <a:schemeClr val="tx1"/>
                        </a:solidFill>
                      </a:rPr>
                      <a:t>3 %</a:t>
                    </a:r>
                  </a:p>
                </c:rich>
              </c:tx>
              <c:spPr>
                <a:noFill/>
                <a:ln>
                  <a:noFill/>
                </a:ln>
                <a:effectLst/>
              </c:spPr>
              <c:dLblPos val="bestFit"/>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16300798227806337"/>
                      <c:h val="0.24479182579935529"/>
                    </c:manualLayout>
                  </c15:layout>
                  <c15:showDataLabelsRange val="0"/>
                </c:ext>
                <c:ext xmlns:c16="http://schemas.microsoft.com/office/drawing/2014/chart" uri="{C3380CC4-5D6E-409C-BE32-E72D297353CC}">
                  <c16:uniqueId val="{00000007-73EE-4D36-8060-AA4C5E2E596A}"/>
                </c:ext>
              </c:extLst>
            </c:dLbl>
            <c:dLbl>
              <c:idx val="4"/>
              <c:tx>
                <c:rich>
                  <a:bodyPr/>
                  <a:lstStyle/>
                  <a:p>
                    <a:r>
                      <a:rPr lang="en-US" sz="1000" dirty="0" err="1">
                        <a:solidFill>
                          <a:schemeClr val="tx1"/>
                        </a:solidFill>
                      </a:rPr>
                      <a:t>Éducation</a:t>
                    </a:r>
                    <a:r>
                      <a:rPr lang="en-US" sz="1000" dirty="0">
                        <a:solidFill>
                          <a:schemeClr val="tx1"/>
                        </a:solidFill>
                      </a:rPr>
                      <a:t> </a:t>
                    </a:r>
                    <a:r>
                      <a:rPr lang="en-US" sz="1000" dirty="0" err="1">
                        <a:solidFill>
                          <a:schemeClr val="tx1"/>
                        </a:solidFill>
                      </a:rPr>
                      <a:t>en</a:t>
                    </a:r>
                    <a:r>
                      <a:rPr lang="en-US" sz="1000" dirty="0">
                        <a:solidFill>
                          <a:schemeClr val="tx1"/>
                        </a:solidFill>
                      </a:rPr>
                      <a:t> foyer</a:t>
                    </a:r>
                    <a:r>
                      <a:rPr lang="en-US" sz="1000" baseline="0" dirty="0">
                        <a:solidFill>
                          <a:schemeClr val="tx1"/>
                        </a:solidFill>
                      </a:rPr>
                      <a:t>
8 %</a:t>
                    </a:r>
                  </a:p>
                </c:rich>
              </c:tx>
              <c:dLblPos val="bestFit"/>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9-73EE-4D36-8060-AA4C5E2E596A}"/>
                </c:ext>
              </c:extLst>
            </c:dLbl>
            <c:dLbl>
              <c:idx val="5"/>
              <c:tx>
                <c:rich>
                  <a:bodyPr/>
                  <a:lstStyle/>
                  <a:p>
                    <a:r>
                      <a:rPr lang="fr-FR" sz="1000" baseline="0" dirty="0" err="1">
                        <a:solidFill>
                          <a:schemeClr val="tx1"/>
                        </a:solidFill>
                      </a:rPr>
                      <a:t>Soutien</a:t>
                    </a:r>
                    <a:r>
                      <a:rPr lang="fr-FR" sz="1000" baseline="0" dirty="0">
                        <a:solidFill>
                          <a:schemeClr val="tx1"/>
                        </a:solidFill>
                      </a:rPr>
                      <a:t> </a:t>
                    </a:r>
                    <a:r>
                      <a:rPr lang="fr-FR" sz="1000" baseline="0" dirty="0" err="1">
                        <a:solidFill>
                          <a:schemeClr val="tx1"/>
                        </a:solidFill>
                      </a:rPr>
                      <a:t>à</a:t>
                    </a:r>
                    <a:r>
                      <a:rPr lang="fr-FR" sz="1000" baseline="0" dirty="0">
                        <a:solidFill>
                          <a:schemeClr val="tx1"/>
                        </a:solidFill>
                      </a:rPr>
                      <a:t> la </a:t>
                    </a:r>
                    <a:r>
                      <a:rPr lang="fr-FR" sz="1000" baseline="0" dirty="0" err="1">
                        <a:solidFill>
                          <a:schemeClr val="tx1"/>
                        </a:solidFill>
                      </a:rPr>
                      <a:t>parentalité</a:t>
                    </a:r>
                    <a:r>
                      <a:rPr lang="fr-FR" baseline="0" dirty="0"/>
                      <a:t>
</a:t>
                    </a:r>
                    <a:r>
                      <a:rPr lang="fr-FR" sz="1000" baseline="0" dirty="0">
                        <a:solidFill>
                          <a:schemeClr val="tx1"/>
                        </a:solidFill>
                      </a:rPr>
                      <a:t>1 %</a:t>
                    </a:r>
                    <a:endParaRPr lang="fr-FR" baseline="0" dirty="0"/>
                  </a:p>
                </c:rich>
              </c:tx>
              <c:dLblPos val="bestFit"/>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B-73EE-4D36-8060-AA4C5E2E596A}"/>
                </c:ext>
              </c:extLst>
            </c:dLbl>
            <c:dLbl>
              <c:idx val="6"/>
              <c:layout>
                <c:manualLayout>
                  <c:x val="9.9773425848306424E-2"/>
                  <c:y val="-7.8827491254067433E-2"/>
                </c:manualLayout>
              </c:layout>
              <c:tx>
                <c:rich>
                  <a:bodyPr/>
                  <a:lstStyle/>
                  <a:p>
                    <a:r>
                      <a:rPr lang="en-US" sz="1000" dirty="0">
                        <a:solidFill>
                          <a:schemeClr val="accent6">
                            <a:lumMod val="10000"/>
                          </a:schemeClr>
                        </a:solidFill>
                      </a:rPr>
                      <a:t>Services </a:t>
                    </a:r>
                    <a:r>
                      <a:rPr lang="en-US" sz="1000" dirty="0" err="1">
                        <a:solidFill>
                          <a:schemeClr val="accent6">
                            <a:lumMod val="10000"/>
                          </a:schemeClr>
                        </a:solidFill>
                      </a:rPr>
                      <a:t>sociaux</a:t>
                    </a:r>
                    <a:endParaRPr lang="en-US" sz="1000" dirty="0">
                      <a:solidFill>
                        <a:schemeClr val="accent6">
                          <a:lumMod val="10000"/>
                        </a:schemeClr>
                      </a:solidFill>
                    </a:endParaRPr>
                  </a:p>
                  <a:p>
                    <a:r>
                      <a:rPr lang="en-US" sz="1000" dirty="0">
                        <a:solidFill>
                          <a:schemeClr val="accent6">
                            <a:lumMod val="10000"/>
                          </a:schemeClr>
                        </a:solidFill>
                      </a:rPr>
                      <a:t>2 %</a:t>
                    </a:r>
                    <a:r>
                      <a:rPr lang="en-US" sz="1000" baseline="0" dirty="0">
                        <a:solidFill>
                          <a:schemeClr val="tx1"/>
                        </a:solidFill>
                      </a:rPr>
                      <a:t>
</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73EE-4D36-8060-AA4C5E2E596A}"/>
                </c:ext>
              </c:extLst>
            </c:dLbl>
            <c:dLbl>
              <c:idx val="7"/>
              <c:layout>
                <c:manualLayout>
                  <c:x val="0.20387324690818787"/>
                  <c:y val="-6.6746458411216736E-2"/>
                </c:manualLayout>
              </c:layout>
              <c:tx>
                <c:rich>
                  <a:bodyPr/>
                  <a:lstStyle/>
                  <a:p>
                    <a:r>
                      <a:rPr lang="en-US" sz="1000" dirty="0" err="1">
                        <a:solidFill>
                          <a:schemeClr val="tx1"/>
                        </a:solidFill>
                      </a:rPr>
                      <a:t>Autres</a:t>
                    </a:r>
                    <a:r>
                      <a:rPr lang="en-US" sz="1000" dirty="0">
                        <a:solidFill>
                          <a:schemeClr val="tx1"/>
                        </a:solidFill>
                      </a:rPr>
                      <a:t> </a:t>
                    </a:r>
                    <a:r>
                      <a:rPr lang="en-US" sz="1000" dirty="0" err="1">
                        <a:solidFill>
                          <a:schemeClr val="tx1"/>
                        </a:solidFill>
                      </a:rPr>
                      <a:t>domaines</a:t>
                    </a:r>
                    <a:r>
                      <a:rPr lang="en-US" sz="1000" baseline="0" dirty="0">
                        <a:solidFill>
                          <a:schemeClr val="tx1"/>
                        </a:solidFill>
                      </a:rPr>
                      <a:t> </a:t>
                    </a:r>
                    <a:r>
                      <a:rPr lang="en-US" sz="1000" baseline="0" dirty="0" err="1">
                        <a:solidFill>
                          <a:schemeClr val="tx1"/>
                        </a:solidFill>
                      </a:rPr>
                      <a:t>d’activité</a:t>
                    </a:r>
                    <a:r>
                      <a:rPr lang="en-US" sz="1000" baseline="0" dirty="0">
                        <a:solidFill>
                          <a:schemeClr val="tx1"/>
                        </a:solidFill>
                      </a:rPr>
                      <a:t>
9 %</a:t>
                    </a:r>
                  </a:p>
                </c:rich>
              </c:tx>
              <c:dLblPos val="bestFit"/>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F-73EE-4D36-8060-AA4C5E2E59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solidFill>
                    <a:latin typeface="+mn-lt"/>
                    <a:ea typeface="+mn-ea"/>
                    <a:cs typeface="+mn-cs"/>
                  </a:defRPr>
                </a:pPr>
                <a:endParaRPr lang="de-DE"/>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Übersicht!$A$4:$A$11</c:f>
              <c:strCache>
                <c:ptCount val="8"/>
                <c:pt idx="0">
                  <c:v>Kindertagesbetreuung</c:v>
                </c:pt>
                <c:pt idx="1">
                  <c:v>Kinder- und Jugendarbeit</c:v>
                </c:pt>
                <c:pt idx="2">
                  <c:v>Jugendsozial-
arbeit</c:v>
                </c:pt>
                <c:pt idx="3">
                  <c:v>Ambulante/
teilstationäre 
Hilfen zur Erziehung</c:v>
                </c:pt>
                <c:pt idx="4">
                  <c:v>Heimerziehung</c:v>
                </c:pt>
                <c:pt idx="5">
                  <c:v>Erziehungsberatung</c:v>
                </c:pt>
                <c:pt idx="6">
                  <c:v>Allgemeiner Sozialer Dienst</c:v>
                </c:pt>
                <c:pt idx="7">
                  <c:v>Andere Arbeitsfelder</c:v>
                </c:pt>
              </c:strCache>
            </c:strRef>
          </c:cat>
          <c:val>
            <c:numRef>
              <c:f>Übersicht!$B$4:$B$11</c:f>
              <c:numCache>
                <c:formatCode>#,##0</c:formatCode>
                <c:ptCount val="8"/>
                <c:pt idx="0">
                  <c:v>698481</c:v>
                </c:pt>
                <c:pt idx="1">
                  <c:v>32132</c:v>
                </c:pt>
                <c:pt idx="2">
                  <c:v>12731</c:v>
                </c:pt>
                <c:pt idx="3">
                  <c:v>24913</c:v>
                </c:pt>
                <c:pt idx="4">
                  <c:v>77118</c:v>
                </c:pt>
                <c:pt idx="5">
                  <c:v>7176</c:v>
                </c:pt>
                <c:pt idx="6">
                  <c:v>17183</c:v>
                </c:pt>
                <c:pt idx="7">
                  <c:v>81764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0-73EE-4D36-8060-AA4C5E2E596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49990179798953"/>
          <c:y val="6.0899640705197787E-2"/>
          <c:w val="0.74739048516757434"/>
          <c:h val="0.86205398572670044"/>
        </c:manualLayout>
      </c:layout>
      <c:barChart>
        <c:barDir val="bar"/>
        <c:grouping val="clustered"/>
        <c:varyColors val="0"/>
        <c:ser>
          <c:idx val="0"/>
          <c:order val="0"/>
          <c:spPr>
            <a:solidFill>
              <a:schemeClr val="accent1"/>
            </a:solidFill>
          </c:spPr>
          <c:invertIfNegative val="0"/>
          <c:dPt>
            <c:idx val="0"/>
            <c:invertIfNegative val="0"/>
            <c:bubble3D val="0"/>
            <c:extLst>
              <c:ext xmlns:c16="http://schemas.microsoft.com/office/drawing/2014/chart" uri="{C3380CC4-5D6E-409C-BE32-E72D297353CC}">
                <c16:uniqueId val="{00000000-570F-4B4C-BE52-98765918065B}"/>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570F-4B4C-BE52-98765918065B}"/>
              </c:ext>
            </c:extLst>
          </c:dPt>
          <c:dPt>
            <c:idx val="4"/>
            <c:invertIfNegative val="0"/>
            <c:bubble3D val="0"/>
            <c:extLst>
              <c:ext xmlns:c16="http://schemas.microsoft.com/office/drawing/2014/chart" uri="{C3380CC4-5D6E-409C-BE32-E72D297353CC}">
                <c16:uniqueId val="{00000003-570F-4B4C-BE52-98765918065B}"/>
              </c:ext>
            </c:extLst>
          </c:dPt>
          <c:dPt>
            <c:idx val="6"/>
            <c:invertIfNegative val="0"/>
            <c:bubble3D val="0"/>
            <c:extLst>
              <c:ext xmlns:c16="http://schemas.microsoft.com/office/drawing/2014/chart" uri="{C3380CC4-5D6E-409C-BE32-E72D297353CC}">
                <c16:uniqueId val="{00000004-570F-4B4C-BE52-98765918065B}"/>
              </c:ext>
            </c:extLst>
          </c:dPt>
          <c:dPt>
            <c:idx val="8"/>
            <c:invertIfNegative val="0"/>
            <c:bubble3D val="0"/>
            <c:extLst>
              <c:ext xmlns:c16="http://schemas.microsoft.com/office/drawing/2014/chart" uri="{C3380CC4-5D6E-409C-BE32-E72D297353CC}">
                <c16:uniqueId val="{00000005-570F-4B4C-BE52-98765918065B}"/>
              </c:ext>
            </c:extLst>
          </c:dPt>
          <c:dPt>
            <c:idx val="10"/>
            <c:invertIfNegative val="0"/>
            <c:bubble3D val="0"/>
            <c:extLst>
              <c:ext xmlns:c16="http://schemas.microsoft.com/office/drawing/2014/chart" uri="{C3380CC4-5D6E-409C-BE32-E72D297353CC}">
                <c16:uniqueId val="{00000006-570F-4B4C-BE52-98765918065B}"/>
              </c:ext>
            </c:extLst>
          </c:dPt>
          <c:dPt>
            <c:idx val="12"/>
            <c:invertIfNegative val="0"/>
            <c:bubble3D val="0"/>
            <c:extLst>
              <c:ext xmlns:c16="http://schemas.microsoft.com/office/drawing/2014/chart" uri="{C3380CC4-5D6E-409C-BE32-E72D297353CC}">
                <c16:uniqueId val="{00000007-570F-4B4C-BE52-98765918065B}"/>
              </c:ext>
            </c:extLst>
          </c:dPt>
          <c:dPt>
            <c:idx val="14"/>
            <c:invertIfNegative val="0"/>
            <c:bubble3D val="0"/>
            <c:extLst>
              <c:ext xmlns:c16="http://schemas.microsoft.com/office/drawing/2014/chart" uri="{C3380CC4-5D6E-409C-BE32-E72D297353CC}">
                <c16:uniqueId val="{00000008-570F-4B4C-BE52-98765918065B}"/>
              </c:ext>
            </c:extLst>
          </c:dPt>
          <c:dLbls>
            <c:spPr>
              <a:noFill/>
              <a:ln>
                <a:noFill/>
              </a:ln>
              <a:effectLst/>
            </c:spPr>
            <c:txPr>
              <a:bodyPr wrap="square" lIns="38100" tIns="19050" rIns="38100" bIns="19050" anchor="ctr">
                <a:spAutoFit/>
              </a:bodyPr>
              <a:lstStyle/>
              <a:p>
                <a:pPr>
                  <a:defRPr sz="11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Daten!$A$49:$A$57</c:f>
              <c:strCache>
                <c:ptCount val="9"/>
                <c:pt idx="0">
                  <c:v>Structures d'accueil individuel à la journée : 44.722</c:v>
                </c:pt>
                <c:pt idx="1">
                  <c:v>Structures d'accueil collectif à la journée : 646.945</c:v>
                </c:pt>
                <c:pt idx="2">
                  <c:v>Aide sociale à l'enfance et à la jeunesse (total) : 951.498 </c:v>
                </c:pt>
                <c:pt idx="3">
                  <c:v>Éducation en foyer de l'enfance : 77.118</c:v>
                </c:pt>
                <c:pt idx="4">
                  <c:v>Travail auprès des enfants et des jeunes : 32.132</c:v>
                </c:pt>
                <c:pt idx="5">
                  <c:v>Conseil aux parents : 7.716</c:v>
                </c:pt>
                <c:pt idx="6">
                  <c:v>Actions éducatives en milieu ouvert ou semi-ouvert : 24.913</c:v>
                </c:pt>
                <c:pt idx="7">
                  <c:v>Travail social auprès des jeunes en difficulté : 12.731</c:v>
                </c:pt>
                <c:pt idx="8">
                  <c:v>Services sociaux (ensemble) : 17.183</c:v>
                </c:pt>
              </c:strCache>
            </c:strRef>
          </c:cat>
          <c:val>
            <c:numRef>
              <c:f>Daten!$B$49:$B$57</c:f>
              <c:numCache>
                <c:formatCode>0.0</c:formatCode>
                <c:ptCount val="9"/>
                <c:pt idx="0">
                  <c:v>3.1</c:v>
                </c:pt>
                <c:pt idx="1">
                  <c:v>5.7</c:v>
                </c:pt>
                <c:pt idx="2" formatCode="#,##0.0">
                  <c:v>14.983951621548339</c:v>
                </c:pt>
                <c:pt idx="3" formatCode="#,##0.0">
                  <c:v>30.313286132939133</c:v>
                </c:pt>
                <c:pt idx="4" formatCode="#,##0.0">
                  <c:v>45.244615959168435</c:v>
                </c:pt>
                <c:pt idx="5">
                  <c:v>53.832218506131547</c:v>
                </c:pt>
                <c:pt idx="6" formatCode="#,##0.0">
                  <c:v>56.990326335648056</c:v>
                </c:pt>
                <c:pt idx="7" formatCode="#,##0.0">
                  <c:v>67.779436022307749</c:v>
                </c:pt>
                <c:pt idx="8">
                  <c:v>92.032823139149158</c:v>
                </c:pt>
              </c:numCache>
            </c:numRef>
          </c:val>
          <c:extLst>
            <c:ext xmlns:c16="http://schemas.microsoft.com/office/drawing/2014/chart" uri="{C3380CC4-5D6E-409C-BE32-E72D297353CC}">
              <c16:uniqueId val="{00000009-570F-4B4C-BE52-98765918065B}"/>
            </c:ext>
          </c:extLst>
        </c:ser>
        <c:dLbls>
          <c:dLblPos val="ctr"/>
          <c:showLegendKey val="0"/>
          <c:showVal val="1"/>
          <c:showCatName val="0"/>
          <c:showSerName val="0"/>
          <c:showPercent val="0"/>
          <c:showBubbleSize val="0"/>
        </c:dLbls>
        <c:gapWidth val="50"/>
        <c:axId val="741302544"/>
        <c:axId val="741304112"/>
      </c:barChart>
      <c:catAx>
        <c:axId val="741302544"/>
        <c:scaling>
          <c:orientation val="minMax"/>
        </c:scaling>
        <c:delete val="0"/>
        <c:axPos val="l"/>
        <c:numFmt formatCode="General" sourceLinked="1"/>
        <c:majorTickMark val="out"/>
        <c:minorTickMark val="none"/>
        <c:tickLblPos val="nextTo"/>
        <c:txPr>
          <a:bodyPr/>
          <a:lstStyle/>
          <a:p>
            <a:pPr>
              <a:defRPr sz="800"/>
            </a:pPr>
            <a:endParaRPr lang="de-DE"/>
          </a:p>
        </c:txPr>
        <c:crossAx val="741304112"/>
        <c:crosses val="autoZero"/>
        <c:auto val="1"/>
        <c:lblAlgn val="ctr"/>
        <c:lblOffset val="100"/>
        <c:noMultiLvlLbl val="0"/>
      </c:catAx>
      <c:valAx>
        <c:axId val="741304112"/>
        <c:scaling>
          <c:orientation val="minMax"/>
          <c:max val="100"/>
        </c:scaling>
        <c:delete val="0"/>
        <c:axPos val="b"/>
        <c:title>
          <c:tx>
            <c:rich>
              <a:bodyPr rot="0" vert="horz"/>
              <a:lstStyle/>
              <a:p>
                <a:pPr algn="r">
                  <a:defRPr b="0"/>
                </a:pPr>
                <a:r>
                  <a:rPr lang="de-DE" b="0"/>
                  <a:t>Part en %</a:t>
                </a:r>
              </a:p>
            </c:rich>
          </c:tx>
          <c:layout>
            <c:manualLayout>
              <c:xMode val="edge"/>
              <c:yMode val="edge"/>
              <c:x val="0.95296016569357389"/>
              <c:y val="0.9620958049140178"/>
            </c:manualLayout>
          </c:layout>
          <c:overlay val="0"/>
        </c:title>
        <c:numFmt formatCode="#,##0" sourceLinked="0"/>
        <c:majorTickMark val="out"/>
        <c:minorTickMark val="none"/>
        <c:tickLblPos val="nextTo"/>
        <c:crossAx val="741302544"/>
        <c:crosses val="autoZero"/>
        <c:crossBetween val="between"/>
        <c:majorUnit val="10"/>
      </c:valAx>
    </c:plotArea>
    <c:plotVisOnly val="1"/>
    <c:dispBlanksAs val="gap"/>
    <c:showDLblsOverMax val="0"/>
  </c:chart>
  <c:spPr>
    <a:ln>
      <a:noFill/>
    </a:ln>
  </c:spPr>
  <c:txPr>
    <a:bodyPr/>
    <a:lstStyle/>
    <a:p>
      <a:pPr>
        <a:defRPr sz="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solidFill>
                <a:schemeClr val="accent1"/>
              </a:solidFill>
            </a:ln>
          </c:spPr>
          <c:dPt>
            <c:idx val="0"/>
            <c:bubble3D val="0"/>
            <c:spPr>
              <a:solidFill>
                <a:schemeClr val="accent4">
                  <a:lumMod val="75000"/>
                </a:schemeClr>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F467-4EB9-911F-27E4E29D3316}"/>
              </c:ext>
            </c:extLst>
          </c:dPt>
          <c:dPt>
            <c:idx val="1"/>
            <c:bubble3D val="0"/>
            <c:spPr>
              <a:solidFill>
                <a:schemeClr val="accent2"/>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F467-4EB9-911F-27E4E29D3316}"/>
              </c:ext>
            </c:extLst>
          </c:dPt>
          <c:dPt>
            <c:idx val="2"/>
            <c:bubble3D val="0"/>
            <c:spPr>
              <a:solidFill>
                <a:schemeClr val="accent3"/>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F467-4EB9-911F-27E4E29D3316}"/>
              </c:ext>
            </c:extLst>
          </c:dPt>
          <c:dPt>
            <c:idx val="3"/>
            <c:bubble3D val="0"/>
            <c:explosion val="12"/>
            <c:spPr>
              <a:solidFill>
                <a:schemeClr val="accent4"/>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F467-4EB9-911F-27E4E29D3316}"/>
              </c:ext>
            </c:extLst>
          </c:dPt>
          <c:dPt>
            <c:idx val="4"/>
            <c:bubble3D val="0"/>
            <c:spPr>
              <a:solidFill>
                <a:schemeClr val="accent5"/>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F467-4EB9-911F-27E4E29D3316}"/>
              </c:ext>
            </c:extLst>
          </c:dPt>
          <c:dPt>
            <c:idx val="5"/>
            <c:bubble3D val="0"/>
            <c:spPr>
              <a:solidFill>
                <a:schemeClr val="accent6"/>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F467-4EB9-911F-27E4E29D3316}"/>
              </c:ext>
            </c:extLst>
          </c:dPt>
          <c:dPt>
            <c:idx val="6"/>
            <c:bubble3D val="0"/>
            <c:spPr>
              <a:solidFill>
                <a:schemeClr val="accent1">
                  <a:lumMod val="60000"/>
                </a:schemeClr>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D-F467-4EB9-911F-27E4E29D3316}"/>
              </c:ext>
            </c:extLst>
          </c:dPt>
          <c:dPt>
            <c:idx val="7"/>
            <c:bubble3D val="0"/>
            <c:spPr>
              <a:solidFill>
                <a:schemeClr val="accent2">
                  <a:lumMod val="60000"/>
                </a:schemeClr>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F467-4EB9-911F-27E4E29D3316}"/>
              </c:ext>
            </c:extLst>
          </c:dPt>
          <c:dPt>
            <c:idx val="8"/>
            <c:bubble3D val="0"/>
            <c:spPr>
              <a:solidFill>
                <a:schemeClr val="accent3">
                  <a:lumMod val="60000"/>
                </a:schemeClr>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1-F467-4EB9-911F-27E4E29D3316}"/>
              </c:ext>
            </c:extLst>
          </c:dPt>
          <c:dPt>
            <c:idx val="9"/>
            <c:bubble3D val="0"/>
            <c:spPr>
              <a:solidFill>
                <a:schemeClr val="accent4">
                  <a:lumMod val="60000"/>
                </a:schemeClr>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3-F467-4EB9-911F-27E4E29D3316}"/>
              </c:ext>
            </c:extLst>
          </c:dPt>
          <c:dPt>
            <c:idx val="10"/>
            <c:bubble3D val="0"/>
            <c:spPr>
              <a:solidFill>
                <a:schemeClr val="accent5">
                  <a:lumMod val="60000"/>
                </a:schemeClr>
              </a:solidFill>
              <a:ln>
                <a:solidFill>
                  <a:schemeClr val="accent1"/>
                </a:solidFill>
              </a:ln>
              <a:effectLst>
                <a:outerShdw blurRad="254000" sx="102000" sy="102000" algn="ctr" rotWithShape="0">
                  <a:prstClr val="black">
                    <a:alpha val="20000"/>
                  </a:prstClr>
                </a:outerShdw>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5-F467-4EB9-911F-27E4E29D3316}"/>
              </c:ext>
            </c:extLst>
          </c:dPt>
          <c:dLbls>
            <c:dLbl>
              <c:idx val="7"/>
              <c:layout>
                <c:manualLayout>
                  <c:x val="-7.4285715818405151E-2"/>
                  <c:y val="-0.19566072523593903"/>
                </c:manualLayout>
              </c:layout>
              <c:showLegendKey val="0"/>
              <c:showVal val="1"/>
              <c:showCatName val="0"/>
              <c:showSerName val="0"/>
              <c:showPercent val="0"/>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F467-4EB9-911F-27E4E29D3316}"/>
                </c:ext>
              </c:extLst>
            </c:dLbl>
            <c:dLbl>
              <c:idx val="8"/>
              <c:layout>
                <c:manualLayout>
                  <c:x val="-3.9999999105930328E-2"/>
                  <c:y val="-0.13254436850547791"/>
                </c:manualLayout>
              </c:layout>
              <c:showLegendKey val="0"/>
              <c:showVal val="1"/>
              <c:showCatName val="0"/>
              <c:showSerName val="0"/>
              <c:showPercent val="0"/>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F467-4EB9-911F-27E4E29D3316}"/>
                </c:ext>
              </c:extLst>
            </c:dLbl>
            <c:dLbl>
              <c:idx val="9"/>
              <c:layout>
                <c:manualLayout>
                  <c:x val="-3.4285712987184525E-2"/>
                  <c:y val="-0.18619327247142792"/>
                </c:manualLayout>
              </c:layout>
              <c:showLegendKey val="0"/>
              <c:showVal val="1"/>
              <c:showCatName val="0"/>
              <c:showSerName val="0"/>
              <c:showPercent val="0"/>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F467-4EB9-911F-27E4E29D331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smtId="4294967295">
                    <a:solidFill>
                      <a:schemeClr val="lt1"/>
                    </a:solidFill>
                    <a:latin typeface="+mn-lt"/>
                    <a:ea typeface="+mn-ea"/>
                    <a:cs typeface="+mn-cs"/>
                  </a:defRPr>
                </a:pPr>
                <a:endParaRPr lang="de-DE"/>
              </a:p>
            </c:txPr>
            <c:showLegendKey val="0"/>
            <c:showVal val="1"/>
            <c:showCatName val="0"/>
            <c:showSerName val="0"/>
            <c:showPercent val="0"/>
            <c:showBubbleSize val="0"/>
            <c:separator>; </c:separator>
            <c:showLeaderLines val="1"/>
            <c:leaderLines>
              <c:spPr>
                <a:ln w="9525">
                  <a:solidFill>
                    <a:schemeClr val="dk1">
                      <a:lumMod val="50000"/>
                      <a:lumOff val="50000"/>
                    </a:schemeClr>
                  </a:solidFill>
                </a:ln>
              </c:spPr>
            </c:leaderLines>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Tabelle1!$C$28:$C$38</c:f>
              <c:strCache>
                <c:ptCount val="11"/>
                <c:pt idx="0">
                  <c:v>Sécurité sociale</c:v>
                </c:pt>
                <c:pt idx="1">
                  <c:v>Pensions</c:v>
                </c:pt>
                <c:pt idx="2">
                  <c:v>Aides sociales</c:v>
                </c:pt>
                <c:pt idx="3">
                  <c:v>Aide sociale à l'enfance et à la jeunesse</c:v>
                </c:pt>
                <c:pt idx="4">
                  <c:v>Couverture de base</c:v>
                </c:pt>
                <c:pt idx="5">
                  <c:v>Allocations familiales</c:v>
                </c:pt>
                <c:pt idx="6">
                  <c:v>Poursuite du versement d'un salaire</c:v>
                </c:pt>
                <c:pt idx="7">
                  <c:v>Prévoyance obligatoire</c:v>
                </c:pt>
                <c:pt idx="8">
                  <c:v>Allocation de congé parental</c:v>
                </c:pt>
                <c:pt idx="9">
                  <c:v>Formation initiale</c:v>
                </c:pt>
                <c:pt idx="10">
                  <c:v>Autres prestations</c:v>
                </c:pt>
              </c:strCache>
            </c:strRef>
          </c:cat>
          <c:val>
            <c:numRef>
              <c:f>Tabelle1!$D$28:$D$38</c:f>
              <c:numCache>
                <c:formatCode>General</c:formatCode>
                <c:ptCount val="11"/>
                <c:pt idx="0">
                  <c:v>629.79999999999995</c:v>
                </c:pt>
                <c:pt idx="1">
                  <c:v>84.5</c:v>
                </c:pt>
                <c:pt idx="2">
                  <c:v>40.299999999999997</c:v>
                </c:pt>
                <c:pt idx="3">
                  <c:v>49.7</c:v>
                </c:pt>
                <c:pt idx="4">
                  <c:v>43.3</c:v>
                </c:pt>
                <c:pt idx="5">
                  <c:v>47.6</c:v>
                </c:pt>
                <c:pt idx="6">
                  <c:v>58.8</c:v>
                </c:pt>
                <c:pt idx="7">
                  <c:v>26.8</c:v>
                </c:pt>
                <c:pt idx="8">
                  <c:v>7.8</c:v>
                </c:pt>
                <c:pt idx="9">
                  <c:v>2.1</c:v>
                </c:pt>
                <c:pt idx="10">
                  <c:v>56.7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6-F467-4EB9-911F-27E4E29D3316}"/>
            </c:ext>
          </c:extLst>
        </c:ser>
        <c:dLbls>
          <c:showLegendKey val="0"/>
          <c:showVal val="0"/>
          <c:showCatName val="0"/>
          <c:showSerName val="0"/>
          <c:showPercent val="0"/>
          <c:showBubbleSize val="0"/>
          <c:showLeaderLines val="1"/>
        </c:dLbls>
        <c:firstSliceAng val="0"/>
        <c:holeSize val="45"/>
      </c:doughnutChart>
      <c:spPr>
        <a:noFill/>
        <a:ln>
          <a:noFill/>
        </a:ln>
        <a:effectLst/>
      </c:spPr>
    </c:plotArea>
    <c:legend>
      <c:legendPos val="r"/>
      <c:layout>
        <c:manualLayout>
          <c:xMode val="edge"/>
          <c:yMode val="edge"/>
          <c:x val="0.66040974855422974"/>
          <c:y val="2.9869828373193741E-2"/>
          <c:w val="0.31897714734077454"/>
          <c:h val="0.970130145549774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smtId="4294967295">
              <a:solidFill>
                <a:schemeClr val="dk1">
                  <a:lumMod val="75000"/>
                  <a:lumOff val="2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DE">
                <a:latin typeface="Open Sans" panose="020B0606030504020204" pitchFamily="34" charset="0"/>
                <a:ea typeface="Open Sans" panose="020B0606030504020204" pitchFamily="34" charset="0"/>
                <a:cs typeface="Open Sans" panose="020B0606030504020204" pitchFamily="34" charset="0"/>
              </a:rPr>
              <a:t>Total Allemagne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barChart>
        <c:barDir val="col"/>
        <c:grouping val="stacked"/>
        <c:varyColors val="0"/>
        <c:ser>
          <c:idx val="0"/>
          <c:order val="0"/>
          <c:tx>
            <c:strRef>
              <c:f>'2009-2014-2019 untere Reihe'!$M$5</c:f>
              <c:strCache>
                <c:ptCount val="1"/>
                <c:pt idx="0">
                  <c:v>Structures d'accueil collectif à la journée</c:v>
                </c:pt>
              </c:strCache>
            </c:strRef>
          </c:tx>
          <c:spPr>
            <a:solidFill>
              <a:srgbClr val="435A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'2009-2014-2019 untere Reihe'!$L$6:$L$8</c:f>
              <c:numCache>
                <c:formatCode>General</c:formatCode>
                <c:ptCount val="3"/>
                <c:pt idx="0">
                  <c:v>2009</c:v>
                </c:pt>
                <c:pt idx="1">
                  <c:v>2014</c:v>
                </c:pt>
                <c:pt idx="2">
                  <c:v>2019</c:v>
                </c:pt>
              </c:numCache>
              <c:extLst/>
            </c:numRef>
          </c:cat>
          <c:val>
            <c:numRef>
              <c:f>'2009-2014-2019 untere Reihe'!$M$6:$M$8</c:f>
              <c:numCache>
                <c:formatCode>0.0</c:formatCode>
                <c:ptCount val="3"/>
                <c:pt idx="0">
                  <c:v>91.4</c:v>
                </c:pt>
                <c:pt idx="1">
                  <c:v>94</c:v>
                </c:pt>
                <c:pt idx="2">
                  <c:v>92.208610749398957</c:v>
                </c:pt>
              </c:numCache>
              <c:extLst/>
            </c:numRef>
          </c:val>
          <c:extLst>
            <c:ext xmlns:c16="http://schemas.microsoft.com/office/drawing/2014/chart" uri="{C3380CC4-5D6E-409C-BE32-E72D297353CC}">
              <c16:uniqueId val="{00000000-C43C-44C3-B9C4-F904EED8E799}"/>
            </c:ext>
          </c:extLst>
        </c:ser>
        <c:ser>
          <c:idx val="1"/>
          <c:order val="1"/>
          <c:tx>
            <c:strRef>
              <c:f>'2009-2014-2019 untere Reihe'!$N$5</c:f>
              <c:strCache>
                <c:ptCount val="1"/>
                <c:pt idx="0">
                  <c:v>Structures d'accueil individuel à la journée</c:v>
                </c:pt>
              </c:strCache>
            </c:strRef>
          </c:tx>
          <c:spPr>
            <a:solidFill>
              <a:srgbClr val="97C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'2009-2014-2019 untere Reihe'!$L$6:$L$8</c:f>
              <c:numCache>
                <c:formatCode>General</c:formatCode>
                <c:ptCount val="3"/>
                <c:pt idx="0">
                  <c:v>2009</c:v>
                </c:pt>
                <c:pt idx="1">
                  <c:v>2014</c:v>
                </c:pt>
                <c:pt idx="2">
                  <c:v>2019</c:v>
                </c:pt>
              </c:numCache>
              <c:extLst/>
            </c:numRef>
          </c:cat>
          <c:val>
            <c:numRef>
              <c:f>'2009-2014-2019 untere Reihe'!$N$6:$N$8</c:f>
              <c:numCache>
                <c:formatCode>0.0</c:formatCode>
                <c:ptCount val="3"/>
                <c:pt idx="0">
                  <c:v>0.4</c:v>
                </c:pt>
                <c:pt idx="1">
                  <c:v>0.6</c:v>
                </c:pt>
                <c:pt idx="2">
                  <c:v>0.71524836813434933</c:v>
                </c:pt>
              </c:numCache>
              <c:extLst/>
            </c:numRef>
          </c:val>
          <c:extLst>
            <c:ext xmlns:c16="http://schemas.microsoft.com/office/drawing/2014/chart" uri="{C3380CC4-5D6E-409C-BE32-E72D297353CC}">
              <c16:uniqueId val="{00000001-C43C-44C3-B9C4-F904EED8E799}"/>
            </c:ext>
          </c:extLst>
        </c:ser>
        <c:dLbls>
          <c:showLegendKey val="0"/>
          <c:showVal val="0"/>
          <c:showCatName val="0"/>
          <c:showSerName val="0"/>
          <c:showPercent val="0"/>
          <c:showBubbleSize val="0"/>
        </c:dLbls>
        <c:gapWidth val="80"/>
        <c:overlap val="100"/>
        <c:axId val="647107448"/>
        <c:axId val="620612024"/>
      </c:barChart>
      <c:catAx>
        <c:axId val="64710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de-DE"/>
          </a:p>
        </c:txPr>
        <c:crossAx val="620612024"/>
        <c:crosses val="autoZero"/>
        <c:auto val="1"/>
        <c:lblAlgn val="ctr"/>
        <c:lblOffset val="100"/>
        <c:noMultiLvlLbl val="0"/>
      </c:catAx>
      <c:valAx>
        <c:axId val="62061202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de-DE"/>
          </a:p>
        </c:txPr>
        <c:crossAx val="64710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de-D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Open Sans" pitchFamily="2" charset="0"/>
                <a:ea typeface="Open Sans" pitchFamily="2" charset="0"/>
                <a:cs typeface="Open Sans" pitchFamily="2" charset="0"/>
              </a:defRPr>
            </a:pPr>
            <a:r>
              <a:rPr lang="de-DE">
                <a:latin typeface="Open Sans" pitchFamily="2" charset="0"/>
                <a:ea typeface="Open Sans" pitchFamily="2" charset="0"/>
                <a:cs typeface="Open Sans" pitchFamily="2" charset="0"/>
              </a:rPr>
              <a:t>Total Allemagne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Open Sans" pitchFamily="2" charset="0"/>
              <a:ea typeface="Open Sans" pitchFamily="2" charset="0"/>
              <a:cs typeface="Open Sans" pitchFamily="2" charset="0"/>
            </a:defRPr>
          </a:pPr>
          <a:endParaRPr lang="de-DE"/>
        </a:p>
      </c:txPr>
    </c:title>
    <c:autoTitleDeleted val="0"/>
    <c:plotArea>
      <c:layout/>
      <c:barChart>
        <c:barDir val="col"/>
        <c:grouping val="stacked"/>
        <c:varyColors val="0"/>
        <c:ser>
          <c:idx val="0"/>
          <c:order val="0"/>
          <c:tx>
            <c:strRef>
              <c:f>'2009-2014-2019 obere Reihe'!$M$5</c:f>
              <c:strCache>
                <c:ptCount val="1"/>
                <c:pt idx="0">
                  <c:v>Structures d'accueil collectif à la journée</c:v>
                </c:pt>
              </c:strCache>
            </c:strRef>
          </c:tx>
          <c:spPr>
            <a:solidFill>
              <a:srgbClr val="435A6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Open Sans" pitchFamily="2" charset="0"/>
                    <a:ea typeface="Open Sans" pitchFamily="2" charset="0"/>
                    <a:cs typeface="Open Sans"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'2009-2014-2019 obere Reihe'!$L$6:$L$8</c:f>
              <c:numCache>
                <c:formatCode>General</c:formatCode>
                <c:ptCount val="3"/>
                <c:pt idx="0">
                  <c:v>2009</c:v>
                </c:pt>
                <c:pt idx="1">
                  <c:v>2014</c:v>
                </c:pt>
                <c:pt idx="2">
                  <c:v>2019</c:v>
                </c:pt>
              </c:numCache>
            </c:numRef>
          </c:cat>
          <c:val>
            <c:numRef>
              <c:f>'2009-2014-2019 obere Reihe'!$M$6:$M$8</c:f>
              <c:numCache>
                <c:formatCode>0.0</c:formatCode>
                <c:ptCount val="3"/>
                <c:pt idx="0">
                  <c:v>17.399999999999999</c:v>
                </c:pt>
                <c:pt idx="1">
                  <c:v>27.454907860134554</c:v>
                </c:pt>
                <c:pt idx="2">
                  <c:v>28.847089155993512</c:v>
                </c:pt>
              </c:numCache>
            </c:numRef>
          </c:val>
          <c:extLst>
            <c:ext xmlns:c16="http://schemas.microsoft.com/office/drawing/2014/chart" uri="{C3380CC4-5D6E-409C-BE32-E72D297353CC}">
              <c16:uniqueId val="{00000000-9B81-4D23-B27D-D27026164BA0}"/>
            </c:ext>
          </c:extLst>
        </c:ser>
        <c:ser>
          <c:idx val="1"/>
          <c:order val="1"/>
          <c:tx>
            <c:strRef>
              <c:f>'2009-2014-2019 obere Reihe'!$N$5</c:f>
              <c:strCache>
                <c:ptCount val="1"/>
                <c:pt idx="0">
                  <c:v>Structures d'accueil individuel à la journée</c:v>
                </c:pt>
              </c:strCache>
            </c:strRef>
          </c:tx>
          <c:spPr>
            <a:solidFill>
              <a:srgbClr val="97C1D8"/>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Open Sans" pitchFamily="2" charset="0"/>
                    <a:ea typeface="Open Sans" pitchFamily="2" charset="0"/>
                    <a:cs typeface="Open Sans"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'2009-2014-2019 obere Reihe'!$L$6:$L$8</c:f>
              <c:numCache>
                <c:formatCode>General</c:formatCode>
                <c:ptCount val="3"/>
                <c:pt idx="0">
                  <c:v>2009</c:v>
                </c:pt>
                <c:pt idx="1">
                  <c:v>2014</c:v>
                </c:pt>
                <c:pt idx="2">
                  <c:v>2019</c:v>
                </c:pt>
              </c:numCache>
            </c:numRef>
          </c:cat>
          <c:val>
            <c:numRef>
              <c:f>'2009-2014-2019 obere Reihe'!$N$6:$N$8</c:f>
              <c:numCache>
                <c:formatCode>0.0</c:formatCode>
                <c:ptCount val="3"/>
                <c:pt idx="0">
                  <c:v>2.8</c:v>
                </c:pt>
                <c:pt idx="1">
                  <c:v>4.8489236700672675</c:v>
                </c:pt>
                <c:pt idx="2">
                  <c:v>5.4972654251799096</c:v>
                </c:pt>
              </c:numCache>
            </c:numRef>
          </c:val>
          <c:extLst>
            <c:ext xmlns:c16="http://schemas.microsoft.com/office/drawing/2014/chart" uri="{C3380CC4-5D6E-409C-BE32-E72D297353CC}">
              <c16:uniqueId val="{00000001-9B81-4D23-B27D-D27026164BA0}"/>
            </c:ext>
          </c:extLst>
        </c:ser>
        <c:dLbls>
          <c:showLegendKey val="0"/>
          <c:showVal val="0"/>
          <c:showCatName val="0"/>
          <c:showSerName val="0"/>
          <c:showPercent val="0"/>
          <c:showBubbleSize val="0"/>
        </c:dLbls>
        <c:gapWidth val="80"/>
        <c:overlap val="100"/>
        <c:axId val="647107448"/>
        <c:axId val="620612024"/>
      </c:barChart>
      <c:catAx>
        <c:axId val="64710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de-DE"/>
          </a:p>
        </c:txPr>
        <c:crossAx val="620612024"/>
        <c:crosses val="autoZero"/>
        <c:auto val="1"/>
        <c:lblAlgn val="ctr"/>
        <c:lblOffset val="100"/>
        <c:noMultiLvlLbl val="0"/>
      </c:catAx>
      <c:valAx>
        <c:axId val="620612024"/>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de-DE"/>
          </a:p>
        </c:txPr>
        <c:crossAx val="64710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de-D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7592322826385"/>
          <c:y val="8.3189584314823151E-2"/>
          <c:w val="0.5436481237411499"/>
          <c:h val="0.83998686075210571"/>
        </c:manualLayout>
      </c:layout>
      <c:pieChart>
        <c:varyColors val="1"/>
        <c:ser>
          <c:idx val="0"/>
          <c:order val="0"/>
          <c:tx>
            <c:strRef>
              <c:f>'Folie 2.3.4 Daten Abb.'!$B$7</c:f>
              <c:strCache>
                <c:ptCount val="1"/>
                <c:pt idx="0">
                  <c:v>Anteil in %</c:v>
                </c:pt>
              </c:strCache>
            </c:strRef>
          </c:tx>
          <c:dLbls>
            <c:dLbl>
              <c:idx val="0"/>
              <c:layout>
                <c:manualLayout>
                  <c:x val="-0.29000794887542725"/>
                  <c:y val="3.1141741201281548E-2"/>
                </c:manualLayout>
              </c:layout>
              <c:tx>
                <c:rich>
                  <a:bodyPr/>
                  <a:lstStyle/>
                  <a:p>
                    <a:r>
                      <a:rPr lang="fr-FR" sz="1100" b="0" i="0" strike="noStrike" cap="none" spc="0" baseline="0" dirty="0" err="1">
                        <a:solidFill>
                          <a:srgbClr val="000000"/>
                        </a:solidFill>
                        <a:effectLst/>
                        <a:latin typeface="Open Sans"/>
                        <a:ea typeface="Open Sans"/>
                        <a:cs typeface="Open Sans"/>
                      </a:rPr>
                      <a:t>Suivi</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éducatif</a:t>
                    </a:r>
                    <a:r>
                      <a:rPr lang="fr-FR" sz="1100" b="0" i="0" strike="noStrike" cap="none" spc="0" baseline="0" dirty="0">
                        <a:solidFill>
                          <a:srgbClr val="000000"/>
                        </a:solidFill>
                        <a:effectLst/>
                        <a:latin typeface="Open Sans"/>
                        <a:ea typeface="Open Sans"/>
                        <a:cs typeface="Open Sans"/>
                      </a:rPr>
                      <a:t> flexible au sein </a:t>
                    </a:r>
                    <a:r>
                      <a:rPr lang="fr-FR" sz="1100" b="0" i="0" strike="noStrike" cap="none" spc="0" baseline="0" dirty="0" err="1">
                        <a:solidFill>
                          <a:srgbClr val="000000"/>
                        </a:solidFill>
                        <a:effectLst/>
                        <a:latin typeface="Open Sans"/>
                        <a:ea typeface="Open Sans"/>
                        <a:cs typeface="Open Sans"/>
                      </a:rPr>
                      <a:t>d’une</a:t>
                    </a:r>
                    <a:r>
                      <a:rPr lang="fr-FR" sz="1100" b="0" i="0" strike="noStrike" cap="none" spc="0" baseline="0" dirty="0">
                        <a:solidFill>
                          <a:srgbClr val="000000"/>
                        </a:solidFill>
                        <a:effectLst/>
                        <a:latin typeface="Open Sans"/>
                        <a:ea typeface="Open Sans"/>
                        <a:cs typeface="Open Sans"/>
                      </a:rPr>
                      <a:t> structure </a:t>
                    </a:r>
                    <a:r>
                      <a:rPr lang="fr-FR" sz="1100" b="0" i="0" strike="noStrike" cap="none" spc="0" baseline="0" dirty="0" err="1">
                        <a:solidFill>
                          <a:srgbClr val="000000"/>
                        </a:solidFill>
                        <a:effectLst/>
                        <a:latin typeface="Open Sans"/>
                        <a:ea typeface="Open Sans"/>
                        <a:cs typeface="Open Sans"/>
                      </a:rPr>
                      <a:t>d’hébergement</a:t>
                    </a:r>
                    <a:r>
                      <a:rPr lang="fr-FR" sz="1100" b="0" i="0" strike="noStrike" cap="none" spc="0" baseline="0" dirty="0">
                        <a:solidFill>
                          <a:srgbClr val="000000"/>
                        </a:solidFill>
                        <a:effectLst/>
                        <a:latin typeface="Open Sans"/>
                        <a:ea typeface="Open Sans"/>
                        <a:cs typeface="Open Sans"/>
                      </a:rPr>
                      <a:t> :</a:t>
                    </a:r>
                    <a:r>
                      <a:rPr lang="fr-FR" sz="1100" baseline="0" dirty="0">
                        <a:latin typeface="Open Sans" panose="020B0606030504020204" pitchFamily="34" charset="0"/>
                      </a:rPr>
                      <a:t> </a:t>
                    </a:r>
                    <a:fld id="{BFF9F14C-58B3-42AB-906B-A9F95FB94631}" type="VALUE">
                      <a:rPr lang="fr-FR" sz="1100" baseline="0">
                        <a:latin typeface="Open Sans" panose="020B0606030504020204" pitchFamily="34" charset="0"/>
                      </a:rPr>
                      <a:pPr/>
                      <a:t>[WERT]</a:t>
                    </a:fld>
                    <a:endParaRPr lang="fr-FR" sz="1100" baseline="0" dirty="0">
                      <a:latin typeface="Open Sans" panose="020B0606030504020204" pitchFamily="34" charset="0"/>
                    </a:endParaRPr>
                  </a:p>
                </c:rich>
              </c:tx>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0-6AAF-C147-8147-8E05341BCE5C}"/>
                </c:ext>
              </c:extLst>
            </c:dLbl>
            <c:dLbl>
              <c:idx val="1"/>
              <c:layout>
                <c:manualLayout>
                  <c:x val="2.824358106405693E-2"/>
                  <c:y val="-1.4429163738228015E-3"/>
                </c:manualLayout>
              </c:layout>
              <c:tx>
                <c:rich>
                  <a:bodyPr/>
                  <a:lstStyle/>
                  <a:p>
                    <a:pPr>
                      <a:defRPr sz="1500" baseline="0">
                        <a:solidFill>
                          <a:schemeClr val="tx1"/>
                        </a:solidFill>
                        <a:latin typeface="Open Sans" pitchFamily="2" charset="0"/>
                        <a:ea typeface="Open Sans" pitchFamily="2" charset="0"/>
                        <a:cs typeface="Open Sans" pitchFamily="2" charset="0"/>
                      </a:defRPr>
                    </a:pPr>
                    <a:r>
                      <a:rPr lang="en-US" sz="1100" b="0" i="0" u="none" strike="noStrike" baseline="0" dirty="0">
                        <a:solidFill>
                          <a:schemeClr val="tx1"/>
                        </a:solidFill>
                        <a:effectLst/>
                        <a:latin typeface="Open Sans" pitchFamily="2" charset="0"/>
                        <a:ea typeface="Open Sans" pitchFamily="2" charset="0"/>
                        <a:cs typeface="Open Sans" pitchFamily="2" charset="0"/>
                      </a:rPr>
                      <a:t>Foyer de </a:t>
                    </a:r>
                    <a:r>
                      <a:rPr lang="en-US" sz="1100" b="0" i="0" u="none" strike="noStrike" baseline="0" dirty="0" err="1">
                        <a:solidFill>
                          <a:schemeClr val="tx1"/>
                        </a:solidFill>
                        <a:effectLst/>
                        <a:latin typeface="Open Sans" pitchFamily="2" charset="0"/>
                        <a:ea typeface="Open Sans" pitchFamily="2" charset="0"/>
                        <a:cs typeface="Open Sans" pitchFamily="2" charset="0"/>
                      </a:rPr>
                      <a:t>l’enfance</a:t>
                    </a:r>
                    <a:r>
                      <a:rPr lang="en-US" sz="1100" b="0" i="0" u="none" strike="noStrike" baseline="0" dirty="0">
                        <a:solidFill>
                          <a:schemeClr val="tx1"/>
                        </a:solidFill>
                        <a:effectLst/>
                        <a:latin typeface="Open Sans" pitchFamily="2" charset="0"/>
                        <a:ea typeface="Open Sans" pitchFamily="2" charset="0"/>
                        <a:cs typeface="Open Sans" pitchFamily="2" charset="0"/>
                      </a:rPr>
                      <a:t> :</a:t>
                    </a:r>
                    <a:r>
                      <a:rPr lang="en-US" sz="1100" baseline="0" dirty="0">
                        <a:solidFill>
                          <a:schemeClr val="tx1"/>
                        </a:solidFill>
                        <a:latin typeface="Open Sans" pitchFamily="2" charset="0"/>
                        <a:ea typeface="Open Sans" pitchFamily="2" charset="0"/>
                        <a:cs typeface="Open Sans" pitchFamily="2" charset="0"/>
                      </a:rPr>
                      <a:t> </a:t>
                    </a:r>
                    <a:fld id="{94F2ABB0-154D-4D09-B7BA-CB9A1DF01D10}" type="VALUE">
                      <a:rPr lang="en-US" sz="1100" baseline="0">
                        <a:solidFill>
                          <a:schemeClr val="tx1"/>
                        </a:solidFill>
                        <a:latin typeface="Open Sans" pitchFamily="2" charset="0"/>
                        <a:ea typeface="Open Sans" pitchFamily="2" charset="0"/>
                        <a:cs typeface="Open Sans" pitchFamily="2" charset="0"/>
                      </a:rPr>
                      <a:pPr>
                        <a:defRPr sz="1500" baseline="0">
                          <a:solidFill>
                            <a:schemeClr val="tx1"/>
                          </a:solidFill>
                          <a:latin typeface="Open Sans" pitchFamily="2" charset="0"/>
                          <a:ea typeface="Open Sans" pitchFamily="2" charset="0"/>
                          <a:cs typeface="Open Sans" pitchFamily="2" charset="0"/>
                        </a:defRPr>
                      </a:pPr>
                      <a:t>[WERT]</a:t>
                    </a:fld>
                    <a:endParaRPr lang="en-US" sz="1100" baseline="0" dirty="0">
                      <a:solidFill>
                        <a:schemeClr val="tx1"/>
                      </a:solidFill>
                      <a:latin typeface="Open Sans" pitchFamily="2" charset="0"/>
                      <a:ea typeface="Open Sans" pitchFamily="2" charset="0"/>
                      <a:cs typeface="Open Sans" pitchFamily="2" charset="0"/>
                    </a:endParaRPr>
                  </a:p>
                </c:rich>
              </c:tx>
              <c:spPr>
                <a:noFill/>
                <a:ln>
                  <a:noFill/>
                </a:ln>
                <a:effectLst/>
              </c:spPr>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20980921294797486"/>
                      <c:h val="5.5334091813336754E-2"/>
                    </c:manualLayout>
                  </c15:layout>
                  <c15:dlblFieldTable/>
                  <c15:showDataLabelsRange val="0"/>
                </c:ext>
                <c:ext xmlns:c16="http://schemas.microsoft.com/office/drawing/2014/chart" uri="{C3380CC4-5D6E-409C-BE32-E72D297353CC}">
                  <c16:uniqueId val="{00000001-6AAF-C147-8147-8E05341BCE5C}"/>
                </c:ext>
              </c:extLst>
            </c:dLbl>
            <c:dLbl>
              <c:idx val="2"/>
              <c:layout>
                <c:manualLayout>
                  <c:x val="2.0464224740862846E-2"/>
                  <c:y val="-5.4349206387996674E-2"/>
                </c:manualLayout>
              </c:layout>
              <c:tx>
                <c:rich>
                  <a:bodyPr/>
                  <a:lstStyle/>
                  <a:p>
                    <a:pPr>
                      <a:defRPr sz="1300" baseline="0">
                        <a:solidFill>
                          <a:schemeClr val="tx1"/>
                        </a:solidFill>
                        <a:latin typeface="Open Sans" pitchFamily="2" charset="0"/>
                        <a:ea typeface="Open Sans" pitchFamily="2" charset="0"/>
                        <a:cs typeface="Open Sans" pitchFamily="2" charset="0"/>
                      </a:defRPr>
                    </a:pPr>
                    <a:r>
                      <a:rPr lang="en-US" sz="1100" dirty="0" err="1">
                        <a:solidFill>
                          <a:schemeClr val="tx1"/>
                        </a:solidFill>
                        <a:latin typeface="Open Sans" pitchFamily="2" charset="0"/>
                        <a:ea typeface="Open Sans" pitchFamily="2" charset="0"/>
                        <a:cs typeface="Open Sans" pitchFamily="2" charset="0"/>
                      </a:rPr>
                      <a:t>Famille</a:t>
                    </a:r>
                    <a:r>
                      <a:rPr lang="en-US" sz="1100" dirty="0">
                        <a:solidFill>
                          <a:schemeClr val="tx1"/>
                        </a:solidFill>
                        <a:latin typeface="Open Sans" pitchFamily="2" charset="0"/>
                        <a:ea typeface="Open Sans" pitchFamily="2" charset="0"/>
                        <a:cs typeface="Open Sans" pitchFamily="2" charset="0"/>
                      </a:rPr>
                      <a:t> </a:t>
                    </a:r>
                    <a:r>
                      <a:rPr lang="en-US" sz="1100" dirty="0" err="1">
                        <a:solidFill>
                          <a:schemeClr val="tx1"/>
                        </a:solidFill>
                        <a:latin typeface="Open Sans" pitchFamily="2" charset="0"/>
                        <a:ea typeface="Open Sans" pitchFamily="2" charset="0"/>
                        <a:cs typeface="Open Sans" pitchFamily="2" charset="0"/>
                      </a:rPr>
                      <a:t>d’accueil</a:t>
                    </a:r>
                    <a:r>
                      <a:rPr lang="en-US" sz="1100" dirty="0">
                        <a:solidFill>
                          <a:schemeClr val="tx1"/>
                        </a:solidFill>
                        <a:latin typeface="Open Sans" pitchFamily="2" charset="0"/>
                        <a:ea typeface="Open Sans" pitchFamily="2" charset="0"/>
                        <a:cs typeface="Open Sans" pitchFamily="2" charset="0"/>
                      </a:rPr>
                      <a:t> </a:t>
                    </a:r>
                    <a:r>
                      <a:rPr lang="en-US" sz="1100" baseline="0" dirty="0">
                        <a:solidFill>
                          <a:schemeClr val="tx1"/>
                        </a:solidFill>
                        <a:latin typeface="Open Sans" pitchFamily="2" charset="0"/>
                        <a:ea typeface="Open Sans" pitchFamily="2" charset="0"/>
                        <a:cs typeface="Open Sans" pitchFamily="2" charset="0"/>
                      </a:rPr>
                      <a:t>: </a:t>
                    </a:r>
                    <a:fld id="{44071979-55F9-48D6-8F15-A6D0A3CBBAE9}" type="VALUE">
                      <a:rPr lang="en-US" sz="1100" baseline="0">
                        <a:solidFill>
                          <a:schemeClr val="tx1"/>
                        </a:solidFill>
                        <a:latin typeface="Open Sans" pitchFamily="2" charset="0"/>
                        <a:ea typeface="Open Sans" pitchFamily="2" charset="0"/>
                        <a:cs typeface="Open Sans" pitchFamily="2" charset="0"/>
                      </a:rPr>
                      <a:pPr>
                        <a:defRPr sz="1300" baseline="0">
                          <a:solidFill>
                            <a:schemeClr val="tx1"/>
                          </a:solidFill>
                          <a:latin typeface="Open Sans" pitchFamily="2" charset="0"/>
                          <a:ea typeface="Open Sans" pitchFamily="2" charset="0"/>
                          <a:cs typeface="Open Sans" pitchFamily="2" charset="0"/>
                        </a:defRPr>
                      </a:pPr>
                      <a:t>[WERT]</a:t>
                    </a:fld>
                    <a:endParaRPr lang="en-US" sz="1100" baseline="0" dirty="0">
                      <a:solidFill>
                        <a:schemeClr val="tx1"/>
                      </a:solidFill>
                      <a:latin typeface="Open Sans" pitchFamily="2" charset="0"/>
                      <a:ea typeface="Open Sans" pitchFamily="2" charset="0"/>
                      <a:cs typeface="Open Sans" pitchFamily="2" charset="0"/>
                    </a:endParaRPr>
                  </a:p>
                </c:rich>
              </c:tx>
              <c:spPr>
                <a:noFill/>
                <a:ln>
                  <a:noFill/>
                </a:ln>
                <a:effectLst/>
              </c:spPr>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2-6AAF-C147-8147-8E05341BCE5C}"/>
                </c:ext>
              </c:extLst>
            </c:dLbl>
            <c:dLbl>
              <c:idx val="3"/>
              <c:layout>
                <c:manualLayout>
                  <c:x val="7.5758532765933917E-2"/>
                  <c:y val="2.2745952539172415E-2"/>
                </c:manualLayout>
              </c:layout>
              <c:tx>
                <c:rich>
                  <a:bodyPr/>
                  <a:lstStyle/>
                  <a:p>
                    <a:pPr>
                      <a:defRPr sz="1500" baseline="0">
                        <a:solidFill>
                          <a:schemeClr val="tx1"/>
                        </a:solidFill>
                        <a:latin typeface="Open Sans" pitchFamily="2" charset="0"/>
                        <a:ea typeface="Open Sans" pitchFamily="2" charset="0"/>
                        <a:cs typeface="Open Sans" pitchFamily="2" charset="0"/>
                      </a:defRPr>
                    </a:pPr>
                    <a:r>
                      <a:rPr lang="fr-FR" sz="1100" b="0" i="0" u="none" strike="noStrike" baseline="0" dirty="0" err="1">
                        <a:solidFill>
                          <a:schemeClr val="tx1"/>
                        </a:solidFill>
                        <a:effectLst/>
                        <a:latin typeface="Open Sans" pitchFamily="2" charset="0"/>
                        <a:ea typeface="Open Sans" pitchFamily="2" charset="0"/>
                        <a:cs typeface="Open Sans" pitchFamily="2" charset="0"/>
                      </a:rPr>
                      <a:t>Accompagnement</a:t>
                    </a:r>
                    <a:r>
                      <a:rPr lang="fr-FR" sz="1100" b="0" i="0" u="none" strike="noStrike" baseline="0" dirty="0">
                        <a:solidFill>
                          <a:schemeClr val="tx1"/>
                        </a:solidFill>
                        <a:effectLst/>
                        <a:latin typeface="Open Sans" pitchFamily="2" charset="0"/>
                        <a:ea typeface="Open Sans" pitchFamily="2" charset="0"/>
                        <a:cs typeface="Open Sans" pitchFamily="2" charset="0"/>
                      </a:rPr>
                      <a:t> </a:t>
                    </a:r>
                    <a:r>
                      <a:rPr lang="fr-FR" sz="1100" b="0" i="0" u="none" strike="noStrike" baseline="0" dirty="0" err="1">
                        <a:solidFill>
                          <a:schemeClr val="tx1"/>
                        </a:solidFill>
                        <a:effectLst/>
                        <a:latin typeface="Open Sans" pitchFamily="2" charset="0"/>
                        <a:ea typeface="Open Sans" pitchFamily="2" charset="0"/>
                        <a:cs typeface="Open Sans" pitchFamily="2" charset="0"/>
                      </a:rPr>
                      <a:t>socioéducatif</a:t>
                    </a:r>
                    <a:r>
                      <a:rPr lang="fr-FR" sz="1100" b="0" i="0" u="none" strike="noStrike" baseline="0" dirty="0">
                        <a:solidFill>
                          <a:schemeClr val="tx1"/>
                        </a:solidFill>
                        <a:effectLst/>
                        <a:latin typeface="Open Sans" pitchFamily="2" charset="0"/>
                        <a:ea typeface="Open Sans" pitchFamily="2" charset="0"/>
                        <a:cs typeface="Open Sans" pitchFamily="2" charset="0"/>
                      </a:rPr>
                      <a:t> </a:t>
                    </a:r>
                    <a:r>
                      <a:rPr lang="fr-FR" sz="1100" b="0" i="0" u="none" strike="noStrike" baseline="0" dirty="0" err="1">
                        <a:solidFill>
                          <a:schemeClr val="tx1"/>
                        </a:solidFill>
                        <a:effectLst/>
                        <a:latin typeface="Open Sans" pitchFamily="2" charset="0"/>
                        <a:ea typeface="Open Sans" pitchFamily="2" charset="0"/>
                        <a:cs typeface="Open Sans" pitchFamily="2" charset="0"/>
                      </a:rPr>
                      <a:t>individuel</a:t>
                    </a:r>
                    <a:r>
                      <a:rPr lang="fr-FR" sz="1100" b="0" i="0" u="none" strike="noStrike" baseline="0" dirty="0">
                        <a:solidFill>
                          <a:schemeClr val="tx1"/>
                        </a:solidFill>
                        <a:effectLst/>
                        <a:latin typeface="Open Sans" pitchFamily="2" charset="0"/>
                        <a:ea typeface="Open Sans" pitchFamily="2" charset="0"/>
                        <a:cs typeface="Open Sans" pitchFamily="2" charset="0"/>
                      </a:rPr>
                      <a:t> </a:t>
                    </a:r>
                    <a:r>
                      <a:rPr lang="fr-FR" sz="1100" b="0" i="0" u="none" strike="noStrike" baseline="0" dirty="0" err="1">
                        <a:solidFill>
                          <a:schemeClr val="tx1"/>
                        </a:solidFill>
                        <a:effectLst/>
                        <a:latin typeface="Open Sans" pitchFamily="2" charset="0"/>
                        <a:ea typeface="Open Sans" pitchFamily="2" charset="0"/>
                        <a:cs typeface="Open Sans" pitchFamily="2" charset="0"/>
                      </a:rPr>
                      <a:t>intensif</a:t>
                    </a:r>
                    <a:r>
                      <a:rPr lang="fr-FR" sz="1100" b="0" i="0" u="none" strike="noStrike" baseline="0" dirty="0">
                        <a:solidFill>
                          <a:schemeClr val="tx1"/>
                        </a:solidFill>
                        <a:effectLst/>
                        <a:latin typeface="Open Sans" pitchFamily="2" charset="0"/>
                        <a:ea typeface="Open Sans" pitchFamily="2" charset="0"/>
                        <a:cs typeface="Open Sans" pitchFamily="2" charset="0"/>
                      </a:rPr>
                      <a:t> :</a:t>
                    </a:r>
                    <a:r>
                      <a:rPr lang="fr-FR" sz="1100" baseline="0" dirty="0">
                        <a:solidFill>
                          <a:schemeClr val="tx1"/>
                        </a:solidFill>
                        <a:latin typeface="Open Sans" pitchFamily="2" charset="0"/>
                        <a:ea typeface="Open Sans" pitchFamily="2" charset="0"/>
                        <a:cs typeface="Open Sans" pitchFamily="2" charset="0"/>
                      </a:rPr>
                      <a:t> </a:t>
                    </a:r>
                    <a:fld id="{C2388329-A602-486E-93E8-08C633A15CDD}" type="VALUE">
                      <a:rPr lang="fr-FR" sz="1100" baseline="0">
                        <a:solidFill>
                          <a:schemeClr val="tx1"/>
                        </a:solidFill>
                        <a:latin typeface="Open Sans" pitchFamily="2" charset="0"/>
                        <a:ea typeface="Open Sans" pitchFamily="2" charset="0"/>
                        <a:cs typeface="Open Sans" pitchFamily="2" charset="0"/>
                      </a:rPr>
                      <a:pPr>
                        <a:defRPr sz="1500" baseline="0">
                          <a:solidFill>
                            <a:schemeClr val="tx1"/>
                          </a:solidFill>
                          <a:latin typeface="Open Sans" pitchFamily="2" charset="0"/>
                          <a:ea typeface="Open Sans" pitchFamily="2" charset="0"/>
                          <a:cs typeface="Open Sans" pitchFamily="2" charset="0"/>
                        </a:defRPr>
                      </a:pPr>
                      <a:t>[WERT]</a:t>
                    </a:fld>
                    <a:endParaRPr lang="fr-FR" sz="1100" baseline="0" dirty="0">
                      <a:solidFill>
                        <a:schemeClr val="tx1"/>
                      </a:solidFill>
                      <a:latin typeface="Open Sans" pitchFamily="2" charset="0"/>
                      <a:ea typeface="Open Sans" pitchFamily="2" charset="0"/>
                      <a:cs typeface="Open Sans" pitchFamily="2" charset="0"/>
                    </a:endParaRPr>
                  </a:p>
                </c:rich>
              </c:tx>
              <c:spPr>
                <a:noFill/>
                <a:ln>
                  <a:noFill/>
                </a:ln>
                <a:effectLst/>
              </c:spPr>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2403094930823802"/>
                      <c:h val="0.16600227544001031"/>
                    </c:manualLayout>
                  </c15:layout>
                  <c15:dlblFieldTable/>
                  <c15:showDataLabelsRange val="0"/>
                </c:ext>
                <c:ext xmlns:c16="http://schemas.microsoft.com/office/drawing/2014/chart" uri="{C3380CC4-5D6E-409C-BE32-E72D297353CC}">
                  <c16:uniqueId val="{00000003-6AAF-C147-8147-8E05341BCE5C}"/>
                </c:ext>
              </c:extLst>
            </c:dLbl>
            <c:dLbl>
              <c:idx val="4"/>
              <c:layout>
                <c:manualLayout>
                  <c:x val="9.1422614656770068E-2"/>
                  <c:y val="0.15399625079097629"/>
                </c:manualLayout>
              </c:layout>
              <c:tx>
                <c:rich>
                  <a:bodyPr/>
                  <a:lstStyle/>
                  <a:p>
                    <a:r>
                      <a:rPr lang="en-US" sz="1100" b="0" i="0" u="none" strike="noStrike" baseline="0" dirty="0" err="1">
                        <a:effectLst/>
                        <a:latin typeface="+mn-lt"/>
                      </a:rPr>
                      <a:t>Accompagnement</a:t>
                    </a:r>
                    <a:r>
                      <a:rPr lang="en-US" sz="1100" b="0" i="0" u="none" strike="noStrike" baseline="0" dirty="0">
                        <a:effectLst/>
                        <a:latin typeface="+mn-lt"/>
                      </a:rPr>
                      <a:t> </a:t>
                    </a:r>
                    <a:r>
                      <a:rPr lang="en-US" sz="1100" b="0" i="0" u="none" strike="noStrike" baseline="0" dirty="0" err="1">
                        <a:effectLst/>
                        <a:latin typeface="+mn-lt"/>
                      </a:rPr>
                      <a:t>périscolaire</a:t>
                    </a:r>
                    <a:r>
                      <a:rPr lang="en-US" sz="1100" b="0" i="0" u="none" strike="noStrike" baseline="0" dirty="0">
                        <a:effectLst/>
                        <a:latin typeface="+mn-lt"/>
                      </a:rPr>
                      <a:t> :</a:t>
                    </a:r>
                    <a:r>
                      <a:rPr lang="en-US" sz="1100" baseline="0" dirty="0">
                        <a:latin typeface="+mn-lt"/>
                      </a:rPr>
                      <a:t> </a:t>
                    </a:r>
                    <a:fld id="{3D471484-D5A0-45EF-8F26-5ED36B974A45}" type="VALUE">
                      <a:rPr lang="en-US" sz="1100" baseline="0">
                        <a:latin typeface="+mn-lt"/>
                      </a:rPr>
                      <a:pPr/>
                      <a:t>[WERT]</a:t>
                    </a:fld>
                    <a:endParaRPr lang="en-US" sz="1100" baseline="0" dirty="0">
                      <a:latin typeface="+mn-lt"/>
                    </a:endParaRPr>
                  </a:p>
                </c:rich>
              </c:tx>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18553582542082989"/>
                      <c:h val="0.12285298931542193"/>
                    </c:manualLayout>
                  </c15:layout>
                  <c15:dlblFieldTable/>
                  <c15:showDataLabelsRange val="0"/>
                </c:ext>
                <c:ext xmlns:c16="http://schemas.microsoft.com/office/drawing/2014/chart" uri="{C3380CC4-5D6E-409C-BE32-E72D297353CC}">
                  <c16:uniqueId val="{00000004-6AAF-C147-8147-8E05341BCE5C}"/>
                </c:ext>
              </c:extLst>
            </c:dLbl>
            <c:dLbl>
              <c:idx val="5"/>
              <c:layout>
                <c:manualLayout>
                  <c:x val="6.2152956757375644E-2"/>
                  <c:y val="-8.789777010679245E-2"/>
                </c:manualLayout>
              </c:layout>
              <c:tx>
                <c:rich>
                  <a:bodyPr/>
                  <a:lstStyle/>
                  <a:p>
                    <a:pPr>
                      <a:defRPr sz="1500" baseline="0">
                        <a:solidFill>
                          <a:schemeClr val="tx1"/>
                        </a:solidFill>
                        <a:latin typeface="Open Sans" pitchFamily="2" charset="0"/>
                        <a:ea typeface="Open Sans" pitchFamily="2" charset="0"/>
                        <a:cs typeface="Open Sans" pitchFamily="2" charset="0"/>
                      </a:defRPr>
                    </a:pPr>
                    <a:r>
                      <a:rPr lang="fr-FR" sz="1100" b="0" i="0" u="none" strike="noStrike" baseline="0" dirty="0">
                        <a:solidFill>
                          <a:schemeClr val="tx1"/>
                        </a:solidFill>
                        <a:effectLst/>
                        <a:latin typeface="Open Sans" pitchFamily="2" charset="0"/>
                        <a:ea typeface="Open Sans" pitchFamily="2" charset="0"/>
                        <a:cs typeface="Open Sans" pitchFamily="2" charset="0"/>
                      </a:rPr>
                      <a:t>Actions </a:t>
                    </a:r>
                    <a:r>
                      <a:rPr lang="fr-FR" sz="1100" b="0" i="0" u="none" strike="noStrike" baseline="0" dirty="0" err="1">
                        <a:solidFill>
                          <a:schemeClr val="tx1"/>
                        </a:solidFill>
                        <a:effectLst/>
                        <a:latin typeface="Open Sans" pitchFamily="2" charset="0"/>
                        <a:ea typeface="Open Sans" pitchFamily="2" charset="0"/>
                        <a:cs typeface="Open Sans" pitchFamily="2" charset="0"/>
                      </a:rPr>
                      <a:t>éducatives</a:t>
                    </a:r>
                    <a:r>
                      <a:rPr lang="fr-FR" sz="1100" b="0" i="0" u="none" strike="noStrike" baseline="0" dirty="0">
                        <a:solidFill>
                          <a:schemeClr val="tx1"/>
                        </a:solidFill>
                        <a:effectLst/>
                        <a:latin typeface="Open Sans" pitchFamily="2" charset="0"/>
                        <a:ea typeface="Open Sans" pitchFamily="2" charset="0"/>
                        <a:cs typeface="Open Sans" pitchFamily="2" charset="0"/>
                      </a:rPr>
                      <a:t> </a:t>
                    </a:r>
                    <a:r>
                      <a:rPr lang="fr-FR" sz="1100" b="0" i="0" u="none" strike="noStrike" baseline="0" dirty="0" err="1">
                        <a:solidFill>
                          <a:schemeClr val="tx1"/>
                        </a:solidFill>
                        <a:effectLst/>
                        <a:latin typeface="Open Sans" pitchFamily="2" charset="0"/>
                        <a:ea typeface="Open Sans" pitchFamily="2" charset="0"/>
                        <a:cs typeface="Open Sans" pitchFamily="2" charset="0"/>
                      </a:rPr>
                      <a:t>en</a:t>
                    </a:r>
                    <a:r>
                      <a:rPr lang="fr-FR" sz="1100" b="0" i="0" u="none" strike="noStrike" baseline="0" dirty="0">
                        <a:solidFill>
                          <a:schemeClr val="tx1"/>
                        </a:solidFill>
                        <a:effectLst/>
                        <a:latin typeface="Open Sans" pitchFamily="2" charset="0"/>
                        <a:ea typeface="Open Sans" pitchFamily="2" charset="0"/>
                        <a:cs typeface="Open Sans" pitchFamily="2" charset="0"/>
                      </a:rPr>
                      <a:t> milieu </a:t>
                    </a:r>
                    <a:r>
                      <a:rPr lang="fr-FR" sz="1100" b="0" i="0" u="none" strike="noStrike" baseline="0" dirty="0" err="1">
                        <a:solidFill>
                          <a:schemeClr val="tx1"/>
                        </a:solidFill>
                        <a:effectLst/>
                        <a:latin typeface="Open Sans" pitchFamily="2" charset="0"/>
                        <a:ea typeface="Open Sans" pitchFamily="2" charset="0"/>
                        <a:cs typeface="Open Sans" pitchFamily="2" charset="0"/>
                      </a:rPr>
                      <a:t>ouvert</a:t>
                    </a:r>
                    <a:r>
                      <a:rPr lang="fr-FR" sz="1100" b="0" i="0" u="none" strike="noStrike" baseline="0" dirty="0">
                        <a:solidFill>
                          <a:schemeClr val="tx1"/>
                        </a:solidFill>
                        <a:effectLst/>
                        <a:latin typeface="Open Sans" pitchFamily="2" charset="0"/>
                        <a:ea typeface="Open Sans" pitchFamily="2" charset="0"/>
                        <a:cs typeface="Open Sans" pitchFamily="2" charset="0"/>
                      </a:rPr>
                      <a:t> </a:t>
                    </a:r>
                    <a:r>
                      <a:rPr lang="fr-FR" sz="1100" b="0" i="0" u="none" strike="noStrike" baseline="0" dirty="0" err="1">
                        <a:solidFill>
                          <a:schemeClr val="tx1"/>
                        </a:solidFill>
                        <a:effectLst/>
                        <a:latin typeface="Open Sans" pitchFamily="2" charset="0"/>
                        <a:ea typeface="Open Sans" pitchFamily="2" charset="0"/>
                        <a:cs typeface="Open Sans" pitchFamily="2" charset="0"/>
                      </a:rPr>
                      <a:t>à</a:t>
                    </a:r>
                    <a:r>
                      <a:rPr lang="fr-FR" sz="1100" b="0" i="0" u="none" strike="noStrike" baseline="0" dirty="0">
                        <a:solidFill>
                          <a:schemeClr val="tx1"/>
                        </a:solidFill>
                        <a:effectLst/>
                        <a:latin typeface="Open Sans" pitchFamily="2" charset="0"/>
                        <a:ea typeface="Open Sans" pitchFamily="2" charset="0"/>
                        <a:cs typeface="Open Sans" pitchFamily="2" charset="0"/>
                      </a:rPr>
                      <a:t> domicile :</a:t>
                    </a:r>
                    <a:r>
                      <a:rPr lang="fr-FR" sz="1100" baseline="0" dirty="0">
                        <a:solidFill>
                          <a:schemeClr val="tx1"/>
                        </a:solidFill>
                        <a:latin typeface="Open Sans" pitchFamily="2" charset="0"/>
                        <a:ea typeface="Open Sans" pitchFamily="2" charset="0"/>
                        <a:cs typeface="Open Sans" pitchFamily="2" charset="0"/>
                      </a:rPr>
                      <a:t> </a:t>
                    </a:r>
                    <a:fld id="{65014F0B-3FC4-467B-85B6-003C41FE1C4F}" type="VALUE">
                      <a:rPr lang="fr-FR" sz="1100" baseline="0">
                        <a:solidFill>
                          <a:schemeClr val="tx1"/>
                        </a:solidFill>
                        <a:latin typeface="Open Sans" pitchFamily="2" charset="0"/>
                        <a:ea typeface="Open Sans" pitchFamily="2" charset="0"/>
                        <a:cs typeface="Open Sans" pitchFamily="2" charset="0"/>
                      </a:rPr>
                      <a:pPr>
                        <a:defRPr sz="1500" baseline="0">
                          <a:solidFill>
                            <a:schemeClr val="tx1"/>
                          </a:solidFill>
                          <a:latin typeface="Open Sans" pitchFamily="2" charset="0"/>
                          <a:ea typeface="Open Sans" pitchFamily="2" charset="0"/>
                          <a:cs typeface="Open Sans" pitchFamily="2" charset="0"/>
                        </a:defRPr>
                      </a:pPr>
                      <a:t>[WERT]</a:t>
                    </a:fld>
                    <a:endParaRPr lang="fr-FR" sz="1100" baseline="0" dirty="0">
                      <a:solidFill>
                        <a:schemeClr val="tx1"/>
                      </a:solidFill>
                      <a:latin typeface="Open Sans" pitchFamily="2" charset="0"/>
                      <a:ea typeface="Open Sans" pitchFamily="2" charset="0"/>
                      <a:cs typeface="Open Sans" pitchFamily="2" charset="0"/>
                    </a:endParaRPr>
                  </a:p>
                </c:rich>
              </c:tx>
              <c:spPr>
                <a:noFill/>
                <a:ln>
                  <a:noFill/>
                </a:ln>
                <a:effectLst/>
              </c:spPr>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25180867780995503"/>
                      <c:h val="0.13773855090425371"/>
                    </c:manualLayout>
                  </c15:layout>
                  <c15:dlblFieldTable/>
                  <c15:showDataLabelsRange val="0"/>
                </c:ext>
                <c:ext xmlns:c16="http://schemas.microsoft.com/office/drawing/2014/chart" uri="{C3380CC4-5D6E-409C-BE32-E72D297353CC}">
                  <c16:uniqueId val="{00000005-6AAF-C147-8147-8E05341BCE5C}"/>
                </c:ext>
              </c:extLst>
            </c:dLbl>
            <c:dLbl>
              <c:idx val="6"/>
              <c:layout>
                <c:manualLayout>
                  <c:x val="0.19573130151427814"/>
                  <c:y val="-0.12398483604192734"/>
                </c:manualLayout>
              </c:layout>
              <c:tx>
                <c:rich>
                  <a:bodyPr/>
                  <a:lstStyle/>
                  <a:p>
                    <a:pPr>
                      <a:defRPr sz="1500" baseline="0">
                        <a:solidFill>
                          <a:schemeClr val="tx1"/>
                        </a:solidFill>
                        <a:latin typeface="Open Sans" pitchFamily="2" charset="0"/>
                        <a:ea typeface="Open Sans" pitchFamily="2" charset="0"/>
                        <a:cs typeface="Open Sans" pitchFamily="2" charset="0"/>
                      </a:defRPr>
                    </a:pPr>
                    <a:r>
                      <a:rPr lang="en-US" sz="1100" baseline="0" dirty="0">
                        <a:solidFill>
                          <a:schemeClr val="tx1"/>
                        </a:solidFill>
                        <a:latin typeface="Open Sans" pitchFamily="2" charset="0"/>
                        <a:ea typeface="Open Sans" pitchFamily="2" charset="0"/>
                        <a:cs typeface="Open Sans" pitchFamily="2" charset="0"/>
                      </a:rPr>
                      <a:t>Assistance </a:t>
                    </a:r>
                    <a:r>
                      <a:rPr lang="en-US" sz="1100" baseline="0" dirty="0" err="1">
                        <a:solidFill>
                          <a:schemeClr val="tx1"/>
                        </a:solidFill>
                        <a:latin typeface="Open Sans" pitchFamily="2" charset="0"/>
                        <a:ea typeface="Open Sans" pitchFamily="2" charset="0"/>
                        <a:cs typeface="Open Sans" pitchFamily="2" charset="0"/>
                      </a:rPr>
                      <a:t>éducative</a:t>
                    </a:r>
                    <a:r>
                      <a:rPr lang="en-US" sz="1100" baseline="0" dirty="0">
                        <a:solidFill>
                          <a:schemeClr val="tx1"/>
                        </a:solidFill>
                        <a:latin typeface="Open Sans" pitchFamily="2" charset="0"/>
                        <a:ea typeface="Open Sans" pitchFamily="2" charset="0"/>
                        <a:cs typeface="Open Sans" pitchFamily="2" charset="0"/>
                      </a:rPr>
                      <a:t> : </a:t>
                    </a:r>
                    <a:fld id="{9A370C04-6B8C-4377-BB8B-A2EA6C52AB09}" type="VALUE">
                      <a:rPr lang="en-US" sz="1100" baseline="0">
                        <a:solidFill>
                          <a:schemeClr val="tx1"/>
                        </a:solidFill>
                        <a:latin typeface="Open Sans" pitchFamily="2" charset="0"/>
                        <a:ea typeface="Open Sans" pitchFamily="2" charset="0"/>
                        <a:cs typeface="Open Sans" pitchFamily="2" charset="0"/>
                      </a:rPr>
                      <a:pPr>
                        <a:defRPr sz="1500" baseline="0">
                          <a:solidFill>
                            <a:schemeClr val="tx1"/>
                          </a:solidFill>
                          <a:latin typeface="Open Sans" pitchFamily="2" charset="0"/>
                          <a:ea typeface="Open Sans" pitchFamily="2" charset="0"/>
                          <a:cs typeface="Open Sans" pitchFamily="2" charset="0"/>
                        </a:defRPr>
                      </a:pPr>
                      <a:t>[WERT]</a:t>
                    </a:fld>
                    <a:endParaRPr lang="en-US" sz="1100" baseline="0" dirty="0">
                      <a:solidFill>
                        <a:schemeClr val="tx1"/>
                      </a:solidFill>
                      <a:latin typeface="Open Sans" pitchFamily="2" charset="0"/>
                      <a:ea typeface="Open Sans" pitchFamily="2" charset="0"/>
                      <a:cs typeface="Open Sans" pitchFamily="2" charset="0"/>
                    </a:endParaRPr>
                  </a:p>
                </c:rich>
              </c:tx>
              <c:spPr>
                <a:noFill/>
                <a:ln>
                  <a:noFill/>
                </a:ln>
                <a:effectLst/>
              </c:spPr>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2310240353841537"/>
                      <c:h val="0.1035080400776152"/>
                    </c:manualLayout>
                  </c15:layout>
                  <c15:dlblFieldTable/>
                  <c15:showDataLabelsRange val="0"/>
                </c:ext>
                <c:ext xmlns:c16="http://schemas.microsoft.com/office/drawing/2014/chart" uri="{C3380CC4-5D6E-409C-BE32-E72D297353CC}">
                  <c16:uniqueId val="{00000006-6AAF-C147-8147-8E05341BCE5C}"/>
                </c:ext>
              </c:extLst>
            </c:dLbl>
            <c:dLbl>
              <c:idx val="7"/>
              <c:layout>
                <c:manualLayout>
                  <c:x val="0.2116549164056778"/>
                  <c:y val="-6.9694551639258862E-3"/>
                </c:manualLayout>
              </c:layout>
              <c:tx>
                <c:rich>
                  <a:bodyPr/>
                  <a:lstStyle/>
                  <a:p>
                    <a:r>
                      <a:rPr lang="en-US" sz="1100" baseline="0" dirty="0" err="1">
                        <a:latin typeface="Open Sans" panose="020B0606030504020204" pitchFamily="34" charset="0"/>
                      </a:rPr>
                      <a:t>Curatelles</a:t>
                    </a:r>
                    <a:r>
                      <a:rPr lang="en-US" sz="1100" baseline="0" dirty="0">
                        <a:latin typeface="Open Sans" panose="020B0606030504020204" pitchFamily="34" charset="0"/>
                      </a:rPr>
                      <a:t> </a:t>
                    </a:r>
                    <a:r>
                      <a:rPr lang="en-US" sz="1100" baseline="0" dirty="0" err="1">
                        <a:latin typeface="Open Sans" panose="020B0606030504020204" pitchFamily="34" charset="0"/>
                      </a:rPr>
                      <a:t>éducatives</a:t>
                    </a:r>
                    <a:r>
                      <a:rPr lang="en-US" sz="1100" baseline="0" dirty="0">
                        <a:latin typeface="Open Sans" panose="020B0606030504020204" pitchFamily="34" charset="0"/>
                      </a:rPr>
                      <a:t> : </a:t>
                    </a:r>
                    <a:fld id="{FBFB3CE5-AF05-42B5-8F77-DCA8D21D557C}" type="VALUE">
                      <a:rPr lang="en-US" sz="1100" baseline="0">
                        <a:latin typeface="Open Sans" panose="020B0606030504020204" pitchFamily="34" charset="0"/>
                      </a:rPr>
                      <a:pPr/>
                      <a:t>[WERT]</a:t>
                    </a:fld>
                    <a:endParaRPr lang="en-US" sz="1100" baseline="0" dirty="0">
                      <a:latin typeface="Open Sans" panose="020B0606030504020204" pitchFamily="34" charset="0"/>
                    </a:endParaRPr>
                  </a:p>
                </c:rich>
              </c:tx>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27451370000000003"/>
                      <c:h val="7.1280430000000006E-2"/>
                    </c:manualLayout>
                  </c15:layout>
                  <c15:dlblFieldTable/>
                  <c15:showDataLabelsRange val="0"/>
                </c:ext>
                <c:ext xmlns:c16="http://schemas.microsoft.com/office/drawing/2014/chart" uri="{C3380CC4-5D6E-409C-BE32-E72D297353CC}">
                  <c16:uniqueId val="{00000007-6AAF-C147-8147-8E05341BCE5C}"/>
                </c:ext>
              </c:extLst>
            </c:dLbl>
            <c:dLbl>
              <c:idx val="8"/>
              <c:layout>
                <c:manualLayout>
                  <c:x val="-2.9699487611651421E-2"/>
                  <c:y val="8.3762733265757561E-3"/>
                </c:manualLayout>
              </c:layout>
              <c:tx>
                <c:rich>
                  <a:bodyPr/>
                  <a:lstStyle/>
                  <a:p>
                    <a:r>
                      <a:rPr lang="en-US" sz="1100" baseline="0" dirty="0" err="1">
                        <a:latin typeface="+mn-lt"/>
                      </a:rPr>
                      <a:t>Accompagnement</a:t>
                    </a:r>
                    <a:r>
                      <a:rPr lang="en-US" sz="1100" baseline="0" dirty="0">
                        <a:latin typeface="+mn-lt"/>
                      </a:rPr>
                      <a:t> </a:t>
                    </a:r>
                    <a:r>
                      <a:rPr lang="en-US" sz="1100" baseline="0" dirty="0" err="1">
                        <a:latin typeface="+mn-lt"/>
                      </a:rPr>
                      <a:t>collectif</a:t>
                    </a:r>
                    <a:r>
                      <a:rPr lang="en-US" sz="1100" baseline="0" dirty="0">
                        <a:latin typeface="+mn-lt"/>
                      </a:rPr>
                      <a:t> : 1,6</a:t>
                    </a:r>
                  </a:p>
                </c:rich>
              </c:tx>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30191610000000002"/>
                      <c:h val="5.090882E-2"/>
                    </c:manualLayout>
                  </c15:layout>
                  <c15:showDataLabelsRange val="0"/>
                </c:ext>
                <c:ext xmlns:c16="http://schemas.microsoft.com/office/drawing/2014/chart" uri="{C3380CC4-5D6E-409C-BE32-E72D297353CC}">
                  <c16:uniqueId val="{00000008-6AAF-C147-8147-8E05341BCE5C}"/>
                </c:ext>
              </c:extLst>
            </c:dLbl>
            <c:dLbl>
              <c:idx val="9"/>
              <c:layout>
                <c:manualLayout>
                  <c:x val="-0.2593066394329071"/>
                  <c:y val="-0.10613526403903961"/>
                </c:manualLayout>
              </c:layout>
              <c:tx>
                <c:rich>
                  <a:bodyPr/>
                  <a:lstStyle/>
                  <a:p>
                    <a:pPr marL="0" marR="0" indent="0" algn="ctr" defTabSz="914400" rtl="0" eaLnBrk="1" fontAlgn="auto" latinLnBrk="0" hangingPunct="1">
                      <a:lnSpc>
                        <a:spcPct val="100000"/>
                      </a:lnSpc>
                      <a:spcBef>
                        <a:spcPct val="0"/>
                      </a:spcBef>
                      <a:spcAft>
                        <a:spcPct val="0"/>
                      </a:spcAft>
                      <a:buClrTx/>
                      <a:buSzTx/>
                      <a:buFontTx/>
                      <a:buNone/>
                      <a:defRPr sz="1300" b="0" i="0" u="none" strike="noStrike" kern="1200" baseline="0">
                        <a:solidFill>
                          <a:schemeClr val="tx1"/>
                        </a:solidFill>
                        <a:latin typeface="Open Sans" pitchFamily="2" charset="0"/>
                        <a:ea typeface="Open Sans" pitchFamily="2" charset="0"/>
                        <a:cs typeface="Open Sans" pitchFamily="2" charset="0"/>
                      </a:defRPr>
                    </a:pPr>
                    <a:r>
                      <a:rPr lang="fr-FR" sz="1100" dirty="0" err="1">
                        <a:solidFill>
                          <a:schemeClr val="tx1"/>
                        </a:solidFill>
                        <a:latin typeface="Open Sans" pitchFamily="2" charset="0"/>
                        <a:ea typeface="Open Sans" pitchFamily="2" charset="0"/>
                        <a:cs typeface="Open Sans" pitchFamily="2" charset="0"/>
                      </a:rPr>
                      <a:t>Suivi</a:t>
                    </a:r>
                    <a:r>
                      <a:rPr lang="fr-FR" sz="1100" dirty="0">
                        <a:solidFill>
                          <a:schemeClr val="tx1"/>
                        </a:solidFill>
                        <a:latin typeface="Open Sans" pitchFamily="2" charset="0"/>
                        <a:ea typeface="Open Sans" pitchFamily="2" charset="0"/>
                        <a:cs typeface="Open Sans" pitchFamily="2" charset="0"/>
                      </a:rPr>
                      <a:t> </a:t>
                    </a:r>
                    <a:r>
                      <a:rPr lang="fr-FR" sz="1100" dirty="0" err="1">
                        <a:solidFill>
                          <a:schemeClr val="tx1"/>
                        </a:solidFill>
                        <a:latin typeface="Open Sans" pitchFamily="2" charset="0"/>
                        <a:ea typeface="Open Sans" pitchFamily="2" charset="0"/>
                        <a:cs typeface="Open Sans" pitchFamily="2" charset="0"/>
                      </a:rPr>
                      <a:t>éducatif</a:t>
                    </a:r>
                    <a:r>
                      <a:rPr lang="fr-FR" sz="1100" dirty="0">
                        <a:solidFill>
                          <a:schemeClr val="tx1"/>
                        </a:solidFill>
                        <a:latin typeface="Open Sans" pitchFamily="2" charset="0"/>
                        <a:ea typeface="Open Sans" pitchFamily="2" charset="0"/>
                        <a:cs typeface="Open Sans" pitchFamily="2" charset="0"/>
                      </a:rPr>
                      <a:t> flexible </a:t>
                    </a:r>
                    <a:r>
                      <a:rPr lang="fr-FR" sz="1100" dirty="0" err="1">
                        <a:solidFill>
                          <a:schemeClr val="tx1"/>
                        </a:solidFill>
                        <a:latin typeface="Open Sans" pitchFamily="2" charset="0"/>
                        <a:ea typeface="Open Sans" pitchFamily="2" charset="0"/>
                        <a:cs typeface="Open Sans" pitchFamily="2" charset="0"/>
                      </a:rPr>
                      <a:t>en</a:t>
                    </a:r>
                    <a:r>
                      <a:rPr lang="fr-FR" sz="1100" dirty="0">
                        <a:solidFill>
                          <a:schemeClr val="tx1"/>
                        </a:solidFill>
                        <a:latin typeface="Open Sans" pitchFamily="2" charset="0"/>
                        <a:ea typeface="Open Sans" pitchFamily="2" charset="0"/>
                        <a:cs typeface="Open Sans" pitchFamily="2" charset="0"/>
                      </a:rPr>
                      <a:t> milieu </a:t>
                    </a:r>
                    <a:r>
                      <a:rPr lang="fr-FR" sz="1100" dirty="0" err="1">
                        <a:solidFill>
                          <a:schemeClr val="tx1"/>
                        </a:solidFill>
                        <a:latin typeface="Open Sans" pitchFamily="2" charset="0"/>
                        <a:ea typeface="Open Sans" pitchFamily="2" charset="0"/>
                        <a:cs typeface="Open Sans" pitchFamily="2" charset="0"/>
                      </a:rPr>
                      <a:t>ouvert</a:t>
                    </a:r>
                    <a:r>
                      <a:rPr lang="fr-FR" sz="1100" dirty="0">
                        <a:solidFill>
                          <a:schemeClr val="tx1"/>
                        </a:solidFill>
                        <a:latin typeface="Open Sans" pitchFamily="2" charset="0"/>
                        <a:ea typeface="Open Sans" pitchFamily="2" charset="0"/>
                        <a:cs typeface="Open Sans" pitchFamily="2" charset="0"/>
                      </a:rPr>
                      <a:t> </a:t>
                    </a:r>
                    <a:r>
                      <a:rPr lang="fr-FR" sz="1100" baseline="0" dirty="0">
                        <a:solidFill>
                          <a:schemeClr val="tx1"/>
                        </a:solidFill>
                        <a:latin typeface="Open Sans" pitchFamily="2" charset="0"/>
                        <a:ea typeface="Open Sans" pitchFamily="2" charset="0"/>
                        <a:cs typeface="Open Sans" pitchFamily="2" charset="0"/>
                      </a:rPr>
                      <a:t>: </a:t>
                    </a:r>
                    <a:fld id="{9D690462-6DDF-4D1A-A5D3-B023D8645919}" type="VALUE">
                      <a:rPr lang="fr-FR" sz="1100" baseline="0">
                        <a:solidFill>
                          <a:schemeClr val="tx1"/>
                        </a:solidFill>
                        <a:latin typeface="Open Sans" pitchFamily="2" charset="0"/>
                        <a:ea typeface="Open Sans" pitchFamily="2" charset="0"/>
                        <a:cs typeface="Open Sans" pitchFamily="2" charset="0"/>
                      </a:rPr>
                      <a:pPr marL="0" marR="0" indent="0" algn="ctr" defTabSz="914400" rtl="0" eaLnBrk="1" fontAlgn="auto" latinLnBrk="0" hangingPunct="1">
                        <a:lnSpc>
                          <a:spcPct val="100000"/>
                        </a:lnSpc>
                        <a:spcBef>
                          <a:spcPct val="0"/>
                        </a:spcBef>
                        <a:spcAft>
                          <a:spcPct val="0"/>
                        </a:spcAft>
                        <a:buClrTx/>
                        <a:buSzTx/>
                        <a:buFontTx/>
                        <a:buNone/>
                        <a:defRPr sz="1300" b="0" i="0" u="none" strike="noStrike" kern="1200" baseline="0">
                          <a:solidFill>
                            <a:schemeClr val="tx1"/>
                          </a:solidFill>
                          <a:latin typeface="Open Sans" pitchFamily="2" charset="0"/>
                          <a:ea typeface="Open Sans" pitchFamily="2" charset="0"/>
                          <a:cs typeface="Open Sans" pitchFamily="2" charset="0"/>
                        </a:defRPr>
                      </a:pPr>
                      <a:t>[WERT]</a:t>
                    </a:fld>
                    <a:endParaRPr lang="fr-FR" sz="1100" baseline="0" dirty="0">
                      <a:solidFill>
                        <a:schemeClr val="tx1"/>
                      </a:solidFill>
                      <a:latin typeface="Open Sans" pitchFamily="2" charset="0"/>
                      <a:ea typeface="Open Sans" pitchFamily="2" charset="0"/>
                      <a:cs typeface="Open Sans" pitchFamily="2" charset="0"/>
                    </a:endParaRPr>
                  </a:p>
                </c:rich>
              </c:tx>
              <c:spPr/>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9-6AAF-C147-8147-8E05341BCE5C}"/>
                </c:ext>
              </c:extLst>
            </c:dLbl>
            <c:dLbl>
              <c:idx val="10"/>
              <c:layout>
                <c:manualLayout>
                  <c:x val="1.3941180832803685E-2"/>
                  <c:y val="-1.6911906695818046E-2"/>
                </c:manualLayout>
              </c:layout>
              <c:tx>
                <c:rich>
                  <a:bodyPr/>
                  <a:lstStyle/>
                  <a:p>
                    <a:r>
                      <a:rPr lang="fr-FR" sz="1100" baseline="0" dirty="0">
                        <a:latin typeface="Open Sans" panose="020B0606030504020204" pitchFamily="34" charset="0"/>
                      </a:rPr>
                      <a:t>Dialogue avec les parents : </a:t>
                    </a:r>
                    <a:fld id="{72DCBFE4-7AA4-4DA5-8BEE-94DF0371ABBE}" type="VALUE">
                      <a:rPr lang="fr-FR" sz="1100" baseline="0">
                        <a:latin typeface="Open Sans" panose="020B0606030504020204" pitchFamily="34" charset="0"/>
                      </a:rPr>
                      <a:pPr/>
                      <a:t>[WERT]</a:t>
                    </a:fld>
                    <a:endParaRPr lang="fr-FR" sz="1100" baseline="0" dirty="0">
                      <a:latin typeface="Open Sans" panose="020B0606030504020204" pitchFamily="34" charset="0"/>
                    </a:endParaRPr>
                  </a:p>
                </c:rich>
              </c:tx>
              <c:showLegendKey val="0"/>
              <c:showVal val="1"/>
              <c:showCatName val="1"/>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27169119875351277"/>
                      <c:h val="0.1137737314520853"/>
                    </c:manualLayout>
                  </c15:layout>
                  <c15:dlblFieldTable/>
                  <c15:showDataLabelsRange val="0"/>
                </c:ext>
                <c:ext xmlns:c16="http://schemas.microsoft.com/office/drawing/2014/chart" uri="{C3380CC4-5D6E-409C-BE32-E72D297353CC}">
                  <c16:uniqueId val="{0000000A-6AAF-C147-8147-8E05341BCE5C}"/>
                </c:ext>
              </c:extLst>
            </c:dLbl>
            <c:spPr>
              <a:noFill/>
              <a:ln>
                <a:noFill/>
              </a:ln>
              <a:effectLst/>
            </c:spPr>
            <c:txPr>
              <a:bodyPr/>
              <a:lstStyle/>
              <a:p>
                <a:pPr>
                  <a:defRPr sz="1500" smtId="4294967295">
                    <a:solidFill>
                      <a:schemeClr val="tx1"/>
                    </a:solidFill>
                    <a:latin typeface="Open Sans" pitchFamily="2" charset="0"/>
                    <a:ea typeface="Open Sans" pitchFamily="2" charset="0"/>
                    <a:cs typeface="Open Sans" pitchFamily="2" charset="0"/>
                  </a:defRPr>
                </a:pPr>
                <a:endParaRPr lang="de-DE"/>
              </a:p>
            </c:txPr>
            <c:showLegendKey val="0"/>
            <c:showVal val="1"/>
            <c:showCatName val="1"/>
            <c:showSerName val="0"/>
            <c:showPercent val="0"/>
            <c:showBubbleSize val="0"/>
            <c:showLeaderLines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'Folie 2.3.4 Daten Abb.'!$A$8:$A$18</c:f>
              <c:strCache>
                <c:ptCount val="11"/>
                <c:pt idx="0">
                  <c:v>'27,2er-Hilfen' (stationär)</c:v>
                </c:pt>
                <c:pt idx="1">
                  <c:v>Heimerziehung</c:v>
                </c:pt>
                <c:pt idx="2">
                  <c:v>Vollzeitpflege</c:v>
                </c:pt>
                <c:pt idx="3">
                  <c:v>Intensive sozialpädagogische Einzelbetreuung</c:v>
                </c:pt>
                <c:pt idx="4">
                  <c:v>Tagesgruppen-erziehung</c:v>
                </c:pt>
                <c:pt idx="5">
                  <c:v>Sozialpädagogische Familienhilfe</c:v>
                </c:pt>
                <c:pt idx="6">
                  <c:v>Betreuungs-helfer*innen</c:v>
                </c:pt>
                <c:pt idx="7">
                  <c:v>Erziehungsbeistand</c:v>
                </c:pt>
                <c:pt idx="8">
                  <c:v>Soziale Gruppenarbeit</c:v>
                </c:pt>
                <c:pt idx="9">
                  <c:v>'27,2er-Hilfen' (ambulant/sonstige)</c:v>
                </c:pt>
                <c:pt idx="10">
                  <c:v>Erziehungsberatung</c:v>
                </c:pt>
              </c:strCache>
            </c:strRef>
          </c:cat>
          <c:val>
            <c:numRef>
              <c:f>'Folie 2.3.4 Daten Abb.'!$B$8:$B$18</c:f>
              <c:numCache>
                <c:formatCode>0.0</c:formatCode>
                <c:ptCount val="11"/>
                <c:pt idx="0">
                  <c:v>0.450392547537107</c:v>
                </c:pt>
                <c:pt idx="1">
                  <c:v>9.1297734306376004</c:v>
                </c:pt>
                <c:pt idx="2">
                  <c:v>7.8801653938816703</c:v>
                </c:pt>
                <c:pt idx="3">
                  <c:v>0.29604180421898502</c:v>
                </c:pt>
                <c:pt idx="4">
                  <c:v>2.3553826048172999</c:v>
                </c:pt>
                <c:pt idx="5">
                  <c:v>23.788127555064801</c:v>
                </c:pt>
                <c:pt idx="6">
                  <c:v>0.48866374130620699</c:v>
                </c:pt>
                <c:pt idx="7">
                  <c:v>3.91875600117638</c:v>
                </c:pt>
                <c:pt idx="8">
                  <c:v>1.5596728738063399</c:v>
                </c:pt>
                <c:pt idx="9">
                  <c:v>7.0251499198544698</c:v>
                </c:pt>
                <c:pt idx="10">
                  <c:v>43.107874127699198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6AAF-C147-8147-8E05341BCE5C}"/>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600" smtId="4294967295">
          <a:latin typeface="Arial" panose="020B0604020202020204" pitchFamily="34" charset="0"/>
          <a:cs typeface="Arial" panose="020B0604020202020204" pitchFamily="34" charset="0"/>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3.5731960088014603E-2"/>
          <c:y val="9.6373230218887329E-2"/>
          <c:w val="0.94043290615081787"/>
          <c:h val="0.83516258001327515"/>
        </c:manualLayout>
      </c:layout>
      <c:pie3DChart>
        <c:varyColors val="1"/>
        <c:ser>
          <c:idx val="0"/>
          <c:order val="0"/>
          <c:tx>
            <c:strRef>
              <c:f>Tabelle1!$B$1</c:f>
              <c:strCache>
                <c:ptCount val="1"/>
                <c:pt idx="0">
                  <c:v>in %</c:v>
                </c:pt>
              </c:strCache>
            </c:strRef>
          </c:tx>
          <c:dPt>
            <c:idx val="0"/>
            <c:bubble3D val="0"/>
            <c:spPr>
              <a:solidFill>
                <a:schemeClr val="accent1"/>
              </a:solidFill>
              <a:ln w="2540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C3A6-4186-B433-521E597C9ABC}"/>
              </c:ext>
            </c:extLst>
          </c:dPt>
          <c:dPt>
            <c:idx val="1"/>
            <c:bubble3D val="0"/>
            <c:spPr>
              <a:solidFill>
                <a:schemeClr val="accent3"/>
              </a:solidFill>
              <a:ln w="2540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C3A6-4186-B433-521E597C9ABC}"/>
              </c:ext>
            </c:extLst>
          </c:dPt>
          <c:dLbls>
            <c:dLbl>
              <c:idx val="0"/>
              <c:tx>
                <c:rich>
                  <a:bodyPr/>
                  <a:lstStyle/>
                  <a:p>
                    <a:fld id="{C1521A0A-9D7E-4DC7-BA1D-D76DAB09B0C7}" type="VALUE">
                      <a:rPr lang="en-US">
                        <a:solidFill>
                          <a:schemeClr val="bg1"/>
                        </a:solidFill>
                      </a:rPr>
                      <a:pPr/>
                      <a:t>[WERT]</a:t>
                    </a:fld>
                    <a:r>
                      <a:rPr lang="en-US">
                        <a:solidFill>
                          <a:schemeClr val="bg1"/>
                        </a:solidFill>
                      </a:rPr>
                      <a:t>%</a:t>
                    </a:r>
                  </a:p>
                </c:rich>
              </c:tx>
              <c:dLblPos val="inEnd"/>
              <c:showLegendKey val="0"/>
              <c:showVal val="1"/>
              <c:showCatName val="0"/>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0"/>
                </c:ext>
                <c:ext xmlns:c16="http://schemas.microsoft.com/office/drawing/2014/chart" uri="{C3380CC4-5D6E-409C-BE32-E72D297353CC}">
                  <c16:uniqueId val="{00000002-C3A6-4186-B433-521E597C9ABC}"/>
                </c:ext>
              </c:extLst>
            </c:dLbl>
            <c:dLbl>
              <c:idx val="1"/>
              <c:tx>
                <c:rich>
                  <a:bodyPr/>
                  <a:lstStyle/>
                  <a:p>
                    <a:r>
                      <a:rPr lang="en-US">
                        <a:solidFill>
                          <a:schemeClr val="bg1"/>
                        </a:solidFill>
                      </a:rPr>
                      <a:t>71,7%</a:t>
                    </a:r>
                    <a:r>
                      <a:rPr lang="en-US"/>
                      <a:t>%</a:t>
                    </a:r>
                  </a:p>
                </c:rich>
              </c:tx>
              <c:dLblPos val="inEnd"/>
              <c:showLegendKey val="0"/>
              <c:showVal val="1"/>
              <c:showCatName val="0"/>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1-C3A6-4186-B433-521E597C9A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1"/>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Tabelle1!$A$2:$A$3</c:f>
              <c:strCache>
                <c:ptCount val="2"/>
                <c:pt idx="0">
                  <c:v>Acteurs publics</c:v>
                </c:pt>
                <c:pt idx="1">
                  <c:v>Acteurs privés</c:v>
                </c:pt>
              </c:strCache>
            </c:strRef>
          </c:cat>
          <c:val>
            <c:numRef>
              <c:f>Tabelle1!$B$2:$B$3</c:f>
              <c:numCache>
                <c:formatCode>General</c:formatCode>
                <c:ptCount val="2"/>
                <c:pt idx="0">
                  <c:v>28.3</c:v>
                </c:pt>
                <c:pt idx="1">
                  <c:v>71.7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C3A6-4186-B433-521E597C9ABC}"/>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14723968505859"/>
          <c:y val="3.2676022499799728E-2"/>
          <c:w val="0.43760538101196289"/>
          <c:h val="0.82192492485046387"/>
        </c:manualLayout>
      </c:layout>
      <c:pieChart>
        <c:varyColors val="1"/>
        <c:ser>
          <c:idx val="0"/>
          <c:order val="0"/>
          <c:tx>
            <c:strRef>
              <c:f>Tabelle1!$B$1</c:f>
              <c:strCache>
                <c:ptCount val="1"/>
                <c:pt idx="0">
                  <c:v>in %</c:v>
                </c:pt>
              </c:strCache>
            </c:strRef>
          </c:tx>
          <c:dPt>
            <c:idx val="0"/>
            <c:bubble3D val="0"/>
            <c:spPr>
              <a:solidFill>
                <a:schemeClr val="accent1"/>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5FA8-4B91-A144-4D9217545CA5}"/>
              </c:ext>
            </c:extLst>
          </c:dPt>
          <c:dPt>
            <c:idx val="1"/>
            <c:bubble3D val="0"/>
            <c:spPr>
              <a:solidFill>
                <a:schemeClr val="accent3"/>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5FA8-4B91-A144-4D9217545CA5}"/>
              </c:ext>
            </c:extLst>
          </c:dPt>
          <c:dLbls>
            <c:dLbl>
              <c:idx val="0"/>
              <c:tx>
                <c:rich>
                  <a:bodyPr/>
                  <a:lstStyle/>
                  <a:p>
                    <a:fld id="{181A6948-042C-4D7B-8597-824E51D54E40}" type="VALUE">
                      <a:rPr lang="en-US">
                        <a:solidFill>
                          <a:schemeClr val="bg1"/>
                        </a:solidFill>
                      </a:rPr>
                      <a:pPr/>
                      <a:t>[WERT]</a:t>
                    </a:fld>
                    <a:r>
                      <a:rPr lang="en-US">
                        <a:solidFill>
                          <a:schemeClr val="bg1"/>
                        </a:solidFill>
                      </a:rPr>
                      <a:t>%</a:t>
                    </a:r>
                  </a:p>
                </c:rich>
              </c:tx>
              <c:dLblPos val="bestFit"/>
              <c:showLegendKey val="0"/>
              <c:showVal val="1"/>
              <c:showCatName val="0"/>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0"/>
                </c:ext>
                <c:ext xmlns:c16="http://schemas.microsoft.com/office/drawing/2014/chart" uri="{C3380CC4-5D6E-409C-BE32-E72D297353CC}">
                  <c16:uniqueId val="{00000002-5FA8-4B91-A144-4D9217545CA5}"/>
                </c:ext>
              </c:extLst>
            </c:dLbl>
            <c:dLbl>
              <c:idx val="1"/>
              <c:layout>
                <c:manualLayout>
                  <c:x val="0.17876745760440826"/>
                  <c:y val="-0.1335227191448211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solidFill>
                          <a:schemeClr val="bg1"/>
                        </a:solidFill>
                      </a:rPr>
                      <a:t>67,2%</a:t>
                    </a:r>
                  </a:p>
                </c:rich>
              </c:tx>
              <c:spPr>
                <a:noFill/>
                <a:ln>
                  <a:noFill/>
                </a:ln>
                <a:effectLst/>
              </c:spPr>
              <c:dLblPos val="bestFit"/>
              <c:showLegendKey val="0"/>
              <c:showVal val="1"/>
              <c:showCatName val="0"/>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manualLayout>
                      <c:w val="0.16118499999999999"/>
                      <c:h val="0.14573510000000001"/>
                    </c:manualLayout>
                  </c15:layout>
                  <c15:showDataLabelsRange val="0"/>
                </c:ext>
                <c:ext xmlns:c16="http://schemas.microsoft.com/office/drawing/2014/chart" uri="{C3380CC4-5D6E-409C-BE32-E72D297353CC}">
                  <c16:uniqueId val="{00000001-5FA8-4B91-A144-4D9217545C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Tabelle1!$A$2:$A$3</c:f>
              <c:strCache>
                <c:ptCount val="2"/>
                <c:pt idx="0">
                  <c:v>Acteurs publics</c:v>
                </c:pt>
                <c:pt idx="1">
                  <c:v>Acteurs privés</c:v>
                </c:pt>
              </c:strCache>
            </c:strRef>
          </c:cat>
          <c:val>
            <c:numRef>
              <c:f>Tabelle1!$B$2:$B$3</c:f>
              <c:numCache>
                <c:formatCode>General</c:formatCode>
                <c:ptCount val="2"/>
                <c:pt idx="0">
                  <c:v>32.799999999999997</c:v>
                </c:pt>
                <c:pt idx="1">
                  <c:v>67.2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5FA8-4B91-A144-4D9217545CA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391087800264359E-2"/>
          <c:y val="0.84879541397094727"/>
          <c:w val="0.82362872362136841"/>
          <c:h val="0.14466935396194458"/>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43789625167847"/>
          <c:y val="0.10436926782131195"/>
          <c:w val="0.45766058564186096"/>
          <c:h val="0.73197972774505615"/>
        </c:manualLayout>
      </c:layout>
      <c:pieChart>
        <c:varyColors val="1"/>
        <c:ser>
          <c:idx val="0"/>
          <c:order val="0"/>
          <c:tx>
            <c:strRef>
              <c:f>Tabelle1!$B$1</c:f>
              <c:strCache>
                <c:ptCount val="1"/>
                <c:pt idx="0">
                  <c:v>in %</c:v>
                </c:pt>
              </c:strCache>
            </c:strRef>
          </c:tx>
          <c:dPt>
            <c:idx val="0"/>
            <c:bubble3D val="0"/>
            <c:spPr>
              <a:solidFill>
                <a:schemeClr val="accent1"/>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9356-48E1-BD20-EC7B51A49FF4}"/>
              </c:ext>
            </c:extLst>
          </c:dPt>
          <c:dPt>
            <c:idx val="1"/>
            <c:bubble3D val="0"/>
            <c:spPr>
              <a:solidFill>
                <a:schemeClr val="accent3"/>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9356-48E1-BD20-EC7B51A49FF4}"/>
              </c:ext>
            </c:extLst>
          </c:dPt>
          <c:dPt>
            <c:idx val="2"/>
            <c:bubble3D val="0"/>
            <c:spPr>
              <a:solidFill>
                <a:schemeClr val="accent5"/>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D2E4-4F12-9FFD-540B302B01E2}"/>
              </c:ext>
            </c:extLst>
          </c:dPt>
          <c:dLbls>
            <c:dLbl>
              <c:idx val="0"/>
              <c:layout>
                <c:manualLayout>
                  <c:x val="-0.11555283516645432"/>
                  <c:y val="0.18520674109458923"/>
                </c:manualLayout>
              </c:layout>
              <c:tx>
                <c:rich>
                  <a:bodyPr/>
                  <a:lstStyle/>
                  <a:p>
                    <a:fld id="{D66E0572-883A-4441-853A-2B7AF8D81221}" type="VALUE">
                      <a:rPr lang="en-US">
                        <a:solidFill>
                          <a:schemeClr val="bg1"/>
                        </a:solidFill>
                      </a:rPr>
                      <a:pPr/>
                      <a:t>[WERT]</a:t>
                    </a:fld>
                    <a:r>
                      <a:rPr lang="en-US">
                        <a:solidFill>
                          <a:schemeClr val="bg1"/>
                        </a:solidFill>
                      </a:rPr>
                      <a:t>%</a:t>
                    </a:r>
                  </a:p>
                </c:rich>
              </c:tx>
              <c:dLblPos val="bestFit"/>
              <c:showLegendKey val="0"/>
              <c:showVal val="1"/>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0"/>
                </c:ext>
                <c:ext xmlns:c16="http://schemas.microsoft.com/office/drawing/2014/chart" uri="{C3380CC4-5D6E-409C-BE32-E72D297353CC}">
                  <c16:uniqueId val="{00000001-9356-48E1-BD20-EC7B51A49FF4}"/>
                </c:ext>
              </c:extLst>
            </c:dLbl>
            <c:dLbl>
              <c:idx val="1"/>
              <c:layout>
                <c:manualLayout>
                  <c:x val="0.12947060167789459"/>
                  <c:y val="-0.21403138339519501"/>
                </c:manualLayout>
              </c:layout>
              <c:tx>
                <c:rich>
                  <a:bodyPr/>
                  <a:lstStyle/>
                  <a:p>
                    <a:fld id="{600806A7-799D-467B-86B8-8B58FF9A6A87}" type="VALUE">
                      <a:rPr lang="en-US">
                        <a:solidFill>
                          <a:schemeClr val="bg1"/>
                        </a:solidFill>
                      </a:rPr>
                      <a:pPr/>
                      <a:t>[WERT]</a:t>
                    </a:fld>
                    <a:r>
                      <a:rPr lang="en-US">
                        <a:solidFill>
                          <a:schemeClr val="bg1"/>
                        </a:solidFill>
                      </a:rPr>
                      <a:t>%</a:t>
                    </a:r>
                  </a:p>
                </c:rich>
              </c:tx>
              <c:dLblPos val="bestFit"/>
              <c:showLegendKey val="0"/>
              <c:showVal val="1"/>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0"/>
                </c:ext>
                <c:ext xmlns:c16="http://schemas.microsoft.com/office/drawing/2014/chart" uri="{C3380CC4-5D6E-409C-BE32-E72D297353CC}">
                  <c16:uniqueId val="{00000003-9356-48E1-BD20-EC7B51A49F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de-DE"/>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Tabelle1!$A$2:$A$4</c:f>
              <c:strCache>
                <c:ptCount val="2"/>
                <c:pt idx="0">
                  <c:v>Acteurs publics</c:v>
                </c:pt>
                <c:pt idx="1">
                  <c:v>Acteurs privés</c:v>
                </c:pt>
              </c:strCache>
            </c:strRef>
          </c:cat>
          <c:val>
            <c:numRef>
              <c:f>Tabelle1!$B$2:$B$4</c:f>
              <c:numCache>
                <c:formatCode>General</c:formatCode>
                <c:ptCount val="3"/>
                <c:pt idx="0">
                  <c:v>21.4</c:v>
                </c:pt>
                <c:pt idx="1">
                  <c:v>78.599999999999994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9356-48E1-BD20-EC7B51A49FF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'[Diagramm in Microsoft PowerPoint]Tabelle1'!$B$1</c:f>
              <c:strCache>
                <c:ptCount val="1"/>
                <c:pt idx="0">
                  <c:v>Datenreihe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smtId="4294967295">
                    <a:solidFill>
                      <a:schemeClr val="lt1"/>
                    </a:solidFill>
                    <a:latin typeface="Open Sans" panose="020B0606030504020204" pitchFamily="34" charset="0"/>
                    <a:ea typeface="+mn-ea"/>
                    <a:cs typeface="+mn-cs"/>
                  </a:defRPr>
                </a:pPr>
                <a:endParaRPr lang="de-DE"/>
              </a:p>
            </c:txPr>
            <c:dLblPos val="in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a:solidFill>
                        <a:schemeClr val="dk1">
                          <a:lumMod val="50000"/>
                          <a:lumOff val="50000"/>
                        </a:schemeClr>
                      </a:solidFill>
                    </a:ln>
                  </c:spPr>
                </c15:leaderLines>
              </c:ext>
            </c:extLst>
          </c:dLbls>
          <c:cat>
            <c:numRef>
              <c:f>'[Diagramm in Microsoft PowerPoint]Tabelle1'!$A$2:$A$5</c:f>
              <c:numCache>
                <c:formatCode>General</c:formatCode>
                <c:ptCount val="4"/>
                <c:pt idx="0">
                  <c:v>2005</c:v>
                </c:pt>
                <c:pt idx="1">
                  <c:v>2010</c:v>
                </c:pt>
                <c:pt idx="2">
                  <c:v>2015</c:v>
                </c:pt>
                <c:pt idx="3">
                  <c:v>2019</c:v>
                </c:pt>
              </c:numCache>
            </c:numRef>
          </c:cat>
          <c:val>
            <c:numRef>
              <c:f>'[Diagramm in Microsoft PowerPoint]Tabelle1'!$B$2:$B$5</c:f>
              <c:numCache>
                <c:formatCode>General</c:formatCode>
                <c:ptCount val="4"/>
                <c:pt idx="0">
                  <c:v>20.9</c:v>
                </c:pt>
                <c:pt idx="1">
                  <c:v>28.9</c:v>
                </c:pt>
                <c:pt idx="2">
                  <c:v>40.700000000000003</c:v>
                </c:pt>
                <c:pt idx="3">
                  <c:v>54.9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1946-4975-B954-919A8E491847}"/>
            </c:ext>
          </c:extLst>
        </c:ser>
        <c:dLbls>
          <c:showLegendKey val="0"/>
          <c:showVal val="0"/>
          <c:showCatName val="0"/>
          <c:showSerName val="0"/>
          <c:showPercent val="0"/>
          <c:showBubbleSize val="0"/>
        </c:dLbls>
        <c:gapWidth val="41"/>
        <c:axId val="32932048"/>
        <c:axId val="32934016"/>
      </c:barChart>
      <c:catAx>
        <c:axId val="32932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smtId="4294967295">
                <a:solidFill>
                  <a:schemeClr val="dk1">
                    <a:lumMod val="65000"/>
                    <a:lumOff val="35000"/>
                  </a:schemeClr>
                </a:solidFill>
                <a:effectLst/>
                <a:latin typeface="Open Sans" panose="020B0606030504020204" pitchFamily="34" charset="0"/>
                <a:ea typeface="+mn-ea"/>
                <a:cs typeface="+mn-cs"/>
              </a:defRPr>
            </a:pPr>
            <a:endParaRPr lang="de-DE"/>
          </a:p>
        </c:txPr>
        <c:crossAx val="32934016"/>
        <c:crosses val="autoZero"/>
        <c:auto val="0"/>
        <c:lblAlgn val="ctr"/>
        <c:lblOffset val="100"/>
        <c:noMultiLvlLbl val="0"/>
      </c:catAx>
      <c:valAx>
        <c:axId val="32934016"/>
        <c:scaling>
          <c:orientation val="minMax"/>
        </c:scaling>
        <c:delete val="1"/>
        <c:axPos val="l"/>
        <c:numFmt formatCode="General" sourceLinked="1"/>
        <c:majorTickMark val="none"/>
        <c:minorTickMark val="none"/>
        <c:tickLblPos val="nextTo"/>
        <c:crossAx val="329320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a:effectLst/>
  </c:spPr>
  <c:txPr>
    <a:bodyPr/>
    <a:lstStyle/>
    <a:p>
      <a:pPr>
        <a:defRPr sz="1200" baseline="0" smtId="4294967295">
          <a:latin typeface="Open Sans" panose="020B0606030504020204" pitchFamily="34" charset="0"/>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B3AD9B68-A307-460A-91F4-5DB7974AFDCD}" type="parTrans" cxnId="{88329889-2C7F-428C-A3BA-68B13ED5D60E}">
      <dgm:prSet/>
      <dgm:spPr/>
      <dgm:t>
        <a:bodyPr/>
        <a:lstStyle/>
        <a:p>
          <a:endParaRPr lang="de-DE"/>
        </a:p>
      </dgm:t>
    </dgm:pt>
    <dgm:pt modelId="{57B5C8B4-95C9-4195-B362-09CC522898DA}">
      <dgm:prSet custT="1"/>
      <dgm:spPr>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dgm:spPr>
      <dgm:t>
        <a:bodyPr/>
        <a:lstStyle/>
        <a:p>
          <a:pPr algn="ctr" rtl="0"/>
          <a:r>
            <a:rPr lang="fr-FR" sz="900" b="1" i="0" strike="noStrike" cap="none" spc="0" baseline="0" dirty="0">
              <a:solidFill>
                <a:srgbClr val="293341"/>
              </a:solidFill>
              <a:effectLst/>
              <a:latin typeface="Open Sans"/>
              <a:ea typeface="Open Sans"/>
              <a:cs typeface="Open Sans"/>
            </a:rPr>
            <a:t>Soutien à l’éducation des mineurs au sein de leur famille</a:t>
          </a:r>
          <a:br>
            <a:rPr sz="900" dirty="0"/>
          </a:br>
          <a:r>
            <a:rPr lang="fr-FR" sz="900" dirty="0"/>
            <a:t>Art. </a:t>
          </a:r>
          <a:r>
            <a:rPr lang="fr-FR" sz="900" b="1" i="0" strike="noStrike" cap="none" spc="0" baseline="0" dirty="0">
              <a:solidFill>
                <a:srgbClr val="293341"/>
              </a:solidFill>
              <a:effectLst/>
              <a:latin typeface="Open Sans"/>
              <a:ea typeface="Open Sans"/>
              <a:cs typeface="Open Sans"/>
            </a:rPr>
            <a:t>16 à 21 du Livre VIII du SGB</a:t>
          </a:r>
          <a:endParaRPr lang="de-DE" sz="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Ein Bereich der Kinder- und Jugendhilfe in Deutschland: Förderung der Erziehung in der Familie §§ 16-21 Sozialgesetzbuch (SGB) Acht (VIII)"/>
        </a:ext>
      </dgm:extLst>
    </dgm:pt>
    <dgm:pt modelId="{8FBA5766-2C22-412A-B4E9-41F0B7104156}" type="sibTrans" cxnId="{88329889-2C7F-428C-A3BA-68B13ED5D60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dgm:presLayoutVars>
          <dgm:chMax val="0"/>
          <dgm:bulletEnabled val="1"/>
        </dgm:presLayoutVars>
      </dgm:prSet>
      <dgm:spPr/>
    </dgm:pt>
  </dgm:ptLst>
  <dgm:cxnLst>
    <dgm:cxn modelId="{3609D234-317E-41C0-AACB-D59E856A5FCE}" type="presOf" srcId="{57B5C8B4-95C9-4195-B362-09CC522898DA}" destId="{AEF15C3F-A85D-4840-975F-712DEC557E60}" srcOrd="0" destOrd="0" presId="urn:microsoft.com/office/officeart/2005/8/layout/vList2"/>
    <dgm:cxn modelId="{88329889-2C7F-428C-A3BA-68B13ED5D60E}" srcId="{F31716F1-72F1-43E0-9960-443E12A38D55}" destId="{57B5C8B4-95C9-4195-B362-09CC522898DA}" srcOrd="0" destOrd="0" parTransId="{B3AD9B68-A307-460A-91F4-5DB7974AFDCD}" sibTransId="{8FBA5766-2C22-412A-B4E9-41F0B7104156}"/>
    <dgm:cxn modelId="{9F9B10BB-3577-44BF-8CA2-A55F04885A11}" type="presOf" srcId="{F31716F1-72F1-43E0-9960-443E12A38D55}" destId="{04D45573-8344-464E-BB1D-30FE966085FB}" srcOrd="0" destOrd="0" presId="urn:microsoft.com/office/officeart/2005/8/layout/vList2"/>
    <dgm:cxn modelId="{283C7DE5-5053-4F20-8031-4988331D5846}"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80241CC-B76E-4A57-9579-375EC678A97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161FC95B-3C40-4CFF-81C8-D0760C858F42}" type="parTrans" cxnId="{20E5EF53-E576-4714-93AA-1F55340253C0}">
      <dgm:prSet/>
      <dgm:spPr/>
      <dgm:t>
        <a:bodyPr/>
        <a:lstStyle/>
        <a:p>
          <a:endParaRPr lang="de-DE"/>
        </a:p>
      </dgm:t>
    </dgm:pt>
    <dgm:pt modelId="{2F05B311-E38A-4D1C-A56F-B1DF6B4474B7}">
      <dgm:prSet custT="1"/>
      <dgm:spPr>
        <a:solidFill>
          <a:schemeClr val="accent1">
            <a:lumMod val="60000"/>
            <a:lumOff val="40000"/>
            <a:alpha val="90000"/>
          </a:schemeClr>
        </a:solidFill>
        <a:ln w="12700" cap="flat" cmpd="sng" algn="ctr">
          <a:solidFill>
            <a:schemeClr val="lt1">
              <a:hueOff val="0"/>
              <a:satOff val="0"/>
              <a:lumOff val="0"/>
              <a:alphaOff val="0"/>
            </a:schemeClr>
          </a:solidFill>
          <a:prstDash val="solid"/>
          <a:miter lim="800000"/>
        </a:ln>
      </dgm:spPr>
      <dgm:t>
        <a:bodyPr/>
        <a:lstStyle/>
        <a:p>
          <a:pPr algn="ctr" rtl="0"/>
          <a:r>
            <a:rPr lang="fr-FR" sz="900" b="1" i="0" strike="noStrike" cap="none" spc="0" baseline="0" dirty="0">
              <a:solidFill>
                <a:srgbClr val="293341"/>
              </a:solidFill>
              <a:effectLst/>
              <a:latin typeface="Open Sans"/>
              <a:ea typeface="Open Sans"/>
              <a:cs typeface="Open Sans"/>
            </a:rPr>
            <a:t>La protection de l’enfance : une mission régalienne</a:t>
          </a:r>
          <a:br>
            <a:rPr sz="900" dirty="0"/>
          </a:br>
          <a:r>
            <a:rPr lang="fr-FR" sz="900" dirty="0"/>
            <a:t>Art.</a:t>
          </a:r>
          <a:r>
            <a:rPr lang="fr-FR" sz="900" b="1" i="0" strike="noStrike" cap="none" spc="0" baseline="0" dirty="0">
              <a:solidFill>
                <a:srgbClr val="293341"/>
              </a:solidFill>
              <a:effectLst/>
              <a:latin typeface="Open Sans"/>
              <a:ea typeface="Open Sans"/>
              <a:cs typeface="Open Sans"/>
            </a:rPr>
            <a:t> 42 à 58 du Livre VIII du SGB</a:t>
          </a:r>
          <a:endParaRPr lang="de-DE" sz="900" dirty="0">
            <a:solidFill>
              <a:schemeClr val="tx1"/>
            </a:solidFill>
          </a:endParaRPr>
        </a:p>
      </dgm:t>
      <dgm:extLst>
        <a:ext uri="{E40237B7-FDA0-4F09-8148-C483321AD2D9}">
          <dgm14:cNvPr xmlns:dgm14="http://schemas.microsoft.com/office/drawing/2010/diagram" id="0" name="" descr="Benennt einen Bereich der Kinder- und Jugendhilfe in Deutschland: &#10;Hoheitliche Aufgaben zum Schutz von Kindern und Jugendliche §§ 42–58 Sozialgesetzbuch (SGB) Acht (VIII)"/>
        </a:ext>
      </dgm:extLst>
    </dgm:pt>
    <dgm:pt modelId="{6A4B68C8-981C-4EC7-95D2-5ED7716FE7DD}" type="sibTrans" cxnId="{20E5EF53-E576-4714-93AA-1F55340253C0}">
      <dgm:prSet/>
      <dgm:spPr/>
      <dgm:t>
        <a:bodyPr/>
        <a:lstStyle/>
        <a:p>
          <a:endParaRPr lang="de-DE"/>
        </a:p>
      </dgm:t>
    </dgm:pt>
    <dgm:pt modelId="{0F661568-69D9-4E8B-87AA-937DEA19C76C}" type="pres">
      <dgm:prSet presAssocID="{280241CC-B76E-4A57-9579-375EC678A97E}" presName="linear" presStyleCnt="0">
        <dgm:presLayoutVars>
          <dgm:animLvl val="lvl"/>
          <dgm:resizeHandles val="exact"/>
        </dgm:presLayoutVars>
      </dgm:prSet>
      <dgm:spPr/>
    </dgm:pt>
    <dgm:pt modelId="{E04BB76E-F444-410F-B393-0064D905195D}" type="pres">
      <dgm:prSet presAssocID="{2F05B311-E38A-4D1C-A56F-B1DF6B4474B7}" presName="parentText" presStyleLbl="node1" presStyleIdx="0" presStyleCnt="1" custLinFactNeighborX="-2464" custLinFactNeighborY="-24">
        <dgm:presLayoutVars>
          <dgm:chMax val="0"/>
          <dgm:bulletEnabled val="1"/>
        </dgm:presLayoutVars>
      </dgm:prSet>
      <dgm:spPr/>
    </dgm:pt>
  </dgm:ptLst>
  <dgm:cxnLst>
    <dgm:cxn modelId="{7CBDDE71-F604-4B0C-B495-D64F8136549D}" type="presOf" srcId="{2F05B311-E38A-4D1C-A56F-B1DF6B4474B7}" destId="{E04BB76E-F444-410F-B393-0064D905195D}" srcOrd="0" destOrd="0" presId="urn:microsoft.com/office/officeart/2005/8/layout/vList2"/>
    <dgm:cxn modelId="{20E5EF53-E576-4714-93AA-1F55340253C0}" srcId="{280241CC-B76E-4A57-9579-375EC678A97E}" destId="{2F05B311-E38A-4D1C-A56F-B1DF6B4474B7}" srcOrd="0" destOrd="0" parTransId="{161FC95B-3C40-4CFF-81C8-D0760C858F42}" sibTransId="{6A4B68C8-981C-4EC7-95D2-5ED7716FE7DD}"/>
    <dgm:cxn modelId="{8FBF6487-5039-4B7F-A289-F63837FFAE6E}" type="presOf" srcId="{280241CC-B76E-4A57-9579-375EC678A97E}" destId="{0F661568-69D9-4E8B-87AA-937DEA19C76C}" srcOrd="0" destOrd="0" presId="urn:microsoft.com/office/officeart/2005/8/layout/vList2"/>
    <dgm:cxn modelId="{557D1F8D-26B7-4C37-9E37-78406BF87F02}" type="presParOf" srcId="{0F661568-69D9-4E8B-87AA-937DEA19C76C}" destId="{E04BB76E-F444-410F-B393-0064D905195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14D564EF-4DDA-4FC5-95B7-E0CE8C6185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815F4992-4351-48F6-8A7A-3CBCE93F1DE2}" type="parTrans" cxnId="{9F4DB5B3-A929-469C-99A7-4B67D9E28CD9}">
      <dgm:prSet/>
      <dgm:spPr/>
      <dgm:t>
        <a:bodyPr/>
        <a:lstStyle/>
        <a:p>
          <a:endParaRPr lang="de-DE"/>
        </a:p>
      </dgm:t>
    </dgm:pt>
    <dgm:pt modelId="{E87514C6-A52C-44D1-9F69-8D70E20A1066}">
      <dgm:prSet custT="1"/>
      <dgm:spPr>
        <a:noFill/>
        <a:ln w="12700" cap="flat" cmpd="sng" algn="ctr">
          <a:solidFill>
            <a:schemeClr val="lt1">
              <a:hueOff val="0"/>
              <a:satOff val="0"/>
              <a:lumOff val="0"/>
              <a:alphaOff val="0"/>
            </a:schemeClr>
          </a:solidFill>
          <a:prstDash val="solid"/>
          <a:miter lim="800000"/>
        </a:ln>
      </dgm:spPr>
      <dgm:t>
        <a:bodyPr/>
        <a:lstStyle/>
        <a:p>
          <a:pPr algn="ctr" rtl="0"/>
          <a:r>
            <a:rPr lang="fr-FR" sz="900" b="1" i="0" strike="noStrike" cap="none" spc="0" baseline="0" dirty="0">
              <a:solidFill>
                <a:srgbClr val="293341"/>
              </a:solidFill>
              <a:effectLst/>
              <a:latin typeface="Open Sans"/>
              <a:ea typeface="Open Sans"/>
              <a:cs typeface="Open Sans"/>
            </a:rPr>
            <a:t>La cohérence des interventions de l’aide sociale à l’enfance et à la jeunesse</a:t>
          </a:r>
          <a:br>
            <a:rPr sz="900" dirty="0"/>
          </a:br>
          <a:r>
            <a:rPr lang="fr-FR" sz="900" b="0" i="0" strike="noStrike" cap="none" spc="0" baseline="0" dirty="0">
              <a:solidFill>
                <a:srgbClr val="293341"/>
              </a:solidFill>
              <a:effectLst/>
              <a:latin typeface="Open Sans"/>
              <a:ea typeface="Open Sans"/>
              <a:cs typeface="Open Sans"/>
            </a:rPr>
            <a:t>implique</a:t>
          </a:r>
          <a:r>
            <a:rPr lang="fr-FR" sz="900" b="1" i="0" strike="noStrike" cap="none" spc="0" baseline="0" dirty="0">
              <a:solidFill>
                <a:srgbClr val="293341"/>
              </a:solidFill>
              <a:effectLst/>
              <a:latin typeface="Open Sans"/>
              <a:ea typeface="Open Sans"/>
              <a:cs typeface="Open Sans"/>
            </a:rPr>
            <a:t> </a:t>
          </a:r>
          <a:r>
            <a:rPr lang="fr-FR" sz="900" b="0" i="0" strike="noStrike" cap="none" spc="0" baseline="0" dirty="0">
              <a:solidFill>
                <a:srgbClr val="293341"/>
              </a:solidFill>
              <a:effectLst/>
              <a:latin typeface="Open Sans"/>
              <a:ea typeface="Open Sans"/>
              <a:cs typeface="Open Sans"/>
            </a:rPr>
            <a:t>d’ancrer </a:t>
          </a:r>
          <a:br>
            <a:rPr sz="900" dirty="0"/>
          </a:br>
          <a:r>
            <a:rPr lang="fr-FR" sz="900" b="0" i="0" strike="noStrike" cap="none" spc="0" baseline="0" dirty="0">
              <a:solidFill>
                <a:srgbClr val="293341"/>
              </a:solidFill>
              <a:effectLst/>
              <a:latin typeface="Open Sans"/>
              <a:ea typeface="Open Sans"/>
              <a:cs typeface="Open Sans"/>
            </a:rPr>
            <a:t>- le soutien éducatif et l’appui à la parentalité</a:t>
          </a:r>
          <a:br>
            <a:rPr sz="900" dirty="0"/>
          </a:br>
          <a:r>
            <a:rPr lang="fr-FR" sz="900" b="0" i="0" strike="noStrike" cap="none" spc="0" baseline="0" dirty="0">
              <a:solidFill>
                <a:srgbClr val="293341"/>
              </a:solidFill>
              <a:effectLst/>
              <a:latin typeface="Open Sans"/>
              <a:ea typeface="Open Sans"/>
              <a:cs typeface="Open Sans"/>
            </a:rPr>
            <a:t>- les actions éducatives</a:t>
          </a:r>
          <a:br>
            <a:rPr sz="900" dirty="0"/>
          </a:br>
          <a:r>
            <a:rPr lang="fr-FR" sz="900" b="0" i="0" strike="noStrike" cap="none" spc="0" baseline="0" dirty="0">
              <a:solidFill>
                <a:srgbClr val="293341"/>
              </a:solidFill>
              <a:effectLst/>
              <a:latin typeface="Open Sans"/>
              <a:ea typeface="Open Sans"/>
              <a:cs typeface="Open Sans"/>
            </a:rPr>
            <a:t>- la protection de l’enfance en danger</a:t>
          </a:r>
        </a:p>
        <a:p>
          <a:pPr algn="ctr" rtl="0"/>
          <a:r>
            <a:rPr lang="fr-FR" sz="900" b="0" i="0" strike="noStrike" cap="none" spc="0" baseline="0" dirty="0">
              <a:solidFill>
                <a:srgbClr val="293341"/>
              </a:solidFill>
              <a:effectLst/>
              <a:latin typeface="Open Sans"/>
              <a:ea typeface="Open Sans"/>
              <a:cs typeface="Open Sans"/>
            </a:rPr>
            <a:t>dans un cadre partagé propice aux synergies entre ces différents champs d’intervention.</a:t>
          </a:r>
        </a:p>
      </dgm:t>
      <dgm:extLst>
        <a:ext uri="{E40237B7-FDA0-4F09-8148-C483321AD2D9}">
          <dgm14:cNvPr xmlns:dgm14="http://schemas.microsoft.com/office/drawing/2010/diagram" id="0" name="" descr="Hier wird erläutert, was die Einheit der Jugendhilfe heißt: &#10;- Förderung von Erziehung und Bildung&#10;- Hilfen zur Erziehung&#10;- Schutz vor Gefahren im Rahmen gemeinsamer Arbeitsprinzipien und  aufeinander bezogener Arbeitsbereiche"/>
        </a:ext>
      </dgm:extLst>
    </dgm:pt>
    <dgm:pt modelId="{4B1C5386-240F-4CCE-8784-B2DFFDA95048}" type="sibTrans" cxnId="{9F4DB5B3-A929-469C-99A7-4B67D9E28CD9}">
      <dgm:prSet/>
      <dgm:spPr/>
      <dgm:t>
        <a:bodyPr/>
        <a:lstStyle/>
        <a:p>
          <a:endParaRPr lang="de-DE"/>
        </a:p>
      </dgm:t>
    </dgm:pt>
    <dgm:pt modelId="{3E671110-6247-4CAC-A5EB-0ED594D2F431}" type="pres">
      <dgm:prSet presAssocID="{14D564EF-4DDA-4FC5-95B7-E0CE8C61850E}" presName="linear" presStyleCnt="0">
        <dgm:presLayoutVars>
          <dgm:animLvl val="lvl"/>
          <dgm:resizeHandles val="exact"/>
        </dgm:presLayoutVars>
      </dgm:prSet>
      <dgm:spPr/>
    </dgm:pt>
    <dgm:pt modelId="{16ECFACD-F280-4279-A229-0E04F59FE9AD}" type="pres">
      <dgm:prSet presAssocID="{E87514C6-A52C-44D1-9F69-8D70E20A1066}" presName="parentText" presStyleLbl="node1" presStyleIdx="0" presStyleCnt="1" custLinFactNeighborY="-5108">
        <dgm:presLayoutVars>
          <dgm:chMax val="0"/>
          <dgm:bulletEnabled val="1"/>
        </dgm:presLayoutVars>
      </dgm:prSet>
      <dgm:spPr/>
    </dgm:pt>
  </dgm:ptLst>
  <dgm:cxnLst>
    <dgm:cxn modelId="{9F4DB5B3-A929-469C-99A7-4B67D9E28CD9}" srcId="{14D564EF-4DDA-4FC5-95B7-E0CE8C61850E}" destId="{E87514C6-A52C-44D1-9F69-8D70E20A1066}" srcOrd="0" destOrd="0" parTransId="{815F4992-4351-48F6-8A7A-3CBCE93F1DE2}" sibTransId="{4B1C5386-240F-4CCE-8784-B2DFFDA95048}"/>
    <dgm:cxn modelId="{EF9CD6B5-1185-4562-BE43-FE90DA60023A}" type="presOf" srcId="{14D564EF-4DDA-4FC5-95B7-E0CE8C61850E}" destId="{3E671110-6247-4CAC-A5EB-0ED594D2F431}" srcOrd="0" destOrd="0" presId="urn:microsoft.com/office/officeart/2005/8/layout/vList2"/>
    <dgm:cxn modelId="{B5167AD0-51AF-499F-99B9-9071CD661F78}" type="presOf" srcId="{E87514C6-A52C-44D1-9F69-8D70E20A1066}" destId="{16ECFACD-F280-4279-A229-0E04F59FE9AD}" srcOrd="0" destOrd="0" presId="urn:microsoft.com/office/officeart/2005/8/layout/vList2"/>
    <dgm:cxn modelId="{44D83FBF-C40F-4970-87DA-417192088D98}" type="presParOf" srcId="{3E671110-6247-4CAC-A5EB-0ED594D2F431}" destId="{16ECFACD-F280-4279-A229-0E04F59FE9AD}"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B3AD9B68-A307-460A-91F4-5DB7974AFDCD}" type="parTrans" cxnId="{CB33AF74-77FC-4C48-A904-D04E88B8D93F}">
      <dgm:prSet/>
      <dgm:spPr/>
      <dgm:t>
        <a:bodyPr/>
        <a:lstStyle/>
        <a:p>
          <a:endParaRPr lang="de-DE"/>
        </a:p>
      </dgm:t>
    </dgm:pt>
    <dgm:pt modelId="{57B5C8B4-95C9-4195-B362-09CC522898DA}">
      <dgm:prSet custT="1"/>
      <dgm:spPr>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dgm:spPr>
      <dgm:t>
        <a:bodyPr/>
        <a:lstStyle/>
        <a:p>
          <a:pPr algn="ctr" rtl="0"/>
          <a:r>
            <a:rPr lang="fr-FR" sz="900" b="1" i="0" strike="noStrike" cap="none" spc="0" baseline="0" dirty="0">
              <a:solidFill>
                <a:srgbClr val="293341"/>
              </a:solidFill>
              <a:effectLst/>
              <a:latin typeface="Open Sans"/>
              <a:ea typeface="Open Sans"/>
              <a:cs typeface="Open Sans"/>
            </a:rPr>
            <a:t>Travail de jeunesse ;</a:t>
          </a:r>
          <a:br>
            <a:rPr sz="900" dirty="0"/>
          </a:br>
          <a:r>
            <a:rPr lang="fr-FR" sz="900" b="1" i="0" strike="noStrike" cap="none" spc="0" baseline="0" dirty="0">
              <a:solidFill>
                <a:srgbClr val="293341"/>
              </a:solidFill>
              <a:effectLst/>
              <a:latin typeface="Open Sans"/>
              <a:ea typeface="Open Sans"/>
              <a:cs typeface="Open Sans"/>
            </a:rPr>
            <a:t>travail social de jeunesse ;</a:t>
          </a:r>
          <a:br>
            <a:rPr sz="900" dirty="0"/>
          </a:br>
          <a:r>
            <a:rPr lang="fr-FR" sz="900" b="1" i="0" strike="noStrike" cap="none" spc="0" baseline="0" dirty="0">
              <a:solidFill>
                <a:srgbClr val="293341"/>
              </a:solidFill>
              <a:effectLst/>
              <a:latin typeface="Open Sans"/>
              <a:ea typeface="Open Sans"/>
              <a:cs typeface="Open Sans"/>
            </a:rPr>
            <a:t>protection des mineurs </a:t>
          </a:r>
          <a:br>
            <a:rPr sz="900" dirty="0"/>
          </a:br>
          <a:r>
            <a:rPr lang="fr-FR" sz="900" b="1" i="0" strike="noStrike" cap="none" spc="0" baseline="0" dirty="0">
              <a:solidFill>
                <a:srgbClr val="293341"/>
              </a:solidFill>
              <a:effectLst/>
              <a:latin typeface="Open Sans"/>
              <a:ea typeface="Open Sans"/>
              <a:cs typeface="Open Sans"/>
            </a:rPr>
            <a:t>sur le plan socioéducatif</a:t>
          </a:r>
          <a:br>
            <a:rPr sz="900" dirty="0"/>
          </a:br>
          <a:r>
            <a:rPr lang="fr-FR" sz="900" dirty="0"/>
            <a:t>Art. </a:t>
          </a:r>
          <a:r>
            <a:rPr lang="fr-FR" sz="900" b="1" i="0" strike="noStrike" cap="none" spc="0" baseline="0" dirty="0">
              <a:solidFill>
                <a:srgbClr val="293341"/>
              </a:solidFill>
              <a:effectLst/>
              <a:latin typeface="Open Sans"/>
              <a:ea typeface="Open Sans"/>
              <a:cs typeface="Open Sans"/>
            </a:rPr>
            <a:t>11 à 15 du Livre VIII du SGB</a:t>
          </a:r>
          <a:endParaRPr lang="de-DE" sz="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Benennt einen Bereich der Kinder- und Jugendhilfe in Deutschland: &#10;Jugendarbeit; Jugendsozialarbeit;&#10;erzieherischer Kinder- und &#10;Jugendschutz §§ 11–15 Sozialgesetzbuch (SGB) Acht (VIII)"/>
        </a:ext>
      </dgm:extLst>
    </dgm:pt>
    <dgm:pt modelId="{8FBA5766-2C22-412A-B4E9-41F0B7104156}" type="sibTrans" cxnId="{CB33AF74-77FC-4C48-A904-D04E88B8D93F}">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249043" custLinFactNeighborY="1165">
        <dgm:presLayoutVars>
          <dgm:chMax val="0"/>
          <dgm:bulletEnabled val="1"/>
        </dgm:presLayoutVars>
      </dgm:prSet>
      <dgm:spPr/>
    </dgm:pt>
  </dgm:ptLst>
  <dgm:cxnLst>
    <dgm:cxn modelId="{D02E362A-A1BB-47F6-AB39-2332BD866531}" type="presOf" srcId="{57B5C8B4-95C9-4195-B362-09CC522898DA}" destId="{AEF15C3F-A85D-4840-975F-712DEC557E60}" srcOrd="0" destOrd="0" presId="urn:microsoft.com/office/officeart/2005/8/layout/vList2"/>
    <dgm:cxn modelId="{4EFCB26D-6728-4FEA-9015-CD2F75488565}" type="presOf" srcId="{F31716F1-72F1-43E0-9960-443E12A38D55}" destId="{04D45573-8344-464E-BB1D-30FE966085FB}" srcOrd="0" destOrd="0" presId="urn:microsoft.com/office/officeart/2005/8/layout/vList2"/>
    <dgm:cxn modelId="{CB33AF74-77FC-4C48-A904-D04E88B8D93F}" srcId="{F31716F1-72F1-43E0-9960-443E12A38D55}" destId="{57B5C8B4-95C9-4195-B362-09CC522898DA}" srcOrd="0" destOrd="0" parTransId="{B3AD9B68-A307-460A-91F4-5DB7974AFDCD}" sibTransId="{8FBA5766-2C22-412A-B4E9-41F0B7104156}"/>
    <dgm:cxn modelId="{D1CC8F57-14C0-417B-94F6-B0B61DD80A1A}"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B3AD9B68-A307-460A-91F4-5DB7974AFDCD}" type="parTrans" cxnId="{46F11993-B572-48FB-A789-349DBA308E59}">
      <dgm:prSet/>
      <dgm:spPr/>
      <dgm:t>
        <a:bodyPr/>
        <a:lstStyle/>
        <a:p>
          <a:endParaRPr lang="de-DE"/>
        </a:p>
      </dgm:t>
    </dgm:pt>
    <dgm:pt modelId="{57B5C8B4-95C9-4195-B362-09CC522898DA}">
      <dgm:prSet custT="1"/>
      <dgm:spPr>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dgm:spPr>
      <dgm:t>
        <a:bodyPr/>
        <a:lstStyle/>
        <a:p>
          <a:pPr algn="ctr" rtl="0"/>
          <a:r>
            <a:rPr lang="fr-FR" sz="900" b="1" i="0" strike="noStrike" cap="none" spc="0" baseline="0" dirty="0">
              <a:solidFill>
                <a:srgbClr val="293341"/>
              </a:solidFill>
              <a:effectLst/>
              <a:latin typeface="Open Sans"/>
              <a:ea typeface="Open Sans"/>
              <a:cs typeface="Open Sans"/>
            </a:rPr>
            <a:t>Soutien au développement des enfants dans le cadre de structures d’accueil collectif ou individuel à la journée</a:t>
          </a:r>
          <a:br>
            <a:rPr sz="900" dirty="0"/>
          </a:br>
          <a:r>
            <a:rPr lang="fr-FR" sz="900" dirty="0"/>
            <a:t>Art.</a:t>
          </a:r>
          <a:r>
            <a:rPr lang="fr-FR" sz="900" b="1" i="0" strike="noStrike" cap="none" spc="0" baseline="0" dirty="0">
              <a:solidFill>
                <a:srgbClr val="293341"/>
              </a:solidFill>
              <a:effectLst/>
              <a:latin typeface="Open Sans"/>
              <a:ea typeface="Open Sans"/>
              <a:cs typeface="Open Sans"/>
            </a:rPr>
            <a:t> 22 à 26 du Livre VIII du SGB</a:t>
          </a:r>
        </a:p>
      </dgm:t>
      <dgm:extLst>
        <a:ext uri="{E40237B7-FDA0-4F09-8148-C483321AD2D9}">
          <dgm14:cNvPr xmlns:dgm14="http://schemas.microsoft.com/office/drawing/2010/diagram" id="0" name="" descr="Ein Bereich der Kinder- und Jugendhilfe in Deutschland: &#10;Förderung von Kindern in Tageseinrichtungen und Tagespflege &#10;§§ 22–26 Sozialgesetzbuch (SGB) Acht (VIII)"/>
        </a:ext>
      </dgm:extLst>
    </dgm:pt>
    <dgm:pt modelId="{8FBA5766-2C22-412A-B4E9-41F0B7104156}" type="sibTrans" cxnId="{46F11993-B572-48FB-A789-349DBA308E59}">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228828" custLinFactNeighborX="2439" custLinFactNeighborY="1109">
        <dgm:presLayoutVars>
          <dgm:chMax val="0"/>
          <dgm:bulletEnabled val="1"/>
        </dgm:presLayoutVars>
      </dgm:prSet>
      <dgm:spPr/>
    </dgm:pt>
  </dgm:ptLst>
  <dgm:cxnLst>
    <dgm:cxn modelId="{96168013-E72E-49F9-8605-BD645A694B18}" type="presOf" srcId="{F31716F1-72F1-43E0-9960-443E12A38D55}" destId="{04D45573-8344-464E-BB1D-30FE966085FB}" srcOrd="0" destOrd="0" presId="urn:microsoft.com/office/officeart/2005/8/layout/vList2"/>
    <dgm:cxn modelId="{CF51411B-0C35-4315-922F-65E0AFC2535B}" type="presOf" srcId="{57B5C8B4-95C9-4195-B362-09CC522898DA}" destId="{AEF15C3F-A85D-4840-975F-712DEC557E60}" srcOrd="0" destOrd="0" presId="urn:microsoft.com/office/officeart/2005/8/layout/vList2"/>
    <dgm:cxn modelId="{46F11993-B572-48FB-A789-349DBA308E59}" srcId="{F31716F1-72F1-43E0-9960-443E12A38D55}" destId="{57B5C8B4-95C9-4195-B362-09CC522898DA}" srcOrd="0" destOrd="0" parTransId="{B3AD9B68-A307-460A-91F4-5DB7974AFDCD}" sibTransId="{8FBA5766-2C22-412A-B4E9-41F0B7104156}"/>
    <dgm:cxn modelId="{6D98F65E-E875-451D-9743-5859C3ED56CA}"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B3AD9B68-A307-460A-91F4-5DB7974AFDCD}" type="parTrans" cxnId="{6540EFD3-B8B2-4A18-80EA-82FAB35009F4}">
      <dgm:prSet/>
      <dgm:spPr/>
      <dgm:t>
        <a:bodyPr/>
        <a:lstStyle/>
        <a:p>
          <a:endParaRPr lang="de-DE"/>
        </a:p>
      </dgm:t>
    </dgm:pt>
    <dgm:pt modelId="{57B5C8B4-95C9-4195-B362-09CC522898DA}">
      <dgm:prSet custT="1"/>
      <dgm:spPr>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dgm:spPr>
      <dgm:t>
        <a:bodyPr/>
        <a:lstStyle/>
        <a:p>
          <a:pPr algn="ctr" rtl="0"/>
          <a:r>
            <a:rPr lang="fr-FR" sz="900" b="1" i="0" strike="noStrike" cap="none" spc="0" baseline="0" dirty="0">
              <a:solidFill>
                <a:srgbClr val="293341"/>
              </a:solidFill>
              <a:effectLst/>
              <a:latin typeface="Open Sans"/>
              <a:ea typeface="Open Sans"/>
              <a:cs typeface="Open Sans"/>
            </a:rPr>
            <a:t>Mesures éducatives ;</a:t>
          </a:r>
          <a:br>
            <a:rPr sz="900" dirty="0"/>
          </a:br>
          <a:r>
            <a:rPr lang="fr-FR" sz="900" b="1" i="0" strike="noStrike" cap="none" spc="0" baseline="0" dirty="0">
              <a:solidFill>
                <a:srgbClr val="293341"/>
              </a:solidFill>
              <a:effectLst/>
              <a:latin typeface="Open Sans"/>
              <a:ea typeface="Open Sans"/>
              <a:cs typeface="Open Sans"/>
            </a:rPr>
            <a:t>soutien aux jeunes majeurs ; aide à l’intégration des jeunes adultes en situation de handicap psychique</a:t>
          </a:r>
          <a:br>
            <a:rPr sz="900" dirty="0"/>
          </a:br>
          <a:r>
            <a:rPr lang="fr-FR" sz="900" dirty="0"/>
            <a:t>Art. </a:t>
          </a:r>
          <a:r>
            <a:rPr lang="fr-FR" sz="900" b="1" i="0" strike="noStrike" cap="none" spc="0" baseline="0" dirty="0">
              <a:solidFill>
                <a:srgbClr val="293341"/>
              </a:solidFill>
              <a:effectLst/>
              <a:latin typeface="Open Sans"/>
              <a:ea typeface="Open Sans"/>
              <a:cs typeface="Open Sans"/>
            </a:rPr>
            <a:t>27 à 41 du Livre VIII du SGB</a:t>
          </a:r>
        </a:p>
      </dgm:t>
      <dgm:extLst>
        <a:ext uri="{E40237B7-FDA0-4F09-8148-C483321AD2D9}">
          <dgm14:cNvPr xmlns:dgm14="http://schemas.microsoft.com/office/drawing/2010/diagram" id="0" name="" descr="Benennt einen Bereich der Kinder- und Jugendhilfe in Deutschland: &#10;Hilfen zur Erziehung; &#10;Hilfen für junge Volljährige; Eingliederungshilfen für junge Menschen mit seelischen Behinderungen §§ 27–41 Sozialgesetzbuch (SGB) Acht (VIII)"/>
        </a:ext>
      </dgm:extLst>
    </dgm:pt>
    <dgm:pt modelId="{8FBA5766-2C22-412A-B4E9-41F0B7104156}" type="sibTrans" cxnId="{6540EFD3-B8B2-4A18-80EA-82FAB35009F4}">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439813" custLinFactNeighborX="-2561" custLinFactNeighborY="-96746">
        <dgm:presLayoutVars>
          <dgm:chMax val="0"/>
          <dgm:bulletEnabled val="1"/>
        </dgm:presLayoutVars>
      </dgm:prSet>
      <dgm:spPr/>
    </dgm:pt>
  </dgm:ptLst>
  <dgm:cxnLst>
    <dgm:cxn modelId="{4932C855-B505-4AC5-9FCA-36A4D85D684E}" type="presOf" srcId="{57B5C8B4-95C9-4195-B362-09CC522898DA}" destId="{AEF15C3F-A85D-4840-975F-712DEC557E60}" srcOrd="0" destOrd="0" presId="urn:microsoft.com/office/officeart/2005/8/layout/vList2"/>
    <dgm:cxn modelId="{3AC06EAE-49C0-4287-9BBF-0566CE40ADDC}" type="presOf" srcId="{F31716F1-72F1-43E0-9960-443E12A38D55}" destId="{04D45573-8344-464E-BB1D-30FE966085FB}" srcOrd="0" destOrd="0" presId="urn:microsoft.com/office/officeart/2005/8/layout/vList2"/>
    <dgm:cxn modelId="{6540EFD3-B8B2-4A18-80EA-82FAB35009F4}" srcId="{F31716F1-72F1-43E0-9960-443E12A38D55}" destId="{57B5C8B4-95C9-4195-B362-09CC522898DA}" srcOrd="0" destOrd="0" parTransId="{B3AD9B68-A307-460A-91F4-5DB7974AFDCD}" sibTransId="{8FBA5766-2C22-412A-B4E9-41F0B7104156}"/>
    <dgm:cxn modelId="{C5E792E6-A0E4-4A83-B314-A3AE9E4A69D9}"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5581F56E-482C-4F3B-802D-711E3B797A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73748521-F755-4B3D-8A4A-324C6F22BFB9}" type="parTrans" cxnId="{3C368B5E-3636-4F22-988B-A02D3F03A4E0}">
      <dgm:prSet/>
      <dgm:spPr/>
      <dgm:t>
        <a:bodyPr/>
        <a:lstStyle/>
        <a:p>
          <a:endParaRPr lang="de-DE"/>
        </a:p>
      </dgm:t>
    </dgm:pt>
    <dgm:pt modelId="{1C55D214-597D-4519-A695-9E98429F51C8}">
      <dgm:prSet custT="1"/>
      <dgm:spPr>
        <a:solidFill>
          <a:schemeClr val="accent4"/>
        </a:solidFill>
        <a:ln w="12700" cap="flat" cmpd="sng" algn="ctr">
          <a:solidFill>
            <a:schemeClr val="lt1">
              <a:hueOff val="0"/>
              <a:satOff val="0"/>
              <a:lumOff val="0"/>
              <a:alphaOff val="0"/>
            </a:schemeClr>
          </a:solidFill>
          <a:prstDash val="solid"/>
          <a:miter lim="800000"/>
        </a:ln>
      </dgm:spPr>
      <dgm:t>
        <a:bodyPr/>
        <a:lstStyle/>
        <a:p>
          <a:pPr rtl="0"/>
          <a:r>
            <a:rPr lang="fr-FR" sz="1600" b="1" i="0" strike="noStrike" cap="none" spc="0" baseline="0" dirty="0">
              <a:solidFill>
                <a:srgbClr val="000000"/>
              </a:solidFill>
              <a:effectLst/>
              <a:latin typeface="Open Sans"/>
              <a:ea typeface="Open Sans"/>
              <a:cs typeface="Open Sans"/>
            </a:rPr>
            <a:t>Participation au suivi médical</a:t>
          </a:r>
          <a:endParaRPr lang="de-DE" sz="1600" dirty="0">
            <a:solidFill>
              <a:srgbClr val="000000"/>
            </a:solidFill>
            <a:latin typeface="+mn-lt"/>
          </a:endParaRPr>
        </a:p>
      </dgm:t>
    </dgm:pt>
    <dgm:pt modelId="{2A94A5B2-07C9-470A-8619-8E598F5A2962}" type="parTrans" cxnId="{A6456D77-A5FD-41A9-A497-7422137574F2}">
      <dgm:prSet/>
      <dgm:spPr/>
      <dgm:t>
        <a:bodyPr/>
        <a:lstStyle/>
        <a:p>
          <a:endParaRPr lang="de-DE"/>
        </a:p>
      </dgm:t>
    </dgm:pt>
    <dgm:pt modelId="{93077D7D-6511-4DA0-A403-F5B5DA5E8DFA}">
      <dgm:prSet custT="1"/>
      <dgm:spPr>
        <a:solidFill>
          <a:schemeClr val="accent4"/>
        </a:solidFill>
        <a:ln w="12700" cap="flat" cmpd="sng" algn="ctr">
          <a:solidFill>
            <a:schemeClr val="lt1">
              <a:hueOff val="0"/>
              <a:satOff val="0"/>
              <a:lumOff val="0"/>
              <a:alphaOff val="0"/>
            </a:schemeClr>
          </a:solidFill>
          <a:prstDash val="solid"/>
          <a:miter lim="800000"/>
        </a:ln>
      </dgm:spPr>
      <dgm:t>
        <a:bodyPr/>
        <a:lstStyle/>
        <a:p>
          <a:pPr rtl="0"/>
          <a:r>
            <a:rPr lang="fr-FR" sz="1190" b="0" i="0" strike="noStrike" cap="none" spc="0" baseline="0" dirty="0">
              <a:solidFill>
                <a:srgbClr val="000000"/>
              </a:solidFill>
              <a:effectLst/>
              <a:latin typeface="Open Sans"/>
              <a:ea typeface="Open Sans"/>
              <a:cs typeface="Open Sans"/>
            </a:rPr>
            <a:t>psychothérapie, notamment (en l’absence de prise en charge par les caisses d’assurance maladie)</a:t>
          </a:r>
        </a:p>
      </dgm:t>
    </dgm:pt>
    <dgm:pt modelId="{96E9BBAF-15F6-4C13-A102-A3350F80E946}" type="sibTrans" cxnId="{A6456D77-A5FD-41A9-A497-7422137574F2}">
      <dgm:prSet/>
      <dgm:spPr>
        <a:noFill/>
        <a:ln>
          <a:solidFill>
            <a:schemeClr val="accent4"/>
          </a:solidFill>
        </a:ln>
      </dgm:spPr>
      <dgm:t>
        <a:bodyPr/>
        <a:lstStyle/>
        <a:p>
          <a:endParaRPr lang="de-DE"/>
        </a:p>
      </dgm:t>
    </dgm:pt>
    <dgm:pt modelId="{FA0909EE-C9A7-4BBC-A49D-34D9605E2A7E}" type="sibTrans" cxnId="{3C368B5E-3636-4F22-988B-A02D3F03A4E0}">
      <dgm:prSet/>
      <dgm:spPr/>
      <dgm:t>
        <a:bodyPr/>
        <a:lstStyle/>
        <a:p>
          <a:endParaRPr lang="de-DE"/>
        </a:p>
      </dgm:t>
    </dgm:pt>
    <dgm:pt modelId="{66742486-2A91-4670-8239-02CE2343C8F8}" type="parTrans" cxnId="{2D33E1D1-E614-43B1-931D-BF206F748E06}">
      <dgm:prSet/>
      <dgm:spPr/>
      <dgm:t>
        <a:bodyPr/>
        <a:lstStyle/>
        <a:p>
          <a:endParaRPr lang="de-DE"/>
        </a:p>
      </dgm:t>
    </dgm:pt>
    <dgm:pt modelId="{B8BC5AC7-D670-460C-B4B8-4E26F8031B0D}">
      <dgm:prSet custT="1"/>
      <dgm:spPr>
        <a:solidFill>
          <a:schemeClr val="accent4"/>
        </a:solidFill>
        <a:ln w="12700" cap="flat" cmpd="sng" algn="ctr">
          <a:solidFill>
            <a:schemeClr val="lt1">
              <a:hueOff val="0"/>
              <a:satOff val="0"/>
              <a:lumOff val="0"/>
              <a:alphaOff val="0"/>
            </a:schemeClr>
          </a:solidFill>
          <a:prstDash val="solid"/>
          <a:miter lim="800000"/>
        </a:ln>
      </dgm:spPr>
      <dgm:t>
        <a:bodyPr/>
        <a:lstStyle/>
        <a:p>
          <a:pPr rtl="0"/>
          <a:r>
            <a:rPr lang="fr-FR" sz="1600" b="1" i="0" strike="noStrike" cap="none" spc="0" baseline="0" dirty="0">
              <a:solidFill>
                <a:srgbClr val="000000"/>
              </a:solidFill>
              <a:effectLst/>
              <a:latin typeface="Open Sans"/>
              <a:ea typeface="Open Sans"/>
              <a:cs typeface="Open Sans"/>
            </a:rPr>
            <a:t>Participation à la vie professionnelle</a:t>
          </a:r>
          <a:endParaRPr lang="de-DE" sz="1600" dirty="0">
            <a:solidFill>
              <a:srgbClr val="000000"/>
            </a:solidFill>
          </a:endParaRPr>
        </a:p>
      </dgm:t>
    </dgm:pt>
    <dgm:pt modelId="{AF1CCEC2-6ECB-4AEA-BDED-F23920C5F4DD}" type="parTrans" cxnId="{68A30D23-0069-4515-88E3-9EED8B042614}">
      <dgm:prSet/>
      <dgm:spPr/>
      <dgm:t>
        <a:bodyPr/>
        <a:lstStyle/>
        <a:p>
          <a:endParaRPr lang="de-DE"/>
        </a:p>
      </dgm:t>
    </dgm:pt>
    <dgm:pt modelId="{B0C07B9F-7D6B-4B69-9DE6-3043F561EEE1}">
      <dgm:prSet custT="1"/>
      <dgm:spPr>
        <a:solidFill>
          <a:schemeClr val="accent4"/>
        </a:solidFill>
        <a:ln w="12700" cap="flat" cmpd="sng" algn="ctr">
          <a:solidFill>
            <a:schemeClr val="lt1">
              <a:hueOff val="0"/>
              <a:satOff val="0"/>
              <a:lumOff val="0"/>
              <a:alphaOff val="0"/>
            </a:schemeClr>
          </a:solidFill>
          <a:prstDash val="solid"/>
          <a:miter lim="800000"/>
        </a:ln>
      </dgm:spPr>
      <dgm:t>
        <a:bodyPr/>
        <a:lstStyle/>
        <a:p>
          <a:pPr rtl="0"/>
          <a:r>
            <a:rPr lang="fr-FR" sz="1190" b="0" i="0" strike="noStrike" cap="none" spc="0" baseline="0" dirty="0">
              <a:solidFill>
                <a:srgbClr val="000000"/>
              </a:solidFill>
              <a:effectLst/>
              <a:latin typeface="Open Sans"/>
              <a:ea typeface="Open Sans"/>
              <a:cs typeface="Open Sans"/>
            </a:rPr>
            <a:t>prestations d’accompagnement pédagogique, notamment (en l’absence de prise en charge par l’agence pour l’emploi)</a:t>
          </a:r>
        </a:p>
      </dgm:t>
    </dgm:pt>
    <dgm:pt modelId="{DFE021EA-C6D6-4AFB-A059-F8862D8E39D3}" type="sibTrans" cxnId="{68A30D23-0069-4515-88E3-9EED8B042614}">
      <dgm:prSet/>
      <dgm:spPr/>
      <dgm:t>
        <a:bodyPr/>
        <a:lstStyle/>
        <a:p>
          <a:endParaRPr lang="de-DE"/>
        </a:p>
      </dgm:t>
    </dgm:pt>
    <dgm:pt modelId="{61AAC31B-FA6B-4F8F-A02C-2CDD0CA7AACC}" type="sibTrans" cxnId="{2D33E1D1-E614-43B1-931D-BF206F748E06}">
      <dgm:prSet/>
      <dgm:spPr/>
      <dgm:t>
        <a:bodyPr/>
        <a:lstStyle/>
        <a:p>
          <a:endParaRPr lang="de-DE"/>
        </a:p>
      </dgm:t>
    </dgm:pt>
    <dgm:pt modelId="{F3BC8EF1-9E2C-4F06-816D-3D6411F22B0E}" type="parTrans" cxnId="{CE791950-05AB-476A-8833-1E2A7A28CB49}">
      <dgm:prSet/>
      <dgm:spPr/>
      <dgm:t>
        <a:bodyPr/>
        <a:lstStyle/>
        <a:p>
          <a:endParaRPr lang="de-DE"/>
        </a:p>
      </dgm:t>
    </dgm:pt>
    <dgm:pt modelId="{4639EEC6-C545-4EE3-8A5A-67B3CA24880D}">
      <dgm:prSet custT="1"/>
      <dgm:spPr>
        <a:solidFill>
          <a:schemeClr val="accent4"/>
        </a:solidFill>
        <a:ln w="12700" cap="flat" cmpd="sng" algn="ctr">
          <a:solidFill>
            <a:schemeClr val="lt1">
              <a:hueOff val="0"/>
              <a:satOff val="0"/>
              <a:lumOff val="0"/>
              <a:alphaOff val="0"/>
            </a:schemeClr>
          </a:solidFill>
          <a:prstDash val="solid"/>
          <a:miter lim="800000"/>
        </a:ln>
      </dgm:spPr>
      <dgm:t>
        <a:bodyPr/>
        <a:lstStyle/>
        <a:p>
          <a:pPr rtl="0"/>
          <a:r>
            <a:rPr lang="fr-FR" sz="1600" b="1" i="0" strike="noStrike" cap="none" spc="0" baseline="0" dirty="0">
              <a:solidFill>
                <a:srgbClr val="000000"/>
              </a:solidFill>
              <a:effectLst/>
              <a:latin typeface="Open Sans"/>
              <a:ea typeface="Open Sans"/>
              <a:cs typeface="Open Sans"/>
            </a:rPr>
            <a:t>Participation à l’éducation et à la formation</a:t>
          </a:r>
          <a:endParaRPr lang="de-DE" sz="1600" dirty="0">
            <a:solidFill>
              <a:srgbClr val="000000"/>
            </a:solidFill>
          </a:endParaRPr>
        </a:p>
      </dgm:t>
    </dgm:pt>
    <dgm:pt modelId="{77C5A288-7132-4B97-B198-6FFDADBD3279}" type="parTrans" cxnId="{18BE1DCE-77AA-43F6-9C95-5AB00289EF0B}">
      <dgm:prSet/>
      <dgm:spPr/>
      <dgm:t>
        <a:bodyPr/>
        <a:lstStyle/>
        <a:p>
          <a:endParaRPr lang="de-DE"/>
        </a:p>
      </dgm:t>
    </dgm:pt>
    <dgm:pt modelId="{B6475726-FC26-40A4-9723-E7C7B08EA24C}">
      <dgm:prSet custT="1"/>
      <dgm:spPr>
        <a:solidFill>
          <a:schemeClr val="accent4"/>
        </a:solidFill>
        <a:ln w="12700" cap="flat" cmpd="sng" algn="ctr">
          <a:solidFill>
            <a:schemeClr val="lt1">
              <a:hueOff val="0"/>
              <a:satOff val="0"/>
              <a:lumOff val="0"/>
              <a:alphaOff val="0"/>
            </a:schemeClr>
          </a:solidFill>
          <a:prstDash val="solid"/>
          <a:miter lim="800000"/>
        </a:ln>
      </dgm:spPr>
      <dgm:t>
        <a:bodyPr/>
        <a:lstStyle/>
        <a:p>
          <a:pPr rtl="0"/>
          <a:r>
            <a:rPr lang="fr-FR" sz="1190" b="0" i="0" strike="noStrike" cap="none" spc="0" baseline="0" dirty="0">
              <a:solidFill>
                <a:srgbClr val="000000"/>
              </a:solidFill>
              <a:effectLst/>
              <a:latin typeface="Open Sans"/>
              <a:ea typeface="Open Sans"/>
              <a:cs typeface="Open Sans"/>
            </a:rPr>
            <a:t>prestation d’accompagnement par des auxiliaires de vie scolaire, notamment (en l’absence d’une prise en charge suffisante par l’établissement scolaire ou universitaire)</a:t>
          </a:r>
        </a:p>
      </dgm:t>
    </dgm:pt>
    <dgm:pt modelId="{98A6C858-33FB-4EAB-AA6B-3EC0D26BAE89}" type="sibTrans" cxnId="{18BE1DCE-77AA-43F6-9C95-5AB00289EF0B}">
      <dgm:prSet/>
      <dgm:spPr/>
      <dgm:t>
        <a:bodyPr/>
        <a:lstStyle/>
        <a:p>
          <a:endParaRPr lang="de-DE"/>
        </a:p>
      </dgm:t>
    </dgm:pt>
    <dgm:pt modelId="{190C7D46-DF4C-4DBC-B155-D12CEB95B687}" type="sibTrans" cxnId="{CE791950-05AB-476A-8833-1E2A7A28CB49}">
      <dgm:prSet/>
      <dgm:spPr/>
      <dgm:t>
        <a:bodyPr/>
        <a:lstStyle/>
        <a:p>
          <a:endParaRPr lang="de-DE"/>
        </a:p>
      </dgm:t>
    </dgm:pt>
    <dgm:pt modelId="{F6A8799E-065F-4B20-970D-B19D7BF60723}" type="parTrans" cxnId="{CE1AF54D-A7B8-45C6-B544-22EBCEFA9B5B}">
      <dgm:prSet/>
      <dgm:spPr/>
      <dgm:t>
        <a:bodyPr/>
        <a:lstStyle/>
        <a:p>
          <a:endParaRPr lang="de-DE"/>
        </a:p>
      </dgm:t>
    </dgm:pt>
    <dgm:pt modelId="{784CA719-974F-447D-867F-2E56C5100066}">
      <dgm:prSet custT="1"/>
      <dgm:spPr>
        <a:solidFill>
          <a:schemeClr val="accent4"/>
        </a:solidFill>
        <a:ln w="12700" cap="flat" cmpd="sng" algn="ctr">
          <a:solidFill>
            <a:schemeClr val="lt1">
              <a:hueOff val="0"/>
              <a:satOff val="0"/>
              <a:lumOff val="0"/>
              <a:alphaOff val="0"/>
            </a:schemeClr>
          </a:solidFill>
          <a:prstDash val="solid"/>
          <a:miter lim="800000"/>
        </a:ln>
      </dgm:spPr>
      <dgm:t>
        <a:bodyPr/>
        <a:lstStyle/>
        <a:p>
          <a:pPr rtl="0"/>
          <a:r>
            <a:rPr lang="fr-FR" sz="1600" b="1" i="0" strike="noStrike" cap="none" spc="0" baseline="0" dirty="0">
              <a:solidFill>
                <a:srgbClr val="000000"/>
              </a:solidFill>
              <a:effectLst/>
              <a:latin typeface="Open Sans"/>
              <a:ea typeface="Open Sans"/>
              <a:cs typeface="Open Sans"/>
            </a:rPr>
            <a:t>Participation à la vie sociale</a:t>
          </a:r>
          <a:endParaRPr lang="de-DE" sz="1600" dirty="0">
            <a:solidFill>
              <a:srgbClr val="000000"/>
            </a:solidFill>
          </a:endParaRPr>
        </a:p>
      </dgm:t>
    </dgm:pt>
    <dgm:pt modelId="{42716FC5-756A-440B-8DDF-7BD71757C75D}" type="parTrans" cxnId="{38583149-6020-4F10-8726-74BE99ADA9C5}">
      <dgm:prSet/>
      <dgm:spPr/>
      <dgm:t>
        <a:bodyPr/>
        <a:lstStyle/>
        <a:p>
          <a:endParaRPr lang="de-DE"/>
        </a:p>
      </dgm:t>
    </dgm:pt>
    <dgm:pt modelId="{01B1422B-AA24-413E-9DF2-4258C6C8A828}">
      <dgm:prSet custT="1"/>
      <dgm:spPr>
        <a:solidFill>
          <a:schemeClr val="accent4"/>
        </a:solidFill>
        <a:ln w="12700" cap="flat" cmpd="sng" algn="ctr">
          <a:solidFill>
            <a:schemeClr val="lt1">
              <a:hueOff val="0"/>
              <a:satOff val="0"/>
              <a:lumOff val="0"/>
              <a:alphaOff val="0"/>
            </a:schemeClr>
          </a:solidFill>
          <a:prstDash val="solid"/>
          <a:miter lim="800000"/>
        </a:ln>
      </dgm:spPr>
      <dgm:t>
        <a:bodyPr/>
        <a:lstStyle/>
        <a:p>
          <a:pPr rtl="0"/>
          <a:r>
            <a:rPr lang="fr-FR" sz="1190" b="0" i="0" strike="noStrike" cap="none" spc="0" baseline="0" dirty="0">
              <a:solidFill>
                <a:schemeClr val="tx1"/>
              </a:solidFill>
              <a:effectLst/>
              <a:latin typeface="Open Sans"/>
              <a:ea typeface="Open Sans"/>
              <a:cs typeface="Open Sans"/>
            </a:rPr>
            <a:t>prestations d’enseignement spécialisé et d’accompagnement dans les loisirs, notamment</a:t>
          </a:r>
        </a:p>
      </dgm:t>
    </dgm:pt>
    <dgm:pt modelId="{1EE89449-AC40-41CE-8DB5-1A6709E3A412}" type="sibTrans" cxnId="{38583149-6020-4F10-8726-74BE99ADA9C5}">
      <dgm:prSet/>
      <dgm:spPr/>
      <dgm:t>
        <a:bodyPr/>
        <a:lstStyle/>
        <a:p>
          <a:endParaRPr lang="de-DE"/>
        </a:p>
      </dgm:t>
    </dgm:pt>
    <dgm:pt modelId="{D61679CE-8D1E-43A0-A496-2EA31DAD9972}" type="sibTrans" cxnId="{CE1AF54D-A7B8-45C6-B544-22EBCEFA9B5B}">
      <dgm:prSet/>
      <dgm:spPr/>
      <dgm:t>
        <a:bodyPr/>
        <a:lstStyle/>
        <a:p>
          <a:endParaRPr lang="de-DE"/>
        </a:p>
      </dgm:t>
    </dgm:pt>
    <dgm:pt modelId="{7A4E67AD-EA66-4566-B7DA-E3772F36377B}" type="pres">
      <dgm:prSet presAssocID="{5581F56E-482C-4F3B-802D-711E3B797AD4}" presName="Name0" presStyleCnt="0">
        <dgm:presLayoutVars>
          <dgm:chMax val="7"/>
          <dgm:chPref val="7"/>
          <dgm:dir/>
        </dgm:presLayoutVars>
      </dgm:prSet>
      <dgm:spPr/>
    </dgm:pt>
    <dgm:pt modelId="{F7422217-0DA5-485B-9FA2-452D661C9058}" type="pres">
      <dgm:prSet presAssocID="{5581F56E-482C-4F3B-802D-711E3B797AD4}" presName="Name1" presStyleCnt="0"/>
      <dgm:spPr/>
    </dgm:pt>
    <dgm:pt modelId="{C4E62D81-2C69-4B5F-81E1-1829F14B5A67}" type="pres">
      <dgm:prSet presAssocID="{5581F56E-482C-4F3B-802D-711E3B797AD4}" presName="cycle" presStyleCnt="0"/>
      <dgm:spPr/>
    </dgm:pt>
    <dgm:pt modelId="{B623FE9E-4A2E-420C-861C-DB529A557AF7}" type="pres">
      <dgm:prSet presAssocID="{5581F56E-482C-4F3B-802D-711E3B797AD4}" presName="srcNode" presStyleLbl="node1" presStyleIdx="0" presStyleCnt="4"/>
      <dgm:spPr/>
    </dgm:pt>
    <dgm:pt modelId="{BA554950-DEA1-4A0A-82ED-F912503A34C4}" type="pres">
      <dgm:prSet presAssocID="{5581F56E-482C-4F3B-802D-711E3B797AD4}" presName="conn" presStyleLbl="parChTrans1D2" presStyleIdx="0" presStyleCnt="1"/>
      <dgm:spPr/>
    </dgm:pt>
    <dgm:pt modelId="{6C04C52E-60AA-41CF-ADC2-72C7B527F977}" type="pres">
      <dgm:prSet presAssocID="{5581F56E-482C-4F3B-802D-711E3B797AD4}" presName="extraNode" presStyleLbl="node1" presStyleIdx="0" presStyleCnt="4"/>
      <dgm:spPr/>
    </dgm:pt>
    <dgm:pt modelId="{D55A14C4-4EEC-4119-B8A7-97AC2F60D4E6}" type="pres">
      <dgm:prSet presAssocID="{5581F56E-482C-4F3B-802D-711E3B797AD4}" presName="dstNode" presStyleLbl="node1" presStyleIdx="0" presStyleCnt="4"/>
      <dgm:spPr/>
    </dgm:pt>
    <dgm:pt modelId="{939D7A61-BC89-4EB3-BC45-3C43C9BEFDEA}" type="pres">
      <dgm:prSet presAssocID="{1C55D214-597D-4519-A695-9E98429F51C8}" presName="text_1" presStyleLbl="node1" presStyleIdx="0" presStyleCnt="4" custScaleY="129960">
        <dgm:presLayoutVars>
          <dgm:bulletEnabled val="1"/>
        </dgm:presLayoutVars>
      </dgm:prSet>
      <dgm:spPr/>
    </dgm:pt>
    <dgm:pt modelId="{51B16E27-AC3B-4D90-B92E-4855543B88AA}" type="pres">
      <dgm:prSet presAssocID="{1C55D214-597D-4519-A695-9E98429F51C8}" presName="accent_1" presStyleCnt="0"/>
      <dgm:spPr/>
    </dgm:pt>
    <dgm:pt modelId="{4D072D21-3978-456F-86D6-F91028032AAE}" type="pres">
      <dgm:prSet presAssocID="{1C55D214-597D-4519-A695-9E98429F51C8}" presName="accentRepeatNode" presStyleLbl="solidFgAcc1" presStyleIdx="0" presStyleCnt="4" custLinFactNeighborY="-927"/>
      <dgm:spPr>
        <a:solidFill>
          <a:schemeClr val="lt1">
            <a:hueOff val="0"/>
            <a:satOff val="0"/>
            <a:lumOff val="0"/>
            <a:alphaOff val="0"/>
          </a:schemeClr>
        </a:solidFill>
        <a:ln>
          <a:solidFill>
            <a:schemeClr val="accent4"/>
          </a:solidFill>
        </a:ln>
      </dgm:spPr>
    </dgm:pt>
    <dgm:pt modelId="{2A5763E7-2EB6-49CC-A693-96713754CEEA}" type="pres">
      <dgm:prSet presAssocID="{B8BC5AC7-D670-460C-B4B8-4E26F8031B0D}" presName="text_2" presStyleLbl="node1" presStyleIdx="1" presStyleCnt="4" custScaleY="139197">
        <dgm:presLayoutVars>
          <dgm:bulletEnabled val="1"/>
        </dgm:presLayoutVars>
      </dgm:prSet>
      <dgm:spPr/>
    </dgm:pt>
    <dgm:pt modelId="{4B51928E-F337-40BD-8572-C9B591D7676B}" type="pres">
      <dgm:prSet presAssocID="{B8BC5AC7-D670-460C-B4B8-4E26F8031B0D}" presName="accent_2" presStyleCnt="0"/>
      <dgm:spPr/>
    </dgm:pt>
    <dgm:pt modelId="{E515E705-8D06-40C7-A08A-001472932BF0}" type="pres">
      <dgm:prSet presAssocID="{B8BC5AC7-D670-460C-B4B8-4E26F8031B0D}" presName="accentRepeatNode" presStyleLbl="solidFgAcc1" presStyleIdx="1" presStyleCnt="4"/>
      <dgm:spPr>
        <a:solidFill>
          <a:schemeClr val="lt1">
            <a:hueOff val="0"/>
            <a:satOff val="0"/>
            <a:lumOff val="0"/>
            <a:alphaOff val="0"/>
          </a:schemeClr>
        </a:solidFill>
        <a:ln>
          <a:solidFill>
            <a:schemeClr val="accent4"/>
          </a:solidFill>
        </a:ln>
      </dgm:spPr>
    </dgm:pt>
    <dgm:pt modelId="{EC8D70A5-F8A3-407C-871B-80FBB4F302A5}" type="pres">
      <dgm:prSet presAssocID="{4639EEC6-C545-4EE3-8A5A-67B3CA24880D}" presName="text_3" presStyleLbl="node1" presStyleIdx="2" presStyleCnt="4" custScaleY="140236">
        <dgm:presLayoutVars>
          <dgm:bulletEnabled val="1"/>
        </dgm:presLayoutVars>
      </dgm:prSet>
      <dgm:spPr/>
    </dgm:pt>
    <dgm:pt modelId="{D6BF009A-49D7-4112-B808-E1F3B2FD301E}" type="pres">
      <dgm:prSet presAssocID="{4639EEC6-C545-4EE3-8A5A-67B3CA24880D}" presName="accent_3" presStyleCnt="0"/>
      <dgm:spPr/>
    </dgm:pt>
    <dgm:pt modelId="{055797E4-032E-4BB0-8BD5-A6AA8BA4698B}" type="pres">
      <dgm:prSet presAssocID="{4639EEC6-C545-4EE3-8A5A-67B3CA24880D}" presName="accentRepeatNode" presStyleLbl="solidFgAcc1" presStyleIdx="2" presStyleCnt="4"/>
      <dgm:spPr>
        <a:solidFill>
          <a:schemeClr val="lt1">
            <a:hueOff val="0"/>
            <a:satOff val="0"/>
            <a:lumOff val="0"/>
            <a:alphaOff val="0"/>
          </a:schemeClr>
        </a:solidFill>
        <a:ln>
          <a:solidFill>
            <a:schemeClr val="accent4"/>
          </a:solidFill>
        </a:ln>
      </dgm:spPr>
    </dgm:pt>
    <dgm:pt modelId="{559C8FB1-065E-4B1D-B0BC-3801204BEE6E}" type="pres">
      <dgm:prSet presAssocID="{784CA719-974F-447D-867F-2E56C5100066}" presName="text_4" presStyleLbl="node1" presStyleIdx="3" presStyleCnt="4">
        <dgm:presLayoutVars>
          <dgm:bulletEnabled val="1"/>
        </dgm:presLayoutVars>
      </dgm:prSet>
      <dgm:spPr/>
    </dgm:pt>
    <dgm:pt modelId="{AD8A1E50-2681-487D-B137-063DB3352E72}" type="pres">
      <dgm:prSet presAssocID="{784CA719-974F-447D-867F-2E56C5100066}" presName="accent_4" presStyleCnt="0"/>
      <dgm:spPr/>
    </dgm:pt>
    <dgm:pt modelId="{8397A76C-A781-4E10-87CF-877C2501DA5D}" type="pres">
      <dgm:prSet presAssocID="{784CA719-974F-447D-867F-2E56C5100066}" presName="accentRepeatNode" presStyleLbl="solidFgAcc1" presStyleIdx="3" presStyleCnt="4"/>
      <dgm:spPr>
        <a:solidFill>
          <a:schemeClr val="lt1">
            <a:hueOff val="0"/>
            <a:satOff val="0"/>
            <a:lumOff val="0"/>
            <a:alphaOff val="0"/>
          </a:schemeClr>
        </a:solidFill>
        <a:ln>
          <a:solidFill>
            <a:schemeClr val="accent4"/>
          </a:solidFill>
        </a:ln>
      </dgm:spPr>
    </dgm:pt>
  </dgm:ptLst>
  <dgm:cxnLst>
    <dgm:cxn modelId="{0EE7F80D-DE56-4255-BF2C-58CE37189A69}" type="presOf" srcId="{01B1422B-AA24-413E-9DF2-4258C6C8A828}" destId="{559C8FB1-065E-4B1D-B0BC-3801204BEE6E}" srcOrd="0" destOrd="1" presId="urn:microsoft.com/office/officeart/2008/layout/VerticalCurvedList"/>
    <dgm:cxn modelId="{E5130520-7D6B-4DEE-BD0A-54A8018E1E4A}" type="presOf" srcId="{B0C07B9F-7D6B-4B69-9DE6-3043F561EEE1}" destId="{2A5763E7-2EB6-49CC-A693-96713754CEEA}" srcOrd="0" destOrd="1" presId="urn:microsoft.com/office/officeart/2008/layout/VerticalCurvedList"/>
    <dgm:cxn modelId="{68A30D23-0069-4515-88E3-9EED8B042614}" srcId="{B8BC5AC7-D670-460C-B4B8-4E26F8031B0D}" destId="{B0C07B9F-7D6B-4B69-9DE6-3043F561EEE1}" srcOrd="0" destOrd="0" parTransId="{AF1CCEC2-6ECB-4AEA-BDED-F23920C5F4DD}" sibTransId="{DFE021EA-C6D6-4AFB-A059-F8862D8E39D3}"/>
    <dgm:cxn modelId="{F87C9328-980D-4F6C-AB55-C7EC840C5494}" type="presOf" srcId="{96E9BBAF-15F6-4C13-A102-A3350F80E946}" destId="{BA554950-DEA1-4A0A-82ED-F912503A34C4}" srcOrd="0" destOrd="0" presId="urn:microsoft.com/office/officeart/2008/layout/VerticalCurvedList"/>
    <dgm:cxn modelId="{3C368B5E-3636-4F22-988B-A02D3F03A4E0}" srcId="{5581F56E-482C-4F3B-802D-711E3B797AD4}" destId="{1C55D214-597D-4519-A695-9E98429F51C8}" srcOrd="0" destOrd="0" parTransId="{73748521-F755-4B3D-8A4A-324C6F22BFB9}" sibTransId="{FA0909EE-C9A7-4BBC-A49D-34D9605E2A7E}"/>
    <dgm:cxn modelId="{D41EDA65-28D6-4327-9682-44FD196DEF84}" type="presOf" srcId="{1C55D214-597D-4519-A695-9E98429F51C8}" destId="{939D7A61-BC89-4EB3-BC45-3C43C9BEFDEA}" srcOrd="0" destOrd="0" presId="urn:microsoft.com/office/officeart/2008/layout/VerticalCurvedList"/>
    <dgm:cxn modelId="{38583149-6020-4F10-8726-74BE99ADA9C5}" srcId="{784CA719-974F-447D-867F-2E56C5100066}" destId="{01B1422B-AA24-413E-9DF2-4258C6C8A828}" srcOrd="0" destOrd="0" parTransId="{42716FC5-756A-440B-8DDF-7BD71757C75D}" sibTransId="{1EE89449-AC40-41CE-8DB5-1A6709E3A412}"/>
    <dgm:cxn modelId="{CE1AF54D-A7B8-45C6-B544-22EBCEFA9B5B}" srcId="{5581F56E-482C-4F3B-802D-711E3B797AD4}" destId="{784CA719-974F-447D-867F-2E56C5100066}" srcOrd="3" destOrd="0" parTransId="{F6A8799E-065F-4B20-970D-B19D7BF60723}" sibTransId="{D61679CE-8D1E-43A0-A496-2EA31DAD9972}"/>
    <dgm:cxn modelId="{CE791950-05AB-476A-8833-1E2A7A28CB49}" srcId="{5581F56E-482C-4F3B-802D-711E3B797AD4}" destId="{4639EEC6-C545-4EE3-8A5A-67B3CA24880D}" srcOrd="2" destOrd="0" parTransId="{F3BC8EF1-9E2C-4F06-816D-3D6411F22B0E}" sibTransId="{190C7D46-DF4C-4DBC-B155-D12CEB95B687}"/>
    <dgm:cxn modelId="{A6456D77-A5FD-41A9-A497-7422137574F2}" srcId="{1C55D214-597D-4519-A695-9E98429F51C8}" destId="{93077D7D-6511-4DA0-A403-F5B5DA5E8DFA}" srcOrd="0" destOrd="0" parTransId="{2A94A5B2-07C9-470A-8619-8E598F5A2962}" sibTransId="{96E9BBAF-15F6-4C13-A102-A3350F80E946}"/>
    <dgm:cxn modelId="{BA8FF77F-F9D5-4E54-87D8-114291327522}" type="presOf" srcId="{4639EEC6-C545-4EE3-8A5A-67B3CA24880D}" destId="{EC8D70A5-F8A3-407C-871B-80FBB4F302A5}" srcOrd="0" destOrd="0" presId="urn:microsoft.com/office/officeart/2008/layout/VerticalCurvedList"/>
    <dgm:cxn modelId="{7E721B88-4570-4296-9DC0-02A2AE41CF58}" type="presOf" srcId="{784CA719-974F-447D-867F-2E56C5100066}" destId="{559C8FB1-065E-4B1D-B0BC-3801204BEE6E}" srcOrd="0" destOrd="0" presId="urn:microsoft.com/office/officeart/2008/layout/VerticalCurvedList"/>
    <dgm:cxn modelId="{E588B8AA-7300-472F-97A2-971CFFE3FA0C}" type="presOf" srcId="{B8BC5AC7-D670-460C-B4B8-4E26F8031B0D}" destId="{2A5763E7-2EB6-49CC-A693-96713754CEEA}" srcOrd="0" destOrd="0" presId="urn:microsoft.com/office/officeart/2008/layout/VerticalCurvedList"/>
    <dgm:cxn modelId="{FDB2A2AB-04B5-49D0-9055-0A87EFF3C66D}" type="presOf" srcId="{5581F56E-482C-4F3B-802D-711E3B797AD4}" destId="{7A4E67AD-EA66-4566-B7DA-E3772F36377B}" srcOrd="0" destOrd="0" presId="urn:microsoft.com/office/officeart/2008/layout/VerticalCurvedList"/>
    <dgm:cxn modelId="{18BE1DCE-77AA-43F6-9C95-5AB00289EF0B}" srcId="{4639EEC6-C545-4EE3-8A5A-67B3CA24880D}" destId="{B6475726-FC26-40A4-9723-E7C7B08EA24C}" srcOrd="0" destOrd="0" parTransId="{77C5A288-7132-4B97-B198-6FFDADBD3279}" sibTransId="{98A6C858-33FB-4EAB-AA6B-3EC0D26BAE89}"/>
    <dgm:cxn modelId="{2D33E1D1-E614-43B1-931D-BF206F748E06}" srcId="{5581F56E-482C-4F3B-802D-711E3B797AD4}" destId="{B8BC5AC7-D670-460C-B4B8-4E26F8031B0D}" srcOrd="1" destOrd="0" parTransId="{66742486-2A91-4670-8239-02CE2343C8F8}" sibTransId="{61AAC31B-FA6B-4F8F-A02C-2CDD0CA7AACC}"/>
    <dgm:cxn modelId="{BD190CD6-95BC-49A4-B56C-3A3C64D4FF56}" type="presOf" srcId="{93077D7D-6511-4DA0-A403-F5B5DA5E8DFA}" destId="{939D7A61-BC89-4EB3-BC45-3C43C9BEFDEA}" srcOrd="0" destOrd="1" presId="urn:microsoft.com/office/officeart/2008/layout/VerticalCurvedList"/>
    <dgm:cxn modelId="{86B03AF9-9207-40C3-BE7C-EC7C85063B52}" type="presOf" srcId="{B6475726-FC26-40A4-9723-E7C7B08EA24C}" destId="{EC8D70A5-F8A3-407C-871B-80FBB4F302A5}" srcOrd="0" destOrd="1" presId="urn:microsoft.com/office/officeart/2008/layout/VerticalCurvedList"/>
    <dgm:cxn modelId="{6F92A06A-5396-4505-8B80-808D5CB42BF1}" type="presParOf" srcId="{7A4E67AD-EA66-4566-B7DA-E3772F36377B}" destId="{F7422217-0DA5-485B-9FA2-452D661C9058}" srcOrd="0" destOrd="0" presId="urn:microsoft.com/office/officeart/2008/layout/VerticalCurvedList"/>
    <dgm:cxn modelId="{EE9083BD-B956-4781-B2F7-B9E182CB5C12}" type="presParOf" srcId="{F7422217-0DA5-485B-9FA2-452D661C9058}" destId="{C4E62D81-2C69-4B5F-81E1-1829F14B5A67}" srcOrd="0" destOrd="0" presId="urn:microsoft.com/office/officeart/2008/layout/VerticalCurvedList"/>
    <dgm:cxn modelId="{7A600F6B-B7C5-48CE-A79D-A2329D6CCB18}" type="presParOf" srcId="{C4E62D81-2C69-4B5F-81E1-1829F14B5A67}" destId="{B623FE9E-4A2E-420C-861C-DB529A557AF7}" srcOrd="0" destOrd="0" presId="urn:microsoft.com/office/officeart/2008/layout/VerticalCurvedList"/>
    <dgm:cxn modelId="{6568CBAA-7449-4B73-8483-77980E81E087}" type="presParOf" srcId="{C4E62D81-2C69-4B5F-81E1-1829F14B5A67}" destId="{BA554950-DEA1-4A0A-82ED-F912503A34C4}" srcOrd="1" destOrd="0" presId="urn:microsoft.com/office/officeart/2008/layout/VerticalCurvedList"/>
    <dgm:cxn modelId="{976AFC27-8F98-45E9-9935-2E476A52E92D}" type="presParOf" srcId="{C4E62D81-2C69-4B5F-81E1-1829F14B5A67}" destId="{6C04C52E-60AA-41CF-ADC2-72C7B527F977}" srcOrd="2" destOrd="0" presId="urn:microsoft.com/office/officeart/2008/layout/VerticalCurvedList"/>
    <dgm:cxn modelId="{1DEE0FBD-24BA-4170-A84E-7E8C7DD7FF95}" type="presParOf" srcId="{C4E62D81-2C69-4B5F-81E1-1829F14B5A67}" destId="{D55A14C4-4EEC-4119-B8A7-97AC2F60D4E6}" srcOrd="3" destOrd="0" presId="urn:microsoft.com/office/officeart/2008/layout/VerticalCurvedList"/>
    <dgm:cxn modelId="{C8FA74A6-3872-4E0A-A119-0F9167420184}" type="presParOf" srcId="{F7422217-0DA5-485B-9FA2-452D661C9058}" destId="{939D7A61-BC89-4EB3-BC45-3C43C9BEFDEA}" srcOrd="1" destOrd="0" presId="urn:microsoft.com/office/officeart/2008/layout/VerticalCurvedList"/>
    <dgm:cxn modelId="{FB9DEE8B-B5B0-494A-AAC0-D9EBB39F38B7}" type="presParOf" srcId="{F7422217-0DA5-485B-9FA2-452D661C9058}" destId="{51B16E27-AC3B-4D90-B92E-4855543B88AA}" srcOrd="2" destOrd="0" presId="urn:microsoft.com/office/officeart/2008/layout/VerticalCurvedList"/>
    <dgm:cxn modelId="{F4AFA221-52D7-47FC-950D-9C8F439D6F37}" type="presParOf" srcId="{51B16E27-AC3B-4D90-B92E-4855543B88AA}" destId="{4D072D21-3978-456F-86D6-F91028032AAE}" srcOrd="0" destOrd="0" presId="urn:microsoft.com/office/officeart/2008/layout/VerticalCurvedList"/>
    <dgm:cxn modelId="{E21AF139-9384-4AE0-A286-B5B43A3EB893}" type="presParOf" srcId="{F7422217-0DA5-485B-9FA2-452D661C9058}" destId="{2A5763E7-2EB6-49CC-A693-96713754CEEA}" srcOrd="3" destOrd="0" presId="urn:microsoft.com/office/officeart/2008/layout/VerticalCurvedList"/>
    <dgm:cxn modelId="{3806C355-30A2-4004-9B73-8AD866D63089}" type="presParOf" srcId="{F7422217-0DA5-485B-9FA2-452D661C9058}" destId="{4B51928E-F337-40BD-8572-C9B591D7676B}" srcOrd="4" destOrd="0" presId="urn:microsoft.com/office/officeart/2008/layout/VerticalCurvedList"/>
    <dgm:cxn modelId="{7496F4AC-2CE3-4971-B5CF-D4BFF6C6C83A}" type="presParOf" srcId="{4B51928E-F337-40BD-8572-C9B591D7676B}" destId="{E515E705-8D06-40C7-A08A-001472932BF0}" srcOrd="0" destOrd="0" presId="urn:microsoft.com/office/officeart/2008/layout/VerticalCurvedList"/>
    <dgm:cxn modelId="{7A1FB9AC-2A25-4230-9561-C6A543F12B3D}" type="presParOf" srcId="{F7422217-0DA5-485B-9FA2-452D661C9058}" destId="{EC8D70A5-F8A3-407C-871B-80FBB4F302A5}" srcOrd="5" destOrd="0" presId="urn:microsoft.com/office/officeart/2008/layout/VerticalCurvedList"/>
    <dgm:cxn modelId="{3B57166F-36D7-4AAC-9232-42F886E78BBA}" type="presParOf" srcId="{F7422217-0DA5-485B-9FA2-452D661C9058}" destId="{D6BF009A-49D7-4112-B808-E1F3B2FD301E}" srcOrd="6" destOrd="0" presId="urn:microsoft.com/office/officeart/2008/layout/VerticalCurvedList"/>
    <dgm:cxn modelId="{14249C1E-B94D-4297-9600-752C31E6DFFA}" type="presParOf" srcId="{D6BF009A-49D7-4112-B808-E1F3B2FD301E}" destId="{055797E4-032E-4BB0-8BD5-A6AA8BA4698B}" srcOrd="0" destOrd="0" presId="urn:microsoft.com/office/officeart/2008/layout/VerticalCurvedList"/>
    <dgm:cxn modelId="{BF4C0E98-C2E5-4B7D-8A7D-1B0C6B0717F4}" type="presParOf" srcId="{F7422217-0DA5-485B-9FA2-452D661C9058}" destId="{559C8FB1-065E-4B1D-B0BC-3801204BEE6E}" srcOrd="7" destOrd="0" presId="urn:microsoft.com/office/officeart/2008/layout/VerticalCurvedList"/>
    <dgm:cxn modelId="{B3192A1C-43C9-459C-8F7A-AE48E71D24DB}" type="presParOf" srcId="{F7422217-0DA5-485B-9FA2-452D661C9058}" destId="{AD8A1E50-2681-487D-B137-063DB3352E72}" srcOrd="8" destOrd="0" presId="urn:microsoft.com/office/officeart/2008/layout/VerticalCurvedList"/>
    <dgm:cxn modelId="{C00160F4-8EC1-4EA5-92CA-B0CC8CC3E59F}" type="presParOf" srcId="{AD8A1E50-2681-487D-B137-063DB3352E72}" destId="{8397A76C-A781-4E10-87CF-877C2501DA5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6547"/>
          <a:ext cx="2080225" cy="655200"/>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r-FR" sz="900" b="1" i="0" strike="noStrike" kern="1200" cap="none" spc="0" baseline="0" dirty="0">
              <a:solidFill>
                <a:srgbClr val="293341"/>
              </a:solidFill>
              <a:effectLst/>
              <a:latin typeface="Open Sans"/>
              <a:ea typeface="Open Sans"/>
              <a:cs typeface="Open Sans"/>
            </a:rPr>
            <a:t>Soutien à l’éducation des mineurs au sein de leur famille</a:t>
          </a:r>
          <a:br>
            <a:rPr sz="900" kern="1200" dirty="0"/>
          </a:br>
          <a:r>
            <a:rPr lang="fr-FR" sz="900" kern="1200" dirty="0"/>
            <a:t>Art. </a:t>
          </a:r>
          <a:r>
            <a:rPr lang="fr-FR" sz="900" b="1" i="0" strike="noStrike" kern="1200" cap="none" spc="0" baseline="0" dirty="0">
              <a:solidFill>
                <a:srgbClr val="293341"/>
              </a:solidFill>
              <a:effectLst/>
              <a:latin typeface="Open Sans"/>
              <a:ea typeface="Open Sans"/>
              <a:cs typeface="Open Sans"/>
            </a:rPr>
            <a:t>16 à 21 du Livre VIII du SGB</a:t>
          </a:r>
          <a:endParaRPr lang="de-DE" sz="9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31984" y="38531"/>
        <a:ext cx="2016257"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BB76E-F444-410F-B393-0064D905195D}">
      <dsp:nvSpPr>
        <dsp:cNvPr id="0" name=""/>
        <dsp:cNvSpPr/>
      </dsp:nvSpPr>
      <dsp:spPr>
        <a:xfrm>
          <a:off x="0" y="8084"/>
          <a:ext cx="3163571" cy="636480"/>
        </a:xfrm>
        <a:prstGeom prst="roundRect">
          <a:avLst/>
        </a:prstGeom>
        <a:solidFill>
          <a:schemeClr val="accent1">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r-FR" sz="900" b="1" i="0" strike="noStrike" kern="1200" cap="none" spc="0" baseline="0" dirty="0">
              <a:solidFill>
                <a:srgbClr val="293341"/>
              </a:solidFill>
              <a:effectLst/>
              <a:latin typeface="Open Sans"/>
              <a:ea typeface="Open Sans"/>
              <a:cs typeface="Open Sans"/>
            </a:rPr>
            <a:t>La protection de l’enfance : une mission régalienne</a:t>
          </a:r>
          <a:br>
            <a:rPr sz="900" kern="1200" dirty="0"/>
          </a:br>
          <a:r>
            <a:rPr lang="fr-FR" sz="900" kern="1200" dirty="0"/>
            <a:t>Art.</a:t>
          </a:r>
          <a:r>
            <a:rPr lang="fr-FR" sz="900" b="1" i="0" strike="noStrike" kern="1200" cap="none" spc="0" baseline="0" dirty="0">
              <a:solidFill>
                <a:srgbClr val="293341"/>
              </a:solidFill>
              <a:effectLst/>
              <a:latin typeface="Open Sans"/>
              <a:ea typeface="Open Sans"/>
              <a:cs typeface="Open Sans"/>
            </a:rPr>
            <a:t> 42 à 58 du Livre VIII du SGB</a:t>
          </a:r>
          <a:endParaRPr lang="de-DE" sz="900" kern="1200" dirty="0">
            <a:solidFill>
              <a:schemeClr val="tx1"/>
            </a:solidFill>
          </a:endParaRPr>
        </a:p>
      </dsp:txBody>
      <dsp:txXfrm>
        <a:off x="31070" y="39154"/>
        <a:ext cx="3101431"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CFACD-F280-4279-A229-0E04F59FE9AD}">
      <dsp:nvSpPr>
        <dsp:cNvPr id="0" name=""/>
        <dsp:cNvSpPr/>
      </dsp:nvSpPr>
      <dsp:spPr>
        <a:xfrm>
          <a:off x="0" y="0"/>
          <a:ext cx="3456423" cy="140692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r-FR" sz="900" b="1" i="0" strike="noStrike" kern="1200" cap="none" spc="0" baseline="0" dirty="0">
              <a:solidFill>
                <a:srgbClr val="293341"/>
              </a:solidFill>
              <a:effectLst/>
              <a:latin typeface="Open Sans"/>
              <a:ea typeface="Open Sans"/>
              <a:cs typeface="Open Sans"/>
            </a:rPr>
            <a:t>La cohérence des interventions de l’aide sociale à l’enfance et à la jeunesse</a:t>
          </a:r>
          <a:br>
            <a:rPr sz="900" kern="1200" dirty="0"/>
          </a:br>
          <a:r>
            <a:rPr lang="fr-FR" sz="900" b="0" i="0" strike="noStrike" kern="1200" cap="none" spc="0" baseline="0" dirty="0">
              <a:solidFill>
                <a:srgbClr val="293341"/>
              </a:solidFill>
              <a:effectLst/>
              <a:latin typeface="Open Sans"/>
              <a:ea typeface="Open Sans"/>
              <a:cs typeface="Open Sans"/>
            </a:rPr>
            <a:t>implique</a:t>
          </a:r>
          <a:r>
            <a:rPr lang="fr-FR" sz="900" b="1" i="0" strike="noStrike" kern="1200" cap="none" spc="0" baseline="0" dirty="0">
              <a:solidFill>
                <a:srgbClr val="293341"/>
              </a:solidFill>
              <a:effectLst/>
              <a:latin typeface="Open Sans"/>
              <a:ea typeface="Open Sans"/>
              <a:cs typeface="Open Sans"/>
            </a:rPr>
            <a:t> </a:t>
          </a:r>
          <a:r>
            <a:rPr lang="fr-FR" sz="900" b="0" i="0" strike="noStrike" kern="1200" cap="none" spc="0" baseline="0" dirty="0">
              <a:solidFill>
                <a:srgbClr val="293341"/>
              </a:solidFill>
              <a:effectLst/>
              <a:latin typeface="Open Sans"/>
              <a:ea typeface="Open Sans"/>
              <a:cs typeface="Open Sans"/>
            </a:rPr>
            <a:t>d’ancrer </a:t>
          </a:r>
          <a:br>
            <a:rPr sz="900" kern="1200" dirty="0"/>
          </a:br>
          <a:r>
            <a:rPr lang="fr-FR" sz="900" b="0" i="0" strike="noStrike" kern="1200" cap="none" spc="0" baseline="0" dirty="0">
              <a:solidFill>
                <a:srgbClr val="293341"/>
              </a:solidFill>
              <a:effectLst/>
              <a:latin typeface="Open Sans"/>
              <a:ea typeface="Open Sans"/>
              <a:cs typeface="Open Sans"/>
            </a:rPr>
            <a:t>- le soutien éducatif et l’appui à la parentalité</a:t>
          </a:r>
          <a:br>
            <a:rPr sz="900" kern="1200" dirty="0"/>
          </a:br>
          <a:r>
            <a:rPr lang="fr-FR" sz="900" b="0" i="0" strike="noStrike" kern="1200" cap="none" spc="0" baseline="0" dirty="0">
              <a:solidFill>
                <a:srgbClr val="293341"/>
              </a:solidFill>
              <a:effectLst/>
              <a:latin typeface="Open Sans"/>
              <a:ea typeface="Open Sans"/>
              <a:cs typeface="Open Sans"/>
            </a:rPr>
            <a:t>- les actions éducatives</a:t>
          </a:r>
          <a:br>
            <a:rPr sz="900" kern="1200" dirty="0"/>
          </a:br>
          <a:r>
            <a:rPr lang="fr-FR" sz="900" b="0" i="0" strike="noStrike" kern="1200" cap="none" spc="0" baseline="0" dirty="0">
              <a:solidFill>
                <a:srgbClr val="293341"/>
              </a:solidFill>
              <a:effectLst/>
              <a:latin typeface="Open Sans"/>
              <a:ea typeface="Open Sans"/>
              <a:cs typeface="Open Sans"/>
            </a:rPr>
            <a:t>- la protection de l’enfance en danger</a:t>
          </a:r>
        </a:p>
        <a:p>
          <a:pPr marL="0" lvl="0" indent="0" algn="ctr" defTabSz="400050" rtl="0">
            <a:lnSpc>
              <a:spcPct val="90000"/>
            </a:lnSpc>
            <a:spcBef>
              <a:spcPct val="0"/>
            </a:spcBef>
            <a:spcAft>
              <a:spcPct val="35000"/>
            </a:spcAft>
            <a:buNone/>
          </a:pPr>
          <a:r>
            <a:rPr lang="fr-FR" sz="900" b="0" i="0" strike="noStrike" kern="1200" cap="none" spc="0" baseline="0" dirty="0">
              <a:solidFill>
                <a:srgbClr val="293341"/>
              </a:solidFill>
              <a:effectLst/>
              <a:latin typeface="Open Sans"/>
              <a:ea typeface="Open Sans"/>
              <a:cs typeface="Open Sans"/>
            </a:rPr>
            <a:t>dans un cadre partagé propice aux synergies entre ces différents champs d’intervention.</a:t>
          </a:r>
        </a:p>
      </dsp:txBody>
      <dsp:txXfrm>
        <a:off x="68680" y="68680"/>
        <a:ext cx="3319063" cy="1269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49656"/>
          <a:ext cx="2116270" cy="1280821"/>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r-FR" sz="900" b="1" i="0" strike="noStrike" kern="1200" cap="none" spc="0" baseline="0" dirty="0">
              <a:solidFill>
                <a:srgbClr val="293341"/>
              </a:solidFill>
              <a:effectLst/>
              <a:latin typeface="Open Sans"/>
              <a:ea typeface="Open Sans"/>
              <a:cs typeface="Open Sans"/>
            </a:rPr>
            <a:t>Travail de jeunesse ;</a:t>
          </a:r>
          <a:br>
            <a:rPr sz="900" kern="1200" dirty="0"/>
          </a:br>
          <a:r>
            <a:rPr lang="fr-FR" sz="900" b="1" i="0" strike="noStrike" kern="1200" cap="none" spc="0" baseline="0" dirty="0">
              <a:solidFill>
                <a:srgbClr val="293341"/>
              </a:solidFill>
              <a:effectLst/>
              <a:latin typeface="Open Sans"/>
              <a:ea typeface="Open Sans"/>
              <a:cs typeface="Open Sans"/>
            </a:rPr>
            <a:t>travail social de jeunesse ;</a:t>
          </a:r>
          <a:br>
            <a:rPr sz="900" kern="1200" dirty="0"/>
          </a:br>
          <a:r>
            <a:rPr lang="fr-FR" sz="900" b="1" i="0" strike="noStrike" kern="1200" cap="none" spc="0" baseline="0" dirty="0">
              <a:solidFill>
                <a:srgbClr val="293341"/>
              </a:solidFill>
              <a:effectLst/>
              <a:latin typeface="Open Sans"/>
              <a:ea typeface="Open Sans"/>
              <a:cs typeface="Open Sans"/>
            </a:rPr>
            <a:t>protection des mineurs </a:t>
          </a:r>
          <a:br>
            <a:rPr sz="900" kern="1200" dirty="0"/>
          </a:br>
          <a:r>
            <a:rPr lang="fr-FR" sz="900" b="1" i="0" strike="noStrike" kern="1200" cap="none" spc="0" baseline="0" dirty="0">
              <a:solidFill>
                <a:srgbClr val="293341"/>
              </a:solidFill>
              <a:effectLst/>
              <a:latin typeface="Open Sans"/>
              <a:ea typeface="Open Sans"/>
              <a:cs typeface="Open Sans"/>
            </a:rPr>
            <a:t>sur le plan socioéducatif</a:t>
          </a:r>
          <a:br>
            <a:rPr sz="900" kern="1200" dirty="0"/>
          </a:br>
          <a:r>
            <a:rPr lang="fr-FR" sz="900" kern="1200" dirty="0"/>
            <a:t>Art. </a:t>
          </a:r>
          <a:r>
            <a:rPr lang="fr-FR" sz="900" b="1" i="0" strike="noStrike" kern="1200" cap="none" spc="0" baseline="0" dirty="0">
              <a:solidFill>
                <a:srgbClr val="293341"/>
              </a:solidFill>
              <a:effectLst/>
              <a:latin typeface="Open Sans"/>
              <a:ea typeface="Open Sans"/>
              <a:cs typeface="Open Sans"/>
            </a:rPr>
            <a:t>11 à 15 du Livre VIII du SGB</a:t>
          </a:r>
          <a:endParaRPr lang="de-DE" sz="9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62525" y="112181"/>
        <a:ext cx="1991220" cy="1155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652"/>
          <a:ext cx="2952328" cy="667642"/>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r-FR" sz="900" b="1" i="0" strike="noStrike" kern="1200" cap="none" spc="0" baseline="0" dirty="0">
              <a:solidFill>
                <a:srgbClr val="293341"/>
              </a:solidFill>
              <a:effectLst/>
              <a:latin typeface="Open Sans"/>
              <a:ea typeface="Open Sans"/>
              <a:cs typeface="Open Sans"/>
            </a:rPr>
            <a:t>Soutien au développement des enfants dans le cadre de structures d’accueil collectif ou individuel à la journée</a:t>
          </a:r>
          <a:br>
            <a:rPr sz="900" kern="1200" dirty="0"/>
          </a:br>
          <a:r>
            <a:rPr lang="fr-FR" sz="900" kern="1200" dirty="0"/>
            <a:t>Art.</a:t>
          </a:r>
          <a:r>
            <a:rPr lang="fr-FR" sz="900" b="1" i="0" strike="noStrike" kern="1200" cap="none" spc="0" baseline="0" dirty="0">
              <a:solidFill>
                <a:srgbClr val="293341"/>
              </a:solidFill>
              <a:effectLst/>
              <a:latin typeface="Open Sans"/>
              <a:ea typeface="Open Sans"/>
              <a:cs typeface="Open Sans"/>
            </a:rPr>
            <a:t> 22 à 26 du Livre VIII du SGB</a:t>
          </a:r>
        </a:p>
      </dsp:txBody>
      <dsp:txXfrm>
        <a:off x="32592" y="33244"/>
        <a:ext cx="2887144" cy="602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0"/>
          <a:ext cx="2432303" cy="1382421"/>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r-FR" sz="900" b="1" i="0" strike="noStrike" kern="1200" cap="none" spc="0" baseline="0" dirty="0">
              <a:solidFill>
                <a:srgbClr val="293341"/>
              </a:solidFill>
              <a:effectLst/>
              <a:latin typeface="Open Sans"/>
              <a:ea typeface="Open Sans"/>
              <a:cs typeface="Open Sans"/>
            </a:rPr>
            <a:t>Mesures éducatives ;</a:t>
          </a:r>
          <a:br>
            <a:rPr sz="900" kern="1200" dirty="0"/>
          </a:br>
          <a:r>
            <a:rPr lang="fr-FR" sz="900" b="1" i="0" strike="noStrike" kern="1200" cap="none" spc="0" baseline="0" dirty="0">
              <a:solidFill>
                <a:srgbClr val="293341"/>
              </a:solidFill>
              <a:effectLst/>
              <a:latin typeface="Open Sans"/>
              <a:ea typeface="Open Sans"/>
              <a:cs typeface="Open Sans"/>
            </a:rPr>
            <a:t>soutien aux jeunes majeurs ; aide à l’intégration des jeunes adultes en situation de handicap psychique</a:t>
          </a:r>
          <a:br>
            <a:rPr sz="900" kern="1200" dirty="0"/>
          </a:br>
          <a:r>
            <a:rPr lang="fr-FR" sz="900" kern="1200" dirty="0"/>
            <a:t>Art. </a:t>
          </a:r>
          <a:r>
            <a:rPr lang="fr-FR" sz="900" b="1" i="0" strike="noStrike" kern="1200" cap="none" spc="0" baseline="0" dirty="0">
              <a:solidFill>
                <a:srgbClr val="293341"/>
              </a:solidFill>
              <a:effectLst/>
              <a:latin typeface="Open Sans"/>
              <a:ea typeface="Open Sans"/>
              <a:cs typeface="Open Sans"/>
            </a:rPr>
            <a:t>27 à 41 du Livre VIII du SGB</a:t>
          </a:r>
        </a:p>
      </dsp:txBody>
      <dsp:txXfrm>
        <a:off x="67484" y="67484"/>
        <a:ext cx="2297335" cy="12474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54950-DEA1-4A0A-82ED-F912503A34C4}">
      <dsp:nvSpPr>
        <dsp:cNvPr id="0" name=""/>
        <dsp:cNvSpPr/>
      </dsp:nvSpPr>
      <dsp:spPr>
        <a:xfrm>
          <a:off x="-5133023" y="-786302"/>
          <a:ext cx="6112738" cy="6112738"/>
        </a:xfrm>
        <a:prstGeom prst="blockArc">
          <a:avLst>
            <a:gd name="adj1" fmla="val 18900000"/>
            <a:gd name="adj2" fmla="val 2700000"/>
            <a:gd name="adj3" fmla="val 353"/>
          </a:avLst>
        </a:pr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939D7A61-BC89-4EB3-BC45-3C43C9BEFDEA}">
      <dsp:nvSpPr>
        <dsp:cNvPr id="0" name=""/>
        <dsp:cNvSpPr/>
      </dsp:nvSpPr>
      <dsp:spPr>
        <a:xfrm>
          <a:off x="512982" y="244417"/>
          <a:ext cx="7502415" cy="90771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40640" rIns="40640" bIns="40640" numCol="1" spcCol="1270" anchor="t" anchorCtr="0">
          <a:noAutofit/>
        </a:bodyPr>
        <a:lstStyle/>
        <a:p>
          <a:pPr marL="0" lvl="0" indent="0" algn="l" defTabSz="711200" rtl="0">
            <a:lnSpc>
              <a:spcPct val="90000"/>
            </a:lnSpc>
            <a:spcBef>
              <a:spcPct val="0"/>
            </a:spcBef>
            <a:spcAft>
              <a:spcPct val="35000"/>
            </a:spcAft>
            <a:buNone/>
          </a:pPr>
          <a:r>
            <a:rPr lang="fr-FR" sz="1600" b="1" i="0" strike="noStrike" kern="1200" cap="none" spc="0" baseline="0" dirty="0">
              <a:solidFill>
                <a:srgbClr val="000000"/>
              </a:solidFill>
              <a:effectLst/>
              <a:latin typeface="Open Sans"/>
              <a:ea typeface="Open Sans"/>
              <a:cs typeface="Open Sans"/>
            </a:rPr>
            <a:t>Participation au suivi médical</a:t>
          </a:r>
          <a:endParaRPr lang="de-DE" sz="1600" kern="1200" dirty="0">
            <a:solidFill>
              <a:srgbClr val="000000"/>
            </a:solidFill>
            <a:latin typeface="+mn-lt"/>
          </a:endParaRPr>
        </a:p>
        <a:p>
          <a:pPr marL="57150" lvl="1" indent="-57150" algn="l" defTabSz="528955" rtl="0">
            <a:lnSpc>
              <a:spcPct val="90000"/>
            </a:lnSpc>
            <a:spcBef>
              <a:spcPct val="0"/>
            </a:spcBef>
            <a:spcAft>
              <a:spcPct val="15000"/>
            </a:spcAft>
            <a:buChar char="•"/>
          </a:pPr>
          <a:r>
            <a:rPr lang="fr-FR" sz="1190" b="0" i="0" strike="noStrike" kern="1200" cap="none" spc="0" baseline="0" dirty="0">
              <a:solidFill>
                <a:srgbClr val="000000"/>
              </a:solidFill>
              <a:effectLst/>
              <a:latin typeface="Open Sans"/>
              <a:ea typeface="Open Sans"/>
              <a:cs typeface="Open Sans"/>
            </a:rPr>
            <a:t>psychothérapie, notamment (en l’absence de prise en charge par les caisses d’assurance maladie)</a:t>
          </a:r>
        </a:p>
      </dsp:txBody>
      <dsp:txXfrm>
        <a:off x="512982" y="244417"/>
        <a:ext cx="7502415" cy="907710"/>
      </dsp:txXfrm>
    </dsp:sp>
    <dsp:sp modelId="{4D072D21-3978-456F-86D6-F91028032AAE}">
      <dsp:nvSpPr>
        <dsp:cNvPr id="0" name=""/>
        <dsp:cNvSpPr/>
      </dsp:nvSpPr>
      <dsp:spPr>
        <a:xfrm>
          <a:off x="76448" y="253645"/>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2A5763E7-2EB6-49CC-A693-96713754CEEA}">
      <dsp:nvSpPr>
        <dsp:cNvPr id="0" name=""/>
        <dsp:cNvSpPr/>
      </dsp:nvSpPr>
      <dsp:spPr>
        <a:xfrm>
          <a:off x="913422" y="1260021"/>
          <a:ext cx="7101975" cy="97222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40640" rIns="40640" bIns="40640" numCol="1" spcCol="1270" anchor="t" anchorCtr="0">
          <a:noAutofit/>
        </a:bodyPr>
        <a:lstStyle/>
        <a:p>
          <a:pPr marL="0" lvl="0" indent="0" algn="l" defTabSz="711200" rtl="0">
            <a:lnSpc>
              <a:spcPct val="90000"/>
            </a:lnSpc>
            <a:spcBef>
              <a:spcPct val="0"/>
            </a:spcBef>
            <a:spcAft>
              <a:spcPct val="35000"/>
            </a:spcAft>
            <a:buNone/>
          </a:pPr>
          <a:r>
            <a:rPr lang="fr-FR" sz="1600" b="1" i="0" strike="noStrike" kern="1200" cap="none" spc="0" baseline="0" dirty="0">
              <a:solidFill>
                <a:srgbClr val="000000"/>
              </a:solidFill>
              <a:effectLst/>
              <a:latin typeface="Open Sans"/>
              <a:ea typeface="Open Sans"/>
              <a:cs typeface="Open Sans"/>
            </a:rPr>
            <a:t>Participation à la vie professionnelle</a:t>
          </a:r>
          <a:endParaRPr lang="de-DE" sz="1600" kern="1200" dirty="0">
            <a:solidFill>
              <a:srgbClr val="000000"/>
            </a:solidFill>
          </a:endParaRPr>
        </a:p>
        <a:p>
          <a:pPr marL="57150" lvl="1" indent="-57150" algn="l" defTabSz="528955" rtl="0">
            <a:lnSpc>
              <a:spcPct val="90000"/>
            </a:lnSpc>
            <a:spcBef>
              <a:spcPct val="0"/>
            </a:spcBef>
            <a:spcAft>
              <a:spcPct val="15000"/>
            </a:spcAft>
            <a:buChar char="•"/>
          </a:pPr>
          <a:r>
            <a:rPr lang="fr-FR" sz="1190" b="0" i="0" strike="noStrike" kern="1200" cap="none" spc="0" baseline="0" dirty="0">
              <a:solidFill>
                <a:srgbClr val="000000"/>
              </a:solidFill>
              <a:effectLst/>
              <a:latin typeface="Open Sans"/>
              <a:ea typeface="Open Sans"/>
              <a:cs typeface="Open Sans"/>
            </a:rPr>
            <a:t>prestations d’accompagnement pédagogique, notamment (en l’absence de prise en charge par l’agence pour l’emploi)</a:t>
          </a:r>
        </a:p>
      </dsp:txBody>
      <dsp:txXfrm>
        <a:off x="913422" y="1260021"/>
        <a:ext cx="7101975" cy="972227"/>
      </dsp:txXfrm>
    </dsp:sp>
    <dsp:sp modelId="{E515E705-8D06-40C7-A08A-001472932BF0}">
      <dsp:nvSpPr>
        <dsp:cNvPr id="0" name=""/>
        <dsp:cNvSpPr/>
      </dsp:nvSpPr>
      <dsp:spPr>
        <a:xfrm>
          <a:off x="476888" y="1309601"/>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EC8D70A5-F8A3-407C-871B-80FBB4F302A5}">
      <dsp:nvSpPr>
        <dsp:cNvPr id="0" name=""/>
        <dsp:cNvSpPr/>
      </dsp:nvSpPr>
      <dsp:spPr>
        <a:xfrm>
          <a:off x="913422" y="2304255"/>
          <a:ext cx="7101975" cy="97948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40640" rIns="40640" bIns="40640" numCol="1" spcCol="1270" anchor="t" anchorCtr="0">
          <a:noAutofit/>
        </a:bodyPr>
        <a:lstStyle/>
        <a:p>
          <a:pPr marL="0" lvl="0" indent="0" algn="l" defTabSz="711200" rtl="0">
            <a:lnSpc>
              <a:spcPct val="90000"/>
            </a:lnSpc>
            <a:spcBef>
              <a:spcPct val="0"/>
            </a:spcBef>
            <a:spcAft>
              <a:spcPct val="35000"/>
            </a:spcAft>
            <a:buNone/>
          </a:pPr>
          <a:r>
            <a:rPr lang="fr-FR" sz="1600" b="1" i="0" strike="noStrike" kern="1200" cap="none" spc="0" baseline="0" dirty="0">
              <a:solidFill>
                <a:srgbClr val="000000"/>
              </a:solidFill>
              <a:effectLst/>
              <a:latin typeface="Open Sans"/>
              <a:ea typeface="Open Sans"/>
              <a:cs typeface="Open Sans"/>
            </a:rPr>
            <a:t>Participation à l’éducation et à la formation</a:t>
          </a:r>
          <a:endParaRPr lang="de-DE" sz="1600" kern="1200" dirty="0">
            <a:solidFill>
              <a:srgbClr val="000000"/>
            </a:solidFill>
          </a:endParaRPr>
        </a:p>
        <a:p>
          <a:pPr marL="57150" lvl="1" indent="-57150" algn="l" defTabSz="528955" rtl="0">
            <a:lnSpc>
              <a:spcPct val="90000"/>
            </a:lnSpc>
            <a:spcBef>
              <a:spcPct val="0"/>
            </a:spcBef>
            <a:spcAft>
              <a:spcPct val="15000"/>
            </a:spcAft>
            <a:buChar char="•"/>
          </a:pPr>
          <a:r>
            <a:rPr lang="fr-FR" sz="1190" b="0" i="0" strike="noStrike" kern="1200" cap="none" spc="0" baseline="0" dirty="0">
              <a:solidFill>
                <a:srgbClr val="000000"/>
              </a:solidFill>
              <a:effectLst/>
              <a:latin typeface="Open Sans"/>
              <a:ea typeface="Open Sans"/>
              <a:cs typeface="Open Sans"/>
            </a:rPr>
            <a:t>prestation d’accompagnement par des auxiliaires de vie scolaire, notamment (en l’absence d’une prise en charge suffisante par l’établissement scolaire ou universitaire)</a:t>
          </a:r>
        </a:p>
      </dsp:txBody>
      <dsp:txXfrm>
        <a:off x="913422" y="2304255"/>
        <a:ext cx="7101975" cy="979484"/>
      </dsp:txXfrm>
    </dsp:sp>
    <dsp:sp modelId="{055797E4-032E-4BB0-8BD5-A6AA8BA4698B}">
      <dsp:nvSpPr>
        <dsp:cNvPr id="0" name=""/>
        <dsp:cNvSpPr/>
      </dsp:nvSpPr>
      <dsp:spPr>
        <a:xfrm>
          <a:off x="476888" y="2357464"/>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559C8FB1-065E-4B1D-B0BC-3801204BEE6E}">
      <dsp:nvSpPr>
        <dsp:cNvPr id="0" name=""/>
        <dsp:cNvSpPr/>
      </dsp:nvSpPr>
      <dsp:spPr>
        <a:xfrm>
          <a:off x="512982" y="3492633"/>
          <a:ext cx="7502415"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40640" rIns="40640" bIns="40640" numCol="1" spcCol="1270" anchor="t" anchorCtr="0">
          <a:noAutofit/>
        </a:bodyPr>
        <a:lstStyle/>
        <a:p>
          <a:pPr marL="0" lvl="0" indent="0" algn="l" defTabSz="711200" rtl="0">
            <a:lnSpc>
              <a:spcPct val="90000"/>
            </a:lnSpc>
            <a:spcBef>
              <a:spcPct val="0"/>
            </a:spcBef>
            <a:spcAft>
              <a:spcPct val="35000"/>
            </a:spcAft>
            <a:buNone/>
          </a:pPr>
          <a:r>
            <a:rPr lang="fr-FR" sz="1600" b="1" i="0" strike="noStrike" kern="1200" cap="none" spc="0" baseline="0" dirty="0">
              <a:solidFill>
                <a:srgbClr val="000000"/>
              </a:solidFill>
              <a:effectLst/>
              <a:latin typeface="Open Sans"/>
              <a:ea typeface="Open Sans"/>
              <a:cs typeface="Open Sans"/>
            </a:rPr>
            <a:t>Participation à la vie sociale</a:t>
          </a:r>
          <a:endParaRPr lang="de-DE" sz="1600" kern="1200" dirty="0">
            <a:solidFill>
              <a:srgbClr val="000000"/>
            </a:solidFill>
          </a:endParaRPr>
        </a:p>
        <a:p>
          <a:pPr marL="57150" lvl="1" indent="-57150" algn="l" defTabSz="528955" rtl="0">
            <a:lnSpc>
              <a:spcPct val="90000"/>
            </a:lnSpc>
            <a:spcBef>
              <a:spcPct val="0"/>
            </a:spcBef>
            <a:spcAft>
              <a:spcPct val="15000"/>
            </a:spcAft>
            <a:buChar char="•"/>
          </a:pPr>
          <a:r>
            <a:rPr lang="fr-FR" sz="1190" b="0" i="0" strike="noStrike" kern="1200" cap="none" spc="0" baseline="0" dirty="0">
              <a:solidFill>
                <a:schemeClr val="tx1"/>
              </a:solidFill>
              <a:effectLst/>
              <a:latin typeface="Open Sans"/>
              <a:ea typeface="Open Sans"/>
              <a:cs typeface="Open Sans"/>
            </a:rPr>
            <a:t>prestations d’enseignement spécialisé et d’accompagnement dans les loisirs, notamment</a:t>
          </a:r>
        </a:p>
      </dsp:txBody>
      <dsp:txXfrm>
        <a:off x="512982" y="3492633"/>
        <a:ext cx="7502415" cy="698454"/>
      </dsp:txXfrm>
    </dsp:sp>
    <dsp:sp modelId="{8397A76C-A781-4E10-87CF-877C2501DA5D}">
      <dsp:nvSpPr>
        <dsp:cNvPr id="0" name=""/>
        <dsp:cNvSpPr/>
      </dsp:nvSpPr>
      <dsp:spPr>
        <a:xfrm>
          <a:off x="76448" y="3405326"/>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0.16649</cdr:x>
      <cdr:y>0.0264</cdr:y>
    </cdr:from>
    <cdr:to>
      <cdr:x>0.3095</cdr:x>
      <cdr:y>0.07922</cdr:y>
    </cdr:to>
    <cdr:sp macro="" textlink="">
      <cdr:nvSpPr>
        <cdr:cNvPr id="2" name="Textfeld 1"/>
        <cdr:cNvSpPr txBox="1"/>
      </cdr:nvSpPr>
      <cdr:spPr>
        <a:xfrm xmlns:a="http://schemas.openxmlformats.org/drawingml/2006/main">
          <a:off x="1306195" y="119761"/>
          <a:ext cx="1121918" cy="239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0.16201</cdr:x>
      <cdr:y>0.01045</cdr:y>
    </cdr:from>
    <cdr:to>
      <cdr:x>0.31911</cdr:x>
      <cdr:y>0.07936</cdr:y>
    </cdr:to>
    <cdr:sp macro="" textlink="">
      <cdr:nvSpPr>
        <cdr:cNvPr id="3" name="Textfeld 2"/>
        <cdr:cNvSpPr txBox="1"/>
      </cdr:nvSpPr>
      <cdr:spPr>
        <a:xfrm xmlns:a="http://schemas.openxmlformats.org/drawingml/2006/main">
          <a:off x="1271039" y="47400"/>
          <a:ext cx="1232521" cy="312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b="0" i="0" strike="noStrike" cap="none" spc="0" baseline="0" dirty="0">
              <a:solidFill>
                <a:srgbClr val="000000"/>
              </a:solidFill>
              <a:effectLst/>
              <a:latin typeface="Open Sans" pitchFamily="2" charset="0"/>
              <a:ea typeface="Open Sans" pitchFamily="2" charset="0"/>
              <a:cs typeface="Open Sans" pitchFamily="2" charset="0"/>
            </a:rPr>
            <a:t>82,16 millions</a:t>
          </a:r>
        </a:p>
      </cdr:txBody>
    </cdr:sp>
  </cdr:relSizeAnchor>
  <cdr:relSizeAnchor xmlns:cdr="http://schemas.openxmlformats.org/drawingml/2006/chartDrawing">
    <cdr:from>
      <cdr:x>0.4649</cdr:x>
      <cdr:y>0.00862</cdr:y>
    </cdr:from>
    <cdr:to>
      <cdr:x>0.6253</cdr:x>
      <cdr:y>0.04962</cdr:y>
    </cdr:to>
    <cdr:sp macro="" textlink="">
      <cdr:nvSpPr>
        <cdr:cNvPr id="4" name="Textfeld 1"/>
        <cdr:cNvSpPr txBox="1"/>
      </cdr:nvSpPr>
      <cdr:spPr>
        <a:xfrm xmlns:a="http://schemas.openxmlformats.org/drawingml/2006/main">
          <a:off x="3647303" y="39128"/>
          <a:ext cx="1258393" cy="186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b="0" i="0" strike="noStrike" cap="none" spc="0" baseline="0" dirty="0">
              <a:solidFill>
                <a:srgbClr val="000000"/>
              </a:solidFill>
              <a:effectLst/>
              <a:latin typeface="Open Sans"/>
              <a:ea typeface="Open Sans"/>
              <a:cs typeface="Open Sans"/>
            </a:rPr>
            <a:t>81,80 millions</a:t>
          </a:r>
        </a:p>
      </cdr:txBody>
    </cdr:sp>
  </cdr:relSizeAnchor>
  <cdr:relSizeAnchor xmlns:cdr="http://schemas.openxmlformats.org/drawingml/2006/chartDrawing">
    <cdr:from>
      <cdr:x>0.76181</cdr:x>
      <cdr:y>0.00681</cdr:y>
    </cdr:from>
    <cdr:to>
      <cdr:x>0.91174</cdr:x>
      <cdr:y>0.07936</cdr:y>
    </cdr:to>
    <cdr:sp macro="" textlink="">
      <cdr:nvSpPr>
        <cdr:cNvPr id="5" name="Textfeld 1"/>
        <cdr:cNvSpPr txBox="1"/>
      </cdr:nvSpPr>
      <cdr:spPr>
        <a:xfrm xmlns:a="http://schemas.openxmlformats.org/drawingml/2006/main">
          <a:off x="5976664" y="30886"/>
          <a:ext cx="1176252" cy="3291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b="0" i="0" strike="noStrike" cap="none" spc="0" baseline="0" dirty="0">
              <a:solidFill>
                <a:srgbClr val="000000"/>
              </a:solidFill>
              <a:effectLst/>
              <a:latin typeface="Open Sans"/>
              <a:ea typeface="Open Sans"/>
              <a:cs typeface="Open Sans"/>
            </a:rPr>
            <a:t>83,17 millions</a:t>
          </a:r>
        </a:p>
      </cdr:txBody>
    </cdr:sp>
  </cdr:relSizeAnchor>
</c:userShapes>
</file>

<file path=ppt/drawings/drawing2.xml><?xml version="1.0" encoding="utf-8"?>
<c:userShapes xmlns:c="http://schemas.openxmlformats.org/drawingml/2006/chart">
  <cdr:relSizeAnchor xmlns:cdr="http://schemas.openxmlformats.org/drawingml/2006/chartDrawing">
    <cdr:from>
      <cdr:x>0.27219</cdr:x>
      <cdr:y>0.38382</cdr:y>
    </cdr:from>
    <cdr:to>
      <cdr:x>0.40588</cdr:x>
      <cdr:y>0.57743</cdr:y>
    </cdr:to>
    <cdr:sp macro="" textlink="">
      <cdr:nvSpPr>
        <cdr:cNvPr id="2" name="Textfeld 1"/>
        <cdr:cNvSpPr txBox="1"/>
      </cdr:nvSpPr>
      <cdr:spPr>
        <a:xfrm xmlns:a="http://schemas.openxmlformats.org/drawingml/2006/main">
          <a:off x="2160240" y="1631922"/>
          <a:ext cx="1061038" cy="8231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FR" sz="1400" b="1" i="0" strike="noStrike" cap="none" spc="0" baseline="0" dirty="0">
              <a:solidFill>
                <a:srgbClr val="000000"/>
              </a:solidFill>
              <a:effectLst/>
              <a:ea typeface="Arial"/>
              <a:cs typeface="Arial"/>
            </a:rPr>
            <a:t>Budget</a:t>
          </a:r>
          <a:br>
            <a:rPr sz="1400" dirty="0"/>
          </a:br>
          <a:r>
            <a:rPr lang="fr-FR" sz="1400" b="1" i="0" strike="noStrike" cap="none" spc="0" baseline="0" dirty="0">
              <a:solidFill>
                <a:srgbClr val="000000"/>
              </a:solidFill>
              <a:effectLst/>
              <a:ea typeface="Arial"/>
              <a:cs typeface="Arial"/>
            </a:rPr>
            <a:t> total :</a:t>
          </a:r>
          <a:br>
            <a:rPr lang="fr-FR" sz="1400" b="1" i="0" strike="noStrike" cap="none" spc="0" baseline="0" dirty="0">
              <a:solidFill>
                <a:srgbClr val="000000"/>
              </a:solidFill>
              <a:effectLst/>
              <a:ea typeface="Arial"/>
              <a:cs typeface="Arial"/>
            </a:rPr>
          </a:br>
          <a:r>
            <a:rPr lang="fr-FR" sz="1400" b="1" i="0" strike="noStrike" cap="none" spc="0" baseline="0" dirty="0">
              <a:solidFill>
                <a:srgbClr val="000000"/>
              </a:solidFill>
              <a:effectLst/>
              <a:ea typeface="Arial"/>
              <a:cs typeface="Arial"/>
            </a:rPr>
            <a:t> 1 040,3 </a:t>
          </a:r>
          <a:r>
            <a:rPr lang="fr-FR" sz="1400" b="1" dirty="0">
              <a:solidFill>
                <a:srgbClr val="000000"/>
              </a:solidFill>
              <a:ea typeface="Arial"/>
              <a:cs typeface="Arial"/>
            </a:rPr>
            <a:t>Md</a:t>
          </a:r>
          <a:r>
            <a:rPr lang="fr-FR" sz="1400" b="1" i="0" strike="noStrike" cap="none" spc="0" baseline="0" dirty="0">
              <a:solidFill>
                <a:srgbClr val="000000"/>
              </a:solidFill>
              <a:effectLst/>
              <a:ea typeface="Arial"/>
              <a:cs typeface="Arial"/>
            </a:rPr>
            <a:t>€</a:t>
          </a:r>
          <a:endParaRPr lang="de-DE"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797A7-D895-47B0-94FE-E2E2186B5A71}" type="datetimeFigureOut">
              <a:rPr lang="de-DE" smtClean="0"/>
              <a:t>14.11.2023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2977C9-76C9-4937-BDF3-2E74BBB72829}" type="slidenum">
              <a:rPr lang="de-DE" smtClean="0"/>
              <a:t>‹Nr.›</a:t>
            </a:fld>
            <a:endParaRPr lang="de-DE"/>
          </a:p>
        </p:txBody>
      </p:sp>
    </p:spTree>
    <p:extLst>
      <p:ext uri="{BB962C8B-B14F-4D97-AF65-F5344CB8AC3E}">
        <p14:creationId xmlns:p14="http://schemas.microsoft.com/office/powerpoint/2010/main" val="2559501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958A691-5CC5-D34E-9021-CD04FE9E94A7}" type="datetimeFigureOut">
              <a:rPr lang="de-DE" smtClean="0"/>
              <a:t>14.11.2023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ACBB0-B8BD-7243-B5CA-EEE1A71994D0}" type="slidenum">
              <a:rPr lang="de-DE" smtClean="0"/>
              <a:t>‹Nr.›</a:t>
            </a:fld>
            <a:endParaRPr lang="de-DE"/>
          </a:p>
        </p:txBody>
      </p:sp>
    </p:spTree>
    <p:extLst>
      <p:ext uri="{BB962C8B-B14F-4D97-AF65-F5344CB8AC3E}">
        <p14:creationId xmlns:p14="http://schemas.microsoft.com/office/powerpoint/2010/main" val="97874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ldungsbericht.de/static_pdfs/bildungsbericht-2020.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sovd.de/fileadmin/bilder/web-Wohnverhaeltnisse_in_Deutschland_2018_10_19.pdf" TargetMode="External"/><Relationship Id="rId4" Type="http://schemas.openxmlformats.org/officeDocument/2006/relationships/hyperlink" Target="https://www.bundesfinanzministerium.de/Monatsberichte/2019/05/Inhalte/Kapitel-3-Analysen/3-1-soziale-ungleichheit_pdf.pdf?__blob=publicationFile&amp;v=3" TargetMode="Externa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destatis.de/DE/Themen/Gesellschaft-Umwelt/Soziales/Kindertagesbetreuung/Publikationen/Downloads-Kindertagesbetreuung/tageseinrichtungen-kindertagespflege-5225402207004.pdf?__blob=publicationFile"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www.destatis.de/DE/Themen/Gesellschaft-Umwelt/Soziales/Kinderhilfe-Jugendhilfe/Publikationen/Downloads-Kinder-und-Jugendhilfe/sonstige-einrichtungen-5225403189004.pdf?__blob=publicationFile" TargetMode="Externa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server.bundestag.de/btd/19/298/1929815.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der-paritaetische.de/fileadmin/user_upload/Publikationen/doc/broschuere_armutsbericht-2020_web.pdf"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destatis.de/DE/Themen/Gesellschaft-Umwelt/Bevoelkerung/Migration-Integration/Publikationen/Downloads-Migration/migrationshintergrund-2010220197004.pdf?__blob=publicationFile" TargetMode="External"/><Relationship Id="rId3" Type="http://schemas.openxmlformats.org/officeDocument/2006/relationships/hyperlink" Target="https://b-umf.de/p/zahlen-statistiken/" TargetMode="External"/><Relationship Id="rId7" Type="http://schemas.openxmlformats.org/officeDocument/2006/relationships/hyperlink" Target="https://www.destatis.de/DE/Themen/Gesellschaft-Umwelt/Bevoelkerung/Migration-Integration/Publikationen/Downloads-Migration/auslaend-bevoelkerung-2010200197004.pdf?__blob=publicationFil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b-umf.de/src/wp-content/uploads/2019/05/2019_05_20_auswertung-bumf-online-umfrage-2018.pdf" TargetMode="External"/><Relationship Id="rId5" Type="http://schemas.openxmlformats.org/officeDocument/2006/relationships/hyperlink" Target="https://www.dji.de/fileadmin/user_upload/dasdji/themen/Jugend/DJI_Migrationsreport_2020.pdf" TargetMode="External"/><Relationship Id="rId4" Type="http://schemas.openxmlformats.org/officeDocument/2006/relationships/hyperlink" Target="https://dserver.bundestag.de/btd/19/178/1917810.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server.bundestag.de/btd/19/278/1927890.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destatis.de/DE/Themen/Gesellschaft-Umwelt/Gesundheit/Behinderte-Menschen/Publikationen/Downloads-Behinderte-Menschen/lebenslagen-behinderter-menschen-5122123179004.pdf?__blob=publicationFile" TargetMode="External"/><Relationship Id="rId5" Type="http://schemas.openxmlformats.org/officeDocument/2006/relationships/hyperlink" Target="https://www.destatis.de/DE/Themen/Gesellschaft-Umwelt/Gesundheit/Behinderte-Menschen/Publikationen/Downloads-Behinderte-Menschen/sozial-schwerbehinderte-kb-5227101199004.html" TargetMode="External"/><Relationship Id="rId4" Type="http://schemas.openxmlformats.org/officeDocument/2006/relationships/hyperlink" Target="https://www.kmk.org/fileadmin/Dateien/pdf/Statistik/Dokumentationen/Dok223_SoPae_2018.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esetze-im-internet.de/sgb_8/__81.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gesetze-im-internet.de/sgb_8/__1.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undesjugendkuratorium.de/assets/pdf/press/zwischenruf_ganztag.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b.de/dokumente/pdf/bibb_datenreport_202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hop.budrich.de/wp-content/uploads/2019/01/9783847413400.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nstitut-fuer-menschenrechte.de/fileadmin/user_upload/Publikationen/ANALYSE/Wer_Inklusion_will_sucht_Wege_Zehn_Jahre_UN_BRK_in_Deutschland.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mfsfj.de/resource/blob/115438/d7ed644e1b7fac4f9266191459903c62/15-kinder-und-jugendbericht-bundestagsdrucksache-data.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pb.de/nachschlagen/gesetze/grundgesetz"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ipbt.bundestag.de/dip21/btd/19/242/1924200.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undesfinanzministerium.de/Content/DE/Downloads/Broschueren_Bestellservice/2019-03-07-bund-laender-finanzbeziehungen-2018.pdf?__blob=publicationFile&amp;v=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gj.de/fileadmin/user_upload/Europaeische_Jugendpolitik_in_einem_sozialen_Europa.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agj.de/fileadmin/files/positionen/2020/European_Youth_Work_Agenda_english.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pb.de/politik/grundfragen/politik-einfach-fuer-alle/236616/die-grundrecht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bundestag.de/parlament/aufgaben/rechtsgrundlagen/grundgesetz/gg_01-245122"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bmas.de/SharedDocs/Downloads/DE/PDF-Publikationen/a230-19-sozialbudget-2019.pdf?__blob=publicationFile&amp;v=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cch.net/de/instruments/conventions/full-text/?cid=39"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hcch.net/de/instruments/conventions/specialised-sections/child-support" TargetMode="External"/><Relationship Id="rId5" Type="http://schemas.openxmlformats.org/officeDocument/2006/relationships/hyperlink" Target="https://www.hcch.net/de/instruments/conventions/specialised-sections/child-abduction" TargetMode="External"/><Relationship Id="rId4" Type="http://schemas.openxmlformats.org/officeDocument/2006/relationships/hyperlink" Target="https://www.hcch.net/de/instruments/conventions/specialised-sections/intercountry-adoption"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bundesverfassungsgericht.de/SharedDocs/Entscheidungen/DE/2006/02/rs20060215_1bvr035705.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servat.unibe.ch/dfr/bv024119.html"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agj.de/fileadmin/files/positionen/2019/Inklusion_Jugendarbeit.pdf" TargetMode="External"/><Relationship Id="rId7" Type="http://schemas.openxmlformats.org/officeDocument/2006/relationships/hyperlink" Target="https://www.ew.uni-hamburg.de/einrichtungen/ew2/sozialpaedagogik/service-fuer-die-praxis/material-fuer-die-praxis.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dji.de/ueber-uns/projekte/projekte/aida.html" TargetMode="External"/><Relationship Id="rId5" Type="http://schemas.openxmlformats.org/officeDocument/2006/relationships/hyperlink" Target="https://www-genesis.destatis.de/genesis/online?sequenz=statistikTabellen&amp;selectionname=22531*#abreadcrumb" TargetMode="External"/><Relationship Id="rId4" Type="http://schemas.openxmlformats.org/officeDocument/2006/relationships/hyperlink" Target="https://www.bmfsfj.de/resource/blob/115438/d7ed644e1b7fac4f9266191459903c62/15-kinder-und-jugendbericht-bundestagsdrucksache-data.pdf"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jugendsozialarbeit.d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bag-jugendschutz.de/dokumente/Online-Handbuch_Kinder-u_Jugendschutz.pdf"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dipbt.bundestag.de/dip21/btd/19/242/1924200.pdf"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bmfsfj.de/bmfsfj/themen/familie/kinderbetreuung" TargetMode="External"/><Relationship Id="rId7" Type="http://schemas.openxmlformats.org/officeDocument/2006/relationships/hyperlink" Target="https://www.weiterbildungsinitiative.de/"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bildungsserver.de/Elementarbildung-1658-de.html" TargetMode="External"/><Relationship Id="rId5" Type="http://schemas.openxmlformats.org/officeDocument/2006/relationships/hyperlink" Target="https://www.diw.de/de/diw_01.c.745643.de/publikationen/wochenberichte/2020_14_1/gruende_fuer_unterschiedliche_kita-nutzung_von__kindern_unter_drei_jahren_sind_vielfaeltig.html" TargetMode="External"/><Relationship Id="rId4" Type="http://schemas.openxmlformats.org/officeDocument/2006/relationships/hyperlink" Target="https://www.dji.de/fileadmin/user_upload/bibs2019/DJI_Kinderbetreuungsreport2018.pdf"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kmk.org/dokumentation-statistik/statistik.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bildungsbericht.d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statis.de/DE/Presse/Pressekonferenzen/2019/Bevoelkerung/pressebroschuere-bevoelkerung.pdf?__blob=publicationFi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destatis.de/DE/Themen/Gesellschaft-Umwelt/Soziales/Kinderhilfe-Jugendhilfe/Publikationen/Downloads-Kinder-und-Jugendhilfe/erzieherische-hilfe-5225112197004.pdf?__blob=publicationFil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dialogforum-pflegekinderhilfe.d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igfh.de/publikationen/fachbuecher/rechte-haben-recht-kriegen"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www.zukunftsforum-heimerziehung.de/" TargetMode="External"/><Relationship Id="rId4" Type="http://schemas.openxmlformats.org/officeDocument/2006/relationships/hyperlink" Target="https://www.destatis.de/DE/Themen/Gesellschaft-Umwelt/Soziales/Kinderhilfe-Jugendhilfe/Publikationen/Downloads-Kinder-und-Jugendhilfe/erzieherische-hilfe-5225112197004.pdf?__blob=publicationFile"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destatis.de/DE/Themen/Gesellschaft-Umwelt/Soziales/Kinderhilfe-Jugendhilfe/Publikationen/Downloads-Kinder-und-Jugendhilfe/erzieherische-hilfe-5225112197004.pdf?__blob=publicationFile"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mfsfj.de/blob/163108/edcf52db42aa6bc27683f797f16a350e/familienreport-2020-familie-heute-daten-fakten-trends-data.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destatis.de/DE/Themen/Gesellschaft-Umwelt/Bevoelkerung/Haushalte-Familien/Tabellen/2-5-familien.html"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careleaver.de/"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igfh.de/publikationen/broschueren-expertisen/uebergang-aus-stationaeren-jugendhilfe-ins-erwachsenenleben"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bmfsfj.de/blob/148642/43592ef3cccc4a39f8ab039da77162d5/uma-bericht-2020-data.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dijuf.de/files/downloads/2011/2012/Positionspapier_SKF_2.pdf"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akjstat.tu-dortmund.de/fileadmin/user_upload/Kinder-_und_Jugendhilfereport_Extra_2021_AKJStat.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nesis.destatis.de/genesis/online?operation=table&amp;code=12411-0005&amp;bypass=true&amp;levelindex=0&amp;levelid=1615581699068#abreadcrumb"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dji.de/fileadmin/user_upload/bibs2017/24323_EFZA_Dossier_Kurzfassung.pdf"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https://www.destatis.de/DE/Themen/Gesellschaft-Umwelt/Soziales/Kinderhilfe-Jugendhilfe/Publikationen/Downloads-Kinder-und-Jugendhilfe/adoptionen-5225201197004.pdf?__blob=publicationFile" TargetMode="External"/><Relationship Id="rId4" Type="http://schemas.openxmlformats.org/officeDocument/2006/relationships/hyperlink" Target="https://www.akjstat.tu-dortmund.de/fileadmin/user_upload/Kinder-_und_Jugendhilfereport_Extra_2021_AKJStat.pdf"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shop.budrich.de/wp-content/uploads/2021/03/9783847413400.pdf"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shop.budrich.de/wp-content/uploads/2019/01/9783847413400.pdf" TargetMode="External"/><Relationship Id="rId2" Type="http://schemas.openxmlformats.org/officeDocument/2006/relationships/slide" Target="../slides/slide78.xml"/><Relationship Id="rId1" Type="http://schemas.openxmlformats.org/officeDocument/2006/relationships/notesMaster" Target="../notesMasters/notesMaster1.xml"/><Relationship Id="rId5" Type="http://schemas.openxmlformats.org/officeDocument/2006/relationships/hyperlink" Target="https://www.destatis.de/DE/Themen/Gesellschaft-Umwelt/Soziales/Kindertagesbetreuung/Publikationen/Downloads-Kindertagesbetreuung/tageseinrichtungen-kindertagespflege-5225402197004.pdf?__blob=publicationFile" TargetMode="External"/><Relationship Id="rId4" Type="http://schemas.openxmlformats.org/officeDocument/2006/relationships/hyperlink" Target="https://www.destatis.de/DE/Themen/Gesellschaft-Umwelt/Soziales/Kinderhilfe-Jugendhilfe/Publikationen/Downloads-Kinder-und-Jugendhilfe/sonstige-einrichtungen-5225403189004.pdf?__blob=publicationFile" TargetMode="Externa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agj.de/" TargetMode="External"/><Relationship Id="rId7" Type="http://schemas.openxmlformats.org/officeDocument/2006/relationships/hyperlink" Target="http://www.akjstat.tu-dortmund.de/"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s://www.dji.de/" TargetMode="External"/><Relationship Id="rId5" Type="http://schemas.openxmlformats.org/officeDocument/2006/relationships/hyperlink" Target="https://www.deutscher-verein.de/de/" TargetMode="External"/><Relationship Id="rId4" Type="http://schemas.openxmlformats.org/officeDocument/2006/relationships/hyperlink" Target="https://www.jugendhilfetag.d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inus-institut.de/sinus-milieus/sinus-jugendmilie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agj.de/fileadmin/files/positionen/2018/Teilhabe_ein_zentraler_Begriff_f%C3%BCr_die_Kinder_und_Jugendhilfe.pdf"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s://www.bundesjugendkuratorium.de/assets/pdf/press/BJK_2020_Zwischenruf_Inklusive_Kinder_und_Jugendhilfe_nachhaltig_erm%C3%B6glichen.pdf" TargetMode="Externa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ombudschaft-jugendhilfe.de/2019/11/rechtsgrundlagen-der-ombudschaftlichen-taetigkeit-handlungs-bzw-vertretungsbefugnisse-und-ihre-grenzen/"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server.bundestag.de/btd/17/062/1706240.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dritter-gleichstellungsbericht.de/" TargetMode="External"/><Relationship Id="rId4" Type="http://schemas.openxmlformats.org/officeDocument/2006/relationships/hyperlink" Target="https://www.bmfsfj.de/bmfsfj/service/publikationen/zweiter-gleichstellungsbericht-der-bundesregierung/119796"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bmas.de/SharedDocs/Downloads/DE/Publikationen/a230-19-sozialbudget-2019.pdf?__blob=publicationFile&amp;v=1"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bmas.de/SharedDocs/Downloads/DE/Publikationen/a230-19-sozialbudget-2019.pdf?__blob=publicationFile&amp;v=1"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www.bmfsfj.de/resource/blob/111964/2f7ae557daa0d2d8fe78f8a3f9569f21/richtlinien-kjp-2017-data.pdf" TargetMode="External"/><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s://www.bmfsfj.de/bmfsfj/ministerium/ausschreibungen-foerderung/foerderrichtlinien/foerderrichtlinien-kinder-und-jugendplan-bund" TargetMode="Externa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akjstat.tu-dortmund.de/fileadmin/user_upload/2020_Heft1_KomDat.pdf" TargetMode="External"/><Relationship Id="rId2" Type="http://schemas.openxmlformats.org/officeDocument/2006/relationships/slide" Target="../slides/slide98.xml"/><Relationship Id="rId1" Type="http://schemas.openxmlformats.org/officeDocument/2006/relationships/notesMaster" Target="../notesMasters/notesMaster1.xml"/><Relationship Id="rId5" Type="http://schemas.openxmlformats.org/officeDocument/2006/relationships/hyperlink" Target="https://www.destatis.de/DE/Themen/Gesellschaft-Umwelt/Soziales/Kindertagesbetreuung/Publikationen/Downloads-Kindertagesbetreuung/tageseinrichtungen-kindertagespflege-5225402207004.pdf?__blob=publicationFile" TargetMode="External"/><Relationship Id="rId4" Type="http://schemas.openxmlformats.org/officeDocument/2006/relationships/hyperlink" Target="https://www.destatis.de/DE/Themen/Gesellschaft-Umwelt/Soziales/Kinderhilfe-Jugendhilfe/Publikationen/Downloads-Kinder-und-Jugendhilfe/sonstige-einrichtungen-5225403189004.pdf?__blob=publicationFile" TargetMode="Externa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www.bmfsfj.de/bmfsfj/ministerium/berichte-der-bundesregierung/dritter-engagementbericht"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www.ziviz.de/ziviz-surve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1</a:t>
            </a:fld>
            <a:endParaRPr lang="de-DE"/>
          </a:p>
        </p:txBody>
      </p:sp>
    </p:spTree>
    <p:extLst>
      <p:ext uri="{BB962C8B-B14F-4D97-AF65-F5344CB8AC3E}">
        <p14:creationId xmlns:p14="http://schemas.microsoft.com/office/powerpoint/2010/main" val="234896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1044659"/>
          </a:xfrm>
        </p:spPr>
        <p:txBody>
          <a:bodyPr/>
          <a:lstStyle/>
          <a:p>
            <a:r>
              <a:rPr lang="fr-FR" sz="1100" b="0" i="0" strike="noStrike" cap="none" spc="0" baseline="0" dirty="0">
                <a:solidFill>
                  <a:srgbClr val="000000"/>
                </a:solidFill>
                <a:effectLst/>
                <a:latin typeface="Open Sans"/>
                <a:ea typeface="Open Sans"/>
                <a:cs typeface="Open Sans"/>
              </a:rPr>
              <a:t>On parle d’</a:t>
            </a:r>
            <a:r>
              <a:rPr lang="fr-FR" sz="1100" b="1" i="0" strike="noStrike" cap="none" spc="0" baseline="0" dirty="0">
                <a:solidFill>
                  <a:srgbClr val="000000"/>
                </a:solidFill>
                <a:effectLst/>
                <a:latin typeface="Open Sans"/>
                <a:ea typeface="Open Sans"/>
                <a:cs typeface="Open Sans"/>
              </a:rPr>
              <a:t>inégalités sociales</a:t>
            </a:r>
            <a:r>
              <a:rPr lang="fr-FR" sz="1100" b="0" i="0" strike="noStrike" cap="none" spc="0" baseline="0" dirty="0">
                <a:solidFill>
                  <a:srgbClr val="000000"/>
                </a:solidFill>
                <a:effectLst/>
                <a:latin typeface="Open Sans"/>
                <a:ea typeface="Open Sans"/>
                <a:cs typeface="Open Sans"/>
              </a:rPr>
              <a:t> lorsque des facteurs sociaux (tels que le niveau d’éducation ou les revenus) affectent durablement la répartition des ressources ou les conditions de vie (par exemple les conditions de logement) des individus, de telle sorte que certains groupes sociaux bénéficient de meilleures chances de réussite et d’une meilleure qualité de vie que d’autres. Les chances de réussite et la qualité de vie d’une personne sont considérées comme « meilleures » lorsque ses ressources et ses conditions de vie lui permettent de mener une « bonne vie » selon les critères socialement reconnus (notamment eu égard à sa sécurité, à son niveau de vie et à sa santé) et de s’épanouir personnellement.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t>
            </a:r>
            <a:r>
              <a:rPr lang="fr-FR" sz="1100" b="1" i="0" strike="noStrike" cap="none" spc="0" baseline="0" dirty="0">
                <a:solidFill>
                  <a:srgbClr val="000000"/>
                </a:solidFill>
                <a:effectLst/>
                <a:latin typeface="Open Sans"/>
                <a:ea typeface="Open Sans"/>
                <a:cs typeface="Open Sans"/>
              </a:rPr>
              <a:t>nombreuses formes d’inégalités sociales</a:t>
            </a:r>
            <a:r>
              <a:rPr lang="fr-FR" sz="1100" b="0" i="0" strike="noStrike" cap="none" spc="0" baseline="0" dirty="0">
                <a:solidFill>
                  <a:srgbClr val="000000"/>
                </a:solidFill>
                <a:effectLst/>
                <a:latin typeface="Open Sans"/>
                <a:ea typeface="Open Sans"/>
                <a:cs typeface="Open Sans"/>
              </a:rPr>
              <a:t> sont réparties en différentes dimensions. On distingue notamment le niveau de diplôme, la sécurité d’emploi, le statut professionnel, les revenus et le patrimoine, ou encore la sécurité et l’adéquation du logement </a:t>
            </a:r>
            <a:r>
              <a:rPr lang="fr-FR" sz="1100" b="0" i="1" strike="noStrike" cap="none" spc="0" baseline="0" dirty="0">
                <a:solidFill>
                  <a:srgbClr val="000000"/>
                </a:solidFill>
                <a:effectLst/>
                <a:latin typeface="Open Sans"/>
                <a:ea typeface="Open Sans"/>
                <a:cs typeface="Open Sans"/>
              </a:rPr>
              <a:t>(Dimension de pauvreté : voir p. 1.1.7).</a:t>
            </a:r>
            <a:r>
              <a:rPr lang="fr-FR" sz="1100" b="0" i="0" strike="noStrike" cap="none" spc="0" baseline="0" dirty="0">
                <a:solidFill>
                  <a:srgbClr val="000000"/>
                </a:solidFill>
                <a:effectLst/>
                <a:latin typeface="Open Sans"/>
                <a:ea typeface="Open Sans"/>
                <a:cs typeface="Open Sans"/>
              </a:rPr>
              <a:t> Les inégalités de répartition des revenus en Allemagne se traduisent très concrètement dans les chiffres : la moitié la plus pauvre des ménages possède seulement 1 % de la richesse nette totale, tandis que les 10 % les plus riches en détiennent plus de 50 %. L’Allemagne se caractérise par une inégalité de répartition des richesses importante par rapport à d’autres pays : son indice de Gini (qui varie de 0 [égalité parfaite] à 1 [inégalité extrême]) s’élève à 0,74.</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matière d’</a:t>
            </a:r>
            <a:r>
              <a:rPr lang="fr-FR" sz="1100" b="1" i="0" strike="noStrike" cap="none" spc="0" baseline="0" dirty="0">
                <a:solidFill>
                  <a:srgbClr val="000000"/>
                </a:solidFill>
                <a:effectLst/>
                <a:latin typeface="Open Sans"/>
                <a:ea typeface="Open Sans"/>
                <a:cs typeface="Open Sans"/>
              </a:rPr>
              <a:t>éducation</a:t>
            </a:r>
            <a:r>
              <a:rPr lang="fr-FR" sz="1100" b="0" i="0" strike="noStrike" cap="none" spc="0" baseline="0" dirty="0">
                <a:solidFill>
                  <a:srgbClr val="000000"/>
                </a:solidFill>
                <a:effectLst/>
                <a:latin typeface="Open Sans"/>
                <a:ea typeface="Open Sans"/>
                <a:cs typeface="Open Sans"/>
              </a:rPr>
              <a:t>, on peut constater que les enfants et les jeunes issus de l’immigration s’en sortent toujours moins bien que les autres jeunes du même âge. En Allemagne plus qu’ailleurs, la réussite scolaire dépend aussi fortement de l’origine socioéconomique : 83 % des enfants dont les parents sont diplômés de l’enseignement supérieur s’inscrivent dans un cursus d’études supérieures, contre 23 % des enfants dont les parents n’ont fait d’études supérieures. Seuls 8 % des étudiants sont des immigrés de la deuxième génération. Pourtant, un cinquième de la population et un quart des enfants et des jeunes de moins de 25 ans ont des ascendants issus de l’immigration. Chez près de 60 % de la population, on constate une stagnation intergénérationnelle du niveau de diplôme. Seuls un peu plus de 20 % des individus parviennent à un niveau d’études supérieur à celui de leurs parents.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dépenses de logement </a:t>
            </a:r>
            <a:r>
              <a:rPr lang="fr-FR" sz="1100" b="0" i="0" strike="noStrike" cap="none" spc="0" baseline="0" dirty="0">
                <a:solidFill>
                  <a:srgbClr val="000000"/>
                </a:solidFill>
                <a:effectLst/>
                <a:latin typeface="Open Sans"/>
                <a:ea typeface="Open Sans"/>
                <a:cs typeface="Open Sans"/>
              </a:rPr>
              <a:t>accentuent encore les inégalités sociales en Allemagne : les personnes disposant de faibles ressources sont particulièrement désavantagées sur le marché résidentiel. Un même quartier offrant généralement des conditions de logement homogènes, il accueillera le plus souvent des personnes issues des mêmes milieux sociaux, ce qui entraîne dans les villes un phénomène de ségrégation sociale. Les personnes pauvres, jeunes et âgées sont les premières touchées par la hausse des loyers, qui frappe aussi de plein fouet les familles monoparentales et les ménages issus de l’immigration. Certains éléments laissent accroire que ces derniers pourraient être victimes d’une hausse discriminatoire du montant des loyers.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les estimations, l’Allemagne comptait 678 000 personnes sans-abri en 2018, dont environ 440 000 ayant le statut de réfugié. Il y aurait environ 19 000 mineurs sans abri.</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Bildungsberichterstattung</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Bildung</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2020</a:t>
            </a:r>
            <a:r>
              <a:rPr lang="fr-FR" sz="1100" b="0" i="0" strike="noStrike" cap="none" spc="0" baseline="0" dirty="0">
                <a:solidFill>
                  <a:srgbClr val="000000"/>
                </a:solidFill>
                <a:effectLst/>
                <a:latin typeface="Open Sans"/>
                <a:ea typeface="Open Sans"/>
                <a:cs typeface="Open Sans"/>
              </a:rPr>
              <a:t>. 2020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https://www.bildungsbericht.de/static_pdfs/bildungsbericht-2020.pdf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fédéral des Finances.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Ungleichheit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inklusives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Wachstum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internationalen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Vergleich</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2019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https://www.bundesfinanzministerium.de/Monatsberichte/2019/05/Inhalte/Kapitel-3-Analysen/3-1-soziale-ungleichheit_pdf.pdf?__blob=publicationFile&amp;v=3</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Junker, Stephan. </a:t>
            </a:r>
            <a:r>
              <a:rPr lang="fr-FR" sz="1100" b="0" i="1" strike="noStrike" cap="none" spc="0" baseline="0" dirty="0" err="1">
                <a:solidFill>
                  <a:srgbClr val="000000"/>
                </a:solidFill>
                <a:effectLst/>
                <a:latin typeface="Open Sans"/>
                <a:ea typeface="Open Sans"/>
                <a:cs typeface="Open Sans"/>
              </a:rPr>
              <a:t>Wohnverhältnisse</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Mietbelastung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Ungleichheit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Armut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Kurzgutachten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Auftrag</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Sozialverband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e.V.</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2018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https://www.sovd.de/fileadmin/bilder/web-Wohnverhaeltnisse_in_Deutschland_2018_10_19.pdf</a:t>
            </a:r>
            <a:r>
              <a:rPr lang="fr-FR" sz="1100" b="0" i="0" strike="noStrike" cap="none" spc="0" baseline="0" dirty="0">
                <a:solidFill>
                  <a:srgbClr val="000000"/>
                </a:solidFill>
                <a:effectLst/>
                <a:latin typeface="Open Sans"/>
                <a:ea typeface="Open Sans"/>
                <a:cs typeface="Open Sans"/>
              </a:rPr>
              <a:t> (consulté le 31/05/2021)</a:t>
            </a:r>
            <a:r>
              <a:rPr lang="de-DE" sz="1100" b="0" i="0" strike="noStrike" cap="none" spc="0" baseline="0" dirty="0">
                <a:solidFill>
                  <a:srgbClr val="000000"/>
                </a:solidFill>
                <a:effectLst/>
                <a:latin typeface="Open Sans"/>
                <a:ea typeface="Open Sans"/>
                <a:cs typeface="Open Sans"/>
              </a:rPr>
              <a:t>.</a:t>
            </a:r>
            <a:endParaRPr lang="fr-FR" sz="1100" b="0" i="0" strike="noStrike" cap="none" spc="0" baseline="0" dirty="0">
              <a:solidFill>
                <a:srgbClr val="000000"/>
              </a:solidFill>
              <a:effectLst/>
              <a:latin typeface="Open Sans"/>
              <a:ea typeface="Open Sans"/>
              <a:cs typeface="Open Sans"/>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10</a:t>
            </a:fld>
            <a:endParaRPr lang="de-DE"/>
          </a:p>
        </p:txBody>
      </p:sp>
    </p:spTree>
    <p:extLst>
      <p:ext uri="{BB962C8B-B14F-4D97-AF65-F5344CB8AC3E}">
        <p14:creationId xmlns:p14="http://schemas.microsoft.com/office/powerpoint/2010/main" val="12876687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6733290"/>
          </a:xfrm>
        </p:spPr>
        <p:txBody>
          <a:bodyPr/>
          <a:lstStyle/>
          <a:p>
            <a:r>
              <a:rPr lang="fr-FR" sz="1100" b="0" i="0" strike="noStrike" cap="none" spc="0" baseline="0" dirty="0">
                <a:solidFill>
                  <a:srgbClr val="000000"/>
                </a:solidFill>
                <a:effectLst/>
                <a:latin typeface="Open Sans"/>
                <a:ea typeface="Open Sans"/>
                <a:cs typeface="Open Sans"/>
              </a:rPr>
              <a:t>Au côté de leur personnalité, la formation initiale des professionnels du champ socioéducatif joue un rôle important en matière d’aide sociale à l’enfance et à la jeunesse. Cela s’appelle « l’exigence de professionnalisation ». Ces qualifications requises s’étendent sur un large spectre qui n’a cessé de se diversifier ces dernières années. Les formations en question </a:t>
            </a:r>
            <a:r>
              <a:rPr lang="fr-FR" sz="1100" b="0" dirty="0">
                <a:latin typeface="Open Sans"/>
                <a:ea typeface="Open Sans"/>
                <a:cs typeface="Open Sans"/>
              </a:rPr>
              <a:t>sont proposées par les universités et leurs instituts spécialisés ou par des (hautes) écoles professionnelles. Elles sont sanctionnées par des diplômes de nature variée. Au vu de la diversité des publics et des missions, des enseignements de spécialité sont également proposés dans les différentes filières de la formation initiale.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Dans le contexte de la forte dynamique de progression du nombre de professionnels de l’aide sociale à l’enfance et à la jeunesse ces dernières années (</a:t>
            </a:r>
            <a:r>
              <a:rPr lang="fr-FR" sz="1100" b="0" i="1" strike="noStrike" cap="none" spc="0" baseline="0" dirty="0">
                <a:solidFill>
                  <a:srgbClr val="000000"/>
                </a:solidFill>
                <a:effectLst/>
                <a:latin typeface="Open Sans"/>
                <a:ea typeface="Open Sans"/>
                <a:cs typeface="Open Sans"/>
              </a:rPr>
              <a:t>cf. section 3.4.1</a:t>
            </a:r>
            <a:r>
              <a:rPr lang="fr-FR" sz="1100" b="0" i="0" strike="noStrike" cap="none" spc="0" baseline="0" dirty="0">
                <a:solidFill>
                  <a:srgbClr val="000000"/>
                </a:solidFill>
                <a:effectLst/>
                <a:latin typeface="Open Sans"/>
                <a:ea typeface="Open Sans"/>
                <a:cs typeface="Open Sans"/>
              </a:rPr>
              <a:t>), il est intéressant d’observer l’évolution des qualifications des professionnels en question. Dans le débat actuel sur la nécessité de développer les formations universitaires dans le domaine de l’aide sociale à l’enfance et à la jeunesse, le degré de professionnalisation de ce secteur constitue l’un des indicateurs pertinents, à savoir la part des salariés titulaires d’un diplôme de l’enseignement supérieur adéquat. Il peut s’agir de titres de licence, d’équivalent maîtrise ou de master en travail social, mais également de qualifications du champ socioéducatif obtenues à l’issue d’un cursus universitaire telles que </a:t>
            </a:r>
            <a:r>
              <a:rPr lang="fr-FR" sz="1100" b="0" i="1" strike="noStrike" cap="none" spc="0" baseline="0" dirty="0" err="1">
                <a:solidFill>
                  <a:srgbClr val="000000"/>
                </a:solidFill>
                <a:effectLst/>
                <a:latin typeface="Open Sans"/>
                <a:ea typeface="Open Sans"/>
                <a:cs typeface="Open Sans"/>
              </a:rPr>
              <a:t>Sozialpädagog</a:t>
            </a:r>
            <a:r>
              <a:rPr lang="fr-FR" sz="1100" b="0" i="1" strike="noStrike" cap="none" spc="0" baseline="0" dirty="0">
                <a:solidFill>
                  <a:srgbClr val="000000"/>
                </a:solidFill>
                <a:effectLst/>
                <a:latin typeface="Open Sans"/>
                <a:ea typeface="Open Sans"/>
                <a:cs typeface="Open Sans"/>
              </a:rPr>
              <a:t>*</a:t>
            </a:r>
            <a:r>
              <a:rPr lang="fr-FR" sz="1100" b="0" i="1" strike="noStrike" cap="none" spc="0" baseline="0" dirty="0" err="1">
                <a:solidFill>
                  <a:srgbClr val="000000"/>
                </a:solidFill>
                <a:effectLst/>
                <a:latin typeface="Open Sans"/>
                <a:ea typeface="Open Sans"/>
                <a:cs typeface="Open Sans"/>
              </a:rPr>
              <a:t>innen</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Dipl.-</a:t>
            </a:r>
            <a:r>
              <a:rPr lang="fr-FR" sz="1100" b="0" i="1" strike="noStrike" cap="none" spc="0" baseline="0" dirty="0" err="1">
                <a:solidFill>
                  <a:srgbClr val="000000"/>
                </a:solidFill>
                <a:effectLst/>
                <a:latin typeface="Open Sans"/>
                <a:ea typeface="Open Sans"/>
                <a:cs typeface="Open Sans"/>
              </a:rPr>
              <a:t>Heilpädagog</a:t>
            </a:r>
            <a:r>
              <a:rPr lang="fr-FR" sz="1100" b="0" i="1" strike="noStrike" cap="none" spc="0" baseline="0" dirty="0">
                <a:solidFill>
                  <a:srgbClr val="000000"/>
                </a:solidFill>
                <a:effectLst/>
                <a:latin typeface="Open Sans"/>
                <a:ea typeface="Open Sans"/>
                <a:cs typeface="Open Sans"/>
              </a:rPr>
              <a:t>*</a:t>
            </a:r>
            <a:r>
              <a:rPr lang="fr-FR" sz="1100" b="0" i="1" strike="noStrike" cap="none" spc="0" baseline="0" dirty="0" err="1">
                <a:solidFill>
                  <a:srgbClr val="000000"/>
                </a:solidFill>
                <a:effectLst/>
                <a:latin typeface="Open Sans"/>
                <a:ea typeface="Open Sans"/>
                <a:cs typeface="Open Sans"/>
              </a:rPr>
              <a:t>innen</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ou encore </a:t>
            </a:r>
            <a:r>
              <a:rPr lang="fr-FR" sz="1100" b="0" i="1" strike="noStrike" cap="none" spc="0" baseline="0" dirty="0">
                <a:solidFill>
                  <a:srgbClr val="000000"/>
                </a:solidFill>
                <a:effectLst/>
                <a:latin typeface="Open Sans"/>
                <a:ea typeface="Open Sans"/>
                <a:cs typeface="Open Sans"/>
              </a:rPr>
              <a:t>Dipl.-</a:t>
            </a:r>
            <a:r>
              <a:rPr lang="fr-FR" sz="1100" b="0" i="1" strike="noStrike" cap="none" spc="0" baseline="0" dirty="0" err="1">
                <a:solidFill>
                  <a:srgbClr val="000000"/>
                </a:solidFill>
                <a:effectLst/>
                <a:latin typeface="Open Sans"/>
                <a:ea typeface="Open Sans"/>
                <a:cs typeface="Open Sans"/>
              </a:rPr>
              <a:t>Pädagog</a:t>
            </a:r>
            <a:r>
              <a:rPr lang="fr-FR" sz="1100" b="0" i="1" strike="noStrike" cap="none" spc="0" baseline="0" dirty="0">
                <a:solidFill>
                  <a:srgbClr val="000000"/>
                </a:solidFill>
                <a:effectLst/>
                <a:latin typeface="Open Sans"/>
                <a:ea typeface="Open Sans"/>
                <a:cs typeface="Open Sans"/>
              </a:rPr>
              <a:t>*</a:t>
            </a:r>
            <a:r>
              <a:rPr lang="fr-FR" sz="1100" b="0" i="1" strike="noStrike" cap="none" spc="0" baseline="0" dirty="0" err="1">
                <a:solidFill>
                  <a:srgbClr val="000000"/>
                </a:solidFill>
                <a:effectLst/>
                <a:latin typeface="Open Sans"/>
                <a:ea typeface="Open Sans"/>
                <a:cs typeface="Open Sans"/>
              </a:rPr>
              <a:t>innen</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(sans équivalent exact en France) ou de diplômes d’État comme </a:t>
            </a:r>
            <a:r>
              <a:rPr lang="fr-FR" sz="1100" b="0" i="1" strike="noStrike" cap="none" spc="0" baseline="0" dirty="0" err="1">
                <a:solidFill>
                  <a:srgbClr val="000000"/>
                </a:solidFill>
                <a:effectLst/>
                <a:latin typeface="Open Sans"/>
                <a:ea typeface="Open Sans"/>
                <a:cs typeface="Open Sans"/>
              </a:rPr>
              <a:t>Kindheitspädagog</a:t>
            </a:r>
            <a:r>
              <a:rPr lang="fr-FR" sz="1100" b="0" i="1" strike="noStrike" cap="none" spc="0" baseline="0" dirty="0">
                <a:solidFill>
                  <a:srgbClr val="000000"/>
                </a:solidFill>
                <a:effectLst/>
                <a:latin typeface="Open Sans"/>
                <a:ea typeface="Open Sans"/>
                <a:cs typeface="Open Sans"/>
              </a:rPr>
              <a:t>*</a:t>
            </a:r>
            <a:r>
              <a:rPr lang="fr-FR" sz="1100" b="0" i="1" strike="noStrike" cap="none" spc="0" baseline="0" dirty="0" err="1">
                <a:solidFill>
                  <a:srgbClr val="000000"/>
                </a:solidFill>
                <a:effectLst/>
                <a:latin typeface="Open Sans"/>
                <a:ea typeface="Open Sans"/>
                <a:cs typeface="Open Sans"/>
              </a:rPr>
              <a:t>innen</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(y compris licence / master). L</a:t>
            </a:r>
            <a:r>
              <a:rPr lang="fr-FR" sz="1100" b="0" dirty="0">
                <a:latin typeface="Open Sans"/>
                <a:ea typeface="Open Sans"/>
                <a:cs typeface="Open Sans"/>
              </a:rPr>
              <a:t>a part des salariés diplômés de l’enseignement supérieur varie</a:t>
            </a:r>
            <a:r>
              <a:rPr lang="fr-FR" sz="1100" b="0" i="0" strike="noStrike" cap="none" spc="0" baseline="0" dirty="0">
                <a:solidFill>
                  <a:srgbClr val="000000"/>
                </a:solidFill>
                <a:effectLst/>
                <a:latin typeface="Open Sans"/>
                <a:ea typeface="Open Sans"/>
                <a:cs typeface="Open Sans"/>
              </a:rPr>
              <a:t> s</a:t>
            </a:r>
            <a:r>
              <a:rPr lang="fr-FR" sz="1100" b="0" dirty="0">
                <a:latin typeface="Open Sans"/>
                <a:ea typeface="Open Sans"/>
                <a:cs typeface="Open Sans"/>
              </a:rPr>
              <a:t>uivant les champs d’intervention au sein de l’aide sociale à l’enfance et à la jeunesse.</a:t>
            </a:r>
            <a:endParaRPr lang="fr-FR" sz="1100" b="0" i="0" strike="noStrike" cap="none" spc="0" baseline="0" dirty="0">
              <a:solidFill>
                <a:srgbClr val="000000"/>
              </a:solidFill>
              <a:effectLst/>
              <a:latin typeface="Open Sans"/>
              <a:ea typeface="Open Sans"/>
              <a:cs typeface="Open Sans"/>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L’accueil des enfants à la journée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les structures d’accueil à la journée employaient – de loin – la part la plus modeste parmi les professionnels titulaires d’un diplôme de l’enseignement supérieur par rapport aux autres champs de </a:t>
            </a:r>
            <a:r>
              <a:rPr lang="fr-FR" sz="1100" b="0" dirty="0">
                <a:latin typeface="Open Sans"/>
                <a:ea typeface="Open Sans"/>
                <a:cs typeface="Open Sans"/>
              </a:rPr>
              <a:t>l’aide sociale à l’enfance et à la jeunesse</a:t>
            </a:r>
            <a:r>
              <a:rPr lang="fr-FR" sz="1100" b="0" i="0" strike="noStrike" cap="none" spc="0" baseline="0" dirty="0">
                <a:solidFill>
                  <a:srgbClr val="000000"/>
                </a:solidFill>
                <a:effectLst/>
                <a:latin typeface="Open Sans"/>
                <a:ea typeface="Open Sans"/>
                <a:cs typeface="Open Sans"/>
              </a:rPr>
              <a:t> (à peine 6 %). Néanmoins, la plupart du temps aucune formation universitaire n’y est exigée. Dans ces structures, les professionnels sont majoritairement des éducatrices ou des éducateurs (plus de 66 %). Le développement de cursus universitaires de type E.J.E. et la priorité donnée à l’embauche de diplômés de l’enseignement supérieur pour des tâches spécifiques, notamment des missions d’encadrement, ont cependant accru la part des professionnels issus des bancs de l’université ces dernières années.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Contrairement aux professionnels intervenant dans les structures d’accueil collectif à la journée, il est possible d’exercer en tant qu’assistant ou assistante maternelle sans qualification professionnelle. La plupart du temps, le prérequis est d’avoir suivi une formation de base d’au moins 160 heures. En 2019, 73 % des assistantes et assistants maternels étaient ainsi qualifiés et 3 % d’entre eux étaient titulaires d’un diplôme de l’enseignement supérieur.</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Les actions éducatives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Plus d’un tiers des salariés (38 %) exerçant dans le domaine de l’assistance éducative ont suivi une formation universitaire spécialisée, avec des nuances suivant les champs d’intervention : la part des professionnels dotés d’une telle qualification dans les foyers de l’enfance était de quelque 30 % en 2018, largement inférieure à la part des professionnels qualifiés dans les structures de l’assistance éducative en milieu ouvert (57 %) ou dans le champ du soutien à la parentalité (54 %). Le fait qu’une part importante des professionnels (35 %) soient </a:t>
            </a:r>
            <a:r>
              <a:rPr lang="fr-FR" sz="1100" b="0" i="0" u="none" strike="noStrike" cap="none" spc="0" baseline="0" dirty="0">
                <a:solidFill>
                  <a:srgbClr val="000000"/>
                </a:solidFill>
                <a:effectLst/>
                <a:latin typeface="Open Sans"/>
                <a:ea typeface="Open Sans"/>
                <a:cs typeface="Open Sans"/>
              </a:rPr>
              <a:t>titulaires d’un autre </a:t>
            </a:r>
            <a:r>
              <a:rPr lang="fr-FR" sz="1100" b="0" i="0" strike="noStrike" cap="none" spc="0" baseline="0" dirty="0">
                <a:solidFill>
                  <a:srgbClr val="000000"/>
                </a:solidFill>
                <a:effectLst/>
                <a:latin typeface="Open Sans"/>
                <a:ea typeface="Open Sans"/>
                <a:cs typeface="Open Sans"/>
              </a:rPr>
              <a:t>diplôme de l’enseignement supérieur est l’une des spécificités de ce dernier domaine. Il s’agit la plupart du temps de psychologues ou de métiers connexes.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Le travail auprès des enfants et des jeunes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spectre des qualifications dans ce champ est très large, de formations initiales dans le champ socioéducatif aux diplômes du travail social (économie sociale et familiale) en passant par les filières artistiques. Dans ce domaine, la plupart des salariés avaient suivi une formation professionnelle ou universitaire (fin 2018). Environ 45 % des 32 100 professionnels ainsi recensés disposaient d’un titre de l’enseignement supérieur, notamment d’un institut ou d’une école spécialisée.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Le travail social auprès des jeunes en difficulté</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Dans le domaine du travail auprès des jeunes en difficulté (à l’exception des foyers de l’enfance), la grande majorité des professionnels sont titulaires d’un diplôme de l’enseignement supérieur pertinent, notamment dans le champ socioéducatif. Cela concernait environ 85 % en 2018, si bien que les personnels enseignants peuvent travailler sur un pied d’égalité avec les professionnels du champ socioéducatif.</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Les services sociaux</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D’une façon générale, les services sociaux constituent le domaine d’intervention de l’aide sociale à l’enfance et à la jeunesse dans lequel exerce la plus grande part de professionnels titulaires d’un diplôme de l’enseignement supérieur pertinent. En 2018, ils représentaient 92 % des professionnels de ce champ.</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Mühlmann</a:t>
            </a:r>
            <a:r>
              <a:rPr lang="fr-FR" sz="1100" b="0" i="0" strike="noStrike" cap="none" spc="0" baseline="0" dirty="0">
                <a:solidFill>
                  <a:srgbClr val="000000"/>
                </a:solidFill>
                <a:effectLst/>
                <a:latin typeface="Open Sans"/>
                <a:ea typeface="Open Sans"/>
                <a:cs typeface="Open Sans"/>
              </a:rPr>
              <a:t>, Thomas/</a:t>
            </a:r>
            <a:r>
              <a:rPr lang="fr-FR" sz="1100" b="0" i="0" strike="noStrike" cap="none" spc="0" baseline="0" dirty="0" err="1">
                <a:solidFill>
                  <a:srgbClr val="000000"/>
                </a:solidFill>
                <a:effectLst/>
                <a:latin typeface="Open Sans"/>
                <a:ea typeface="Open Sans"/>
                <a:cs typeface="Open Sans"/>
              </a:rPr>
              <a:t>Olszenka</a:t>
            </a:r>
            <a:r>
              <a:rPr lang="fr-FR" sz="1100" b="0" i="0" strike="noStrike" cap="none" spc="0" baseline="0" dirty="0">
                <a:solidFill>
                  <a:srgbClr val="000000"/>
                </a:solidFill>
                <a:effectLst/>
                <a:latin typeface="Open Sans"/>
                <a:ea typeface="Open Sans"/>
                <a:cs typeface="Open Sans"/>
              </a:rPr>
              <a:t>, Ninja/</a:t>
            </a:r>
            <a:r>
              <a:rPr lang="fr-FR" sz="1100" b="0" i="0" strike="noStrike" cap="none" spc="0" baseline="0" dirty="0" err="1">
                <a:solidFill>
                  <a:srgbClr val="000000"/>
                </a:solidFill>
                <a:effectLst/>
                <a:latin typeface="Open Sans"/>
                <a:ea typeface="Open Sans"/>
                <a:cs typeface="Open Sans"/>
              </a:rPr>
              <a:t>Fendrich</a:t>
            </a:r>
            <a:r>
              <a:rPr lang="fr-FR" sz="1100" b="0" i="0" strike="noStrike" cap="none" spc="0" baseline="0" dirty="0">
                <a:solidFill>
                  <a:srgbClr val="000000"/>
                </a:solidFill>
                <a:effectLst/>
                <a:latin typeface="Open Sans"/>
                <a:ea typeface="Open Sans"/>
                <a:cs typeface="Open Sans"/>
              </a:rPr>
              <a:t>, Sandra (2020) : </a:t>
            </a:r>
            <a:r>
              <a:rPr lang="fr-FR" sz="1100" b="0" i="1" strike="noStrike" cap="none" spc="0" baseline="0" dirty="0" err="1">
                <a:solidFill>
                  <a:srgbClr val="000000"/>
                </a:solidFill>
                <a:effectLst/>
                <a:latin typeface="Open Sans"/>
                <a:ea typeface="Open Sans"/>
                <a:cs typeface="Open Sans"/>
              </a:rPr>
              <a:t>Das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Personal</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aktueller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Überblick</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in: </a:t>
            </a:r>
            <a:r>
              <a:rPr lang="fr-FR" sz="1100" b="0" i="0" strike="noStrike" cap="none" spc="0" baseline="0" dirty="0" err="1">
                <a:solidFill>
                  <a:srgbClr val="000000"/>
                </a:solidFill>
                <a:effectLst/>
                <a:latin typeface="Open Sans"/>
                <a:ea typeface="Open Sans"/>
                <a:cs typeface="Open Sans"/>
              </a:rPr>
              <a:t>Kom</a:t>
            </a:r>
            <a:r>
              <a:rPr lang="fr-FR" sz="1100" b="0" i="0" strike="noStrike" cap="none" spc="0" baseline="30000" dirty="0" err="1">
                <a:solidFill>
                  <a:srgbClr val="000000"/>
                </a:solidFill>
                <a:effectLst/>
                <a:latin typeface="Open Sans"/>
                <a:ea typeface="Open Sans"/>
                <a:cs typeface="Open Sans"/>
              </a:rPr>
              <a:t>Dat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Cahier 1, pp. 1−6.</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Fuchs-</a:t>
            </a:r>
            <a:r>
              <a:rPr lang="fr-FR" sz="1100" b="0" i="0" strike="noStrike" cap="none" spc="0" baseline="0" dirty="0" err="1">
                <a:solidFill>
                  <a:srgbClr val="000000"/>
                </a:solidFill>
                <a:effectLst/>
                <a:latin typeface="Open Sans"/>
                <a:ea typeface="Open Sans"/>
                <a:cs typeface="Open Sans"/>
              </a:rPr>
              <a:t>Rechlin</a:t>
            </a:r>
            <a:r>
              <a:rPr lang="fr-FR" sz="1100" b="0" i="0" strike="noStrike" cap="none" spc="0" baseline="0" dirty="0">
                <a:solidFill>
                  <a:srgbClr val="000000"/>
                </a:solidFill>
                <a:effectLst/>
                <a:latin typeface="Open Sans"/>
                <a:ea typeface="Open Sans"/>
                <a:cs typeface="Open Sans"/>
              </a:rPr>
              <a:t>, Kirsten/</a:t>
            </a:r>
            <a:r>
              <a:rPr lang="fr-FR" sz="1100" b="0" i="0" strike="noStrike" cap="none" spc="0" baseline="0" dirty="0" err="1">
                <a:solidFill>
                  <a:srgbClr val="000000"/>
                </a:solidFill>
                <a:effectLst/>
                <a:latin typeface="Open Sans"/>
                <a:ea typeface="Open Sans"/>
                <a:cs typeface="Open Sans"/>
              </a:rPr>
              <a:t>Rauschenbach</a:t>
            </a:r>
            <a:r>
              <a:rPr lang="fr-FR" sz="1100" b="0" i="0" strike="noStrike" cap="none" spc="0" baseline="0" dirty="0">
                <a:solidFill>
                  <a:srgbClr val="000000"/>
                </a:solidFill>
                <a:effectLst/>
                <a:latin typeface="Open Sans"/>
                <a:ea typeface="Open Sans"/>
                <a:cs typeface="Open Sans"/>
              </a:rPr>
              <a:t>, Thomas (2019) : </a:t>
            </a:r>
            <a:r>
              <a:rPr lang="fr-FR" sz="1100" b="0" i="1" strike="noStrike" cap="none" spc="0" baseline="0" dirty="0">
                <a:solidFill>
                  <a:srgbClr val="000000"/>
                </a:solidFill>
                <a:effectLst/>
                <a:latin typeface="Open Sans"/>
                <a:ea typeface="Open Sans"/>
                <a:cs typeface="Open Sans"/>
              </a:rPr>
              <a:t>Neue </a:t>
            </a:r>
            <a:r>
              <a:rPr lang="fr-FR" sz="1100" b="0" i="1" strike="noStrike" cap="none" spc="0" baseline="0" dirty="0" err="1">
                <a:solidFill>
                  <a:srgbClr val="000000"/>
                </a:solidFill>
                <a:effectLst/>
                <a:latin typeface="Open Sans"/>
                <a:ea typeface="Open Sans"/>
                <a:cs typeface="Open Sans"/>
              </a:rPr>
              <a:t>Herausforderungen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neue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Kompetenzen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Wandel</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Konsequenzen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Professionalisierung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in: AGJ (éd.), </a:t>
            </a:r>
            <a:r>
              <a:rPr lang="fr-FR" sz="1100" b="0" i="1" strike="noStrike" cap="none" spc="0" baseline="0" dirty="0" err="1">
                <a:solidFill>
                  <a:srgbClr val="000000"/>
                </a:solidFill>
                <a:effectLst/>
                <a:latin typeface="Open Sans"/>
                <a:ea typeface="Open Sans"/>
                <a:cs typeface="Open Sans"/>
              </a:rPr>
              <a:t>Ohne</a:t>
            </a:r>
            <a:r>
              <a:rPr lang="fr-FR" sz="1100" b="0" i="1" strike="noStrike" cap="none" spc="0" baseline="0" dirty="0">
                <a:solidFill>
                  <a:srgbClr val="000000"/>
                </a:solidFill>
                <a:effectLst/>
                <a:latin typeface="Open Sans"/>
                <a:ea typeface="Open Sans"/>
                <a:cs typeface="Open Sans"/>
              </a:rPr>
              <a:t> uns </a:t>
            </a:r>
            <a:r>
              <a:rPr lang="fr-FR" sz="1100" b="0" i="1" strike="noStrike" cap="none" spc="0" baseline="0" dirty="0" err="1">
                <a:solidFill>
                  <a:srgbClr val="000000"/>
                </a:solidFill>
                <a:effectLst/>
                <a:latin typeface="Open Sans"/>
                <a:ea typeface="Open Sans"/>
                <a:cs typeface="Open Sans"/>
              </a:rPr>
              <a:t>geht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nichts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Fachkräfte</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Berlin, pp. 44−64.</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Kunhenn</a:t>
            </a:r>
            <a:r>
              <a:rPr lang="fr-FR" sz="1100" b="0" i="0" strike="noStrike" cap="none" spc="0" baseline="0" dirty="0">
                <a:solidFill>
                  <a:srgbClr val="000000"/>
                </a:solidFill>
                <a:effectLst/>
                <a:latin typeface="Open Sans"/>
                <a:ea typeface="Open Sans"/>
                <a:cs typeface="Open Sans"/>
              </a:rPr>
              <a:t>, Jacqueline/</a:t>
            </a:r>
            <a:r>
              <a:rPr lang="fr-FR" sz="1100" b="0" i="0" strike="noStrike" cap="none" spc="0" baseline="0" dirty="0" err="1">
                <a:solidFill>
                  <a:srgbClr val="000000"/>
                </a:solidFill>
                <a:effectLst/>
                <a:latin typeface="Open Sans"/>
                <a:ea typeface="Open Sans"/>
                <a:cs typeface="Open Sans"/>
              </a:rPr>
              <a:t>Oelerich</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Gertrud</a:t>
            </a:r>
            <a:r>
              <a:rPr lang="fr-FR" sz="1100" b="0" i="0" strike="noStrike" cap="none" spc="0" baseline="0" dirty="0">
                <a:solidFill>
                  <a:srgbClr val="000000"/>
                </a:solidFill>
                <a:effectLst/>
                <a:latin typeface="Open Sans"/>
                <a:ea typeface="Open Sans"/>
                <a:cs typeface="Open Sans"/>
              </a:rPr>
              <a:t> (2019) : </a:t>
            </a:r>
            <a:r>
              <a:rPr lang="fr-FR" sz="1100" b="0" i="1" strike="noStrike" cap="none" spc="0" baseline="0" dirty="0" err="1">
                <a:solidFill>
                  <a:srgbClr val="000000"/>
                </a:solidFill>
                <a:effectLst/>
                <a:latin typeface="Open Sans"/>
                <a:ea typeface="Open Sans"/>
                <a:cs typeface="Open Sans"/>
              </a:rPr>
              <a:t>Fachkraft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Fachkräftegebot</a:t>
            </a:r>
            <a:r>
              <a:rPr lang="fr-FR" sz="1100" b="0" i="0" strike="noStrike" cap="none" spc="0" baseline="0" dirty="0">
                <a:solidFill>
                  <a:srgbClr val="000000"/>
                </a:solidFill>
                <a:effectLst/>
                <a:latin typeface="Open Sans"/>
                <a:ea typeface="Open Sans"/>
                <a:cs typeface="Open Sans"/>
              </a:rPr>
              <a:t>, in: AGJ (éd.), </a:t>
            </a:r>
            <a:r>
              <a:rPr lang="fr-FR" sz="1100" b="0" i="1" strike="noStrike" cap="none" spc="0" baseline="0" dirty="0" err="1">
                <a:solidFill>
                  <a:srgbClr val="000000"/>
                </a:solidFill>
                <a:effectLst/>
                <a:latin typeface="Open Sans"/>
                <a:ea typeface="Open Sans"/>
                <a:cs typeface="Open Sans"/>
              </a:rPr>
              <a:t>Ohne</a:t>
            </a:r>
            <a:r>
              <a:rPr lang="fr-FR" sz="1100" b="0" i="1" strike="noStrike" cap="none" spc="0" baseline="0" dirty="0">
                <a:solidFill>
                  <a:srgbClr val="000000"/>
                </a:solidFill>
                <a:effectLst/>
                <a:latin typeface="Open Sans"/>
                <a:ea typeface="Open Sans"/>
                <a:cs typeface="Open Sans"/>
              </a:rPr>
              <a:t> uns </a:t>
            </a:r>
            <a:r>
              <a:rPr lang="fr-FR" sz="1100" b="0" i="1" strike="noStrike" cap="none" spc="0" baseline="0" dirty="0" err="1">
                <a:solidFill>
                  <a:srgbClr val="000000"/>
                </a:solidFill>
                <a:effectLst/>
                <a:latin typeface="Open Sans"/>
                <a:ea typeface="Open Sans"/>
                <a:cs typeface="Open Sans"/>
              </a:rPr>
              <a:t>geht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nichts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Fachkräfte</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Berlin, pp. 35−43.</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fédéral des Statistiques (2020)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tätige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Tageseinrichtungen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öffentlich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geförderter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Kindertagespflege</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2019 ;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https://www.destatis.de/DE/Themen/Gesellschaft-Umwelt/Soziales/Kindertagesbetreuung/Publikationen/Downloads-Kindertagesbetreuung/tageseinrichtungen-kindertagespflege-5225402207004.pdf?__blob=publicationFile</a:t>
            </a:r>
            <a:r>
              <a:rPr lang="fr-FR" sz="1100" b="0" i="0" strike="noStrike" cap="none" spc="0" baseline="0" dirty="0">
                <a:solidFill>
                  <a:srgbClr val="000000"/>
                </a:solidFill>
                <a:effectLst/>
                <a:latin typeface="Open Sans"/>
                <a:ea typeface="Open Sans"/>
                <a:cs typeface="Open Sans"/>
              </a:rPr>
              <a:t> (consulté le 31/05/2021).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Office fédéral des Statistiques (2020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Einrichtungen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tätige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Personen</a:t>
            </a:r>
            <a:r>
              <a:rPr lang="fr-FR" sz="1100" b="0" i="1" strike="noStrike" cap="none" spc="0" baseline="0" dirty="0">
                <a:solidFill>
                  <a:srgbClr val="000000"/>
                </a:solidFill>
                <a:effectLst/>
                <a:latin typeface="Open Sans"/>
                <a:ea typeface="Open Sans"/>
                <a:cs typeface="Open Sans"/>
              </a:rPr>
              <a:t> 2018 </a:t>
            </a:r>
            <a:r>
              <a:rPr lang="fr-FR" sz="1100" b="0" i="0" strike="noStrike" cap="none" spc="0" baseline="0" dirty="0">
                <a:solidFill>
                  <a:srgbClr val="000000"/>
                </a:solidFill>
                <a:effectLst/>
                <a:latin typeface="Open Sans"/>
                <a:ea typeface="Open Sans"/>
                <a:cs typeface="Open Sans"/>
              </a:rPr>
              <a:t>;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https://www.destatis.de/DE/Themen/Gesellschaft-Umwelt/Soziales/Kinderhilfe-Jugendhilfe/Publikationen/Downloads-Kinder-und-Jugendhilfe/sonstige-einrichtungen-5225403189004.pdf?__blob=publicationFile</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100</a:t>
            </a:fld>
            <a:endParaRPr lang="de-DE"/>
          </a:p>
        </p:txBody>
      </p:sp>
    </p:spTree>
    <p:extLst>
      <p:ext uri="{BB962C8B-B14F-4D97-AF65-F5344CB8AC3E}">
        <p14:creationId xmlns:p14="http://schemas.microsoft.com/office/powerpoint/2010/main" val="37923229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101</a:t>
            </a:fld>
            <a:endParaRPr lang="de-DE"/>
          </a:p>
        </p:txBody>
      </p:sp>
    </p:spTree>
    <p:extLst>
      <p:ext uri="{BB962C8B-B14F-4D97-AF65-F5344CB8AC3E}">
        <p14:creationId xmlns:p14="http://schemas.microsoft.com/office/powerpoint/2010/main" val="208893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50"/>
            <a:ext cx="5486400" cy="10756626"/>
          </a:xfrm>
        </p:spPr>
        <p:txBody>
          <a:bodyPr/>
          <a:lstStyle/>
          <a:p>
            <a:r>
              <a:rPr lang="fr-FR" sz="1100" b="0" i="0" strike="noStrike" cap="none" spc="0" baseline="0" dirty="0">
                <a:solidFill>
                  <a:srgbClr val="000000"/>
                </a:solidFill>
                <a:effectLst/>
                <a:latin typeface="Open Sans"/>
                <a:ea typeface="Open Sans"/>
                <a:cs typeface="Open Sans"/>
              </a:rPr>
              <a:t>La pauvreté se définit comme un manque de moyens et de possibilités de vivre et de structurer son existence conformément à ce que devrait permettre le niveau de vie global atteint à l’échelle de la société.</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L’exposition au risque de pauvreté se mesure à l’aune du taux de risque de pauvreté. Il s’agit d’un indicateur de la pauvreté de revenu relative correspondant à la proportion de personnes percevant des revenus équivalents inférieurs à 60 % du revenu moyen des ménages.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le taux de risque de pauvreté atteignait son niveau le plus élevé en Allemagne depuis 15 ans : 15,9 %. 13,2 millions de personnes étaient ainsi exposées à la pauvreté.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jeunes </a:t>
            </a:r>
            <a:r>
              <a:rPr lang="fr-FR" sz="1100" b="0" i="0" strike="noStrike" cap="none" spc="0" baseline="0" dirty="0">
                <a:solidFill>
                  <a:srgbClr val="000000"/>
                </a:solidFill>
                <a:effectLst/>
                <a:latin typeface="Open Sans"/>
                <a:ea typeface="Open Sans"/>
                <a:cs typeface="Open Sans"/>
              </a:rPr>
              <a:t>sont particulièrement touchés :</a:t>
            </a:r>
            <a:r>
              <a:rPr lang="fr-FR" sz="1100" b="1" i="0"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chez les moins de 18 ans, le taux de risque de pauvreté s’élève à 20,5 %. Chez les 18-25 ans, il atteint entre 24,7 % et 25,8 % chez les hommes, et 27 % chez les femmes.</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parents isolés</a:t>
            </a:r>
            <a:r>
              <a:rPr lang="fr-FR" sz="1100" b="0" i="0" strike="noStrike" cap="none" spc="0" baseline="0" dirty="0">
                <a:solidFill>
                  <a:srgbClr val="000000"/>
                </a:solidFill>
                <a:effectLst/>
                <a:latin typeface="Open Sans"/>
                <a:ea typeface="Open Sans"/>
                <a:cs typeface="Open Sans"/>
              </a:rPr>
              <a:t> sont eux aussi en première ligne : 42,7 % d’entre eux sont exposés à un risque de pauvreté.</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t>
            </a:r>
            <a:r>
              <a:rPr lang="fr-FR" sz="1100" b="1" i="0" strike="noStrike" cap="none" spc="0" baseline="0" dirty="0">
                <a:solidFill>
                  <a:srgbClr val="000000"/>
                </a:solidFill>
                <a:effectLst/>
                <a:latin typeface="Open Sans"/>
                <a:ea typeface="Open Sans"/>
                <a:cs typeface="Open Sans"/>
              </a:rPr>
              <a:t>familles ayant 3 enfants ou plus</a:t>
            </a:r>
            <a:r>
              <a:rPr lang="fr-FR" sz="1100" b="0" i="0" strike="noStrike" cap="none" spc="0" baseline="0" dirty="0">
                <a:solidFill>
                  <a:srgbClr val="000000"/>
                </a:solidFill>
                <a:effectLst/>
                <a:latin typeface="Open Sans"/>
                <a:ea typeface="Open Sans"/>
                <a:cs typeface="Open Sans"/>
              </a:rPr>
              <a:t> sont également touchées, avec un taux de risque de pauvreté de 30,9 %.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personnes ne possédant pas la citoyenneté allemande </a:t>
            </a:r>
            <a:r>
              <a:rPr lang="fr-FR" sz="1100" b="0" i="0" strike="noStrike" cap="none" spc="0" baseline="0" dirty="0">
                <a:solidFill>
                  <a:srgbClr val="000000"/>
                </a:solidFill>
                <a:effectLst/>
                <a:latin typeface="Open Sans"/>
                <a:ea typeface="Open Sans"/>
                <a:cs typeface="Open Sans"/>
              </a:rPr>
              <a:t>(35,2 %) et les</a:t>
            </a:r>
            <a:r>
              <a:rPr lang="fr-FR" sz="1100" b="1" i="0" strike="noStrike" cap="none" spc="0" baseline="0" dirty="0">
                <a:solidFill>
                  <a:srgbClr val="000000"/>
                </a:solidFill>
                <a:effectLst/>
                <a:latin typeface="Open Sans"/>
                <a:ea typeface="Open Sans"/>
                <a:cs typeface="Open Sans"/>
              </a:rPr>
              <a:t> personnes issues de l’immigration </a:t>
            </a:r>
            <a:r>
              <a:rPr lang="fr-FR" sz="1100" b="0" i="0" strike="noStrike" cap="none" spc="0" baseline="0" dirty="0">
                <a:solidFill>
                  <a:srgbClr val="000000"/>
                </a:solidFill>
                <a:effectLst/>
                <a:latin typeface="Open Sans"/>
                <a:ea typeface="Open Sans"/>
                <a:cs typeface="Open Sans"/>
              </a:rPr>
              <a:t>(26,9 %) sont elles aussi nettement plus exposées que la moyenne.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t>
            </a:r>
            <a:r>
              <a:rPr lang="fr-FR" sz="1100" b="1" i="0" strike="noStrike" cap="none" spc="0" baseline="0" dirty="0">
                <a:solidFill>
                  <a:srgbClr val="000000"/>
                </a:solidFill>
                <a:effectLst/>
                <a:latin typeface="Open Sans"/>
                <a:ea typeface="Open Sans"/>
                <a:cs typeface="Open Sans"/>
              </a:rPr>
              <a:t>enfants en situation de handicap </a:t>
            </a:r>
            <a:r>
              <a:rPr lang="fr-FR" sz="1100" b="0" i="0" strike="noStrike" cap="none" spc="0" baseline="0" dirty="0">
                <a:solidFill>
                  <a:srgbClr val="000000"/>
                </a:solidFill>
                <a:effectLst/>
                <a:latin typeface="Open Sans"/>
                <a:ea typeface="Open Sans"/>
                <a:cs typeface="Open Sans"/>
              </a:rPr>
              <a:t>grandissent plus souvent que les autres dans des familles monoparentales (31 % contre 20 %) qui dépendent davantage des aides et prestations sociales (25 % d’entre elles).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pauvreté touche le territoire de façon très inégale : le Land de Brême affiche de loin le plus fort taux de pauvreté du pays, avec près d’un habitant sur quatre touché. Viennent ensuite les Länder de Saxe-Anhalt, de Mecklembourg-Poméranie occidentale, et de Rhénanie du Nord-Westphalie, dont les taux de pauvreté respectifs se situent entre 18,5 % et 19,5 %. À l’autre bout du spectre, la Bavière et le Bade-Wurtemberg présentent les taux de pauvreté les plus faibles : respectivement 11,9 % et 12,3 %.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pauvreté est corrélée à d’autres facteurs, notamment :</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Le chômage :</a:t>
            </a:r>
            <a:r>
              <a:rPr lang="fr-FR" sz="1100" b="0" i="0" strike="noStrike" cap="none" spc="0" baseline="0" dirty="0">
                <a:solidFill>
                  <a:srgbClr val="000000"/>
                </a:solidFill>
                <a:effectLst/>
                <a:latin typeface="Open Sans"/>
                <a:ea typeface="Open Sans"/>
                <a:cs typeface="Open Sans"/>
              </a:rPr>
              <a:t> au début de l’année 2021, 2 900 000 personnes en âge de travailler étaient au chômage.  </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La maladie : </a:t>
            </a:r>
            <a:r>
              <a:rPr lang="fr-FR" sz="1100" b="0" i="0" strike="noStrike" cap="none" spc="0" baseline="0" dirty="0">
                <a:solidFill>
                  <a:srgbClr val="000000"/>
                </a:solidFill>
                <a:effectLst/>
                <a:latin typeface="Open Sans"/>
                <a:ea typeface="Open Sans"/>
                <a:cs typeface="Open Sans"/>
              </a:rPr>
              <a:t>les personnes vivant dans la pauvreté tombent davantage malades et souffrent plus souvent de problèmes de santé. Elles sont moins en mesure d’évaluer leur état de santé et leur hygiène de vie et exposées à un risque accru de décès prématuré.</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Le surendettement : </a:t>
            </a:r>
            <a:r>
              <a:rPr lang="fr-FR" sz="1100" b="0" i="0" strike="noStrike" cap="none" spc="0" baseline="0" dirty="0">
                <a:solidFill>
                  <a:srgbClr val="000000"/>
                </a:solidFill>
                <a:effectLst/>
                <a:latin typeface="Open Sans"/>
                <a:ea typeface="Open Sans"/>
                <a:cs typeface="Open Sans"/>
              </a:rPr>
              <a:t>en 2020, le taux de surendettement s’élevait à 9,87 % en Allemagne. Environ 6,85 millions de personnes de plus 18 ans étaient ainsi endettées, dont quelque 4,17 millions d’hommes.</a:t>
            </a:r>
          </a:p>
          <a:p>
            <a:endParaRPr lang="de-DE" sz="1100" b="1"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228600" indent="-22860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Gouvernement fédéral. </a:t>
            </a:r>
            <a:r>
              <a:rPr lang="fr-FR" sz="1100" b="0" i="1" strike="noStrike" cap="none" spc="0" baseline="0" dirty="0" err="1">
                <a:solidFill>
                  <a:srgbClr val="000000"/>
                </a:solidFill>
                <a:effectLst/>
                <a:latin typeface="Open Sans"/>
                <a:ea typeface="Open Sans"/>
                <a:cs typeface="Open Sans"/>
              </a:rPr>
              <a:t>Lebenslagen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 Der </a:t>
            </a:r>
            <a:r>
              <a:rPr lang="fr-FR" sz="1100" b="0" i="1" strike="noStrike" cap="none" spc="0" baseline="0" dirty="0" err="1">
                <a:solidFill>
                  <a:srgbClr val="000000"/>
                </a:solidFill>
                <a:effectLst/>
                <a:latin typeface="Open Sans"/>
                <a:ea typeface="Open Sans"/>
                <a:cs typeface="Open Sans"/>
              </a:rPr>
              <a:t>Sechste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Armuts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Reichtumsbericht</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Bundesregierung</a:t>
            </a:r>
            <a:r>
              <a:rPr lang="fr-FR" sz="1100" b="0" i="0" strike="noStrike" cap="none" spc="0" baseline="0" dirty="0">
                <a:solidFill>
                  <a:srgbClr val="000000"/>
                </a:solidFill>
                <a:effectLst/>
                <a:latin typeface="Open Sans"/>
                <a:ea typeface="Open Sans"/>
                <a:cs typeface="Open Sans"/>
              </a:rPr>
              <a:t>. Publication du Parlement (BT-</a:t>
            </a:r>
            <a:r>
              <a:rPr lang="fr-FR" sz="1100" b="0" i="0" strike="noStrike" cap="none" spc="0" baseline="0" dirty="0" err="1">
                <a:solidFill>
                  <a:srgbClr val="000000"/>
                </a:solidFill>
                <a:effectLst/>
                <a:latin typeface="Open Sans"/>
                <a:ea typeface="Open Sans"/>
                <a:cs typeface="Open Sans"/>
              </a:rPr>
              <a:t>Drucksache</a:t>
            </a:r>
            <a:r>
              <a:rPr lang="fr-FR" sz="1100" b="0" i="0" strike="noStrike" cap="none" spc="0" baseline="0" dirty="0">
                <a:solidFill>
                  <a:srgbClr val="000000"/>
                </a:solidFill>
                <a:effectLst/>
                <a:latin typeface="Open Sans"/>
                <a:ea typeface="Open Sans"/>
                <a:cs typeface="Open Sans"/>
              </a:rPr>
              <a:t>) 19/29815, 2021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https://dserver.bundestag.de/btd/19/298/1929815.pdf</a:t>
            </a:r>
            <a:r>
              <a:rPr lang="fr-FR" sz="1100" b="0" i="0" strike="noStrike" cap="none" spc="0" baseline="0" dirty="0">
                <a:solidFill>
                  <a:srgbClr val="000000"/>
                </a:solidFill>
                <a:effectLst/>
                <a:latin typeface="Open Sans"/>
                <a:ea typeface="Open Sans"/>
                <a:cs typeface="Open Sans"/>
              </a:rPr>
              <a:t> (consulté le 31/05/2021).</a:t>
            </a:r>
          </a:p>
          <a:p>
            <a:pPr marL="228600" indent="-22860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Paritätischer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Gesamtverband</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Armut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Geld</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Paritätische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Armutsbericht</a:t>
            </a:r>
            <a:r>
              <a:rPr lang="fr-FR" sz="1100" b="0" i="1" strike="noStrike" cap="none" spc="0" baseline="0" dirty="0">
                <a:solidFill>
                  <a:srgbClr val="000000"/>
                </a:solidFill>
                <a:effectLst/>
                <a:latin typeface="Open Sans"/>
                <a:ea typeface="Open Sans"/>
                <a:cs typeface="Open Sans"/>
              </a:rPr>
              <a:t> 2020</a:t>
            </a:r>
            <a:r>
              <a:rPr lang="fr-FR" sz="1100" b="0" i="0" strike="noStrike" cap="none" spc="0" baseline="0" dirty="0">
                <a:solidFill>
                  <a:srgbClr val="000000"/>
                </a:solidFill>
                <a:effectLst/>
                <a:latin typeface="Open Sans"/>
                <a:ea typeface="Open Sans"/>
                <a:cs typeface="Open Sans"/>
              </a:rPr>
              <a:t>. 2020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https://www.der-paritaetische.de/fileadmin/user_upload/Publikationen/doc/broschuere_armutsbericht-2020_web.pdf</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11</a:t>
            </a:fld>
            <a:endParaRPr lang="de-DE"/>
          </a:p>
        </p:txBody>
      </p:sp>
    </p:spTree>
    <p:extLst>
      <p:ext uri="{BB962C8B-B14F-4D97-AF65-F5344CB8AC3E}">
        <p14:creationId xmlns:p14="http://schemas.microsoft.com/office/powerpoint/2010/main" val="374155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5293132"/>
          </a:xfrm>
        </p:spPr>
        <p:txBody>
          <a:bodyPr/>
          <a:lstStyle/>
          <a:p>
            <a:r>
              <a:rPr lang="fr-FR" sz="1100" b="0" i="0" strike="noStrike" cap="none" spc="0" baseline="0" dirty="0">
                <a:solidFill>
                  <a:srgbClr val="000000"/>
                </a:solidFill>
                <a:effectLst/>
                <a:latin typeface="Open Sans"/>
                <a:ea typeface="Open Sans"/>
                <a:cs typeface="Open Sans"/>
              </a:rPr>
              <a:t>83,1 millions de personnes vivaient en Allemagne en 2020.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Personnes étrangères en Allemagne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À la fin de l’année 2019, 11,2 millions de personnes étrangères vivaient en Allemagne, depuis plus de 8 ans pour la moitié d’entre elles. 43 % étaient originaires d’un État membre de l’Union européenne. La citoyenneté la plus représentée parmi elles est la citoyenneté turque, suivie de la citoyenneté polonaise, syrienne, roumaine et italienne.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Personnes issues de l’immigration en Allemagne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l’Office allemand de la statistique, une personne est considérée comme étant issue de l’immigration lorsqu’elle-même ou au moins l’un de ses parents n’est pas ressortissant allemand de naissance. Un tiers des personnes issues de l’immigration vit en Allemagne depuis sa naissance.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Plus une classe d’âge est jeune, plus les personnes issues de l’immigration y sont représentées. Par conséquent, le public cible de l’aide sociale à l’enfance et à la jeunesse est composé à plus d’un tiers de jeunes issus de l’immigration.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algn="ctr"/>
            <a:r>
              <a:rPr lang="fr-FR" sz="1100" b="1" i="0" strike="noStrike" cap="none" spc="0" baseline="0" dirty="0">
                <a:solidFill>
                  <a:srgbClr val="000000"/>
                </a:solidFill>
                <a:effectLst/>
                <a:latin typeface="Open Sans"/>
                <a:ea typeface="Open Sans"/>
                <a:cs typeface="Open Sans"/>
              </a:rPr>
              <a:t>Population issue et non issue de l’immigration, 2019 </a:t>
            </a:r>
            <a:br>
              <a:rPr sz="1100" dirty="0"/>
            </a:br>
            <a:r>
              <a:rPr lang="fr-FR" sz="1100" b="1" i="0" strike="noStrike" cap="none" spc="0" baseline="0" dirty="0">
                <a:solidFill>
                  <a:srgbClr val="000000"/>
                </a:solidFill>
                <a:effectLst/>
                <a:latin typeface="Open Sans"/>
                <a:ea typeface="Open Sans"/>
                <a:cs typeface="Open Sans"/>
              </a:rPr>
              <a:t> (chiffres absolus en milliers)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fr-FR" sz="1100" b="0" i="1" strike="noStrike" cap="none" spc="0" baseline="0" dirty="0">
              <a:solidFill>
                <a:srgbClr val="000000"/>
              </a:solidFill>
              <a:effectLst/>
              <a:latin typeface="Open Sans"/>
              <a:ea typeface="Open Sans"/>
              <a:cs typeface="Open Sans"/>
            </a:endParaRPr>
          </a:p>
          <a:p>
            <a:r>
              <a:rPr lang="fr-FR" sz="1100" b="0" i="1" strike="noStrike" cap="none" spc="0" baseline="0" dirty="0">
                <a:solidFill>
                  <a:srgbClr val="000000"/>
                </a:solidFill>
                <a:effectLst/>
                <a:latin typeface="Open Sans"/>
                <a:ea typeface="Open Sans"/>
                <a:cs typeface="Open Sans"/>
              </a:rPr>
              <a:t>Source : Office allemand de la statistique (</a:t>
            </a:r>
            <a:r>
              <a:rPr lang="fr-FR" sz="1100" b="0" i="1" strike="noStrike" cap="none" spc="0" baseline="0" dirty="0" err="1">
                <a:solidFill>
                  <a:srgbClr val="000000"/>
                </a:solidFill>
                <a:effectLst/>
                <a:latin typeface="Open Sans"/>
                <a:ea typeface="Open Sans"/>
                <a:cs typeface="Open Sans"/>
              </a:rPr>
              <a:t>Destatis</a:t>
            </a:r>
            <a:r>
              <a:rPr lang="fr-FR" sz="1100" b="0" i="1" strike="noStrike" cap="none" spc="0" baseline="0" dirty="0">
                <a:solidFill>
                  <a:srgbClr val="000000"/>
                </a:solidFill>
                <a:effectLst/>
                <a:latin typeface="Open Sans"/>
                <a:ea typeface="Open Sans"/>
                <a:cs typeface="Open Sans"/>
              </a:rPr>
              <a:t>) 2020a, p. 17</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Mineurs réfugiés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mineurs réfugiés arrivent souvent en Allemagne accompagnés de leurs deux parents ou d’un seul. En 2019, 166 000 personnes ont demandé l’asile en Allemagne, dont 43 % étaient mineures. La part de mineurs de sexe masculin augmente avec la classe d’âge. Dans les classes d’âges les plus jeunes, les filles sont aussi nombreuses que les garçons.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Mineurs non accompagnés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8 647 mineurs non accompagnés, dont 11 % de filles et 65 % de jeunes de 16 à 18 ans, ont été pris en charge par l’aide sociale à l’enfance et à la jeunesse. La majeure partie des mineurs réfugiés n’arrivent donc pas seuls sur le territoire allemand.</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mineurs non accompagnés ont le droit à une prise en charge par les services d’aide sociale à l’enfance et à la jeunesse (art. 42 du Livre VIII du SGB). En 2015, un système de placement provisoire a été mis en place en vue d’une répartition plus homogène des mineurs non accompagnés dans les différents Länder et communes (voir articles 42 et suivants).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À la date du 30/09/2020, les services communaux chargés de l’aide sociale à l’enfance et de la politique de jeunesse avaient sous leur responsabilité 22 362 mineurs non accompagnés (dont des jeunes majeurs arrivés en Allemagne alors qu’ils étaient encore mineurs).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Bundesverband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unbegleitete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minderjährige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Flüchtlinge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BumF</a:t>
            </a:r>
            <a:r>
              <a:rPr lang="fr-FR" sz="1100" b="0" i="0" strike="noStrike" cap="none" spc="0" baseline="0" dirty="0">
                <a:solidFill>
                  <a:srgbClr val="000000"/>
                </a:solidFill>
                <a:effectLst/>
                <a:latin typeface="Open Sans"/>
                <a:ea typeface="Open Sans"/>
                <a:cs typeface="Open Sans"/>
              </a:rPr>
              <a:t>), 2020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https://b-umf.de/p/zahlen-statistiken/</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Parlement allemand (Bundestag). </a:t>
            </a:r>
            <a:r>
              <a:rPr lang="fr-FR" sz="1100" b="0" i="1" strike="noStrike" cap="none" spc="0" baseline="0" dirty="0" err="1">
                <a:solidFill>
                  <a:srgbClr val="000000"/>
                </a:solidFill>
                <a:effectLst/>
                <a:latin typeface="Open Sans"/>
                <a:ea typeface="Open Sans"/>
                <a:cs typeface="Open Sans"/>
              </a:rPr>
              <a:t>Bericht</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Bundesregierung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Situation </a:t>
            </a:r>
            <a:r>
              <a:rPr lang="fr-FR" sz="1100" b="0" i="1" strike="noStrike" cap="none" spc="0" baseline="0" dirty="0" err="1">
                <a:solidFill>
                  <a:srgbClr val="000000"/>
                </a:solidFill>
                <a:effectLst/>
                <a:latin typeface="Open Sans"/>
                <a:ea typeface="Open Sans"/>
                <a:cs typeface="Open Sans"/>
              </a:rPr>
              <a:t>unbegleiteter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Minderjähriger</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Publication du Parlement (BT-</a:t>
            </a:r>
            <a:r>
              <a:rPr lang="fr-FR" sz="1100" b="0" i="0" strike="noStrike" cap="none" spc="0" baseline="0" dirty="0" err="1">
                <a:solidFill>
                  <a:srgbClr val="000000"/>
                </a:solidFill>
                <a:effectLst/>
                <a:latin typeface="Open Sans"/>
                <a:ea typeface="Open Sans"/>
                <a:cs typeface="Open Sans"/>
              </a:rPr>
              <a:t>Drucksache</a:t>
            </a:r>
            <a:r>
              <a:rPr lang="fr-FR" sz="1100" b="0" i="0" strike="noStrike" cap="none" spc="0" baseline="0" dirty="0">
                <a:solidFill>
                  <a:srgbClr val="000000"/>
                </a:solidFill>
                <a:effectLst/>
                <a:latin typeface="Open Sans"/>
                <a:ea typeface="Open Sans"/>
                <a:cs typeface="Open Sans"/>
              </a:rPr>
              <a:t>) 19/17810 du 05/03/2020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https://dserver.bundestag.de/btd/19/178/1917810.pdf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Institut allemand de recherche sur la jeunesse. </a:t>
            </a:r>
            <a:r>
              <a:rPr lang="fr-FR" sz="1100" b="0" i="1" strike="noStrike" cap="none" spc="0" baseline="0" dirty="0">
                <a:solidFill>
                  <a:srgbClr val="000000"/>
                </a:solidFill>
                <a:effectLst/>
                <a:latin typeface="Open Sans"/>
                <a:ea typeface="Open Sans"/>
                <a:cs typeface="Open Sans"/>
              </a:rPr>
              <a:t>DJI-Kinder-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Jugendmigrationsreport</a:t>
            </a:r>
            <a:r>
              <a:rPr lang="fr-FR" sz="1100" b="0" i="1" strike="noStrike" cap="none" spc="0" baseline="0" dirty="0">
                <a:solidFill>
                  <a:srgbClr val="000000"/>
                </a:solidFill>
                <a:effectLst/>
                <a:latin typeface="Open Sans"/>
                <a:ea typeface="Open Sans"/>
                <a:cs typeface="Open Sans"/>
              </a:rPr>
              <a:t> 2020. </a:t>
            </a:r>
            <a:r>
              <a:rPr lang="fr-FR" sz="1100" b="0" i="1" strike="noStrike" cap="none" spc="0" baseline="0" dirty="0" err="1">
                <a:solidFill>
                  <a:srgbClr val="000000"/>
                </a:solidFill>
                <a:effectLst/>
                <a:latin typeface="Open Sans"/>
                <a:ea typeface="Open Sans"/>
                <a:cs typeface="Open Sans"/>
              </a:rPr>
              <a:t>Datenanalyse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Situation </a:t>
            </a:r>
            <a:r>
              <a:rPr lang="fr-FR" sz="1100" b="0" i="1" strike="noStrike" cap="none" spc="0" baseline="0" dirty="0" err="1">
                <a:solidFill>
                  <a:srgbClr val="000000"/>
                </a:solidFill>
                <a:effectLst/>
                <a:latin typeface="Open Sans"/>
                <a:ea typeface="Open Sans"/>
                <a:cs typeface="Open Sans"/>
              </a:rPr>
              <a:t>junger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2020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https://www.dji.de/fileadmin/user_upload/dasdji/themen/Jugend/DJI_Migrationsreport_2020.pdf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Karpenstein</a:t>
            </a:r>
            <a:r>
              <a:rPr lang="fr-FR" sz="1100" b="0" i="0" strike="noStrike" cap="none" spc="0" baseline="0" dirty="0">
                <a:solidFill>
                  <a:srgbClr val="000000"/>
                </a:solidFill>
                <a:effectLst/>
                <a:latin typeface="Open Sans"/>
                <a:ea typeface="Open Sans"/>
                <a:cs typeface="Open Sans"/>
              </a:rPr>
              <a:t>, Johanna ; Klaus, Tobias. </a:t>
            </a:r>
            <a:r>
              <a:rPr lang="fr-FR" sz="1100" b="0" i="1" strike="noStrike" cap="none" spc="0" baseline="0" dirty="0">
                <a:solidFill>
                  <a:srgbClr val="000000"/>
                </a:solidFill>
                <a:effectLst/>
                <a:latin typeface="Open Sans"/>
                <a:ea typeface="Open Sans"/>
                <a:cs typeface="Open Sans"/>
              </a:rPr>
              <a:t>Die Situation </a:t>
            </a:r>
            <a:r>
              <a:rPr lang="fr-FR" sz="1100" b="0" i="1" strike="noStrike" cap="none" spc="0" baseline="0" dirty="0" err="1">
                <a:solidFill>
                  <a:srgbClr val="000000"/>
                </a:solidFill>
                <a:effectLst/>
                <a:latin typeface="Open Sans"/>
                <a:ea typeface="Open Sans"/>
                <a:cs typeface="Open Sans"/>
              </a:rPr>
              <a:t>unbegleiteter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minderjähriger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Flüchtlinge</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Auswertung</a:t>
            </a:r>
            <a:r>
              <a:rPr lang="fr-FR" sz="1100" b="0" i="1" strike="noStrike" cap="none" spc="0" baseline="0" dirty="0">
                <a:solidFill>
                  <a:srgbClr val="000000"/>
                </a:solidFill>
                <a:effectLst/>
                <a:latin typeface="Open Sans"/>
                <a:ea typeface="Open Sans"/>
                <a:cs typeface="Open Sans"/>
              </a:rPr>
              <a:t> der Online-</a:t>
            </a:r>
            <a:r>
              <a:rPr lang="fr-FR" sz="1100" b="0" i="1" strike="noStrike" cap="none" spc="0" baseline="0" dirty="0" err="1">
                <a:solidFill>
                  <a:srgbClr val="000000"/>
                </a:solidFill>
                <a:effectLst/>
                <a:latin typeface="Open Sans"/>
                <a:ea typeface="Open Sans"/>
                <a:cs typeface="Open Sans"/>
              </a:rPr>
              <a:t>Umfrage</a:t>
            </a:r>
            <a:r>
              <a:rPr lang="fr-FR" sz="1100" b="0" i="1" strike="noStrike" cap="none" spc="0" baseline="0" dirty="0">
                <a:solidFill>
                  <a:srgbClr val="000000"/>
                </a:solidFill>
                <a:effectLst/>
                <a:latin typeface="Open Sans"/>
                <a:ea typeface="Open Sans"/>
                <a:cs typeface="Open Sans"/>
              </a:rPr>
              <a:t> 2018. </a:t>
            </a:r>
            <a:r>
              <a:rPr lang="fr-FR" sz="1100" b="0" i="0" strike="noStrike" cap="none" spc="0" baseline="0" dirty="0">
                <a:solidFill>
                  <a:srgbClr val="000000"/>
                </a:solidFill>
                <a:effectLst/>
                <a:latin typeface="Open Sans"/>
                <a:ea typeface="Open Sans"/>
                <a:cs typeface="Open Sans"/>
              </a:rPr>
              <a:t>2019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6" history="0"/>
              </a:rPr>
              <a:t>https://b-umf.de/src/wp-content/uploads/2019/05/2019_05_20_auswertung-bumf-online-umfrage-2018.pdf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0" strike="noStrike" cap="none" spc="0" baseline="0" dirty="0" err="1">
                <a:solidFill>
                  <a:srgbClr val="000000"/>
                </a:solidFill>
                <a:effectLst/>
                <a:latin typeface="Open Sans"/>
                <a:ea typeface="Open Sans"/>
                <a:cs typeface="Open Sans"/>
              </a:rPr>
              <a:t>Destatis</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Bevölkerung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Erwerbstätigkeit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Ausländische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Bevölkerung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Ergebnisse</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Ausländerzentralregisters</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2020a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7" history="0"/>
              </a:rPr>
              <a:t>https://www.destatis.de/DE/Themen/Gesellschaft-Umwelt/Bevoelkerung/Migration-Integration/Publikationen/Downloads-Migration/auslaend-bevoelkerung-2010200197004.pdf?__blob=publicationFile</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0" strike="noStrike" cap="none" spc="0" baseline="0" dirty="0" err="1">
                <a:solidFill>
                  <a:srgbClr val="000000"/>
                </a:solidFill>
                <a:effectLst/>
                <a:latin typeface="Open Sans"/>
                <a:ea typeface="Open Sans"/>
                <a:cs typeface="Open Sans"/>
              </a:rPr>
              <a:t>Destatis</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Bevölkerung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Erwerbstätigkeit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Bevölkerung</a:t>
            </a:r>
            <a:r>
              <a:rPr lang="fr-FR" sz="1100" b="0" i="1" strike="noStrike" cap="none" spc="0" baseline="0" dirty="0">
                <a:solidFill>
                  <a:srgbClr val="000000"/>
                </a:solidFill>
                <a:effectLst/>
                <a:latin typeface="Open Sans"/>
                <a:ea typeface="Open Sans"/>
                <a:cs typeface="Open Sans"/>
              </a:rPr>
              <a:t> mit </a:t>
            </a:r>
            <a:r>
              <a:rPr lang="fr-FR" sz="1100" b="0" i="1" strike="noStrike" cap="none" spc="0" baseline="0" dirty="0" err="1">
                <a:solidFill>
                  <a:srgbClr val="000000"/>
                </a:solidFill>
                <a:effectLst/>
                <a:latin typeface="Open Sans"/>
                <a:ea typeface="Open Sans"/>
                <a:cs typeface="Open Sans"/>
              </a:rPr>
              <a:t>Migrationshintergrund</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Ergebnisse</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Mikrozensus</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2020b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8" history="0"/>
              </a:rPr>
              <a:t>https://www.destatis.de/DE/Themen/Gesellschaft-Umwelt/Bevoelkerung/Migration-Integration/Publikationen/Downloads-Migration/auslaend-bevoelkerung-2010200197004.pdf?__blob=publicationFile</a:t>
            </a:r>
            <a:r>
              <a:rPr lang="fr-FR" sz="1100" b="0" i="0" strike="noStrike" cap="none" spc="0" baseline="0" dirty="0">
                <a:solidFill>
                  <a:srgbClr val="000000"/>
                </a:solidFill>
                <a:effectLst/>
                <a:latin typeface="Open Sans"/>
                <a:ea typeface="Open Sans"/>
                <a:cs typeface="Open Sans"/>
              </a:rPr>
              <a:t> (consulté le 31/05/2021).</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12</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1385103050"/>
              </p:ext>
            </p:extLst>
          </p:nvPr>
        </p:nvGraphicFramePr>
        <p:xfrm>
          <a:off x="764704" y="8028384"/>
          <a:ext cx="5268207" cy="2504440"/>
        </p:xfrm>
        <a:graphic>
          <a:graphicData uri="http://schemas.openxmlformats.org/drawingml/2006/table">
            <a:tbl>
              <a:tblPr firstRow="1" bandRow="1">
                <a:tableStyleId>{5C22544A-7EE6-4342-B048-85BDC9FD1C3A}</a:tableStyleId>
              </a:tblPr>
              <a:tblGrid>
                <a:gridCol w="1754505">
                  <a:extLst>
                    <a:ext uri="{9D8B030D-6E8A-4147-A177-3AD203B41FA5}">
                      <a16:colId xmlns:a16="http://schemas.microsoft.com/office/drawing/2014/main" val="2420273887"/>
                    </a:ext>
                  </a:extLst>
                </a:gridCol>
                <a:gridCol w="652780">
                  <a:extLst>
                    <a:ext uri="{9D8B030D-6E8A-4147-A177-3AD203B41FA5}">
                      <a16:colId xmlns:a16="http://schemas.microsoft.com/office/drawing/2014/main" val="3197602803"/>
                    </a:ext>
                  </a:extLst>
                </a:gridCol>
                <a:gridCol w="378143">
                  <a:extLst>
                    <a:ext uri="{9D8B030D-6E8A-4147-A177-3AD203B41FA5}">
                      <a16:colId xmlns:a16="http://schemas.microsoft.com/office/drawing/2014/main" val="3360558900"/>
                    </a:ext>
                  </a:extLst>
                </a:gridCol>
                <a:gridCol w="208280">
                  <a:extLst>
                    <a:ext uri="{9D8B030D-6E8A-4147-A177-3AD203B41FA5}">
                      <a16:colId xmlns:a16="http://schemas.microsoft.com/office/drawing/2014/main" val="1349731667"/>
                    </a:ext>
                  </a:extLst>
                </a:gridCol>
                <a:gridCol w="549521">
                  <a:extLst>
                    <a:ext uri="{9D8B030D-6E8A-4147-A177-3AD203B41FA5}">
                      <a16:colId xmlns:a16="http://schemas.microsoft.com/office/drawing/2014/main" val="3456827854"/>
                    </a:ext>
                  </a:extLst>
                </a:gridCol>
                <a:gridCol w="382659">
                  <a:extLst>
                    <a:ext uri="{9D8B030D-6E8A-4147-A177-3AD203B41FA5}">
                      <a16:colId xmlns:a16="http://schemas.microsoft.com/office/drawing/2014/main" val="2114454668"/>
                    </a:ext>
                  </a:extLst>
                </a:gridCol>
                <a:gridCol w="219393">
                  <a:extLst>
                    <a:ext uri="{9D8B030D-6E8A-4147-A177-3AD203B41FA5}">
                      <a16:colId xmlns:a16="http://schemas.microsoft.com/office/drawing/2014/main" val="2133162109"/>
                    </a:ext>
                  </a:extLst>
                </a:gridCol>
                <a:gridCol w="573405">
                  <a:extLst>
                    <a:ext uri="{9D8B030D-6E8A-4147-A177-3AD203B41FA5}">
                      <a16:colId xmlns:a16="http://schemas.microsoft.com/office/drawing/2014/main" val="742223569"/>
                    </a:ext>
                  </a:extLst>
                </a:gridCol>
                <a:gridCol w="549521">
                  <a:extLst>
                    <a:ext uri="{9D8B030D-6E8A-4147-A177-3AD203B41FA5}">
                      <a16:colId xmlns:a16="http://schemas.microsoft.com/office/drawing/2014/main" val="3837133348"/>
                    </a:ext>
                  </a:extLst>
                </a:gridCol>
              </a:tblGrid>
              <a:tr h="186018">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fr-FR" sz="1100" b="1" i="0" strike="noStrike" cap="none" spc="0" baseline="0" dirty="0">
                          <a:solidFill>
                            <a:srgbClr val="FFFFFF"/>
                          </a:solidFill>
                          <a:effectLst/>
                          <a:latin typeface="Open Sans"/>
                          <a:ea typeface="Open Sans"/>
                          <a:cs typeface="Open Sans"/>
                        </a:rPr>
                        <a:t>Total</a:t>
                      </a:r>
                    </a:p>
                  </a:txBody>
                  <a:tcPr/>
                </a:tc>
                <a:tc hMerge="1">
                  <a:txBody>
                    <a:bodyPr/>
                    <a:lstStyle/>
                    <a:p>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1" i="0" strike="noStrike" cap="none" spc="0" baseline="0">
                          <a:solidFill>
                            <a:srgbClr val="FFFFFF"/>
                          </a:solidFill>
                          <a:effectLst/>
                          <a:latin typeface="Open Sans"/>
                          <a:ea typeface="Open Sans"/>
                          <a:cs typeface="Open Sans"/>
                        </a:rPr>
                        <a:t>0-10 ans</a:t>
                      </a:r>
                      <a:endParaRPr lang="de-DE" sz="1100">
                        <a:latin typeface="Open Sans" panose="020B0606030504020204" pitchFamily="34" charset="0"/>
                        <a:ea typeface="Open Sans" panose="020B0606030504020204" pitchFamily="34" charset="0"/>
                        <a:cs typeface="Open Sans" panose="020B0606030504020204" pitchFamily="34" charset="0"/>
                      </a:endParaRPr>
                    </a:p>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1" i="0" strike="noStrike" cap="none" spc="0" baseline="0">
                          <a:solidFill>
                            <a:srgbClr val="FFFFFF"/>
                          </a:solidFill>
                          <a:effectLst/>
                          <a:latin typeface="Open Sans"/>
                          <a:ea typeface="Open Sans"/>
                          <a:cs typeface="Open Sans"/>
                        </a:rPr>
                        <a:t>10-20 ans</a:t>
                      </a:r>
                      <a:endParaRPr lang="de-DE" sz="1100">
                        <a:latin typeface="Open Sans" panose="020B0606030504020204" pitchFamily="34" charset="0"/>
                        <a:ea typeface="Open Sans" panose="020B0606030504020204" pitchFamily="34" charset="0"/>
                        <a:cs typeface="Open Sans" panose="020B0606030504020204" pitchFamily="34" charset="0"/>
                      </a:endParaRPr>
                    </a:p>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886984528"/>
                  </a:ext>
                </a:extLst>
              </a:tr>
              <a:tr h="370840">
                <a:tc>
                  <a:txBody>
                    <a:bodyPr/>
                    <a:lstStyle/>
                    <a:p>
                      <a:r>
                        <a:rPr lang="fr-FR" sz="1100" b="0" i="0" strike="noStrike" cap="none" spc="0" baseline="0">
                          <a:solidFill>
                            <a:srgbClr val="000000"/>
                          </a:solidFill>
                          <a:effectLst/>
                          <a:latin typeface="Open Sans"/>
                          <a:ea typeface="Open Sans"/>
                          <a:cs typeface="Open Sans"/>
                        </a:rPr>
                        <a:t>Statut</a:t>
                      </a:r>
                    </a:p>
                  </a:txBody>
                  <a:tcPr/>
                </a:tc>
                <a:tc>
                  <a:txBody>
                    <a:bodyPr/>
                    <a:lstStyle/>
                    <a:p>
                      <a:pPr algn="ctr"/>
                      <a:r>
                        <a:rPr lang="fr-FR" sz="1100" b="0" i="0" strike="noStrike" cap="none" spc="0" baseline="0">
                          <a:solidFill>
                            <a:srgbClr val="000000"/>
                          </a:solidFill>
                          <a:effectLst/>
                          <a:latin typeface="Open Sans"/>
                          <a:ea typeface="Open Sans"/>
                          <a:cs typeface="Open Sans"/>
                        </a:rPr>
                        <a:t>N</a:t>
                      </a:r>
                    </a:p>
                  </a:txBody>
                  <a:tcPr/>
                </a:tc>
                <a:tc>
                  <a:txBody>
                    <a:bodyPr/>
                    <a:lstStyle/>
                    <a:p>
                      <a:pPr algn="ctr"/>
                      <a:r>
                        <a:rPr lang="de-DE" sz="1100">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fr-FR" sz="1100" b="0" i="0" strike="noStrike" cap="none" spc="0" baseline="0">
                          <a:solidFill>
                            <a:srgbClr val="000000"/>
                          </a:solidFill>
                          <a:effectLst/>
                          <a:latin typeface="Open Sans"/>
                          <a:ea typeface="Open Sans"/>
                          <a:cs typeface="Open Sans"/>
                        </a:rPr>
                        <a:t>N</a:t>
                      </a:r>
                    </a:p>
                  </a:txBody>
                  <a:tcPr/>
                </a:tc>
                <a:tc>
                  <a:txBody>
                    <a:bodyPr/>
                    <a:lstStyle/>
                    <a:p>
                      <a:pPr algn="ctr"/>
                      <a:r>
                        <a:rPr lang="de-DE" sz="1100">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fr-FR" sz="1100" b="0" i="0" strike="noStrike" cap="none" spc="0" baseline="0">
                          <a:solidFill>
                            <a:srgbClr val="000000"/>
                          </a:solidFill>
                          <a:effectLst/>
                          <a:latin typeface="Open Sans"/>
                          <a:ea typeface="Open Sans"/>
                          <a:cs typeface="Open Sans"/>
                        </a:rPr>
                        <a:t>N</a:t>
                      </a:r>
                    </a:p>
                  </a:txBody>
                  <a:tcPr/>
                </a:tc>
                <a:tc>
                  <a:txBody>
                    <a:bodyPr/>
                    <a:lstStyle/>
                    <a:p>
                      <a:pPr algn="ctr"/>
                      <a:r>
                        <a:rPr lang="de-DE" sz="110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1594852936"/>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100" b="0" i="0" strike="noStrike" cap="none" spc="0" baseline="0" dirty="0">
                          <a:solidFill>
                            <a:srgbClr val="000000"/>
                          </a:solidFill>
                          <a:effectLst/>
                          <a:latin typeface="Open Sans"/>
                          <a:ea typeface="Open Sans"/>
                          <a:cs typeface="Open Sans"/>
                        </a:rPr>
                        <a:t>Non issus de</a:t>
                      </a:r>
                    </a:p>
                    <a:p>
                      <a:pPr marL="0" marR="0" lvl="0" indent="0" algn="l" defTabSz="457200" rtl="0" eaLnBrk="1" fontAlgn="auto" latinLnBrk="0" hangingPunct="1">
                        <a:lnSpc>
                          <a:spcPct val="100000"/>
                        </a:lnSpc>
                        <a:spcBef>
                          <a:spcPct val="0"/>
                        </a:spcBef>
                        <a:spcAft>
                          <a:spcPct val="0"/>
                        </a:spcAft>
                        <a:buClrTx/>
                        <a:buSzTx/>
                        <a:buFontTx/>
                        <a:buNone/>
                        <a:defRPr/>
                      </a:pPr>
                      <a:r>
                        <a:rPr lang="fr-FR" sz="1100" b="0" i="0" strike="noStrike" cap="none" spc="0" baseline="0" dirty="0">
                          <a:solidFill>
                            <a:srgbClr val="000000"/>
                          </a:solidFill>
                          <a:effectLst/>
                          <a:latin typeface="Open Sans"/>
                          <a:ea typeface="Open Sans"/>
                          <a:cs typeface="Open Sans"/>
                        </a:rPr>
                        <a:t> l’immigration</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60 814</a:t>
                      </a:r>
                    </a:p>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fr-FR" sz="1100" b="0" i="0" strike="noStrike" cap="none" spc="0" baseline="0">
                          <a:solidFill>
                            <a:srgbClr val="000000"/>
                          </a:solidFill>
                          <a:effectLst/>
                          <a:latin typeface="Open Sans"/>
                          <a:ea typeface="Open Sans"/>
                          <a:cs typeface="Open Sans"/>
                        </a:rPr>
                        <a:t>74</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4 310</a:t>
                      </a:r>
                    </a:p>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fr-FR" sz="1100" b="0" i="0" strike="noStrike" cap="none" spc="0" baseline="0">
                          <a:solidFill>
                            <a:srgbClr val="000000"/>
                          </a:solidFill>
                          <a:effectLst/>
                          <a:latin typeface="Open Sans"/>
                          <a:ea typeface="Open Sans"/>
                          <a:cs typeface="Open Sans"/>
                        </a:rPr>
                        <a:t>60</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4 901</a:t>
                      </a:r>
                    </a:p>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fr-FR" sz="1100" b="0" i="0" strike="noStrike" cap="none" spc="0" baseline="0">
                          <a:solidFill>
                            <a:srgbClr val="000000"/>
                          </a:solidFill>
                          <a:effectLst/>
                          <a:latin typeface="Open Sans"/>
                          <a:ea typeface="Open Sans"/>
                          <a:cs typeface="Open Sans"/>
                        </a:rPr>
                        <a:t>64</a:t>
                      </a:r>
                    </a:p>
                  </a:txBody>
                  <a:tcPr/>
                </a:tc>
                <a:extLst>
                  <a:ext uri="{0D108BD9-81ED-4DB2-BD59-A6C34878D82A}">
                    <a16:rowId xmlns:a16="http://schemas.microsoft.com/office/drawing/2014/main" val="224595840"/>
                  </a:ext>
                </a:extLst>
              </a:tr>
              <a:tr h="370840">
                <a:tc>
                  <a:txBody>
                    <a:bodyPr/>
                    <a:lstStyle/>
                    <a:p>
                      <a:r>
                        <a:rPr lang="fr-FR" sz="1100" b="0" i="0" strike="noStrike" cap="none" spc="0" baseline="0">
                          <a:solidFill>
                            <a:srgbClr val="000000"/>
                          </a:solidFill>
                          <a:effectLst/>
                          <a:latin typeface="Open Sans"/>
                          <a:ea typeface="Open Sans"/>
                          <a:cs typeface="Open Sans"/>
                        </a:rPr>
                        <a:t>Issus de</a:t>
                      </a:r>
                    </a:p>
                    <a:p>
                      <a:r>
                        <a:rPr lang="fr-FR" sz="1100" b="0" i="0" strike="noStrike" cap="none" spc="0" baseline="0">
                          <a:solidFill>
                            <a:srgbClr val="000000"/>
                          </a:solidFill>
                          <a:effectLst/>
                          <a:latin typeface="Open Sans"/>
                          <a:ea typeface="Open Sans"/>
                          <a:cs typeface="Open Sans"/>
                        </a:rPr>
                        <a:t> l’immigration</a:t>
                      </a: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20 799</a:t>
                      </a:r>
                    </a:p>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fr-FR" sz="1100" b="0" i="0" strike="noStrike" cap="none" spc="0" baseline="0">
                          <a:solidFill>
                            <a:srgbClr val="000000"/>
                          </a:solidFill>
                          <a:effectLst/>
                          <a:latin typeface="Open Sans"/>
                          <a:ea typeface="Open Sans"/>
                          <a:cs typeface="Open Sans"/>
                        </a:rPr>
                        <a:t>25</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2 910</a:t>
                      </a:r>
                    </a:p>
                  </a:txBody>
                  <a:tcPr/>
                </a:tc>
                <a:tc>
                  <a:txBody>
                    <a:bodyPr/>
                    <a:lstStyle/>
                    <a:p>
                      <a:pPr algn="ctr"/>
                      <a:r>
                        <a:rPr lang="fr-FR" sz="1100" b="0" i="0" strike="noStrike" cap="none" spc="0" baseline="0">
                          <a:solidFill>
                            <a:srgbClr val="000000"/>
                          </a:solidFill>
                          <a:effectLst/>
                          <a:latin typeface="Open Sans"/>
                          <a:ea typeface="Open Sans"/>
                          <a:cs typeface="Open Sans"/>
                        </a:rPr>
                        <a:t>40</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2 747</a:t>
                      </a:r>
                    </a:p>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fr-FR" sz="1100" b="0" i="0" strike="noStrike" cap="none" spc="0" baseline="0">
                          <a:solidFill>
                            <a:srgbClr val="000000"/>
                          </a:solidFill>
                          <a:effectLst/>
                          <a:latin typeface="Open Sans"/>
                          <a:ea typeface="Open Sans"/>
                          <a:cs typeface="Open Sans"/>
                        </a:rPr>
                        <a:t>36</a:t>
                      </a:r>
                    </a:p>
                  </a:txBody>
                  <a:tcPr/>
                </a:tc>
                <a:extLst>
                  <a:ext uri="{0D108BD9-81ED-4DB2-BD59-A6C34878D82A}">
                    <a16:rowId xmlns:a16="http://schemas.microsoft.com/office/drawing/2014/main" val="1760898503"/>
                  </a:ext>
                </a:extLst>
              </a:tr>
              <a:tr h="370840">
                <a:tc>
                  <a:txBody>
                    <a:bodyPr/>
                    <a:lstStyle/>
                    <a:p>
                      <a:pPr marL="457200" marR="0" lvl="1" indent="0" algn="l"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 Ressortissants allemands</a:t>
                      </a: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10 892</a:t>
                      </a:r>
                    </a:p>
                  </a:txBody>
                  <a:tcPr/>
                </a:tc>
                <a:tc>
                  <a:txBody>
                    <a:bodyPr/>
                    <a:lstStyle/>
                    <a:p>
                      <a:pPr algn="ctr"/>
                      <a:r>
                        <a:rPr lang="fr-FR" sz="1100" b="0" i="0" strike="noStrike" cap="none" spc="0" baseline="0">
                          <a:solidFill>
                            <a:srgbClr val="000000"/>
                          </a:solidFill>
                          <a:effectLst/>
                          <a:latin typeface="Open Sans"/>
                          <a:ea typeface="Open Sans"/>
                          <a:cs typeface="Open Sans"/>
                        </a:rPr>
                        <a:t>13</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2 032</a:t>
                      </a:r>
                    </a:p>
                  </a:txBody>
                  <a:tcPr/>
                </a:tc>
                <a:tc>
                  <a:txBody>
                    <a:bodyPr/>
                    <a:lstStyle/>
                    <a:p>
                      <a:pPr algn="ctr"/>
                      <a:r>
                        <a:rPr lang="fr-FR" sz="1100" b="0" i="0" strike="noStrike" cap="none" spc="0" baseline="0">
                          <a:solidFill>
                            <a:srgbClr val="000000"/>
                          </a:solidFill>
                          <a:effectLst/>
                          <a:latin typeface="Open Sans"/>
                          <a:ea typeface="Open Sans"/>
                          <a:cs typeface="Open Sans"/>
                        </a:rPr>
                        <a:t>28</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1 904</a:t>
                      </a: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25</a:t>
                      </a:r>
                    </a:p>
                  </a:txBody>
                  <a:tcPr/>
                </a:tc>
                <a:extLst>
                  <a:ext uri="{0D108BD9-81ED-4DB2-BD59-A6C34878D82A}">
                    <a16:rowId xmlns:a16="http://schemas.microsoft.com/office/drawing/2014/main" val="2184638070"/>
                  </a:ext>
                </a:extLst>
              </a:tr>
              <a:tr h="370840">
                <a:tc>
                  <a:txBody>
                    <a:bodyPr/>
                    <a:lstStyle/>
                    <a:p>
                      <a:pPr marL="457200" marR="0" lvl="1" indent="0" algn="l"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 Ressortissants étrangers</a:t>
                      </a: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9 907</a:t>
                      </a:r>
                    </a:p>
                  </a:txBody>
                  <a:tcPr/>
                </a:tc>
                <a:tc>
                  <a:txBody>
                    <a:bodyPr/>
                    <a:lstStyle/>
                    <a:p>
                      <a:pPr algn="ctr"/>
                      <a:r>
                        <a:rPr lang="fr-FR" sz="1100" b="0" i="0" strike="noStrike" cap="none" spc="0" baseline="0">
                          <a:solidFill>
                            <a:srgbClr val="000000"/>
                          </a:solidFill>
                          <a:effectLst/>
                          <a:latin typeface="Open Sans"/>
                          <a:ea typeface="Open Sans"/>
                          <a:cs typeface="Open Sans"/>
                        </a:rPr>
                        <a:t>12</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879</a:t>
                      </a:r>
                    </a:p>
                  </a:txBody>
                  <a:tcPr/>
                </a:tc>
                <a:tc>
                  <a:txBody>
                    <a:bodyPr/>
                    <a:lstStyle/>
                    <a:p>
                      <a:pPr algn="ctr"/>
                      <a:r>
                        <a:rPr lang="fr-FR" sz="1100" b="0" i="0" strike="noStrike" cap="none" spc="0" baseline="0">
                          <a:solidFill>
                            <a:srgbClr val="000000"/>
                          </a:solidFill>
                          <a:effectLst/>
                          <a:latin typeface="Open Sans"/>
                          <a:ea typeface="Open Sans"/>
                          <a:cs typeface="Open Sans"/>
                        </a:rPr>
                        <a:t>13</a:t>
                      </a:r>
                    </a:p>
                  </a:txBody>
                  <a:tcPr/>
                </a:tc>
                <a:tc>
                  <a:txBody>
                    <a:bodyPr/>
                    <a:lstStyle/>
                    <a:p>
                      <a:pPr algn="ctr"/>
                      <a:endParaRPr lang="de-DE" sz="11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a:solidFill>
                            <a:srgbClr val="000000"/>
                          </a:solidFill>
                          <a:effectLst/>
                          <a:latin typeface="Open Sans"/>
                          <a:ea typeface="Open Sans"/>
                          <a:cs typeface="Open Sans"/>
                        </a:rPr>
                        <a:t>833</a:t>
                      </a:r>
                    </a:p>
                  </a:txBody>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fr-FR" sz="1100" b="0" i="0" strike="noStrike" cap="none" spc="0" baseline="0" dirty="0">
                          <a:solidFill>
                            <a:srgbClr val="000000"/>
                          </a:solidFill>
                          <a:effectLst/>
                          <a:latin typeface="Open Sans"/>
                          <a:ea typeface="Open Sans"/>
                          <a:cs typeface="Open Sans"/>
                        </a:rPr>
                        <a:t>11</a:t>
                      </a:r>
                    </a:p>
                  </a:txBody>
                  <a:tcPr/>
                </a:tc>
                <a:extLst>
                  <a:ext uri="{0D108BD9-81ED-4DB2-BD59-A6C34878D82A}">
                    <a16:rowId xmlns:a16="http://schemas.microsoft.com/office/drawing/2014/main" val="735862387"/>
                  </a:ext>
                </a:extLst>
              </a:tr>
            </a:tbl>
          </a:graphicData>
        </a:graphic>
      </p:graphicFrame>
    </p:spTree>
    <p:extLst>
      <p:ext uri="{BB962C8B-B14F-4D97-AF65-F5344CB8AC3E}">
        <p14:creationId xmlns:p14="http://schemas.microsoft.com/office/powerpoint/2010/main" val="179029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4068996"/>
          </a:xfrm>
        </p:spPr>
        <p:txBody>
          <a:bodyPr/>
          <a:lstStyle/>
          <a:p>
            <a:r>
              <a:rPr lang="fr-FR" sz="1100" b="0" i="0" strike="noStrike" cap="none" spc="0" baseline="0" dirty="0">
                <a:solidFill>
                  <a:srgbClr val="000000"/>
                </a:solidFill>
                <a:effectLst/>
                <a:latin typeface="Open Sans"/>
                <a:ea typeface="Open Sans"/>
                <a:cs typeface="Open Sans"/>
              </a:rPr>
              <a:t>Selon l’article 1 du Livre IX du SGB, les personnes en situation de handicap sont des personnes qui présentent des incapacités physiques, mentales, intellectuelles ou sensorielles durables dont l’interaction avec diverses barrières peut faire obstacle à leur pleine et effective participation à la société à égalité avec les autres pendant plus de six mois. Lorsque l’état physique et de santé d’une personne diffère de l’état habituel des personnes de son âge, cette personne est susceptible de faire face à des restrictions de participation sociale et de présenter un risque de handicap.</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l’absence de statistiques globales, on ne dispose pas à ce jour d’une vue d’ensemble des jeunes en situation de handicap vivant en Allemagne.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recensement des personnes en situation de handicap sévère reconnu montre qu’en 2019, environ 158 000 enfants et jeunes de moins de 18 ans souffraient d’un handicap sévère (à savoir un handicap dont le degré de gravité est évalué à au moins 50 % sur une échelle de 20 % à 100 %). Ces chiffres sont toutefois insuffisants, dans la mesure où toutes les familles ne demandent ou n’obtiennent pas la reconnaissance du handicap de leur enfant.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l’enquête de micro-recensement de 2017 sur les conditions de vie des personnes vivant chez elles, 3,6 % des jeunes de moins de 25 ans seraient en situation de handicap, soient 720 000 jeunes sur les 20 millions de cette classe d’âge.</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Certains jeunes en situation de handicap vivent par ailleurs dans des structures d’hébergement. Compte tenu du conflit de compétence actuel entre l’aide sociale à l’enfance et à la jeunesse (responsable des jeunes en situation ou à risque de handicap psychique) et l’aide à l’intégration selon le Livre IX du SGB (responsable des jeunes en situation de handicap physique ou mental), ils sont comptabilisés dans deux statistiques différentes : en 2019, environ 22 517 jeunes de moins de 27 ans en situation ou à risque de handicap psychique ont été accompagnés par l’aide sociale à l’enfance et à la jeunesse (art. 35a du Livre VIII du SGB), tandis que 103 537 jeunes de moins de 18 ans en situation de handicap physique ou mental ont reçu une aide à l’intégration (Livre IX du SGB). Il convient toutefois de noter que ce dernier chiffre tient compte de toutes les personnes accompagnées, y compris les nombreux enfants et jeunes qui ne sont pas hébergés par les structures et n’ont recours qu’à une aide ponctuelle, par exemple dans le cadre d’un accueil de jour.</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Comme pour tous les enfants et jeunes, l’école occupe une place importante dans la vie des enfants et des jeunes en situation de handicap. Les statistiques permettent ici de rendre compte des besoins en enseignement spécialisé au sein du système scolaire. En 2018, environ 556 300 élèves ont bénéficié d’un enseignement spécialisé, dont 321 000 étaient scolarisés dans un établissement d’enseignement spécialisé, c’est-à-dire dans un établissement dédié aux enfants et jeunes en situation de handicap (Conférence permanente des ministres de l’Éducation des Länder, 2018).</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République fédérale d’Allemagne compte environ 390 000 familles dans lesquelles un parent en situation de handicap vit avec un ou plusieurs enfants de moins de 18 ans. Ce chiffre ne tient pas compte des parents atteints de maladies chroniques sans reconnaissance de handicap sévère.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Gouvernement fédéral. </a:t>
            </a:r>
            <a:r>
              <a:rPr lang="fr-FR" sz="1100" b="0" i="1" strike="noStrike" cap="none" spc="0" baseline="0" dirty="0" err="1">
                <a:solidFill>
                  <a:srgbClr val="000000"/>
                </a:solidFill>
                <a:effectLst/>
                <a:latin typeface="Open Sans"/>
                <a:ea typeface="Open Sans"/>
                <a:cs typeface="Open Sans"/>
              </a:rPr>
              <a:t>Teilhabebericht</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Bundesregierung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Lebenslagen</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mit </a:t>
            </a:r>
            <a:r>
              <a:rPr lang="fr-FR" sz="1100" b="0" i="1" strike="noStrike" cap="none" spc="0" baseline="0" dirty="0" err="1">
                <a:solidFill>
                  <a:srgbClr val="000000"/>
                </a:solidFill>
                <a:effectLst/>
                <a:latin typeface="Open Sans"/>
                <a:ea typeface="Open Sans"/>
                <a:cs typeface="Open Sans"/>
              </a:rPr>
              <a:t>Beeinträchtigungen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vom</a:t>
            </a:r>
            <a:r>
              <a:rPr lang="fr-FR" sz="1100" b="0" i="1" strike="noStrike" cap="none" spc="0" baseline="0" dirty="0">
                <a:solidFill>
                  <a:srgbClr val="000000"/>
                </a:solidFill>
                <a:effectLst/>
                <a:latin typeface="Open Sans"/>
                <a:ea typeface="Open Sans"/>
                <a:cs typeface="Open Sans"/>
              </a:rPr>
              <a:t> 09.03.2021.</a:t>
            </a:r>
            <a:r>
              <a:rPr lang="fr-FR" sz="1100" b="0" i="0" strike="noStrike" cap="none" spc="0" baseline="0" dirty="0">
                <a:solidFill>
                  <a:srgbClr val="000000"/>
                </a:solidFill>
                <a:effectLst/>
                <a:latin typeface="Open Sans"/>
                <a:ea typeface="Open Sans"/>
                <a:cs typeface="Open Sans"/>
              </a:rPr>
              <a:t> Publication du Parlement (BT-</a:t>
            </a:r>
            <a:r>
              <a:rPr lang="fr-FR" sz="1100" b="0" i="0" strike="noStrike" cap="none" spc="0" baseline="0" dirty="0" err="1">
                <a:solidFill>
                  <a:srgbClr val="000000"/>
                </a:solidFill>
                <a:effectLst/>
                <a:latin typeface="Open Sans"/>
                <a:ea typeface="Open Sans"/>
                <a:cs typeface="Open Sans"/>
              </a:rPr>
              <a:t>Drucksache</a:t>
            </a:r>
            <a:r>
              <a:rPr lang="fr-FR" sz="1100" b="0" i="0" strike="noStrike" cap="none" spc="0" baseline="0" dirty="0">
                <a:solidFill>
                  <a:srgbClr val="000000"/>
                </a:solidFill>
                <a:effectLst/>
                <a:latin typeface="Open Sans"/>
                <a:ea typeface="Open Sans"/>
                <a:cs typeface="Open Sans"/>
              </a:rPr>
              <a:t>) 19/27890, 2021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https://dserver.bundestag.de/btd/19/278/1927890.pdf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Fendrich</a:t>
            </a:r>
            <a:r>
              <a:rPr lang="fr-FR" sz="1100" b="0" i="0" strike="noStrike" cap="none" spc="0" baseline="0" dirty="0">
                <a:solidFill>
                  <a:srgbClr val="000000"/>
                </a:solidFill>
                <a:effectLst/>
                <a:latin typeface="Open Sans"/>
                <a:ea typeface="Open Sans"/>
                <a:cs typeface="Open Sans"/>
              </a:rPr>
              <a:t>, Sandra ; </a:t>
            </a:r>
            <a:r>
              <a:rPr lang="fr-FR" sz="1100" b="0" i="0" strike="noStrike" cap="none" spc="0" baseline="0" dirty="0" err="1">
                <a:solidFill>
                  <a:srgbClr val="000000"/>
                </a:solidFill>
                <a:effectLst/>
                <a:latin typeface="Open Sans"/>
                <a:ea typeface="Open Sans"/>
                <a:cs typeface="Open Sans"/>
              </a:rPr>
              <a:t>Pothmann</a:t>
            </a:r>
            <a:r>
              <a:rPr lang="fr-FR" sz="1100" b="0" i="0" strike="noStrike" cap="none" spc="0" baseline="0" dirty="0">
                <a:solidFill>
                  <a:srgbClr val="000000"/>
                </a:solidFill>
                <a:effectLst/>
                <a:latin typeface="Open Sans"/>
                <a:ea typeface="Open Sans"/>
                <a:cs typeface="Open Sans"/>
              </a:rPr>
              <a:t>, Jens ; </a:t>
            </a:r>
            <a:r>
              <a:rPr lang="fr-FR" sz="1100" b="0" i="0" strike="noStrike" cap="none" spc="0" baseline="0" dirty="0" err="1">
                <a:solidFill>
                  <a:srgbClr val="000000"/>
                </a:solidFill>
                <a:effectLst/>
                <a:latin typeface="Open Sans"/>
                <a:ea typeface="Open Sans"/>
                <a:cs typeface="Open Sans"/>
              </a:rPr>
              <a:t>Tabel</a:t>
            </a:r>
            <a:r>
              <a:rPr lang="fr-FR" sz="1100" b="0" i="0" strike="noStrike" cap="none" spc="0" baseline="0" dirty="0">
                <a:solidFill>
                  <a:srgbClr val="000000"/>
                </a:solidFill>
                <a:effectLst/>
                <a:latin typeface="Open Sans"/>
                <a:ea typeface="Open Sans"/>
                <a:cs typeface="Open Sans"/>
              </a:rPr>
              <a:t>, Agathe. </a:t>
            </a:r>
            <a:r>
              <a:rPr lang="fr-FR" sz="1100" b="0" i="0" strike="noStrike" cap="none" spc="0" baseline="0" dirty="0" err="1">
                <a:solidFill>
                  <a:srgbClr val="000000"/>
                </a:solidFill>
                <a:effectLst/>
                <a:latin typeface="Open Sans"/>
                <a:ea typeface="Open Sans"/>
                <a:cs typeface="Open Sans"/>
              </a:rPr>
              <a:t>Aktuelle</a:t>
            </a:r>
            <a:r>
              <a:rPr lang="fr-FR" sz="1100" b="0" i="0" strike="noStrike" cap="none" spc="0" baseline="0" dirty="0">
                <a:solidFill>
                  <a:srgbClr val="000000"/>
                </a:solidFill>
                <a:effectLst/>
                <a:latin typeface="Open Sans"/>
                <a:ea typeface="Open Sans"/>
                <a:cs typeface="Open Sans"/>
              </a:rPr>
              <a:t> Trends in den </a:t>
            </a:r>
            <a:r>
              <a:rPr lang="fr-FR" sz="1100" b="0" i="0" strike="noStrike" cap="none" spc="0" baseline="0" dirty="0" err="1">
                <a:solidFill>
                  <a:srgbClr val="000000"/>
                </a:solidFill>
                <a:effectLst/>
                <a:latin typeface="Open Sans"/>
                <a:ea typeface="Open Sans"/>
                <a:cs typeface="Open Sans"/>
              </a:rPr>
              <a:t>Eingliederungshilfen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junge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Menschen</a:t>
            </a:r>
            <a:r>
              <a:rPr lang="fr-FR" sz="1100" b="0" i="0" strike="noStrike" cap="none" spc="0" baseline="0" dirty="0">
                <a:solidFill>
                  <a:srgbClr val="000000"/>
                </a:solidFill>
                <a:effectLst/>
                <a:latin typeface="Open Sans"/>
                <a:ea typeface="Open Sans"/>
                <a:cs typeface="Open Sans"/>
              </a:rPr>
              <a:t>, in </a:t>
            </a:r>
            <a:r>
              <a:rPr lang="fr-FR" sz="1100" b="0" i="1" strike="noStrike" cap="none" spc="0" baseline="0" dirty="0">
                <a:solidFill>
                  <a:srgbClr val="000000"/>
                </a:solidFill>
                <a:effectLst/>
                <a:latin typeface="Open Sans"/>
                <a:ea typeface="Open Sans"/>
                <a:cs typeface="Open Sans"/>
              </a:rPr>
              <a:t>Monitor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Erziehung</a:t>
            </a:r>
            <a:r>
              <a:rPr lang="fr-FR" sz="1100" b="0" i="0" strike="noStrike" cap="none" spc="0" baseline="0" dirty="0">
                <a:solidFill>
                  <a:srgbClr val="000000"/>
                </a:solidFill>
                <a:effectLst/>
                <a:latin typeface="Open Sans"/>
                <a:ea typeface="Open Sans"/>
                <a:cs typeface="Open Sans"/>
              </a:rPr>
              <a:t>. Dortmund, 2021 : </a:t>
            </a:r>
            <a:r>
              <a:rPr lang="fr-FR" sz="1100" b="0" i="0" strike="noStrike" cap="none" spc="0" baseline="0" dirty="0" err="1">
                <a:solidFill>
                  <a:srgbClr val="000000"/>
                </a:solidFill>
                <a:effectLst/>
                <a:latin typeface="Open Sans"/>
                <a:ea typeface="Open Sans"/>
                <a:cs typeface="Open Sans"/>
              </a:rPr>
              <a:t>Arbeitsstelle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AKJStat</a:t>
            </a:r>
            <a:r>
              <a:rPr lang="fr-FR" sz="1100" b="0" i="0" strike="noStrike" cap="none" spc="0" baseline="0" dirty="0">
                <a:solidFill>
                  <a:srgbClr val="000000"/>
                </a:solidFill>
                <a:effectLst/>
                <a:latin typeface="Open Sans"/>
                <a:ea typeface="Open Sans"/>
                <a:cs typeface="Open Sans"/>
              </a:rPr>
              <a:t>).</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Conférence permanente des ministres de l’Éducation des </a:t>
            </a:r>
            <a:r>
              <a:rPr lang="fr-FR" sz="1100" b="0" i="1" strike="noStrike" cap="none" spc="0" baseline="0" dirty="0">
                <a:solidFill>
                  <a:srgbClr val="000000"/>
                </a:solidFill>
                <a:effectLst/>
                <a:latin typeface="Open Sans"/>
                <a:ea typeface="Open Sans"/>
                <a:cs typeface="Open Sans"/>
              </a:rPr>
              <a:t>Länder.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Sonderpädagogische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Förderung</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Schulen</a:t>
            </a:r>
            <a:r>
              <a:rPr lang="fr-FR" sz="1100" b="0" i="1" strike="noStrike" cap="none" spc="0" baseline="0" dirty="0">
                <a:solidFill>
                  <a:srgbClr val="000000"/>
                </a:solidFill>
                <a:effectLst/>
                <a:latin typeface="Open Sans"/>
                <a:ea typeface="Open Sans"/>
                <a:cs typeface="Open Sans"/>
              </a:rPr>
              <a:t> 2009 bis 2018</a:t>
            </a:r>
            <a:r>
              <a:rPr lang="fr-FR" sz="1100" b="0" i="0" strike="noStrike" cap="none" spc="0" baseline="0" dirty="0">
                <a:solidFill>
                  <a:srgbClr val="000000"/>
                </a:solidFill>
                <a:effectLst/>
                <a:latin typeface="Open Sans"/>
                <a:ea typeface="Open Sans"/>
                <a:cs typeface="Open Sans"/>
              </a:rPr>
              <a:t>, publication statistique de la Conférence permanente des ministres de l’Éducation des </a:t>
            </a:r>
            <a:r>
              <a:rPr lang="fr-FR" sz="1100" b="0" i="1" strike="noStrike" cap="none" spc="0" baseline="0" dirty="0">
                <a:solidFill>
                  <a:srgbClr val="000000"/>
                </a:solidFill>
                <a:effectLst/>
                <a:latin typeface="Open Sans"/>
                <a:ea typeface="Open Sans"/>
                <a:cs typeface="Open Sans"/>
              </a:rPr>
              <a:t>Länder</a:t>
            </a:r>
            <a:r>
              <a:rPr lang="fr-FR" sz="1100" b="0" i="0" strike="noStrike" cap="none" spc="0" baseline="0" dirty="0">
                <a:solidFill>
                  <a:srgbClr val="000000"/>
                </a:solidFill>
                <a:effectLst/>
                <a:latin typeface="Open Sans"/>
                <a:ea typeface="Open Sans"/>
                <a:cs typeface="Open Sans"/>
              </a:rPr>
              <a:t> n° 223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https://www.kmk.org/fileadmin/Dateien/pdf/Statistik/Dokumentationen/Dok223_SoPae_2018.pdf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0" strike="noStrike" cap="none" spc="0" baseline="0" dirty="0" err="1">
                <a:solidFill>
                  <a:srgbClr val="000000"/>
                </a:solidFill>
                <a:effectLst/>
                <a:latin typeface="Open Sans"/>
                <a:ea typeface="Open Sans"/>
                <a:cs typeface="Open Sans"/>
              </a:rPr>
              <a:t>Destatis</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Statistik</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schwerbehinderten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2019. </a:t>
            </a:r>
            <a:r>
              <a:rPr lang="fr-FR" sz="1100" b="0" i="0" strike="noStrike" cap="none" spc="0" baseline="0" dirty="0">
                <a:solidFill>
                  <a:srgbClr val="000000"/>
                </a:solidFill>
                <a:effectLst/>
                <a:latin typeface="Open Sans"/>
                <a:ea typeface="Open Sans"/>
                <a:cs typeface="Open Sans"/>
              </a:rPr>
              <a:t>2020a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https://www.destatis.de/DE/Themen/Gesellschaft-Umwelt/Gesundheit/Behinderte-Menschen/Publikationen/Downloads-Behinderte-Menschen/sozial-schwerbehinderte-kb-5227101199004.html</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0" strike="noStrike" cap="none" spc="0" baseline="0" dirty="0" err="1">
                <a:solidFill>
                  <a:srgbClr val="000000"/>
                </a:solidFill>
                <a:effectLst/>
                <a:latin typeface="Open Sans"/>
                <a:ea typeface="Open Sans"/>
                <a:cs typeface="Open Sans"/>
              </a:rPr>
              <a:t>Destatis</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Öffentliche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Sozialleistungen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Lebenslagen</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behinderten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Ergebnis</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Mikrozensus</a:t>
            </a:r>
            <a:r>
              <a:rPr lang="fr-FR" sz="1100" b="0" i="1" strike="noStrike" cap="none" spc="0" baseline="0" dirty="0">
                <a:solidFill>
                  <a:srgbClr val="000000"/>
                </a:solidFill>
                <a:effectLst/>
                <a:latin typeface="Open Sans"/>
                <a:ea typeface="Open Sans"/>
                <a:cs typeface="Open Sans"/>
              </a:rPr>
              <a:t> 2017. </a:t>
            </a:r>
            <a:r>
              <a:rPr lang="fr-FR" sz="1100" b="0" i="0" strike="noStrike" cap="none" spc="0" baseline="0" dirty="0">
                <a:solidFill>
                  <a:srgbClr val="000000"/>
                </a:solidFill>
                <a:effectLst/>
                <a:latin typeface="Open Sans"/>
                <a:ea typeface="Open Sans"/>
                <a:cs typeface="Open Sans"/>
              </a:rPr>
              <a:t>2020b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6" history="0"/>
              </a:rPr>
              <a:t>https://www.destatis.de/DE/Themen/Gesellschaft-Umwelt/Gesundheit/Behinderte-Menschen/Publikationen/Downloads-Behinderte-Menschen/lebenslagen-behinderter-menschen-5122123179004.pdf?__blob=publicationFile</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Tabel</a:t>
            </a:r>
            <a:r>
              <a:rPr lang="fr-FR" sz="1100" b="0" i="0" strike="noStrike" cap="none" spc="0" baseline="0" dirty="0">
                <a:solidFill>
                  <a:srgbClr val="000000"/>
                </a:solidFill>
                <a:effectLst/>
                <a:latin typeface="Open Sans"/>
                <a:ea typeface="Open Sans"/>
                <a:cs typeface="Open Sans"/>
              </a:rPr>
              <a:t>, Agathe ; </a:t>
            </a:r>
            <a:r>
              <a:rPr lang="fr-FR" sz="1100" b="0" i="0" strike="noStrike" cap="none" spc="0" baseline="0" dirty="0" err="1">
                <a:solidFill>
                  <a:srgbClr val="000000"/>
                </a:solidFill>
                <a:effectLst/>
                <a:latin typeface="Open Sans"/>
                <a:ea typeface="Open Sans"/>
                <a:cs typeface="Open Sans"/>
              </a:rPr>
              <a:t>Fendrich</a:t>
            </a:r>
            <a:r>
              <a:rPr lang="fr-FR" sz="1100" b="0" i="0" strike="noStrike" cap="none" spc="0" baseline="0" dirty="0">
                <a:solidFill>
                  <a:srgbClr val="000000"/>
                </a:solidFill>
                <a:effectLst/>
                <a:latin typeface="Open Sans"/>
                <a:ea typeface="Open Sans"/>
                <a:cs typeface="Open Sans"/>
              </a:rPr>
              <a:t>, Sandra. </a:t>
            </a:r>
            <a:r>
              <a:rPr lang="fr-FR" sz="1100" b="0" i="0" strike="noStrike" cap="none" spc="0" baseline="0" dirty="0" err="1">
                <a:solidFill>
                  <a:srgbClr val="000000"/>
                </a:solidFill>
                <a:effectLst/>
                <a:latin typeface="Open Sans"/>
                <a:ea typeface="Open Sans"/>
                <a:cs typeface="Open Sans"/>
              </a:rPr>
              <a:t>Eingliederungshilfen</a:t>
            </a:r>
            <a:r>
              <a:rPr lang="fr-FR" sz="1100" b="0" i="0" strike="noStrike" cap="none" spc="0" baseline="0" dirty="0">
                <a:solidFill>
                  <a:srgbClr val="000000"/>
                </a:solidFill>
                <a:effectLst/>
                <a:latin typeface="Open Sans"/>
                <a:ea typeface="Open Sans"/>
                <a:cs typeface="Open Sans"/>
              </a:rPr>
              <a:t> (§ 35a SGB VIII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6. </a:t>
            </a:r>
            <a:r>
              <a:rPr lang="fr-FR" sz="1100" b="0" i="0" strike="noStrike" cap="none" spc="0" baseline="0" dirty="0" err="1">
                <a:solidFill>
                  <a:srgbClr val="000000"/>
                </a:solidFill>
                <a:effectLst/>
                <a:latin typeface="Open Sans"/>
                <a:ea typeface="Open Sans"/>
                <a:cs typeface="Open Sans"/>
              </a:rPr>
              <a:t>Kapitel</a:t>
            </a:r>
            <a:r>
              <a:rPr lang="fr-FR" sz="1100" b="0" i="0" strike="noStrike" cap="none" spc="0" baseline="0" dirty="0">
                <a:solidFill>
                  <a:srgbClr val="000000"/>
                </a:solidFill>
                <a:effectLst/>
                <a:latin typeface="Open Sans"/>
                <a:ea typeface="Open Sans"/>
                <a:cs typeface="Open Sans"/>
              </a:rPr>
              <a:t> SGB XII), in </a:t>
            </a:r>
            <a:r>
              <a:rPr lang="fr-FR" sz="1100" b="0" i="1" strike="noStrike" cap="none" spc="0" baseline="0" dirty="0" err="1">
                <a:solidFill>
                  <a:srgbClr val="000000"/>
                </a:solidFill>
                <a:effectLst/>
                <a:latin typeface="Open Sans"/>
                <a:ea typeface="Open Sans"/>
                <a:cs typeface="Open Sans"/>
              </a:rPr>
              <a:t>Autorengruppe</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Jugendhilfestatistik</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Extra 2021.</a:t>
            </a:r>
            <a:r>
              <a:rPr lang="fr-FR" sz="1100" b="0" i="0" strike="noStrike" cap="none" spc="0" baseline="0" dirty="0">
                <a:solidFill>
                  <a:srgbClr val="000000"/>
                </a:solidFill>
                <a:effectLst/>
                <a:latin typeface="Open Sans"/>
                <a:ea typeface="Open Sans"/>
                <a:cs typeface="Open Sans"/>
              </a:rPr>
              <a:t> Dortmund, 2021, pp. 26</a:t>
            </a:r>
            <a:r>
              <a:rPr lang="fr-FR" sz="1200" b="0" i="0" strike="noStrike" cap="none" spc="0" baseline="0" dirty="0">
                <a:solidFill>
                  <a:srgbClr val="000000"/>
                </a:solidFill>
                <a:effectLst/>
                <a:latin typeface="Calibri"/>
                <a:ea typeface="Calibri"/>
                <a:cs typeface="Calibri"/>
              </a:rPr>
              <a:t>−</a:t>
            </a:r>
            <a:r>
              <a:rPr lang="fr-FR" sz="1100" b="0" i="0" strike="noStrike" cap="none" spc="0" baseline="0" dirty="0">
                <a:solidFill>
                  <a:srgbClr val="000000"/>
                </a:solidFill>
                <a:effectLst/>
                <a:latin typeface="Open Sans"/>
                <a:ea typeface="Open Sans"/>
                <a:cs typeface="Open Sans"/>
              </a:rPr>
              <a:t>30.</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13</a:t>
            </a:fld>
            <a:endParaRPr lang="de-DE"/>
          </a:p>
        </p:txBody>
      </p:sp>
    </p:spTree>
    <p:extLst>
      <p:ext uri="{BB962C8B-B14F-4D97-AF65-F5344CB8AC3E}">
        <p14:creationId xmlns:p14="http://schemas.microsoft.com/office/powerpoint/2010/main" val="36825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1980763"/>
          </a:xfrm>
        </p:spPr>
        <p:txBody>
          <a:bodyPr/>
          <a:lstStyle/>
          <a:p>
            <a:r>
              <a:rPr lang="fr-FR" sz="1100" b="0" i="0" strike="noStrike" cap="none" spc="0" baseline="0" dirty="0">
                <a:solidFill>
                  <a:srgbClr val="000000"/>
                </a:solidFill>
                <a:effectLst/>
                <a:latin typeface="Open Sans"/>
                <a:ea typeface="Open Sans"/>
                <a:cs typeface="Open Sans"/>
              </a:rPr>
              <a:t>L’aide sociale à l’enfance et à la jeunesse n’agit pas seule dans son coin. Il s’agit plutôt d’un système d’intervention sociale qui joue un rôle de carrefour entre de nombreux autres acteurs, prestataires et systèmes d’action sociale. Cela concerne d’abord les institutions mentionnées dans le Livre VIII du SGB dont les jeunes et leurs familles sont bénéficiaires (</a:t>
            </a:r>
            <a:r>
              <a:rPr lang="fr-FR" sz="1100" b="0" i="1" strike="noStrike" cap="none" spc="0" baseline="0" dirty="0">
                <a:solidFill>
                  <a:srgbClr val="000000"/>
                </a:solidFill>
                <a:effectLst/>
                <a:latin typeface="Open Sans"/>
                <a:ea typeface="Open Sans"/>
                <a:cs typeface="Open Sans"/>
              </a:rPr>
              <a:t>cf. art. 81 du SGB VIII </a:t>
            </a:r>
            <a:r>
              <a:rPr lang="fr-FR" sz="1100" b="0" i="1" u="sng" strike="noStrike" cap="none" spc="0" baseline="0" dirty="0">
                <a:solidFill>
                  <a:srgbClr val="000000"/>
                </a:solidFill>
                <a:effectLst/>
                <a:uFill>
                  <a:solidFill>
                    <a:srgbClr val="000000"/>
                  </a:solidFill>
                </a:uFill>
                <a:latin typeface="Open Sans"/>
                <a:ea typeface="Open Sans"/>
                <a:cs typeface="Open Sans"/>
                <a:hlinkClick r:id="rId3" history="0"/>
              </a:rPr>
              <a:t>https://www.gesetze-im-internet.de/sgb_8/__81.html</a:t>
            </a:r>
            <a:r>
              <a:rPr lang="fr-FR" sz="1100" b="0" i="0" strike="noStrike" cap="none" spc="0" baseline="0" dirty="0">
                <a:solidFill>
                  <a:srgbClr val="000000"/>
                </a:solidFill>
                <a:effectLst/>
                <a:latin typeface="Open Sans"/>
                <a:ea typeface="Open Sans"/>
                <a:cs typeface="Open Sans"/>
              </a:rPr>
              <a:t>). Au-delà de ces aspects institutionnels, l’aide sociale à l’enfance et à la jeunesse a aussi vocation à s’impliquer dans toutes les questions politiques et sociétales relatives aux conditions d’éducation ou de développement des mineurs. </a:t>
            </a:r>
          </a:p>
          <a:p>
            <a:r>
              <a:rPr lang="fr-FR" sz="1100" b="0" i="0" strike="noStrike" cap="none" spc="0" baseline="0" dirty="0">
                <a:solidFill>
                  <a:srgbClr val="000000"/>
                </a:solidFill>
                <a:effectLst/>
                <a:latin typeface="Open Sans"/>
                <a:ea typeface="Open Sans"/>
                <a:cs typeface="Open Sans"/>
              </a:rPr>
              <a:t>La loi fédérale relative à l’aide sociale à l’enfance et à la jeunesse (SGB VIII) dispose expressément que la coopération avec certains acteurs et structures d’autres systèmes d’intervention doit être effective (</a:t>
            </a:r>
            <a:r>
              <a:rPr lang="fr-FR" sz="1100" b="0" i="1" strike="noStrike" cap="none" spc="0" baseline="0" dirty="0">
                <a:solidFill>
                  <a:srgbClr val="000000"/>
                </a:solidFill>
                <a:effectLst/>
                <a:latin typeface="Open Sans"/>
                <a:ea typeface="Open Sans"/>
                <a:cs typeface="Open Sans"/>
              </a:rPr>
              <a:t>cf. art. 81 du SGB VIII) :</a:t>
            </a:r>
          </a:p>
          <a:p>
            <a:endParaRPr lang="fr-FR" sz="1100" b="0" i="1" strike="noStrike" cap="none" spc="0" baseline="0" dirty="0">
              <a:solidFill>
                <a:srgbClr val="000000"/>
              </a:solidFill>
              <a:effectLst/>
              <a:latin typeface="Open Sans"/>
              <a:ea typeface="Open Sans"/>
              <a:cs typeface="Open Sans"/>
            </a:endParaRPr>
          </a:p>
          <a:p>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Les acteurs publics de l’aide sociale à l’enfance et à la jeunesse travaillent en partenariat avec d’autres structures et organismes publics dont le champ d’intervention touche à la vie des mineurs et de leurs familles, notamment avec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services sociaux tels que définis dans les Livres II, III, IV, V, VI et XII du Code de la Sécurité et de l’action sociales ainsi que les organismes prestataires d’action sociale au sens de la Loi fédérale relative à l’assistance aux victimes de guerre (</a:t>
            </a:r>
            <a:r>
              <a:rPr lang="fr-FR" sz="1100" b="0" i="1" strike="noStrike" cap="none" spc="0" baseline="0" dirty="0" err="1">
                <a:solidFill>
                  <a:srgbClr val="000000"/>
                </a:solidFill>
                <a:effectLst/>
                <a:latin typeface="Open Sans"/>
                <a:ea typeface="Open Sans"/>
                <a:cs typeface="Open Sans"/>
              </a:rPr>
              <a:t>Bundesversorgungsgesetz</a:t>
            </a:r>
            <a:r>
              <a:rPr lang="fr-FR" sz="1100" b="0" i="0" strike="noStrike" cap="none" spc="0" baseline="0" dirty="0">
                <a:solidFill>
                  <a:srgbClr val="000000"/>
                </a:solidFill>
                <a:effectLst/>
                <a:latin typeface="Open Sans"/>
                <a:ea typeface="Open Sans"/>
                <a:cs typeface="Open Sans"/>
              </a:rPr>
              <a:t>)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centres de rééducation visés à l’article 6, alinéa 1 (7) du Livre IX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juridictions pour mineurs et les chambres spécialisées dans les affaires familiales, les services du procureur ainsi que les établissements pénitentiaires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établissements scolaires et les services administratifs du système éducatif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structures et établissements du service public de la santé ainsi que les autres organismes et services du système de santé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structures de conseil et d’accompagnement visées aux articles 3 et 8 de la Loi fédérale relative aux grossesses non désirées (</a:t>
            </a:r>
            <a:r>
              <a:rPr lang="fr-FR" sz="1100" b="0" i="1" strike="noStrike" cap="none" spc="0" baseline="0" dirty="0" err="1">
                <a:solidFill>
                  <a:srgbClr val="000000"/>
                </a:solidFill>
                <a:effectLst/>
                <a:latin typeface="Open Sans"/>
                <a:ea typeface="Open Sans"/>
                <a:cs typeface="Open Sans"/>
              </a:rPr>
              <a:t>Schwangerschaftskonfliktgesetz</a:t>
            </a:r>
            <a:r>
              <a:rPr lang="fr-FR" sz="1100" b="0" i="0" strike="noStrike" cap="none" spc="0" baseline="0" dirty="0">
                <a:solidFill>
                  <a:srgbClr val="000000"/>
                </a:solidFill>
                <a:effectLst/>
                <a:latin typeface="Open Sans"/>
                <a:ea typeface="Open Sans"/>
                <a:cs typeface="Open Sans"/>
              </a:rPr>
              <a:t>) ainsi que les espaces de consultation en addictologie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structures et services de prévention des violences intrafamiliales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services de l’Agence fédérale pour l’Emploi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structures et établissements généralistes de formation initiale et continue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 Les autorités de police et de maintien de l’ordre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 Les services de l’inspection du travail et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 Les instituts spécialisés de formation initiale et continue ainsi que les établissements de recherche. »</a:t>
            </a:r>
          </a:p>
          <a:p>
            <a:pPr marL="228600" lvl="0" indent="-228600">
              <a:buFont typeface="+mj-lt"/>
              <a:buAutoNum type="arabicPeriod"/>
            </a:pP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Si l’aide sociale à l’enfance et à la jeunesse joue ainsi un rôle de carrefour à l’interface de nombreux systèmes d’intervention sociale très divers au sein de la société allemande, c’est parce que sa mission essentielle consiste à : « contribuer à préserver ou à mettre en place des conditions de vie positives et un environnement propice à l’épanouissement des enfants et de leurs familles » (art. 1, al. 3 SGB VIII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https://www.gesetze-im-internet.de/sgb_8/__1.html</a:t>
            </a:r>
            <a:r>
              <a:rPr lang="fr-FR" sz="1100" b="0" i="0" strike="noStrike" cap="none" spc="0" baseline="0" dirty="0">
                <a:solidFill>
                  <a:srgbClr val="000000"/>
                </a:solidFill>
                <a:effectLst/>
                <a:latin typeface="Open Sans"/>
                <a:ea typeface="Open Sans"/>
                <a:cs typeface="Open Sans"/>
              </a:rPr>
              <a:t>). Cette mission – également appelée « obligation d’intervenir » – implique pour les acteurs de la protection de l’enfance d’être en lien permanent avec les systèmes précités, de faire en sorte qu’eux aussi se soucient des intérêts des enfants et des jeunes et qu’ils contribuent à leur réussite éducative.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fait de se confronter aux différents cadres de référence inhérents aux autres systèmes d’intervention et la coopération avec leurs corps de métiers respectifs constituent de grands défis pour toutes les parties prenantes. En effet, les logiques de l’action institutionnelle et les cultures de métier procèdent de bases juridiques, de sources et de modalités de financement différentes. Elles relèvent aussi d’autres missions institutionnelles et sociétales, sans parler des savoirs et cadres d’intervention propres à chaque profession. Malgré ces obstacles à la coopération, les croisements interdisciplinaires et interinstitutionnels entre partenaires sont à la fois la condition et l’expression d’une aide sociale à l’enfance et à la jeunesse qui entend jouer tout son rôle en partant des besoins de ses bénéficiaires, et qui intègre à son analyse comme à son intervention l’ensemble des conditions d’éducation et de développement des enfants et des jeunes.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p>
          <a:p>
            <a:r>
              <a:rPr lang="fr-FR" sz="1100" b="1" i="0" strike="noStrike" cap="none" spc="0" baseline="0" dirty="0">
                <a:solidFill>
                  <a:srgbClr val="000000"/>
                </a:solidFill>
                <a:effectLst/>
              </a:rPr>
              <a:t>Sources</a:t>
            </a:r>
          </a:p>
          <a:p>
            <a:pPr marL="171450" indent="-171450">
              <a:buFont typeface="Wingdings" panose="05000000000000000000" pitchFamily="2" charset="2"/>
              <a:buChar char="Ø"/>
            </a:pPr>
            <a:endParaRPr lang="de-DE" sz="1100" dirty="0"/>
          </a:p>
          <a:p>
            <a:pPr marL="171450" indent="-171450">
              <a:buFont typeface="Wingdings" panose="05000000000000000000" pitchFamily="2" charset="2"/>
              <a:buChar char="Ø"/>
            </a:pPr>
            <a:r>
              <a:rPr lang="fr-FR" sz="1100" b="0" i="0" strike="noStrike" cap="none" spc="0" baseline="0" dirty="0" err="1">
                <a:solidFill>
                  <a:srgbClr val="000000"/>
                </a:solidFill>
                <a:effectLst/>
              </a:rPr>
              <a:t>Seckinger</a:t>
            </a:r>
            <a:r>
              <a:rPr lang="fr-FR" sz="1100" b="0" i="0" strike="noStrike" cap="none" spc="0" baseline="0" dirty="0">
                <a:solidFill>
                  <a:srgbClr val="000000"/>
                </a:solidFill>
                <a:effectLst/>
              </a:rPr>
              <a:t>, Mike ; van </a:t>
            </a:r>
            <a:r>
              <a:rPr lang="fr-FR" sz="1100" b="0" i="0" strike="noStrike" cap="none" spc="0" baseline="0" dirty="0" err="1">
                <a:solidFill>
                  <a:srgbClr val="000000"/>
                </a:solidFill>
                <a:effectLst/>
              </a:rPr>
              <a:t>Santen</a:t>
            </a:r>
            <a:r>
              <a:rPr lang="fr-FR" sz="1100" b="0" i="0" strike="noStrike" cap="none" spc="0" baseline="0" dirty="0">
                <a:solidFill>
                  <a:srgbClr val="000000"/>
                </a:solidFill>
                <a:effectLst/>
              </a:rPr>
              <a:t>, </a:t>
            </a:r>
            <a:r>
              <a:rPr lang="fr-FR" sz="1100" b="0" i="0" strike="noStrike" cap="none" spc="0" baseline="0" dirty="0" err="1">
                <a:solidFill>
                  <a:srgbClr val="000000"/>
                </a:solidFill>
                <a:effectLst/>
              </a:rPr>
              <a:t>Eric</a:t>
            </a:r>
            <a:r>
              <a:rPr lang="fr-FR" sz="1100" b="0" i="0" strike="noStrike" cap="none" spc="0" baseline="0" dirty="0">
                <a:solidFill>
                  <a:srgbClr val="000000"/>
                </a:solidFill>
                <a:effectLst/>
              </a:rPr>
              <a:t> : </a:t>
            </a:r>
            <a:r>
              <a:rPr lang="fr-FR" sz="1100" b="0" i="1" strike="noStrike" cap="none" spc="0" baseline="0" dirty="0" err="1">
                <a:solidFill>
                  <a:srgbClr val="000000"/>
                </a:solidFill>
                <a:effectLst/>
              </a:rPr>
              <a:t>Kooperation</a:t>
            </a:r>
            <a:r>
              <a:rPr lang="fr-FR" sz="1100" b="0" i="1" strike="noStrike" cap="none" spc="0" baseline="0" dirty="0">
                <a:solidFill>
                  <a:srgbClr val="000000"/>
                </a:solidFill>
                <a:effectLst/>
              </a:rPr>
              <a:t>: Mythos </a:t>
            </a:r>
            <a:r>
              <a:rPr lang="fr-FR" sz="1100" b="0" i="1" strike="noStrike" cap="none" spc="0" baseline="0" dirty="0" err="1">
                <a:solidFill>
                  <a:srgbClr val="000000"/>
                </a:solidFill>
                <a:effectLst/>
              </a:rPr>
              <a:t>und</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Realität</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einer</a:t>
            </a:r>
            <a:r>
              <a:rPr lang="fr-FR" sz="1100" b="0" i="1" strike="noStrike" cap="none" spc="0" baseline="0" dirty="0">
                <a:solidFill>
                  <a:srgbClr val="000000"/>
                </a:solidFill>
                <a:effectLst/>
              </a:rPr>
              <a:t> Praxis. </a:t>
            </a:r>
            <a:r>
              <a:rPr lang="fr-FR" sz="1100" b="0" i="1" strike="noStrike" cap="none" spc="0" baseline="0" dirty="0" err="1">
                <a:solidFill>
                  <a:srgbClr val="000000"/>
                </a:solidFill>
                <a:effectLst/>
              </a:rPr>
              <a:t>Eine</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empirische</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Studie</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zur</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interinstitutionellen</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Zusammenarbeit</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am</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Beispiel</a:t>
            </a:r>
            <a:r>
              <a:rPr lang="fr-FR" sz="1100" b="0" i="1" strike="noStrike" cap="none" spc="0" baseline="0" dirty="0">
                <a:solidFill>
                  <a:srgbClr val="000000"/>
                </a:solidFill>
                <a:effectLst/>
              </a:rPr>
              <a:t> der Kinder- </a:t>
            </a:r>
            <a:r>
              <a:rPr lang="fr-FR" sz="1100" b="0" i="1" strike="noStrike" cap="none" spc="0" baseline="0" dirty="0" err="1">
                <a:solidFill>
                  <a:srgbClr val="000000"/>
                </a:solidFill>
                <a:effectLst/>
              </a:rPr>
              <a:t>und</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Jugendhilfe</a:t>
            </a:r>
            <a:r>
              <a:rPr lang="fr-FR" sz="1100" b="0" i="0" strike="noStrike" cap="none" spc="0" baseline="0" dirty="0">
                <a:solidFill>
                  <a:srgbClr val="000000"/>
                </a:solidFill>
                <a:effectLst/>
              </a:rPr>
              <a:t>. Leverkusen, 2003.</a:t>
            </a:r>
          </a:p>
          <a:p>
            <a:pPr marL="171450" indent="-171450">
              <a:buFont typeface="Wingdings" panose="05000000000000000000" pitchFamily="2" charset="2"/>
              <a:buChar char="Ø"/>
            </a:pPr>
            <a:r>
              <a:rPr lang="fr-FR" sz="1100" b="0" i="0" strike="noStrike" cap="none" spc="0" baseline="0" dirty="0">
                <a:solidFill>
                  <a:srgbClr val="000000"/>
                </a:solidFill>
                <a:effectLst/>
              </a:rPr>
              <a:t>Schubert, Herbert : </a:t>
            </a:r>
            <a:r>
              <a:rPr lang="fr-FR" sz="1100" b="0" i="1" strike="noStrike" cap="none" spc="0" baseline="0" dirty="0" err="1">
                <a:solidFill>
                  <a:srgbClr val="000000"/>
                </a:solidFill>
                <a:effectLst/>
              </a:rPr>
              <a:t>Netzwerkmanagement</a:t>
            </a:r>
            <a:r>
              <a:rPr lang="fr-FR" sz="1100" b="0" i="1" strike="noStrike" cap="none" spc="0" baseline="0" dirty="0">
                <a:solidFill>
                  <a:srgbClr val="000000"/>
                </a:solidFill>
                <a:effectLst/>
              </a:rPr>
              <a:t> in </a:t>
            </a:r>
            <a:r>
              <a:rPr lang="fr-FR" sz="1100" b="0" i="1" strike="noStrike" cap="none" spc="0" baseline="0" dirty="0" err="1">
                <a:solidFill>
                  <a:srgbClr val="000000"/>
                </a:solidFill>
                <a:effectLst/>
              </a:rPr>
              <a:t>Kommune</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und</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Sozialwirtschaft</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Eine</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Einführung</a:t>
            </a:r>
            <a:r>
              <a:rPr lang="fr-FR" sz="1100" b="0" i="1" strike="noStrike" cap="none" spc="0" baseline="0" dirty="0">
                <a:solidFill>
                  <a:srgbClr val="000000"/>
                </a:solidFill>
                <a:effectLst/>
              </a:rPr>
              <a:t>. </a:t>
            </a:r>
            <a:r>
              <a:rPr lang="fr-FR" sz="1100" b="0" i="0" strike="noStrike" cap="none" spc="0" baseline="0" dirty="0">
                <a:solidFill>
                  <a:srgbClr val="000000"/>
                </a:solidFill>
                <a:effectLst/>
              </a:rPr>
              <a:t>Wiesbaden, 2018.</a:t>
            </a:r>
          </a:p>
        </p:txBody>
      </p:sp>
      <p:sp>
        <p:nvSpPr>
          <p:cNvPr id="4" name="Foliennummernplatzhalter 3"/>
          <p:cNvSpPr>
            <a:spLocks noGrp="1"/>
          </p:cNvSpPr>
          <p:nvPr>
            <p:ph type="sldNum" sz="quarter" idx="10"/>
          </p:nvPr>
        </p:nvSpPr>
        <p:spPr/>
        <p:txBody>
          <a:bodyPr/>
          <a:lstStyle/>
          <a:p>
            <a:fld id="{178ACBB0-B8BD-7243-B5CA-EEE1A71994D0}" type="slidenum">
              <a:rPr lang="de-DE" smtClean="0"/>
              <a:t>14</a:t>
            </a:fld>
            <a:endParaRPr lang="de-DE"/>
          </a:p>
        </p:txBody>
      </p:sp>
    </p:spTree>
    <p:extLst>
      <p:ext uri="{BB962C8B-B14F-4D97-AF65-F5344CB8AC3E}">
        <p14:creationId xmlns:p14="http://schemas.microsoft.com/office/powerpoint/2010/main" val="222504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100" b="0" i="0" strike="noStrike" cap="none" spc="0" baseline="0" dirty="0">
                <a:solidFill>
                  <a:srgbClr val="000000"/>
                </a:solidFill>
                <a:effectLst/>
                <a:latin typeface="Open Sans"/>
                <a:ea typeface="Open Sans"/>
                <a:cs typeface="Open Sans"/>
              </a:rPr>
              <a:t>Dans le système fédéral allemand, ce sont les 16 Länder qui sont compétents pour toutes les questions relatives à l’éducation formelle. Chacun d’entre eux organise son propre système éducatif sur son territoire, d’où un paysage très contrasté en la matière. Néanmoins, l’obligation scolaire est une disposition fédérale. Les enfants doivent être scolarisés à partir de leurs six ans et pour une durée de neuf à dix ans suivant les Länder.</a:t>
            </a:r>
          </a:p>
          <a:p>
            <a:r>
              <a:rPr lang="fr-FR" sz="1100" b="0" i="0" strike="noStrike" cap="none" spc="0" baseline="0" dirty="0">
                <a:solidFill>
                  <a:srgbClr val="000000"/>
                </a:solidFill>
                <a:effectLst/>
                <a:latin typeface="Open Sans"/>
                <a:ea typeface="Open Sans"/>
                <a:cs typeface="Open Sans"/>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L’obligation scolaire intervient après les structures d’accueil de la petite enfance (de 1 à 6 ans). Les enfants ont droit à une éducation préélémentaire, mais sans caractère contraignant. La scolarité commence par 4 années (6 à Berlin et dans le Brandebourg) d’école primaire. Le système scolaire allemand est ensuite structuré en différents types d’établissements du secondaire, les plus classiques étant appelés </a:t>
            </a:r>
            <a:r>
              <a:rPr lang="fr-FR" sz="1100" b="0" i="1" strike="noStrike" cap="none" spc="0" baseline="0" dirty="0" err="1">
                <a:solidFill>
                  <a:srgbClr val="000000"/>
                </a:solidFill>
                <a:effectLst/>
                <a:latin typeface="Open Sans"/>
                <a:ea typeface="Open Sans"/>
                <a:cs typeface="Open Sans"/>
              </a:rPr>
              <a:t>Hauptschule</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Realschule</a:t>
            </a:r>
            <a:r>
              <a:rPr lang="fr-FR" sz="1100" b="0" i="0" strike="noStrike" cap="none" spc="0" baseline="0" dirty="0">
                <a:solidFill>
                  <a:srgbClr val="000000"/>
                </a:solidFill>
                <a:effectLst/>
                <a:latin typeface="Open Sans"/>
                <a:ea typeface="Open Sans"/>
                <a:cs typeface="Open Sans"/>
              </a:rPr>
              <a:t> et </a:t>
            </a:r>
            <a:r>
              <a:rPr lang="fr-FR" sz="1100" b="0" i="1" strike="noStrike" cap="none" spc="0" baseline="0" dirty="0">
                <a:solidFill>
                  <a:srgbClr val="000000"/>
                </a:solidFill>
                <a:effectLst/>
                <a:latin typeface="Open Sans"/>
                <a:ea typeface="Open Sans"/>
                <a:cs typeface="Open Sans"/>
              </a:rPr>
              <a:t>Gymnasium</a:t>
            </a:r>
            <a:r>
              <a:rPr lang="fr-FR" sz="1100" b="0" i="0" strike="noStrike" cap="none" spc="0" baseline="0" dirty="0">
                <a:solidFill>
                  <a:srgbClr val="000000"/>
                </a:solidFill>
                <a:effectLst/>
                <a:latin typeface="Open Sans"/>
                <a:ea typeface="Open Sans"/>
                <a:cs typeface="Open Sans"/>
              </a:rPr>
              <a:t>. Il existe cependant bien souvent une autre possibilité appelée </a:t>
            </a:r>
            <a:r>
              <a:rPr lang="fr-FR" sz="1100" b="0" i="1" strike="noStrike" cap="none" spc="0" baseline="0" dirty="0" err="1">
                <a:solidFill>
                  <a:srgbClr val="000000"/>
                </a:solidFill>
                <a:effectLst/>
                <a:latin typeface="Open Sans"/>
                <a:ea typeface="Open Sans"/>
                <a:cs typeface="Open Sans"/>
              </a:rPr>
              <a:t>Gesamtschule</a:t>
            </a:r>
            <a:r>
              <a:rPr lang="fr-FR" sz="1100" b="0" i="0" strike="noStrike" cap="none" spc="0" baseline="0" dirty="0">
                <a:solidFill>
                  <a:srgbClr val="000000"/>
                </a:solidFill>
                <a:effectLst/>
                <a:latin typeface="Open Sans"/>
                <a:ea typeface="Open Sans"/>
                <a:cs typeface="Open Sans"/>
              </a:rPr>
              <a:t>, qui regroupe l’ensemble des classes et des filières du secondaire, indépendamment du niveau des élèves. On trouve en outre dans de nombreux Länder d’autres types d’écoles, notamment pour les élèves à besoins éducatifs particuliers. Ces structures et leur développement font débat depuis de longues années autour de l’obligation de garantir aux enfants et aux adolescents en situation de handicap une participation effective à la vie sociale. L’obligation scolaire prend fin à l’issue du premier cycle de l’enseignement secondaire. Certains élèves poursuivent cependant leur scolarité dans le second cycle du secondaire au sein de curricula ou d’établissements appelés </a:t>
            </a:r>
            <a:r>
              <a:rPr lang="fr-FR" sz="1100" b="0" i="1" strike="noStrike" cap="none" spc="0" baseline="0" dirty="0">
                <a:solidFill>
                  <a:srgbClr val="000000"/>
                </a:solidFill>
                <a:effectLst/>
                <a:latin typeface="Open Sans"/>
                <a:ea typeface="Open Sans"/>
                <a:cs typeface="Open Sans"/>
              </a:rPr>
              <a:t>gymnasiale </a:t>
            </a:r>
            <a:r>
              <a:rPr lang="fr-FR" sz="1100" b="0" i="1" strike="noStrike" cap="none" spc="0" baseline="0" dirty="0" err="1">
                <a:solidFill>
                  <a:srgbClr val="000000"/>
                </a:solidFill>
                <a:effectLst/>
                <a:latin typeface="Open Sans"/>
                <a:ea typeface="Open Sans"/>
                <a:cs typeface="Open Sans"/>
              </a:rPr>
              <a:t>Oberstufe</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Fachoberschule</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Berufsfachschule</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ou encore </a:t>
            </a:r>
            <a:r>
              <a:rPr lang="fr-FR" sz="1100" b="0" i="1" strike="noStrike" cap="none" spc="0" baseline="0" dirty="0" err="1">
                <a:solidFill>
                  <a:srgbClr val="000000"/>
                </a:solidFill>
                <a:effectLst/>
                <a:latin typeface="Open Sans"/>
                <a:ea typeface="Open Sans"/>
                <a:cs typeface="Open Sans"/>
              </a:rPr>
              <a:t>Berufsschule</a:t>
            </a:r>
            <a:r>
              <a:rPr lang="fr-FR" sz="1100" b="0" i="0" strike="noStrike" cap="none" spc="0" baseline="0" dirty="0">
                <a:solidFill>
                  <a:srgbClr val="000000"/>
                </a:solidFill>
                <a:effectLst/>
                <a:latin typeface="Open Sans"/>
                <a:ea typeface="Open Sans"/>
                <a:cs typeface="Open Sans"/>
              </a:rPr>
              <a:t> – autant de sections qui les préparent à suivre des études supérieures ou à s’inscrire dans une filière de la formation professionnelle.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L’école est non seulement un espace d’éducation formelle (sa vocation initiale), mais aussi un lieu de vie et de socialisation entre pairs, au côté de pédagogues – et ce d’autant plus que s’étend le principe de l’école à la journée (</a:t>
            </a:r>
            <a:r>
              <a:rPr lang="fr-FR" sz="1100" b="0" i="1" strike="noStrike" cap="none" spc="0" baseline="0" dirty="0" err="1">
                <a:solidFill>
                  <a:srgbClr val="000000"/>
                </a:solidFill>
                <a:effectLst/>
                <a:latin typeface="Open Sans"/>
                <a:ea typeface="Open Sans"/>
                <a:cs typeface="Open Sans"/>
              </a:rPr>
              <a:t>Ganztagsschule</a:t>
            </a:r>
            <a:r>
              <a:rPr lang="fr-FR" sz="1100" b="0" i="0" strike="noStrike" cap="none" spc="0" baseline="0" dirty="0">
                <a:solidFill>
                  <a:srgbClr val="000000"/>
                </a:solidFill>
                <a:effectLst/>
                <a:latin typeface="Open Sans"/>
                <a:ea typeface="Open Sans"/>
                <a:cs typeface="Open Sans"/>
              </a:rPr>
              <a:t>), une conception de l’éducation qui gagne du terrain, surtout depuis 2006 et la publication du 12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Rapport du gouvernement allemand sur la situation des enfants et des jeunes, qui recommandait de sortir d’un enseignement strictement formel et sélectif (à travers la notation) au profit d’une meilleure coordination et d’un maillage renforcé entre les processus d’apprentissages formels (scolaires), non formels et informels (aide sociale à l’enfance et à la jeunesse) et les institutions porteuses de ces cadres.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L’école à la journée oblige à tenir réellement compte dans les salles de classe des situations et des réalités quotidiennes dans lesquelles évoluent les enfants et les jeunes. Elle doit traiter de manière holistique les missions et les problématiques relatives à l’enseignement, à l’encadrement, à l’éducation et à l’accueil des élèves. Cela exige de la part de l’école qu’elle s’ouvre aux points de vue d’autres professionnels et à des offres concrètes apportées par les acteurs de l’aide sociale à l’enfance et à la jeunesse – sans pour autant absorber ce champ, mais en l’associant et en lui permettant d’apporter ses compétences et outils spécifiques dans une coopération sur un pied d’égalité.</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Dans ce cadre, la perspective de la coopération entre éducation formelle et non formelle fait émerger des « paysages éducatifs locaux », dans une démarche d’éducation partagée avec d’autres espaces éducatifs et acteurs de l’éducation. L’aide sociale à l’enfance et à la jeunesse évoluant en permanence en milieu scolaire, elle n’est pas dans son élément et, minoritaire, doit s’adapter en permanence à des règles principalement définies par d’autres, dans un cadre structurellement et durablement institutionnalisé.</a:t>
            </a:r>
          </a:p>
          <a:p>
            <a:endParaRPr lang="fr-FR" sz="1100" b="0" i="0" strike="noStrike" cap="none" spc="0" baseline="0" dirty="0">
              <a:solidFill>
                <a:srgbClr val="000000"/>
              </a:solidFill>
              <a:effectLst/>
              <a:latin typeface="Open Sans"/>
              <a:ea typeface="Open Sans"/>
              <a:cs typeface="Open Sans"/>
            </a:endParaRP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Bollweg</a:t>
            </a:r>
            <a:r>
              <a:rPr lang="fr-FR" sz="1100" b="0" i="0" strike="noStrike" cap="none" spc="0" baseline="0" dirty="0">
                <a:solidFill>
                  <a:srgbClr val="000000"/>
                </a:solidFill>
                <a:effectLst/>
                <a:latin typeface="Open Sans"/>
                <a:ea typeface="Open Sans"/>
                <a:cs typeface="Open Sans"/>
              </a:rPr>
              <a:t>, Petra ; </a:t>
            </a:r>
            <a:r>
              <a:rPr lang="fr-FR" sz="1100" b="0" i="0" strike="noStrike" cap="none" spc="0" baseline="0" dirty="0" err="1">
                <a:solidFill>
                  <a:srgbClr val="000000"/>
                </a:solidFill>
                <a:effectLst/>
                <a:latin typeface="Open Sans"/>
                <a:ea typeface="Open Sans"/>
                <a:cs typeface="Open Sans"/>
              </a:rPr>
              <a:t>Buchna</a:t>
            </a:r>
            <a:r>
              <a:rPr lang="fr-FR" sz="1100" b="0" i="0" strike="noStrike" cap="none" spc="0" baseline="0" dirty="0">
                <a:solidFill>
                  <a:srgbClr val="000000"/>
                </a:solidFill>
                <a:effectLst/>
                <a:latin typeface="Open Sans"/>
                <a:ea typeface="Open Sans"/>
                <a:cs typeface="Open Sans"/>
              </a:rPr>
              <a:t>, Jennifer ; </a:t>
            </a:r>
            <a:r>
              <a:rPr lang="fr-FR" sz="1100" b="0" i="0" strike="noStrike" cap="none" spc="0" baseline="0" dirty="0" err="1">
                <a:solidFill>
                  <a:srgbClr val="000000"/>
                </a:solidFill>
                <a:effectLst/>
                <a:latin typeface="Open Sans"/>
                <a:ea typeface="Open Sans"/>
                <a:cs typeface="Open Sans"/>
              </a:rPr>
              <a:t>Coelen</a:t>
            </a:r>
            <a:r>
              <a:rPr lang="fr-FR" sz="1100" b="0" i="0" strike="noStrike" cap="none" spc="0" baseline="0" dirty="0">
                <a:solidFill>
                  <a:srgbClr val="000000"/>
                </a:solidFill>
                <a:effectLst/>
                <a:latin typeface="Open Sans"/>
                <a:ea typeface="Open Sans"/>
                <a:cs typeface="Open Sans"/>
              </a:rPr>
              <a:t>, Thomas ; Otto, Hans-Uwe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Ganztagsbildung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2e édition </a:t>
            </a:r>
            <a:r>
              <a:rPr lang="fr-FR" sz="1100" b="0" i="0" strike="noStrike" cap="none" spc="0" baseline="0" dirty="0" err="1">
                <a:solidFill>
                  <a:srgbClr val="000000"/>
                </a:solidFill>
                <a:effectLst/>
                <a:latin typeface="Open Sans"/>
                <a:ea typeface="Open Sans"/>
                <a:cs typeface="Open Sans"/>
              </a:rPr>
              <a:t>act</a:t>
            </a:r>
            <a:r>
              <a:rPr lang="fr-FR" sz="1100" b="0" i="0" strike="noStrike" cap="none" spc="0" baseline="0" dirty="0">
                <a:solidFill>
                  <a:srgbClr val="000000"/>
                </a:solidFill>
                <a:effectLst/>
                <a:latin typeface="Open Sans"/>
                <a:ea typeface="Open Sans"/>
                <a:cs typeface="Open Sans"/>
              </a:rPr>
              <a:t>. et </a:t>
            </a:r>
            <a:r>
              <a:rPr lang="fr-FR" sz="1100" b="0" i="0" strike="noStrike" cap="none" spc="0" baseline="0" dirty="0" err="1">
                <a:solidFill>
                  <a:srgbClr val="000000"/>
                </a:solidFill>
                <a:effectLst/>
                <a:latin typeface="Open Sans"/>
                <a:ea typeface="Open Sans"/>
                <a:cs typeface="Open Sans"/>
              </a:rPr>
              <a:t>él</a:t>
            </a:r>
            <a:r>
              <a:rPr lang="fr-FR" sz="1100" b="0" i="0" strike="noStrike" cap="none" spc="0" baseline="0" dirty="0">
                <a:solidFill>
                  <a:srgbClr val="000000"/>
                </a:solidFill>
                <a:effectLst/>
                <a:latin typeface="Open Sans"/>
                <a:ea typeface="Open Sans"/>
                <a:cs typeface="Open Sans"/>
              </a:rPr>
              <a:t>., Wiesbaden, Allemagne : 2020.</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Bundesjugendkuratorium</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Zwischenruf</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Bundesjugendkuratoriums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Rechtsanspruch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auf</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Ganztagsbetreuung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Grundschulalter</a:t>
            </a:r>
            <a:r>
              <a:rPr lang="fr-FR" sz="1100" b="0" i="0" strike="noStrike" cap="none" spc="0" baseline="0" dirty="0">
                <a:solidFill>
                  <a:srgbClr val="000000"/>
                </a:solidFill>
                <a:effectLst/>
                <a:latin typeface="Open Sans"/>
                <a:ea typeface="Open Sans"/>
                <a:cs typeface="Open Sans"/>
              </a:rPr>
              <a:t>. 2020</a:t>
            </a:r>
            <a:r>
              <a:rPr lang="fr-FR" sz="1100" b="0" i="1" strike="noStrike" cap="none" spc="0" baseline="0" dirty="0">
                <a:solidFill>
                  <a:srgbClr val="000000"/>
                </a:solidFill>
                <a:effectLst/>
                <a:latin typeface="Open Sans"/>
                <a:ea typeface="Open Sans"/>
                <a:cs typeface="Open Sans"/>
              </a:rPr>
              <a:t>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https://www.bundesjugendkuratorium.de/assets/pdf/press/zwischenruf_ganztag.pdf</a:t>
            </a:r>
            <a:r>
              <a:rPr lang="fr-FR" sz="1100" b="0" i="0" strike="noStrike" cap="none" spc="0" baseline="0" dirty="0">
                <a:solidFill>
                  <a:srgbClr val="000000"/>
                </a:solidFill>
                <a:effectLst/>
                <a:latin typeface="Open Sans"/>
                <a:ea typeface="Open Sans"/>
                <a:cs typeface="Open Sans"/>
              </a:rPr>
              <a:t> (consulté le 07/12/2020).</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Coelen</a:t>
            </a:r>
            <a:r>
              <a:rPr lang="fr-FR" sz="1100" b="0" i="0" strike="noStrike" cap="none" spc="0" baseline="0" dirty="0">
                <a:solidFill>
                  <a:srgbClr val="000000"/>
                </a:solidFill>
                <a:effectLst/>
                <a:latin typeface="Open Sans"/>
                <a:ea typeface="Open Sans"/>
                <a:cs typeface="Open Sans"/>
              </a:rPr>
              <a:t>, Thomas ; </a:t>
            </a:r>
            <a:r>
              <a:rPr lang="fr-FR" sz="1100" b="0" i="0" strike="noStrike" cap="none" spc="0" baseline="0" dirty="0" err="1">
                <a:solidFill>
                  <a:srgbClr val="000000"/>
                </a:solidFill>
                <a:effectLst/>
                <a:latin typeface="Open Sans"/>
                <a:ea typeface="Open Sans"/>
                <a:cs typeface="Open Sans"/>
              </a:rPr>
              <a:t>Gusinde</a:t>
            </a:r>
            <a:r>
              <a:rPr lang="fr-FR" sz="1100" b="0" i="0" strike="noStrike" cap="none" spc="0" baseline="0" dirty="0">
                <a:solidFill>
                  <a:srgbClr val="000000"/>
                </a:solidFill>
                <a:effectLst/>
                <a:latin typeface="Open Sans"/>
                <a:ea typeface="Open Sans"/>
                <a:cs typeface="Open Sans"/>
              </a:rPr>
              <a:t>, Frank ; </a:t>
            </a:r>
            <a:r>
              <a:rPr lang="fr-FR" sz="1100" b="0" i="0" strike="noStrike" cap="none" spc="0" baseline="0" dirty="0" err="1">
                <a:solidFill>
                  <a:srgbClr val="000000"/>
                </a:solidFill>
                <a:effectLst/>
                <a:latin typeface="Open Sans"/>
                <a:ea typeface="Open Sans"/>
                <a:cs typeface="Open Sans"/>
              </a:rPr>
              <a:t>Rother</a:t>
            </a:r>
            <a:r>
              <a:rPr lang="fr-FR" sz="1100" b="0" i="0" strike="noStrike" cap="none" spc="0" baseline="0" dirty="0">
                <a:solidFill>
                  <a:srgbClr val="000000"/>
                </a:solidFill>
                <a:effectLst/>
                <a:latin typeface="Open Sans"/>
                <a:ea typeface="Open Sans"/>
                <a:cs typeface="Open Sans"/>
              </a:rPr>
              <a:t>, Pia : </a:t>
            </a:r>
            <a:r>
              <a:rPr lang="fr-FR" sz="1100" b="0" i="1" strike="noStrike" cap="none" spc="0" baseline="0" dirty="0" err="1">
                <a:solidFill>
                  <a:srgbClr val="000000"/>
                </a:solidFill>
                <a:effectLst/>
                <a:latin typeface="Open Sans"/>
                <a:ea typeface="Open Sans"/>
                <a:cs typeface="Open Sans"/>
              </a:rPr>
              <a:t>Schule</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Böllert</a:t>
            </a:r>
            <a:r>
              <a:rPr lang="fr-FR" sz="1100" b="0" i="1" strike="noStrike" cap="none" spc="0" baseline="0" dirty="0">
                <a:solidFill>
                  <a:srgbClr val="000000"/>
                </a:solidFill>
                <a:effectLst/>
                <a:latin typeface="Open Sans"/>
                <a:ea typeface="Open Sans"/>
                <a:cs typeface="Open Sans"/>
              </a:rPr>
              <a:t>, Karin (</a:t>
            </a:r>
            <a:r>
              <a:rPr lang="fr-FR" sz="1100" b="0" i="1" strike="noStrike" cap="none" spc="0" baseline="0" dirty="0" err="1">
                <a:solidFill>
                  <a:srgbClr val="000000"/>
                </a:solidFill>
                <a:effectLst/>
                <a:latin typeface="Open Sans"/>
                <a:ea typeface="Open Sans"/>
                <a:cs typeface="Open Sans"/>
              </a:rPr>
              <a:t>dir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Bd. 1, </a:t>
            </a:r>
            <a:r>
              <a:rPr lang="fr-FR" sz="1100" b="0" i="0" strike="noStrike" cap="none" spc="0" baseline="0" dirty="0">
                <a:solidFill>
                  <a:srgbClr val="000000"/>
                </a:solidFill>
                <a:effectLst/>
                <a:latin typeface="Open Sans"/>
                <a:ea typeface="Open Sans"/>
                <a:cs typeface="Open Sans"/>
              </a:rPr>
              <a:t>Wiesbaden, Allemagne : 2018, pp. 467–487.</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Hansbauer</a:t>
            </a:r>
            <a:r>
              <a:rPr lang="fr-FR" sz="1100" b="0" i="0" strike="noStrike" cap="none" spc="0" baseline="0" dirty="0">
                <a:solidFill>
                  <a:srgbClr val="000000"/>
                </a:solidFill>
                <a:effectLst/>
                <a:latin typeface="Open Sans"/>
                <a:ea typeface="Open Sans"/>
                <a:cs typeface="Open Sans"/>
              </a:rPr>
              <a:t>, Peter ; </a:t>
            </a: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 </a:t>
            </a:r>
            <a:r>
              <a:rPr lang="fr-FR" sz="1100" b="0" i="0" strike="noStrike" cap="none" spc="0" baseline="0" dirty="0" err="1">
                <a:solidFill>
                  <a:srgbClr val="000000"/>
                </a:solidFill>
                <a:effectLst/>
                <a:latin typeface="Open Sans"/>
                <a:ea typeface="Open Sans"/>
                <a:cs typeface="Open Sans"/>
              </a:rPr>
              <a:t>Schone</a:t>
            </a:r>
            <a:r>
              <a:rPr lang="fr-FR" sz="1100" b="0" i="0" strike="noStrike" cap="none" spc="0" baseline="0" dirty="0">
                <a:solidFill>
                  <a:srgbClr val="000000"/>
                </a:solidFill>
                <a:effectLst/>
                <a:latin typeface="Open Sans"/>
                <a:ea typeface="Open Sans"/>
                <a:cs typeface="Open Sans"/>
              </a:rPr>
              <a:t>, Reinhold.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Grundlagen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Handlungsfelder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professionelle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Anforderungen</a:t>
            </a:r>
            <a:r>
              <a:rPr lang="fr-FR" sz="1100" b="0" i="0" strike="noStrike" cap="none" spc="0" baseline="0" dirty="0">
                <a:solidFill>
                  <a:srgbClr val="000000"/>
                </a:solidFill>
                <a:effectLst/>
                <a:latin typeface="Open Sans"/>
                <a:ea typeface="Open Sans"/>
                <a:cs typeface="Open Sans"/>
              </a:rPr>
              <a:t>, Stuttgart, Allemagne : </a:t>
            </a:r>
            <a:r>
              <a:rPr lang="fr-FR" sz="1100" b="0" i="0" strike="noStrike" cap="none" spc="0" baseline="0" dirty="0" err="1">
                <a:solidFill>
                  <a:srgbClr val="000000"/>
                </a:solidFill>
                <a:effectLst/>
                <a:latin typeface="Open Sans"/>
                <a:ea typeface="Open Sans"/>
                <a:cs typeface="Open Sans"/>
              </a:rPr>
              <a:t>Kohlhammer</a:t>
            </a:r>
            <a:r>
              <a:rPr lang="fr-FR" sz="1100" b="0" i="0" strike="noStrike" cap="none" spc="0" baseline="0" dirty="0">
                <a:solidFill>
                  <a:srgbClr val="000000"/>
                </a:solidFill>
                <a:effectLst/>
                <a:latin typeface="Open Sans"/>
                <a:ea typeface="Open Sans"/>
                <a:cs typeface="Open Sans"/>
              </a:rPr>
              <a:t>, 2020.</a:t>
            </a:r>
          </a:p>
        </p:txBody>
      </p:sp>
      <p:sp>
        <p:nvSpPr>
          <p:cNvPr id="4" name="Foliennummernplatzhalter 3"/>
          <p:cNvSpPr>
            <a:spLocks noGrp="1"/>
          </p:cNvSpPr>
          <p:nvPr>
            <p:ph type="sldNum" sz="quarter" idx="10"/>
          </p:nvPr>
        </p:nvSpPr>
        <p:spPr/>
        <p:txBody>
          <a:bodyPr/>
          <a:lstStyle/>
          <a:p>
            <a:fld id="{178ACBB0-B8BD-7243-B5CA-EEE1A71994D0}" type="slidenum">
              <a:rPr lang="de-DE" smtClean="0"/>
              <a:t>15</a:t>
            </a:fld>
            <a:endParaRPr lang="de-DE"/>
          </a:p>
        </p:txBody>
      </p:sp>
    </p:spTree>
    <p:extLst>
      <p:ext uri="{BB962C8B-B14F-4D97-AF65-F5344CB8AC3E}">
        <p14:creationId xmlns:p14="http://schemas.microsoft.com/office/powerpoint/2010/main" val="241661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964539"/>
          </a:xfrm>
        </p:spPr>
        <p:txBody>
          <a:bodyPr/>
          <a:lstStyle/>
          <a:p>
            <a:r>
              <a:rPr lang="fr-FR" sz="1100" b="0" i="0" strike="noStrike" cap="none" spc="0" baseline="0" dirty="0">
                <a:solidFill>
                  <a:srgbClr val="000000"/>
                </a:solidFill>
                <a:effectLst/>
                <a:latin typeface="Open Sans"/>
                <a:ea typeface="Open Sans"/>
                <a:cs typeface="Open Sans"/>
              </a:rPr>
              <a:t>Une activité professionnelle rémunérée est généralement la base permettant à chacun de mener sa propre vie de manière autonome. L’éducation et la formation initiale préparent les jeunes à une telle activité. Pour un nombre croissant d’entre eux, l’accès au marché du travail passe par des études supérieures. Mais pour les élèves sortis du système scolaire sans l’équivalent du bac, la formation professionnelle est toute indiquée. Ces cursus sont assurés soit dans le cadre d’une scolarité à plein temps (surtout pour les métiers du soin et de l’éducation) ou à travers une formation en alternance école / entreprise, spécificité du modèle allemand. Ce dernier allie l’acquisition de compétences pratiques (en entreprise) à des enseignements théoriques (au sein d’un établissement d’enseignement professionnel). Les jeunes en alternance passent 3 à 4 jours par semaine en entreprise et 2 à 3 jours à l’école. Le temps de leur formation, ils sont rémunérés par l’entreprise.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511 761 jeunes gens ont commencé des études supérieures, que soit à l’université ou dans un établissement à orientation pratique (</a:t>
            </a:r>
            <a:r>
              <a:rPr lang="fr-FR" sz="1100" b="0" i="1" strike="noStrike" cap="none" spc="0" baseline="0" dirty="0" err="1">
                <a:solidFill>
                  <a:srgbClr val="000000"/>
                </a:solidFill>
                <a:effectLst/>
                <a:latin typeface="Open Sans"/>
                <a:ea typeface="Open Sans"/>
                <a:cs typeface="Open Sans"/>
              </a:rPr>
              <a:t>Fachhochschule</a:t>
            </a:r>
            <a:r>
              <a:rPr lang="fr-FR" sz="1100" b="0" i="0" strike="noStrike" cap="none" spc="0" baseline="0" dirty="0">
                <a:solidFill>
                  <a:srgbClr val="000000"/>
                </a:solidFill>
                <a:effectLst/>
                <a:latin typeface="Open Sans"/>
                <a:ea typeface="Open Sans"/>
                <a:cs typeface="Open Sans"/>
              </a:rPr>
              <a:t>), et 730 260 personnes se sont lancées dans une formation professionnelle qualifiante et certifiante (c’est-à-dire qu’elle conduit à la délivrance d’un diplôme professionnel reconnu), dont 492 276 dans le cadre d’une formation en alternance telle que décrite plus haut et 186 048 au sein d’une filière d’enseignement professionnel à plein temps. La formation professionnelle dispensée dans ces établissements dédiés est la deuxième voie qui s’offre aux jeunes désireux de suivre une formation en Allemagne. Elle concerne principalement les métiers de la santé, du soin et de l’accompagnement. Contrairement à la formation en alternance, la formation au sein de tels instituts n’est pas rétribuée, bien au contraire : les élèves doivent souvent payer des frais d’inscription élevés. En outre, 51 936 jeunes gens ont entamé d’autres formations professionnelles (dans la fonction publique, notamment).</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On l’aura compris, le système de la formation initiale et de l’accès à l’emploi est essentiellement structuré hors du champ de l’aide sociale à l’enfance et à la jeunesse. Cependant, le Livre VIII du SGB instaure à l’article 13 des carrefours, au sens où l’aide sociale à l’enfance et à la jeunesse est définie comme un accompagnement socioéducatif proposé aux jeunes « défavorisés ou en situation de handicap », c’est-à-dire des élèves sortis d’une </a:t>
            </a:r>
            <a:r>
              <a:rPr lang="fr-FR" sz="1100" b="0" i="1" strike="noStrike" cap="none" spc="0" baseline="0" dirty="0" err="1">
                <a:solidFill>
                  <a:srgbClr val="000000"/>
                </a:solidFill>
                <a:effectLst/>
                <a:latin typeface="Open Sans"/>
                <a:ea typeface="Open Sans"/>
                <a:cs typeface="Open Sans"/>
              </a:rPr>
              <a:t>Hauptschule</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ou d’un établissement d’enseignement spécialisé avec un diplôme obtenu de justesse, des jeunes ayant des troubles de l’apprentissage, des décrocheurs et des jeunes qui connaissent des difficultés de socialisation, qui ont un comportement déviant ou des addictions, ou encore des jeunes étrangers confrontés à des problèmes d’intégration. Du fait des difficultés qu’ils rencontrent à un instant </a:t>
            </a:r>
            <a:r>
              <a:rPr lang="fr-FR" sz="1100" b="0" i="0" strike="noStrike" cap="none" spc="0" baseline="0" dirty="0" err="1">
                <a:solidFill>
                  <a:srgbClr val="000000"/>
                </a:solidFill>
                <a:effectLst/>
                <a:latin typeface="Open Sans"/>
                <a:ea typeface="Open Sans"/>
                <a:cs typeface="Open Sans"/>
              </a:rPr>
              <a:t>t</a:t>
            </a:r>
            <a:r>
              <a:rPr lang="fr-FR" sz="1100" b="0" i="0" strike="noStrike" cap="none" spc="0" baseline="0" dirty="0">
                <a:solidFill>
                  <a:srgbClr val="000000"/>
                </a:solidFill>
                <a:effectLst/>
                <a:latin typeface="Open Sans"/>
                <a:ea typeface="Open Sans"/>
                <a:cs typeface="Open Sans"/>
              </a:rPr>
              <a:t>, ces jeunes ne parviennent pas à entrer dans le système de formation professionnelle allemand. Être ainsi privés d’accès au monde du travail risque de les exclure durablement de la vie sociale.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Le nombre de jeunes accompagnés dans le cadre des « passerelles entre l’école et l’emploi » parce qu’ils n’ont pas réussi à trouver de place en entreprise pour suivre une formation en alternance est un indicateur révélateur de l’ampleur de ce champ d’intervention. Ce système de « passerelles » (</a:t>
            </a:r>
            <a:r>
              <a:rPr lang="fr-FR" sz="1100" b="0" i="1" strike="noStrike" cap="none" spc="0" baseline="0" dirty="0" err="1">
                <a:solidFill>
                  <a:srgbClr val="000000"/>
                </a:solidFill>
                <a:effectLst/>
                <a:latin typeface="Open Sans"/>
                <a:ea typeface="Open Sans"/>
                <a:cs typeface="Open Sans"/>
              </a:rPr>
              <a:t>Übergangssystem</a:t>
            </a:r>
            <a:r>
              <a:rPr lang="fr-FR" sz="1100" b="0" i="0" strike="noStrike" cap="none" spc="0" baseline="0" dirty="0">
                <a:solidFill>
                  <a:srgbClr val="000000"/>
                </a:solidFill>
                <a:effectLst/>
                <a:latin typeface="Open Sans"/>
                <a:ea typeface="Open Sans"/>
                <a:cs typeface="Open Sans"/>
              </a:rPr>
              <a:t>) regroupe les dispositifs d’accès à l’emploi proposés par l’Agence fédérale pour l’emploi, les stages en entreprise de préparation à l’emploi, les cursus non certifiants dispensés par des organismes de formation professionnelle, les dispositifs de qualification à l’école ou en entreprise conçus comme une préparation ou un tremplin vers l’emploi (</a:t>
            </a:r>
            <a:r>
              <a:rPr lang="fr-FR" sz="1100" b="0" i="1" strike="noStrike" cap="none" spc="0" baseline="0" dirty="0" err="1">
                <a:solidFill>
                  <a:srgbClr val="000000"/>
                </a:solidFill>
                <a:effectLst/>
                <a:latin typeface="Open Sans"/>
                <a:ea typeface="Open Sans"/>
                <a:cs typeface="Open Sans"/>
              </a:rPr>
              <a:t>Berufsgrundbildungsjahr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Berufsvorbereitungsjahr</a:t>
            </a:r>
            <a:r>
              <a:rPr lang="fr-FR" sz="1100" b="0" i="1" strike="noStrike" cap="none" spc="0" baseline="0" dirty="0">
                <a:solidFill>
                  <a:srgbClr val="000000"/>
                </a:solidFill>
                <a:effectLst/>
                <a:latin typeface="Open Sans"/>
                <a:ea typeface="Open Sans"/>
                <a:cs typeface="Open Sans"/>
              </a:rPr>
              <a:t>/</a:t>
            </a:r>
            <a:r>
              <a:rPr lang="fr-FR" sz="1100" b="0" i="1" strike="noStrike" cap="none" spc="0" baseline="0" dirty="0" err="1">
                <a:solidFill>
                  <a:srgbClr val="000000"/>
                </a:solidFill>
                <a:effectLst/>
                <a:latin typeface="Open Sans"/>
                <a:ea typeface="Open Sans"/>
                <a:cs typeface="Open Sans"/>
              </a:rPr>
              <a:t>Berufseinstiegsklassen</a:t>
            </a:r>
            <a:r>
              <a:rPr lang="fr-FR" sz="1100" b="0" i="0" strike="noStrike" cap="none" spc="0" baseline="0" dirty="0">
                <a:solidFill>
                  <a:srgbClr val="000000"/>
                </a:solidFill>
                <a:effectLst/>
                <a:latin typeface="Open Sans"/>
                <a:ea typeface="Open Sans"/>
                <a:cs typeface="Open Sans"/>
              </a:rPr>
              <a:t>), scolarisation dans des établissements d’enseignement professionnel d’élèves sans contrats d’apprentissage). En 2019, ces dispositifs « passerelles » concernaient 255 282 jeunes, soit 25,9 % des inscrits dans le système de formation professionnel en Allemagne. Cela représente environ 75 % des jeunes sortis du système scolaire sans diplôme et 41,8 % des titulaires d’un titre délivré par une </a:t>
            </a:r>
            <a:r>
              <a:rPr lang="fr-FR" sz="1100" b="0" i="1" strike="noStrike" cap="none" spc="0" baseline="0" dirty="0" err="1">
                <a:solidFill>
                  <a:srgbClr val="000000"/>
                </a:solidFill>
                <a:effectLst/>
                <a:latin typeface="Open Sans"/>
                <a:ea typeface="Open Sans"/>
                <a:cs typeface="Open Sans"/>
              </a:rPr>
              <a:t>Hauptschule</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Bundesinstitut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Berufsbildung</a:t>
            </a:r>
            <a:r>
              <a:rPr lang="fr-FR" sz="1100" b="0" i="0" strike="noStrike" cap="none" spc="0" baseline="0" dirty="0">
                <a:solidFill>
                  <a:srgbClr val="000000"/>
                </a:solidFill>
                <a:effectLst/>
                <a:latin typeface="Open Sans"/>
                <a:ea typeface="Open Sans"/>
                <a:cs typeface="Open Sans"/>
              </a:rPr>
              <a:t> BIBB (éd.), 2020 : </a:t>
            </a:r>
            <a:r>
              <a:rPr lang="fr-FR" sz="1100" b="0" i="1" strike="noStrike" cap="none" spc="0" baseline="0" dirty="0" err="1">
                <a:solidFill>
                  <a:srgbClr val="000000"/>
                </a:solidFill>
                <a:effectLst/>
                <a:latin typeface="Open Sans"/>
                <a:ea typeface="Open Sans"/>
                <a:cs typeface="Open Sans"/>
              </a:rPr>
              <a:t>Datenreport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Berufsbildungsbericht</a:t>
            </a:r>
            <a:r>
              <a:rPr lang="fr-FR" sz="1100" b="0" i="1" strike="noStrike" cap="none" spc="0" baseline="0" dirty="0">
                <a:solidFill>
                  <a:srgbClr val="000000"/>
                </a:solidFill>
                <a:effectLst/>
                <a:latin typeface="Open Sans"/>
                <a:ea typeface="Open Sans"/>
                <a:cs typeface="Open Sans"/>
              </a:rPr>
              <a:t> 2020. </a:t>
            </a:r>
            <a:r>
              <a:rPr lang="fr-FR" sz="1100" b="0" i="1" strike="noStrike" cap="none" spc="0" baseline="0" dirty="0" err="1">
                <a:solidFill>
                  <a:srgbClr val="000000"/>
                </a:solidFill>
                <a:effectLst/>
                <a:latin typeface="Open Sans"/>
                <a:ea typeface="Open Sans"/>
                <a:cs typeface="Open Sans"/>
              </a:rPr>
              <a:t>Informationen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Analysen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Entwicklung</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beruflichen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Bildung</a:t>
            </a:r>
            <a:r>
              <a:rPr lang="fr-FR" sz="1100" b="0" i="1" strike="noStrike" cap="none" spc="0" baseline="0" dirty="0">
                <a:solidFill>
                  <a:srgbClr val="000000"/>
                </a:solidFill>
                <a:effectLst/>
                <a:latin typeface="Open Sans"/>
                <a:ea typeface="Open Sans"/>
                <a:cs typeface="Open Sans"/>
              </a:rPr>
              <a:t>, Bonn </a:t>
            </a:r>
            <a:r>
              <a:rPr lang="fr-FR" sz="1100" b="0" i="0" strike="noStrike" cap="none" spc="0" baseline="0" dirty="0">
                <a:solidFill>
                  <a:srgbClr val="000000"/>
                </a:solidFill>
                <a:effectLst/>
                <a:latin typeface="Open Sans"/>
                <a:ea typeface="Open Sans"/>
                <a:cs typeface="Open Sans"/>
              </a:rPr>
              <a:t>; version numérique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https://www.bibb.de/dokumente/pdf/bibb_datenreport_2020.pdf</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16</a:t>
            </a:fld>
            <a:endParaRPr lang="de-DE"/>
          </a:p>
        </p:txBody>
      </p:sp>
    </p:spTree>
    <p:extLst>
      <p:ext uri="{BB962C8B-B14F-4D97-AF65-F5344CB8AC3E}">
        <p14:creationId xmlns:p14="http://schemas.microsoft.com/office/powerpoint/2010/main" val="2028677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540603"/>
          </a:xfrm>
        </p:spPr>
        <p:txBody>
          <a:bodyPr/>
          <a:lstStyle/>
          <a:p>
            <a:r>
              <a:rPr lang="fr-FR" sz="1100" b="0" i="0" strike="noStrike" cap="none" spc="0" baseline="0" dirty="0">
                <a:solidFill>
                  <a:srgbClr val="000000"/>
                </a:solidFill>
                <a:effectLst/>
                <a:latin typeface="Open Sans"/>
                <a:ea typeface="Open Sans"/>
                <a:cs typeface="Open Sans"/>
              </a:rPr>
              <a:t>Le système de santé allemand est global et complexe. Il repose essentiellement sur trois piliers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soins médicaux en ambulatoire, assurés par la médecine de ville. Dans le cadre de la coopération, les spécialistes concernés sont principalement les pédopsychiatres, les pédiatres et les gynécologues. Citons également, parmi les professions paramédicales, différents thérapeutes et </a:t>
            </a:r>
            <a:r>
              <a:rPr lang="fr-FR" sz="1100" b="0" i="0" strike="noStrike" cap="none" spc="0" baseline="0" dirty="0" err="1">
                <a:solidFill>
                  <a:srgbClr val="000000"/>
                </a:solidFill>
                <a:effectLst/>
                <a:latin typeface="Open Sans"/>
                <a:ea typeface="Open Sans"/>
                <a:cs typeface="Open Sans"/>
              </a:rPr>
              <a:t>sages-femmes</a:t>
            </a:r>
            <a:r>
              <a:rPr lang="fr-FR" sz="1100" b="0" i="0" strike="noStrike" cap="none" spc="0" baseline="0" dirty="0">
                <a:solidFill>
                  <a:srgbClr val="000000"/>
                </a:solidFill>
                <a:effectLst/>
                <a:latin typeface="Open Sans"/>
                <a:ea typeface="Open Sans"/>
                <a:cs typeface="Open Sans"/>
              </a:rPr>
              <a:t> exerçant en libéral.</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Les soins médicaux dispensés à l’hôpital, notamment dans les services de pédiatrie, les centres socio-pédiatriques et les maternités, par les soignants de ces établissements (médecins, infirmières et infirmiers, </a:t>
            </a:r>
            <a:r>
              <a:rPr lang="fr-FR" sz="1100" b="0" i="0" strike="noStrike" cap="none" spc="0" baseline="0" dirty="0" err="1">
                <a:solidFill>
                  <a:srgbClr val="000000"/>
                </a:solidFill>
                <a:effectLst/>
                <a:latin typeface="Open Sans"/>
                <a:ea typeface="Open Sans"/>
                <a:cs typeface="Open Sans"/>
              </a:rPr>
              <a:t>sages-femmes</a:t>
            </a:r>
            <a:r>
              <a:rPr lang="fr-FR" sz="1100" b="0" i="0" strike="noStrike" cap="none" spc="0" baseline="0" dirty="0">
                <a:solidFill>
                  <a:srgbClr val="000000"/>
                </a:solidFill>
                <a:effectLst/>
                <a:latin typeface="Open Sans"/>
                <a:ea typeface="Open Sans"/>
                <a:cs typeface="Open Sans"/>
              </a:rPr>
              <a:t> et thérapeutes).</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 système public de santé, notamment le service public de la santé et ses antennes locales, les </a:t>
            </a:r>
            <a:r>
              <a:rPr lang="fr-FR" sz="1100" b="0" i="1" strike="noStrike" cap="none" spc="0" baseline="0" dirty="0" err="1">
                <a:solidFill>
                  <a:srgbClr val="000000"/>
                </a:solidFill>
                <a:effectLst/>
                <a:latin typeface="Open Sans"/>
                <a:ea typeface="Open Sans"/>
                <a:cs typeface="Open Sans"/>
              </a:rPr>
              <a:t>Gesundheitsämter</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points de jonction avec l’aide sociale à l’enfance et à la jeunesse se situent à des endroits très différents et dans des contextes tout à fait divers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premier est l’interface entre l’aide sociale à l’enfance et à la jeunesse et la pédopsychiatrie. En effet, de nombreux mineurs pris en charge par l’aide sociale à l’enfance et à la jeunesse (par exemple placés dans un foyer) ont besoin de soins en pédopsychiatrie. Or, bien souvent, des conflits éclatent entre ces systèmes, aucun ne s’estimant « compétent » pour intervenir auprès d’adolescents « difficiles », les deux se renvoyant la balle. En outre, le croisement avec la pédopsychiatrie existe lorsque l’aide sociale à l’enfance et à la jeunesse intervient pour l’intégration de jeunes en situation ou à risque de handicap mental (art. 35a SGB VIII), d’où la nécessité d’expertises psychiatriques.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besoin de coopération est également très important en psychiatrie pour adultes, puisque nombre d’adultes sont aussi parents, et ce à double titre : d’une part le travail effectué par l’aide sociale à l’enfance et à la jeunesse auprès des proches (dont les enfants), d’autre part l’inverse, lorsque l’aide sociale à l’enfance et à la jeunesse a besoin de l’appui de la psychiatrie pour évaluer les conséquences pour les enfants de pathologies de leurs parents et, le cas échéant, pour mettre en place d’autres cadres éducatifs. De plus, les jeunes majeurs sont nombreux à être suivis en psychiatrie alors qu’ils restent accompagnés par l’aide sociale à la jeunesse ou qu’ils devraient l’être.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Coopérer avec les pédiatres est également très important pour le diagnostic des conséquences de maltraitance. Ce diagnostic permet en effet d’évaluer la possibilité et les conditions dans lesquelles les enfants ou adolescents maltraités pourraient être éloignés de leur famille.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Il convient enfin de mentionner un concept qui a émergé au début du 21</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siècle : celui d’accompagnement des parents de très jeunes enfants – un système de prévention proposé dès la grossesse et qui repose sur des échanges intenses entre l’aide sociale à l’enfance et le service public de la santé, désormais inscrit dans la Loi fédérale pour la protection de l’enfance. Ce cadre législatif fixe les conditions de la coopération entre les deux systèmes d’intervention (ainsi que d’autres acteurs) et leurs obligations respectives autour de l’accompagnement des enfants de moins de trois ans. Le centre national dédié créé pour piloter et professionnaliser ce dispositif est porté par deux organismes : l’Agence fédérale pour la sensibilisation en santé publique (</a:t>
            </a:r>
            <a:r>
              <a:rPr lang="fr-FR" sz="1100" b="0" i="0" strike="noStrike" cap="none" spc="0" baseline="0" dirty="0" err="1">
                <a:solidFill>
                  <a:srgbClr val="000000"/>
                </a:solidFill>
                <a:effectLst/>
                <a:latin typeface="Open Sans"/>
                <a:ea typeface="Open Sans"/>
                <a:cs typeface="Open Sans"/>
              </a:rPr>
              <a:t>Bundeszentrale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gesundheitliche</a:t>
            </a:r>
            <a:r>
              <a:rPr lang="fr-FR" sz="1100" b="0" i="0" strike="noStrike" cap="none" spc="0" baseline="0" dirty="0">
                <a:solidFill>
                  <a:srgbClr val="000000"/>
                </a:solidFill>
                <a:effectLst/>
                <a:latin typeface="Open Sans"/>
                <a:ea typeface="Open Sans"/>
                <a:cs typeface="Open Sans"/>
              </a:rPr>
              <a:t> Aufklärung, </a:t>
            </a:r>
            <a:r>
              <a:rPr lang="fr-FR" sz="1100" b="0" i="0" strike="noStrike" cap="none" spc="0" baseline="0" dirty="0" err="1">
                <a:solidFill>
                  <a:srgbClr val="000000"/>
                </a:solidFill>
                <a:effectLst/>
                <a:latin typeface="Open Sans"/>
                <a:ea typeface="Open Sans"/>
                <a:cs typeface="Open Sans"/>
              </a:rPr>
              <a:t>BZgA</a:t>
            </a:r>
            <a:r>
              <a:rPr lang="fr-FR" sz="1100" b="0" i="0" strike="noStrike" cap="none" spc="0" baseline="0" dirty="0">
                <a:solidFill>
                  <a:srgbClr val="000000"/>
                </a:solidFill>
                <a:effectLst/>
                <a:latin typeface="Open Sans"/>
                <a:ea typeface="Open Sans"/>
                <a:cs typeface="Open Sans"/>
              </a:rPr>
              <a:t>) et l’Institut allemand de la Jeunesse (DJI). </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Denner</a:t>
            </a:r>
            <a:r>
              <a:rPr lang="fr-FR" sz="1100" b="0" i="0" strike="noStrike" cap="none" spc="0" baseline="0" dirty="0">
                <a:solidFill>
                  <a:srgbClr val="000000"/>
                </a:solidFill>
                <a:effectLst/>
                <a:latin typeface="Open Sans"/>
                <a:ea typeface="Open Sans"/>
                <a:cs typeface="Open Sans"/>
              </a:rPr>
              <a:t>, Silvia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2008 :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 mit </a:t>
            </a:r>
            <a:r>
              <a:rPr lang="fr-FR" sz="1100" b="0" i="1" strike="noStrike" cap="none" spc="0" baseline="0" dirty="0" err="1">
                <a:solidFill>
                  <a:srgbClr val="000000"/>
                </a:solidFill>
                <a:effectLst/>
                <a:latin typeface="Open Sans"/>
                <a:ea typeface="Open Sans"/>
                <a:cs typeface="Open Sans"/>
              </a:rPr>
              <a:t>psychisch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kranken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Kindern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Jugendlichen</a:t>
            </a:r>
            <a:r>
              <a:rPr lang="fr-FR" sz="1100" b="0" i="0" strike="noStrike" cap="none" spc="0" baseline="0" dirty="0">
                <a:solidFill>
                  <a:srgbClr val="000000"/>
                </a:solidFill>
                <a:effectLst/>
                <a:latin typeface="Open Sans"/>
                <a:ea typeface="Open Sans"/>
                <a:cs typeface="Open Sans"/>
              </a:rPr>
              <a:t>, Stuttgart.</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Kölch</a:t>
            </a:r>
            <a:r>
              <a:rPr lang="fr-FR" sz="1100" b="0" i="0" strike="noStrike" cap="none" spc="0" baseline="0" dirty="0">
                <a:solidFill>
                  <a:srgbClr val="000000"/>
                </a:solidFill>
                <a:effectLst/>
                <a:latin typeface="Open Sans"/>
                <a:ea typeface="Open Sans"/>
                <a:cs typeface="Open Sans"/>
              </a:rPr>
              <a:t>, Michael ; </a:t>
            </a:r>
            <a:r>
              <a:rPr lang="fr-FR" sz="1100" b="0" i="0" strike="noStrike" cap="none" spc="0" baseline="0" dirty="0" err="1">
                <a:solidFill>
                  <a:srgbClr val="000000"/>
                </a:solidFill>
                <a:effectLst/>
                <a:latin typeface="Open Sans"/>
                <a:ea typeface="Open Sans"/>
                <a:cs typeface="Open Sans"/>
              </a:rPr>
              <a:t>Ziegenhain</a:t>
            </a:r>
            <a:r>
              <a:rPr lang="fr-FR" sz="1100" b="0" i="0" strike="noStrike" cap="none" spc="0" baseline="0" dirty="0">
                <a:solidFill>
                  <a:srgbClr val="000000"/>
                </a:solidFill>
                <a:effectLst/>
                <a:latin typeface="Open Sans"/>
                <a:ea typeface="Open Sans"/>
                <a:cs typeface="Open Sans"/>
              </a:rPr>
              <a:t>, Ute/</a:t>
            </a:r>
            <a:r>
              <a:rPr lang="fr-FR" sz="1100" b="0" i="0" strike="noStrike" cap="none" spc="0" baseline="0" dirty="0" err="1">
                <a:solidFill>
                  <a:srgbClr val="000000"/>
                </a:solidFill>
                <a:effectLst/>
                <a:latin typeface="Open Sans"/>
                <a:ea typeface="Open Sans"/>
                <a:cs typeface="Open Sans"/>
              </a:rPr>
              <a:t>Fegert</a:t>
            </a:r>
            <a:r>
              <a:rPr lang="fr-FR" sz="1100" b="0" i="0" strike="noStrike" cap="none" spc="0" baseline="0" dirty="0">
                <a:solidFill>
                  <a:srgbClr val="000000"/>
                </a:solidFill>
                <a:effectLst/>
                <a:latin typeface="Open Sans"/>
                <a:ea typeface="Open Sans"/>
                <a:cs typeface="Open Sans"/>
              </a:rPr>
              <a:t>, Jörg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2014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psychisch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kranker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Eltern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Herausforderungen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interdisziplinäre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Kooperation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Betreuung</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Versorgung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Weinheim et Bâle.</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Mall, Volker ; Friedmann, Anna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Frühe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in der </a:t>
            </a:r>
            <a:r>
              <a:rPr lang="fr-FR" sz="1100" b="0" i="1" strike="noStrike" cap="none" spc="0" baseline="0" dirty="0" err="1">
                <a:solidFill>
                  <a:srgbClr val="000000"/>
                </a:solidFill>
                <a:effectLst/>
                <a:latin typeface="Open Sans"/>
                <a:ea typeface="Open Sans"/>
                <a:cs typeface="Open Sans"/>
              </a:rPr>
              <a:t>Pädiatrie</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Heidelberg.</a:t>
            </a:r>
          </a:p>
        </p:txBody>
      </p:sp>
      <p:sp>
        <p:nvSpPr>
          <p:cNvPr id="4" name="Foliennummernplatzhalter 3"/>
          <p:cNvSpPr>
            <a:spLocks noGrp="1"/>
          </p:cNvSpPr>
          <p:nvPr>
            <p:ph type="sldNum" sz="quarter" idx="10"/>
          </p:nvPr>
        </p:nvSpPr>
        <p:spPr/>
        <p:txBody>
          <a:bodyPr/>
          <a:lstStyle/>
          <a:p>
            <a:fld id="{178ACBB0-B8BD-7243-B5CA-EEE1A71994D0}" type="slidenum">
              <a:rPr lang="de-DE" smtClean="0"/>
              <a:t>17</a:t>
            </a:fld>
            <a:endParaRPr lang="de-DE"/>
          </a:p>
        </p:txBody>
      </p:sp>
    </p:spTree>
    <p:extLst>
      <p:ext uri="{BB962C8B-B14F-4D97-AF65-F5344CB8AC3E}">
        <p14:creationId xmlns:p14="http://schemas.microsoft.com/office/powerpoint/2010/main" val="289250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551512" cy="10108555"/>
          </a:xfrm>
        </p:spPr>
        <p:txBody>
          <a:bodyPr/>
          <a:lstStyle/>
          <a:p>
            <a:r>
              <a:rPr lang="fr-FR" sz="1100" b="0" i="0" strike="noStrike" cap="none" spc="0" baseline="0" dirty="0">
                <a:solidFill>
                  <a:srgbClr val="000000"/>
                </a:solidFill>
                <a:effectLst/>
                <a:latin typeface="Open Sans"/>
                <a:ea typeface="Open Sans"/>
                <a:cs typeface="Open Sans"/>
              </a:rPr>
              <a:t>En Allemagne, la sécurité matérielle des personnes en âge de travailler (de 15 à 65 ans) ne disposant pas d’un revenu leur permettant d’assurer leur subsistance est assurée par des structures appelées « </a:t>
            </a:r>
            <a:r>
              <a:rPr lang="fr-FR" sz="1100" b="0" i="1" strike="noStrike" cap="none" spc="0" baseline="0" dirty="0" err="1">
                <a:solidFill>
                  <a:srgbClr val="000000"/>
                </a:solidFill>
                <a:effectLst/>
                <a:latin typeface="Open Sans"/>
                <a:ea typeface="Open Sans"/>
                <a:cs typeface="Open Sans"/>
              </a:rPr>
              <a:t>Jobcenters</a:t>
            </a:r>
            <a:r>
              <a:rPr lang="fr-FR" sz="1100" b="0" i="0" strike="noStrike" cap="none" spc="0" baseline="0" dirty="0">
                <a:solidFill>
                  <a:srgbClr val="000000"/>
                </a:solidFill>
                <a:effectLst/>
                <a:latin typeface="Open Sans"/>
                <a:ea typeface="Open Sans"/>
                <a:cs typeface="Open Sans"/>
              </a:rPr>
              <a:t> » dont les missions sont définies dans le Livre II du SGB relatif à la sécurité matérielle des demandeurs d’emploi. Les </a:t>
            </a:r>
            <a:r>
              <a:rPr lang="fr-FR" sz="1100" b="0" i="1" strike="noStrike" cap="none" spc="0" baseline="0" dirty="0" err="1">
                <a:solidFill>
                  <a:srgbClr val="000000"/>
                </a:solidFill>
                <a:effectLst/>
                <a:latin typeface="Open Sans"/>
                <a:ea typeface="Open Sans"/>
                <a:cs typeface="Open Sans"/>
              </a:rPr>
              <a:t>Jobcenters</a:t>
            </a:r>
            <a:r>
              <a:rPr lang="fr-FR" sz="1100" b="0" i="0" strike="noStrike" cap="none" spc="0" baseline="0" dirty="0">
                <a:solidFill>
                  <a:srgbClr val="000000"/>
                </a:solidFill>
                <a:effectLst/>
                <a:latin typeface="Open Sans"/>
                <a:ea typeface="Open Sans"/>
                <a:cs typeface="Open Sans"/>
              </a:rPr>
              <a:t> sont portés par les communes et leurs groupements (appelés </a:t>
            </a:r>
            <a:r>
              <a:rPr lang="fr-FR" sz="1100" b="0" i="1" strike="noStrike" cap="none" spc="0" baseline="0" dirty="0" err="1">
                <a:solidFill>
                  <a:srgbClr val="000000"/>
                </a:solidFill>
                <a:effectLst/>
                <a:latin typeface="Open Sans"/>
                <a:ea typeface="Open Sans"/>
                <a:cs typeface="Open Sans"/>
              </a:rPr>
              <a:t>Landkreise</a:t>
            </a:r>
            <a:r>
              <a:rPr lang="fr-FR" sz="1100" b="0" i="0" strike="noStrike" cap="none" spc="0" baseline="0" dirty="0">
                <a:solidFill>
                  <a:srgbClr val="000000"/>
                </a:solidFill>
                <a:effectLst/>
                <a:latin typeface="Open Sans"/>
                <a:ea typeface="Open Sans"/>
                <a:cs typeface="Open Sans"/>
              </a:rPr>
              <a:t>) et, souvent, adossés aux services des collectivités locales et de l’Agence fédérale pour l’emploi (cf. 1.3.3).</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Ils fournissent des prestations financières (couramment appelées « </a:t>
            </a:r>
            <a:r>
              <a:rPr lang="fr-FR" sz="1100" b="0" i="1" strike="noStrike" cap="none" spc="0" baseline="0" dirty="0">
                <a:solidFill>
                  <a:srgbClr val="000000"/>
                </a:solidFill>
                <a:effectLst/>
                <a:latin typeface="Open Sans"/>
                <a:ea typeface="Open Sans"/>
                <a:cs typeface="Open Sans"/>
              </a:rPr>
              <a:t>Hartz IV</a:t>
            </a:r>
            <a:r>
              <a:rPr lang="fr-FR" sz="1100" b="0" i="0" strike="noStrike" cap="none" spc="0" baseline="0" dirty="0">
                <a:solidFill>
                  <a:srgbClr val="000000"/>
                </a:solidFill>
                <a:effectLst/>
                <a:latin typeface="Open Sans"/>
                <a:ea typeface="Open Sans"/>
                <a:cs typeface="Open Sans"/>
              </a:rPr>
              <a:t> »), matérielles ou de services (cf. art. 4 SGB II). L’objectif consiste toujours à favoriser une sortie rapide de la précarité, comme en témoigne l’expression « </a:t>
            </a:r>
            <a:r>
              <a:rPr lang="fr-FR" sz="1100" b="0" i="1" strike="noStrike" cap="none" spc="0" baseline="0" dirty="0" err="1">
                <a:solidFill>
                  <a:srgbClr val="000000"/>
                </a:solidFill>
                <a:effectLst/>
                <a:latin typeface="Open Sans"/>
                <a:ea typeface="Open Sans"/>
                <a:cs typeface="Open Sans"/>
              </a:rPr>
              <a:t>Fördern</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Fordern</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(encourager et exiger) : les bénéficiaires doivent se plier à un certain nombre d’obligations et sont soumis à une forte pression de retour à l’autonomie financière.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mineurs vivant avec leurs parents sont considérés comme ayant les mêmes besoins et bénéficient d’une aide qui varie selon leur âge. En Allemagne, de nombreux mineurs sont affectés par la pauvreté de leurs parents (cf. 1.1.7). En 2020, environ 2 millions d’enfants et de jeunes, soit plus d’un sur sept, vivaient dans des familles pauvres (chiffre en léger recul par rapport aux années précédentes) et dépendaient donc des aides financières des </a:t>
            </a:r>
            <a:r>
              <a:rPr lang="fr-FR" sz="1100" b="0" i="1" strike="noStrike" cap="none" spc="0" baseline="0" dirty="0" err="1">
                <a:solidFill>
                  <a:srgbClr val="000000"/>
                </a:solidFill>
                <a:effectLst/>
                <a:latin typeface="Open Sans"/>
                <a:ea typeface="Open Sans"/>
                <a:cs typeface="Open Sans"/>
              </a:rPr>
              <a:t>Jobcenters</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À Berlin et à Brême, par exemple, près d’un tiers des mineurs bénéficient de prestations sociales.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l’article 4, alinéa 2 du SGB II, « les services compétents (…) assurent également l’accès des enfants et des jeunes aux services susceptibles de favoriser leur participation à la vie sociale. À cet effet, ils collaborent avec les écoles et les structures d’accueil à la journée, les acteurs de l’aide sociale à l’enfance et à la jeunesse, les communes et communautés de communes, les organismes indépendants, les associations et tout autre acteur pertinent à l’échelle locale. Leur mission est de soutenir les parents et de veiller à ce que les enfants et les jeunes aient accès et qu’ils puissent participer à la vie sociale ». Ils doivent donc coopérer avec les acteurs de l’aide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l’article 13 du SGB VIII, les champs d’intervention des services d’aide sociale à la jeunesse et des </a:t>
            </a:r>
            <a:r>
              <a:rPr lang="fr-FR" sz="1100" b="0" i="1" strike="noStrike" cap="none" spc="0" baseline="0" dirty="0" err="1">
                <a:solidFill>
                  <a:srgbClr val="000000"/>
                </a:solidFill>
                <a:effectLst/>
                <a:latin typeface="Open Sans"/>
                <a:ea typeface="Open Sans"/>
                <a:cs typeface="Open Sans"/>
              </a:rPr>
              <a:t>Jobcenters</a:t>
            </a:r>
            <a:r>
              <a:rPr lang="fr-FR" sz="1100" b="0" i="0" strike="noStrike" cap="none" spc="0" baseline="0" dirty="0">
                <a:solidFill>
                  <a:srgbClr val="000000"/>
                </a:solidFill>
                <a:effectLst/>
                <a:latin typeface="Open Sans"/>
                <a:ea typeface="Open Sans"/>
                <a:cs typeface="Open Sans"/>
              </a:rPr>
              <a:t> se recoupent également en matière d’aide à l’entrée des jeunes sur le marché du travail (voir p. 1.1.12).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On constate toutefois qu’une absence de coopération persiste en matière d’action éducative dans les contextes de pauvreté. Or en 2018, plus de 50 % des enfants qui ont bénéficié de mesures éducatives vivaient dans des familles bénéficiaires d’aides sociales. Chez les enfants pris en charge à temps plein, ce chiffre atteignait 64 %, et 63 % chez les mineurs bénéficiant d’actions éducatives à domicile (cf. </a:t>
            </a:r>
            <a:r>
              <a:rPr lang="fr-FR" sz="1100" b="0" i="1" strike="noStrike" cap="none" spc="0" baseline="0" dirty="0" err="1">
                <a:solidFill>
                  <a:srgbClr val="000000"/>
                </a:solidFill>
                <a:effectLst/>
                <a:latin typeface="Open Sans"/>
                <a:ea typeface="Open Sans"/>
                <a:cs typeface="Open Sans"/>
              </a:rPr>
              <a:t>Autorengruppe</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p. 71). Les mesures socioéducatives (voir la section 2.3) visent donc notamment à contrebalancer les conséquences de la pauvreté chez les enfants et les jeunes, sans pour autant que les services d’aide sociale à l’enfance et à la jeunesse disposent de moyens permettant d’assurer la sécurité matérielle de ces derniers. Ainsi, si les missions se recoupent, les acteurs n’ont pas ici la possibilité de collaborer.</a:t>
            </a:r>
          </a:p>
          <a:p>
            <a:r>
              <a:rPr lang="de-DE" sz="1100" b="1"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(2019)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2018</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kennzahlenbasierte</a:t>
            </a:r>
            <a:r>
              <a:rPr lang="fr-FR" sz="1100" b="0" i="1" strike="noStrike" cap="none" spc="0" baseline="0" dirty="0">
                <a:solidFill>
                  <a:srgbClr val="000000"/>
                </a:solidFill>
                <a:effectLst/>
                <a:latin typeface="Open Sans"/>
                <a:ea typeface="Open Sans"/>
                <a:cs typeface="Open Sans"/>
              </a:rPr>
              <a:t> Analyse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Opladen</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https://shop.budrich.de/wp-content/uploads/2019/01/9783847413400.pdf</a:t>
            </a:r>
            <a:r>
              <a:rPr lang="fr-FR" sz="1100" b="0" i="0" strike="noStrike" cap="none" spc="0" baseline="0" dirty="0">
                <a:solidFill>
                  <a:srgbClr val="000000"/>
                </a:solidFill>
                <a:effectLst/>
                <a:latin typeface="Open Sans"/>
                <a:ea typeface="Open Sans"/>
                <a:cs typeface="Open Sans"/>
              </a:rPr>
              <a:t> (consulté le 31/05/2021).</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18</a:t>
            </a:fld>
            <a:endParaRPr lang="de-DE"/>
          </a:p>
        </p:txBody>
      </p:sp>
    </p:spTree>
    <p:extLst>
      <p:ext uri="{BB962C8B-B14F-4D97-AF65-F5344CB8AC3E}">
        <p14:creationId xmlns:p14="http://schemas.microsoft.com/office/powerpoint/2010/main" val="212057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8812411"/>
          </a:xfrm>
        </p:spPr>
        <p:txBody>
          <a:bodyPr/>
          <a:lstStyle/>
          <a:p>
            <a:r>
              <a:rPr lang="fr-FR" sz="1100" b="0" i="0" strike="noStrike" cap="none" spc="0" baseline="0" dirty="0">
                <a:solidFill>
                  <a:srgbClr val="000000"/>
                </a:solidFill>
                <a:effectLst/>
                <a:latin typeface="Open Sans"/>
                <a:ea typeface="Open Sans"/>
                <a:cs typeface="Open Sans"/>
              </a:rPr>
              <a:t>Le service communal chargé de l’aide sociale à l’enfance et de la politique de jeunesse (</a:t>
            </a:r>
            <a:r>
              <a:rPr lang="fr-FR" sz="1100" b="0" i="1" strike="noStrike" cap="none" spc="0" baseline="0" dirty="0" err="1">
                <a:solidFill>
                  <a:srgbClr val="000000"/>
                </a:solidFill>
                <a:effectLst/>
                <a:latin typeface="Open Sans"/>
                <a:ea typeface="Open Sans"/>
                <a:cs typeface="Open Sans"/>
              </a:rPr>
              <a:t>Jugendamt</a:t>
            </a:r>
            <a:r>
              <a:rPr lang="fr-FR" sz="1100" b="0" i="0" strike="noStrike" cap="none" spc="0" baseline="0" dirty="0">
                <a:solidFill>
                  <a:srgbClr val="000000"/>
                </a:solidFill>
                <a:effectLst/>
                <a:latin typeface="Open Sans"/>
                <a:ea typeface="Open Sans"/>
                <a:cs typeface="Open Sans"/>
              </a:rPr>
              <a:t>) est régulièrement amené à travailler dans le cadre de procédures judiciaires, en matière familiale comme en matière de justice des mineurs et des jeunes adultes. Le juge aux affaires familiales et le juge des enfants ne sont pas des juridictions indépendantes. Il s’agit de chambres ou de services rattachés au tribunaux de première instance (</a:t>
            </a:r>
            <a:r>
              <a:rPr lang="fr-FR" sz="1100" b="0" i="1" strike="noStrike" cap="none" spc="0" baseline="0" dirty="0" err="1">
                <a:solidFill>
                  <a:srgbClr val="000000"/>
                </a:solidFill>
                <a:effectLst/>
                <a:latin typeface="Open Sans"/>
                <a:ea typeface="Open Sans"/>
                <a:cs typeface="Open Sans"/>
              </a:rPr>
              <a:t>Amtsgerichte</a:t>
            </a:r>
            <a:r>
              <a:rPr lang="fr-FR" sz="1100" b="0" i="0" strike="noStrike" cap="none" spc="0" baseline="0" dirty="0">
                <a:solidFill>
                  <a:srgbClr val="000000"/>
                </a:solidFill>
                <a:effectLst/>
                <a:latin typeface="Open Sans"/>
                <a:ea typeface="Open Sans"/>
                <a:cs typeface="Open Sans"/>
              </a:rPr>
              <a:t>) des différentes villes et arrondissements.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Allemagne, la mise en place de tels tribunaux relève de la compétence des Länder (cf. art. 92 de la Loi fondamentale allemande). Par voie légale, ceux-ci répartissent ces juridictions sur leur territoire de manière à ce qu’elles soient accessibles à tous les citoyens. Dans les 16 Länder allemands, on dénombre au total 638 tribunaux de première instance, dont l’effectif varie considérablement suivant la taille de l’arrondissement judiciaire (de seulement quelques juges à 100 juges selon les cas). Les juges de première instance statuent à juge unique (cf. art. 22, al. 1 de la loi portant sur l’organisation judiciaire [</a:t>
            </a:r>
            <a:r>
              <a:rPr lang="fr-FR" sz="1100" b="0" i="1" strike="noStrike" cap="none" spc="0" baseline="0" dirty="0" err="1">
                <a:solidFill>
                  <a:srgbClr val="000000"/>
                </a:solidFill>
                <a:effectLst/>
                <a:latin typeface="Open Sans"/>
                <a:ea typeface="Open Sans"/>
                <a:cs typeface="Open Sans"/>
              </a:rPr>
              <a:t>Gerichtsverfassungsgesetz</a:t>
            </a:r>
            <a:r>
              <a:rPr lang="fr-FR" sz="1100" b="0" i="0" strike="noStrike" cap="none" spc="0" baseline="0" dirty="0">
                <a:solidFill>
                  <a:srgbClr val="000000"/>
                </a:solidFill>
                <a:effectLst/>
                <a:latin typeface="Open Sans"/>
                <a:ea typeface="Open Sans"/>
                <a:cs typeface="Open Sans"/>
              </a:rPr>
              <a:t>, GVG]).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tribunaux d’instance sont compétents en matière de justice civile (dont relèvent les affaires familiales) ainsi qu’en matière pénale, y compris pour les mineurs.  Des juridictions de degré supérieur sont compétentes en cas d’appel d’une décision prise en première instance ainsi que pour les délits et les crimes : le </a:t>
            </a:r>
            <a:r>
              <a:rPr lang="fr-FR" sz="1100" b="0" i="1" strike="noStrike" cap="none" spc="0" baseline="0" dirty="0" err="1">
                <a:solidFill>
                  <a:srgbClr val="000000"/>
                </a:solidFill>
                <a:effectLst/>
                <a:latin typeface="Open Sans"/>
                <a:ea typeface="Open Sans"/>
                <a:cs typeface="Open Sans"/>
              </a:rPr>
              <a:t>Landgericht</a:t>
            </a:r>
            <a:r>
              <a:rPr lang="fr-FR" sz="1100" b="0" i="0" strike="noStrike" cap="none" spc="0" baseline="0" dirty="0">
                <a:solidFill>
                  <a:srgbClr val="000000"/>
                </a:solidFill>
                <a:effectLst/>
                <a:latin typeface="Open Sans"/>
                <a:ea typeface="Open Sans"/>
                <a:cs typeface="Open Sans"/>
              </a:rPr>
              <a:t>, le </a:t>
            </a:r>
            <a:r>
              <a:rPr lang="fr-FR" sz="1100" b="0" i="1" strike="noStrike" cap="none" spc="0" baseline="0" dirty="0" err="1">
                <a:solidFill>
                  <a:srgbClr val="000000"/>
                </a:solidFill>
                <a:effectLst/>
                <a:latin typeface="Open Sans"/>
                <a:ea typeface="Open Sans"/>
                <a:cs typeface="Open Sans"/>
              </a:rPr>
              <a:t>Oberlandesgericht</a:t>
            </a:r>
            <a:r>
              <a:rPr lang="fr-FR" sz="1100" b="0" i="0" strike="noStrike" cap="none" spc="0" baseline="0" dirty="0">
                <a:solidFill>
                  <a:srgbClr val="000000"/>
                </a:solidFill>
                <a:effectLst/>
                <a:latin typeface="Open Sans"/>
                <a:ea typeface="Open Sans"/>
                <a:cs typeface="Open Sans"/>
              </a:rPr>
              <a:t>, le </a:t>
            </a:r>
            <a:r>
              <a:rPr lang="fr-FR" sz="1100" b="0" i="1" strike="noStrike" cap="none" spc="0" baseline="0" dirty="0" err="1">
                <a:solidFill>
                  <a:srgbClr val="000000"/>
                </a:solidFill>
                <a:effectLst/>
                <a:latin typeface="Open Sans"/>
                <a:ea typeface="Open Sans"/>
                <a:cs typeface="Open Sans"/>
              </a:rPr>
              <a:t>Bundesgericht</a:t>
            </a:r>
            <a:r>
              <a:rPr lang="fr-FR" sz="1100" b="0" i="0" strike="noStrike" cap="none" spc="0" baseline="0" dirty="0">
                <a:solidFill>
                  <a:srgbClr val="000000"/>
                </a:solidFill>
                <a:effectLst/>
                <a:latin typeface="Open Sans"/>
                <a:ea typeface="Open Sans"/>
                <a:cs typeface="Open Sans"/>
              </a:rPr>
              <a:t> et le </a:t>
            </a:r>
            <a:r>
              <a:rPr lang="fr-FR" sz="1100" b="0" i="1" strike="noStrike" cap="none" spc="0" baseline="0" dirty="0" err="1">
                <a:solidFill>
                  <a:srgbClr val="000000"/>
                </a:solidFill>
                <a:effectLst/>
                <a:latin typeface="Open Sans"/>
                <a:ea typeface="Open Sans"/>
                <a:cs typeface="Open Sans"/>
              </a:rPr>
              <a:t>Bundesverfassungsgericht</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Conformément à l’article 111 du Code de procédure en matière familiale et amiable (</a:t>
            </a:r>
            <a:r>
              <a:rPr lang="fr-FR" sz="1100" b="0" i="0" strike="noStrike" cap="none" spc="0" baseline="0" dirty="0" err="1">
                <a:solidFill>
                  <a:srgbClr val="000000"/>
                </a:solidFill>
                <a:effectLst/>
                <a:latin typeface="Open Sans"/>
                <a:ea typeface="Open Sans"/>
                <a:cs typeface="Open Sans"/>
              </a:rPr>
              <a:t>FamFG</a:t>
            </a:r>
            <a:r>
              <a:rPr lang="fr-FR" sz="1100" b="0" i="0" strike="noStrike" cap="none" spc="0" baseline="0" dirty="0">
                <a:solidFill>
                  <a:srgbClr val="000000"/>
                </a:solidFill>
                <a:effectLst/>
                <a:latin typeface="Open Sans"/>
                <a:ea typeface="Open Sans"/>
                <a:cs typeface="Open Sans"/>
              </a:rPr>
              <a:t>), le </a:t>
            </a:r>
            <a:r>
              <a:rPr lang="fr-FR" sz="1100" b="1" i="0" strike="noStrike" cap="none" spc="0" baseline="0" dirty="0">
                <a:solidFill>
                  <a:srgbClr val="000000"/>
                </a:solidFill>
                <a:effectLst/>
                <a:latin typeface="Open Sans"/>
                <a:ea typeface="Open Sans"/>
                <a:cs typeface="Open Sans"/>
              </a:rPr>
              <a:t>juge aux affaires familiales </a:t>
            </a:r>
            <a:r>
              <a:rPr lang="fr-FR" sz="1100" b="0" i="0" strike="noStrike" cap="none" spc="0" baseline="0" dirty="0">
                <a:solidFill>
                  <a:srgbClr val="000000"/>
                </a:solidFill>
                <a:effectLst/>
                <a:latin typeface="Open Sans"/>
                <a:ea typeface="Open Sans"/>
                <a:cs typeface="Open Sans"/>
              </a:rPr>
              <a:t>est compétent en matière familiale (et notamment sur des questions ayant trait à l’aide sociale à l’enfance et à la jeunesse : autorité parentale et garde des enfants lors d’une séparation ou d’un divorce, ou encore en cas de mise en danger de l’enfant, droits de visite, protection contre les violences, adoption, pension alimentaire, etc.).</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Conformément à l’article 39 de la loi relative aux juridictions pour mineurs (</a:t>
            </a:r>
            <a:r>
              <a:rPr lang="fr-FR" sz="1100" b="0" i="1" strike="noStrike" cap="none" spc="0" baseline="0" dirty="0" err="1">
                <a:solidFill>
                  <a:srgbClr val="000000"/>
                </a:solidFill>
                <a:effectLst/>
                <a:latin typeface="Open Sans"/>
                <a:ea typeface="Open Sans"/>
                <a:cs typeface="Open Sans"/>
              </a:rPr>
              <a:t>Jugendgerichtsgesetz</a:t>
            </a:r>
            <a:r>
              <a:rPr lang="fr-FR" sz="1100" b="0" i="0" strike="noStrike" cap="none" spc="0" baseline="0" dirty="0">
                <a:solidFill>
                  <a:srgbClr val="000000"/>
                </a:solidFill>
                <a:effectLst/>
                <a:latin typeface="Open Sans"/>
                <a:ea typeface="Open Sans"/>
                <a:cs typeface="Open Sans"/>
              </a:rPr>
              <a:t>, JGG), le juge des enfants est compétent pour des infractions commises par des adolescents (14 à 18 ans) ou par de jeunes adultes (18 à 21 ans). Il est chargé des affaires susceptibles de donner lieu à des mesures éducatives ou à des peines courtes.</a:t>
            </a:r>
          </a:p>
          <a:p>
            <a:r>
              <a:rPr lang="fr-FR" sz="1100" b="0" i="0" strike="noStrike" cap="none" spc="0" baseline="0" dirty="0">
                <a:solidFill>
                  <a:srgbClr val="000000"/>
                </a:solidFill>
                <a:effectLst/>
                <a:latin typeface="Open Sans"/>
                <a:ea typeface="Open Sans"/>
                <a:cs typeface="Open Sans"/>
              </a:rPr>
              <a:t>En tant qu’organisme spécialisé, le service communal chargé de l’aide sociale à l’enfance et de la politique de jeunesse est amené à collaborer aux procédures judiciaires, conformément au </a:t>
            </a:r>
            <a:r>
              <a:rPr lang="fr-FR" sz="1100" b="0" i="0" strike="noStrike" cap="none" spc="0" baseline="0" dirty="0" err="1">
                <a:solidFill>
                  <a:srgbClr val="000000"/>
                </a:solidFill>
                <a:effectLst/>
                <a:latin typeface="Open Sans"/>
                <a:ea typeface="Open Sans"/>
                <a:cs typeface="Open Sans"/>
              </a:rPr>
              <a:t>FamFG</a:t>
            </a:r>
            <a:r>
              <a:rPr lang="fr-FR" sz="1100" b="0" i="0" strike="noStrike" cap="none" spc="0" baseline="0" dirty="0">
                <a:solidFill>
                  <a:srgbClr val="000000"/>
                </a:solidFill>
                <a:effectLst/>
                <a:latin typeface="Open Sans"/>
                <a:ea typeface="Open Sans"/>
                <a:cs typeface="Open Sans"/>
              </a:rPr>
              <a:t> et au JGG, ainsi qu’aux articles 50 (participation à la procédure devant le juge aux affaires familiales) et 52 (participation à la procédure de la JGG) du Livre VIII du SGB (voir pp. 2.6.2 et 2.6.3). Par le biais de conseils, de services socioéducatifs et par la formulation de stratégies d’intervention, il met son expertise au service de la procédure judiciaire.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Kindeswohl</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zwischen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Justiz</a:t>
            </a:r>
            <a:r>
              <a:rPr lang="fr-FR" sz="1100" b="0" i="1" strike="noStrike" cap="none" spc="0" baseline="0" dirty="0">
                <a:solidFill>
                  <a:srgbClr val="000000"/>
                </a:solidFill>
                <a:effectLst/>
                <a:latin typeface="Open Sans"/>
                <a:ea typeface="Open Sans"/>
                <a:cs typeface="Open Sans"/>
              </a:rPr>
              <a:t> - Zur </a:t>
            </a:r>
            <a:r>
              <a:rPr lang="fr-FR" sz="1100" b="0" i="1" strike="noStrike" cap="none" spc="0" baseline="0" dirty="0" err="1">
                <a:solidFill>
                  <a:srgbClr val="000000"/>
                </a:solidFill>
                <a:effectLst/>
                <a:latin typeface="Open Sans"/>
                <a:ea typeface="Open Sans"/>
                <a:cs typeface="Open Sans"/>
              </a:rPr>
              <a:t>Entwicklung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Entscheidungsgrundlagen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Verfahren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Sicherung</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Kindeswohls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zwischen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Jugendämtern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Familiengerichten</a:t>
            </a:r>
            <a:r>
              <a:rPr lang="fr-FR" sz="1100" b="0" i="0" strike="noStrike" cap="none" spc="0" baseline="0" dirty="0">
                <a:solidFill>
                  <a:srgbClr val="000000"/>
                </a:solidFill>
                <a:effectLst/>
                <a:latin typeface="Open Sans"/>
                <a:ea typeface="Open Sans"/>
                <a:cs typeface="Open Sans"/>
              </a:rPr>
              <a:t>. Weinheim et Bâle, 2017.</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Höynck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Theresia</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Strafverfahren</a:t>
            </a:r>
            <a:r>
              <a:rPr lang="fr-FR" sz="1100" b="0" i="1" strike="noStrike" cap="none" spc="0" baseline="0" dirty="0">
                <a:solidFill>
                  <a:srgbClr val="000000"/>
                </a:solidFill>
                <a:effectLst/>
                <a:latin typeface="Open Sans"/>
                <a:ea typeface="Open Sans"/>
                <a:cs typeface="Open Sans"/>
              </a:rPr>
              <a:t>/</a:t>
            </a:r>
            <a:r>
              <a:rPr lang="fr-FR" sz="1100" b="0" i="1" strike="noStrike" cap="none" spc="0" baseline="0" dirty="0" err="1">
                <a:solidFill>
                  <a:srgbClr val="000000"/>
                </a:solidFill>
                <a:effectLst/>
                <a:latin typeface="Open Sans"/>
                <a:ea typeface="Open Sans"/>
                <a:cs typeface="Open Sans"/>
              </a:rPr>
              <a:t>Jugendgerichtshilfe</a:t>
            </a:r>
            <a:r>
              <a:rPr lang="fr-FR" sz="1100" b="0" i="0" strike="noStrike" cap="none" spc="0" baseline="0" dirty="0">
                <a:solidFill>
                  <a:srgbClr val="000000"/>
                </a:solidFill>
                <a:effectLst/>
                <a:latin typeface="Open Sans"/>
                <a:ea typeface="Open Sans"/>
                <a:cs typeface="Open Sans"/>
              </a:rPr>
              <a:t>, in Schröer, Wolfgang ;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 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pp. 969−983. Weinheim et Bâle, 2016.</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19</a:t>
            </a:fld>
            <a:endParaRPr lang="de-DE"/>
          </a:p>
        </p:txBody>
      </p:sp>
    </p:spTree>
    <p:extLst>
      <p:ext uri="{BB962C8B-B14F-4D97-AF65-F5344CB8AC3E}">
        <p14:creationId xmlns:p14="http://schemas.microsoft.com/office/powerpoint/2010/main" val="362471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2</a:t>
            </a:fld>
            <a:endParaRPr lang="de-DE"/>
          </a:p>
        </p:txBody>
      </p:sp>
    </p:spTree>
    <p:extLst>
      <p:ext uri="{BB962C8B-B14F-4D97-AF65-F5344CB8AC3E}">
        <p14:creationId xmlns:p14="http://schemas.microsoft.com/office/powerpoint/2010/main" val="393144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060883"/>
          </a:xfrm>
        </p:spPr>
        <p:txBody>
          <a:bodyPr/>
          <a:lstStyle/>
          <a:p>
            <a:r>
              <a:rPr lang="fr-FR" sz="1100" b="0" i="0" strike="noStrike" cap="none" spc="0" baseline="0" dirty="0">
                <a:solidFill>
                  <a:srgbClr val="000000"/>
                </a:solidFill>
                <a:effectLst/>
                <a:latin typeface="Open Sans"/>
                <a:ea typeface="Open Sans"/>
                <a:cs typeface="Open Sans"/>
              </a:rPr>
              <a:t>Avec la ratification, en mars 2009, de la Convention des Nations unies relative aux droits des personnes handicapées, l’Allemagne s’est engagée à respecter ces droits (notamment pour lutter contre la discrimination des personnes en situation de handicap) sur son territoire. Depuis, cette convention est applicable en Allemagne et doit être mise en œuvre par l’ensemble des autorités publiques, y compris son article 7, alinéa 1, qui prévoit que « les États Parties prennent toutes mesures nécessaires pour garantir aux enfants handicapés la pleine jouissance de tous les droits de l'homme et de toutes les libertés fondamentales, sur la base de l'égalité avec les autres enfants ». Ces dernières années, les efforts se sont concentrés sur l’accès aux soins et à l’éducation. Cette dernière relevant de la compétence des Länder, les politiques d’éducation inclusive (scolarisation des enfants en situation de handicap en milieu ordinaire) sont très hétérogènes à l’échelle du pays. Dans l’ensemble, on constate toutefois que ces politiques sont loin de satisfaire aux attentes.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Un élément décisif fait encore obstacle à la mise en œuvre d’une aide sociale à l’enfance et à la jeunesse véritablement inclusive : en effet, si celle-ci est en théorie universelle et s’adresse à tous les enfants et les jeunes (</a:t>
            </a:r>
            <a:r>
              <a:rPr lang="fr-FR" sz="1100" b="0" i="1" strike="noStrike" cap="none" spc="0" baseline="0" dirty="0">
                <a:solidFill>
                  <a:srgbClr val="000000"/>
                </a:solidFill>
                <a:effectLst/>
                <a:latin typeface="Open Sans"/>
                <a:ea typeface="Open Sans"/>
                <a:cs typeface="Open Sans"/>
              </a:rPr>
              <a:t>cf. art. 1 SGB VIII</a:t>
            </a:r>
            <a:r>
              <a:rPr lang="fr-FR" sz="1100" b="0" i="0" strike="noStrike" cap="none" spc="0" baseline="0" dirty="0">
                <a:solidFill>
                  <a:srgbClr val="000000"/>
                </a:solidFill>
                <a:effectLst/>
                <a:latin typeface="Open Sans"/>
                <a:ea typeface="Open Sans"/>
                <a:cs typeface="Open Sans"/>
              </a:rPr>
              <a:t>), qu’ils soient ou non en situation de handicap, de nombreux enfants et adolescents en situation de handicap physique ou mental en restent aujourd’hui exclus.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cause : la délimitation systématique opérée par la loi selon le type de handicap. Ainsi, seuls les enfants et les jeunes en situation ou à risque d’un handicap exclusivement psychique relèvent des services de l’aide sociale à l’enfance et à la jeunesse. S’ils présentent à la fois un handicap psychique et un handicap physique ou mental, ils sont pris en charge par les services d’aide à l’intégration (cf. SGB IX), qui s’adressent également aux adultes en situation de handicap.</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2021, la </a:t>
            </a:r>
            <a:r>
              <a:rPr lang="fr-FR" sz="1100" b="0" dirty="0">
                <a:latin typeface="Open Sans"/>
                <a:ea typeface="Open Sans"/>
                <a:cs typeface="Open Sans"/>
              </a:rPr>
              <a:t>Loi fédérale visant à renforcer la place des enfants et des jeunes </a:t>
            </a:r>
            <a:r>
              <a:rPr lang="fr-FR" sz="1100" b="0" i="0" strike="noStrike" cap="none" spc="0" baseline="0" dirty="0">
                <a:solidFill>
                  <a:srgbClr val="000000"/>
                </a:solidFill>
                <a:effectLst/>
                <a:latin typeface="Open Sans"/>
                <a:ea typeface="Open Sans"/>
                <a:cs typeface="Open Sans"/>
              </a:rPr>
              <a:t>a cependant posé les jalons du regroupement des missions de l’aide à l’intégration et de l’aide sociale à l’enfance. Ainsi, à partir du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janvier 2028, cette dernière prendra en charge tous les enfants et jeunes sans exception, à condition qu’une loi fédérale prévoyant (a minima) les dispositions concrètes définissant les groupes cibles ainsi que le contenu, le financement et le fonctionnement des prestations soit promulguée d’ici au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janvier 2027.</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L’actuelle répartition des compétences dévolues à l’aide à l’intégration d’une part, et à l’aide sociale à l’enfance et à la jeunesse d’autre part, conduit régulièrement les différents services à se déclarer respectivement incompétents. On constate également l’existence de discriminations car, si tous les enfants en jeunes ont le droit d’être protégés (</a:t>
            </a:r>
            <a:r>
              <a:rPr lang="fr-FR" sz="1100" b="0" i="1" strike="noStrike" cap="none" spc="0" baseline="0" dirty="0">
                <a:solidFill>
                  <a:srgbClr val="000000"/>
                </a:solidFill>
                <a:effectLst/>
                <a:latin typeface="Open Sans"/>
                <a:ea typeface="Open Sans"/>
                <a:cs typeface="Open Sans"/>
              </a:rPr>
              <a:t>cf. art. 8a SGB VIII</a:t>
            </a:r>
            <a:r>
              <a:rPr lang="fr-FR" sz="1100" b="0" i="0" strike="noStrike" cap="none" spc="0" baseline="0" dirty="0">
                <a:solidFill>
                  <a:srgbClr val="000000"/>
                </a:solidFill>
                <a:effectLst/>
                <a:latin typeface="Open Sans"/>
                <a:ea typeface="Open Sans"/>
                <a:cs typeface="Open Sans"/>
              </a:rPr>
              <a:t>), la protection des enfants et adolescents en situation de handicap (pourtant plus à risque d’être maltraités) est souvent négligée. Il arrive fréquemment que les personnels ne soient pas suffisamment formés à l’identification et à la prise en charge d’éventuelles situations de maltraitance.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 même, les prestations ordinaires et les infrastructures de l’aide sociale à l’enfance et à la jeunesse (p. ex. les structures d’accueil à la journée et le travail de jeunesse) ne sont pas suffisamment inclusives. Si le regroupement des missions de l’aide à l’intégration et de l’aide sociale à l’enfance et à la jeunesse est prévu seulement pour 2028, la </a:t>
            </a:r>
            <a:r>
              <a:rPr lang="fr-FR" sz="1100" b="0" dirty="0">
                <a:latin typeface="Open Sans"/>
                <a:ea typeface="Open Sans"/>
                <a:cs typeface="Open Sans"/>
              </a:rPr>
              <a:t>Loi fédérale visant à renforcer la place des enfants et des jeunes</a:t>
            </a:r>
            <a:r>
              <a:rPr lang="fr-FR" sz="1100" b="0" i="0" strike="noStrike" cap="none" spc="0" baseline="0" dirty="0">
                <a:solidFill>
                  <a:srgbClr val="000000"/>
                </a:solidFill>
                <a:effectLst/>
                <a:latin typeface="Open Sans"/>
                <a:ea typeface="Open Sans"/>
                <a:cs typeface="Open Sans"/>
              </a:rPr>
              <a:t> prévoit de commencer à développer l’inclusivité dans ces structures dès à présent (voir p. 3.2.4).</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Deutsches Institut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Menschenrechte</a:t>
            </a:r>
            <a:r>
              <a:rPr lang="fr-FR" sz="1100" b="0" i="0" strike="noStrike" cap="none" spc="0" baseline="0" dirty="0">
                <a:solidFill>
                  <a:srgbClr val="000000"/>
                </a:solidFill>
                <a:effectLst/>
                <a:latin typeface="Open Sans"/>
                <a:ea typeface="Open Sans"/>
                <a:cs typeface="Open Sans"/>
              </a:rPr>
              <a:t> (DIMR). </a:t>
            </a:r>
            <a:r>
              <a:rPr lang="fr-FR" sz="1100" b="0" i="0" strike="noStrike" cap="none" spc="0" baseline="0" dirty="0" err="1">
                <a:solidFill>
                  <a:srgbClr val="000000"/>
                </a:solidFill>
                <a:effectLst/>
                <a:latin typeface="Open Sans"/>
                <a:ea typeface="Open Sans"/>
                <a:cs typeface="Open Sans"/>
              </a:rPr>
              <a:t>Wer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Inklusion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will</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sucht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Wege</a:t>
            </a:r>
            <a:r>
              <a:rPr lang="fr-FR" sz="1100" b="0" i="0" strike="noStrike" cap="none" spc="0" baseline="0" dirty="0">
                <a:solidFill>
                  <a:srgbClr val="000000"/>
                </a:solidFill>
                <a:effectLst/>
                <a:latin typeface="Open Sans"/>
                <a:ea typeface="Open Sans"/>
                <a:cs typeface="Open Sans"/>
              </a:rPr>
              <a:t> – </a:t>
            </a:r>
            <a:r>
              <a:rPr lang="fr-FR" sz="1100" b="0" i="0" strike="noStrike" cap="none" spc="0" baseline="0" dirty="0" err="1">
                <a:solidFill>
                  <a:srgbClr val="000000"/>
                </a:solidFill>
                <a:effectLst/>
                <a:latin typeface="Open Sans"/>
                <a:ea typeface="Open Sans"/>
                <a:cs typeface="Open Sans"/>
              </a:rPr>
              <a:t>Zehn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Jahre</a:t>
            </a:r>
            <a:r>
              <a:rPr lang="fr-FR" sz="1100" b="0" i="0" strike="noStrike" cap="none" spc="0" baseline="0" dirty="0">
                <a:solidFill>
                  <a:srgbClr val="000000"/>
                </a:solidFill>
                <a:effectLst/>
                <a:latin typeface="Open Sans"/>
                <a:ea typeface="Open Sans"/>
                <a:cs typeface="Open Sans"/>
              </a:rPr>
              <a:t> UN-</a:t>
            </a:r>
            <a:r>
              <a:rPr lang="fr-FR" sz="1100" b="0" i="0" strike="noStrike" cap="none" spc="0" baseline="0" dirty="0" err="1">
                <a:solidFill>
                  <a:srgbClr val="000000"/>
                </a:solidFill>
                <a:effectLst/>
                <a:latin typeface="Open Sans"/>
                <a:ea typeface="Open Sans"/>
                <a:cs typeface="Open Sans"/>
              </a:rPr>
              <a:t>Behindertenrechtskonvention</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Analyse der Monitoring-</a:t>
            </a:r>
            <a:r>
              <a:rPr lang="fr-FR" sz="1100" b="0" i="0" strike="noStrike" cap="none" spc="0" baseline="0" dirty="0" err="1">
                <a:solidFill>
                  <a:srgbClr val="000000"/>
                </a:solidFill>
                <a:effectLst/>
                <a:latin typeface="Open Sans"/>
                <a:ea typeface="Open Sans"/>
                <a:cs typeface="Open Sans"/>
              </a:rPr>
              <a:t>Stelle</a:t>
            </a:r>
            <a:r>
              <a:rPr lang="fr-FR" sz="1100" b="0" i="0" strike="noStrike" cap="none" spc="0" baseline="0" dirty="0">
                <a:solidFill>
                  <a:srgbClr val="000000"/>
                </a:solidFill>
                <a:effectLst/>
                <a:latin typeface="Open Sans"/>
                <a:ea typeface="Open Sans"/>
                <a:cs typeface="Open Sans"/>
              </a:rPr>
              <a:t> UN-</a:t>
            </a:r>
            <a:r>
              <a:rPr lang="fr-FR" sz="1100" b="0" i="0" strike="noStrike" cap="none" spc="0" baseline="0" dirty="0" err="1">
                <a:solidFill>
                  <a:srgbClr val="000000"/>
                </a:solidFill>
                <a:effectLst/>
                <a:latin typeface="Open Sans"/>
                <a:ea typeface="Open Sans"/>
                <a:cs typeface="Open Sans"/>
              </a:rPr>
              <a:t>Behindertenrechtskonvention</a:t>
            </a:r>
            <a:r>
              <a:rPr lang="fr-FR" sz="1100" b="0" i="0" strike="noStrike" cap="none" spc="0" baseline="0" dirty="0">
                <a:solidFill>
                  <a:srgbClr val="000000"/>
                </a:solidFill>
                <a:effectLst/>
                <a:latin typeface="Open Sans"/>
                <a:ea typeface="Open Sans"/>
                <a:cs typeface="Open Sans"/>
              </a:rPr>
              <a:t>. 2019.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https://www.institut-fuer-menschenrechte.de/fileadmin/user_upload/Publikationen/ANALYSE/Wer_Inklusion_will_sucht_Wege_Zehn_Jahre_UN_BRK_in_Deutschland.pdf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Schönecker</a:t>
            </a:r>
            <a:r>
              <a:rPr lang="fr-FR" sz="1100" b="0" i="0" strike="noStrike" cap="none" spc="0" baseline="0" dirty="0">
                <a:solidFill>
                  <a:srgbClr val="000000"/>
                </a:solidFill>
                <a:effectLst/>
                <a:latin typeface="Open Sans"/>
                <a:ea typeface="Open Sans"/>
                <a:cs typeface="Open Sans"/>
              </a:rPr>
              <a:t>, Lydia ; Müller-Fehling, Norbert. </a:t>
            </a:r>
            <a:r>
              <a:rPr lang="fr-FR" sz="1100" b="0" i="1" strike="noStrike" cap="none" spc="0" baseline="0" dirty="0" err="1">
                <a:solidFill>
                  <a:srgbClr val="000000"/>
                </a:solidFill>
                <a:effectLst/>
                <a:latin typeface="Open Sans"/>
                <a:ea typeface="Open Sans"/>
                <a:cs typeface="Open Sans"/>
              </a:rPr>
              <a:t>Gleiches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Recht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alle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Vielfalt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Besonderheiten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Inklusiven</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in : von </a:t>
            </a:r>
            <a:r>
              <a:rPr lang="fr-FR" sz="1100" b="0" i="0" strike="noStrike" cap="none" spc="0" baseline="0" dirty="0" err="1">
                <a:solidFill>
                  <a:srgbClr val="000000"/>
                </a:solidFill>
                <a:effectLst/>
                <a:latin typeface="Open Sans"/>
                <a:ea typeface="Open Sans"/>
                <a:cs typeface="Open Sans"/>
              </a:rPr>
              <a:t>zur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Gathen</a:t>
            </a:r>
            <a:r>
              <a:rPr lang="fr-FR" sz="1100" b="0" i="0" strike="noStrike" cap="none" spc="0" baseline="0" dirty="0">
                <a:solidFill>
                  <a:srgbClr val="000000"/>
                </a:solidFill>
                <a:effectLst/>
                <a:latin typeface="Open Sans"/>
                <a:ea typeface="Open Sans"/>
                <a:cs typeface="Open Sans"/>
              </a:rPr>
              <a:t>, Marion ; </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 Koch, Josef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Vorwärts</a:t>
            </a:r>
            <a:r>
              <a:rPr lang="fr-FR" sz="1100" b="0" i="1" strike="noStrike" cap="none" spc="0" baseline="0" dirty="0">
                <a:solidFill>
                  <a:srgbClr val="000000"/>
                </a:solidFill>
                <a:effectLst/>
                <a:latin typeface="Open Sans"/>
                <a:ea typeface="Open Sans"/>
                <a:cs typeface="Open Sans"/>
              </a:rPr>
              <a:t>, aber </a:t>
            </a:r>
            <a:r>
              <a:rPr lang="fr-FR" sz="1100" b="0" i="1" strike="noStrike" cap="none" spc="0" baseline="0" dirty="0" err="1">
                <a:solidFill>
                  <a:srgbClr val="000000"/>
                </a:solidFill>
                <a:effectLst/>
                <a:latin typeface="Open Sans"/>
                <a:ea typeface="Open Sans"/>
                <a:cs typeface="Open Sans"/>
              </a:rPr>
              <a:t>nicht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vergessen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Entwicklungslinien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Perspektiven</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Weinheim : 2019, pp. 97−105.</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Schönecker</a:t>
            </a:r>
            <a:r>
              <a:rPr lang="fr-FR" sz="1100" b="0" i="0" strike="noStrike" cap="none" spc="0" baseline="0" dirty="0">
                <a:solidFill>
                  <a:srgbClr val="000000"/>
                </a:solidFill>
                <a:effectLst/>
                <a:latin typeface="Open Sans"/>
                <a:ea typeface="Open Sans"/>
                <a:cs typeface="Open Sans"/>
              </a:rPr>
              <a:t>, Lydia. </a:t>
            </a:r>
            <a:r>
              <a:rPr lang="fr-FR" sz="1100" b="0" i="1" strike="noStrike" cap="none" spc="0" baseline="0" dirty="0" err="1">
                <a:solidFill>
                  <a:srgbClr val="000000"/>
                </a:solidFill>
                <a:effectLst/>
                <a:latin typeface="Open Sans"/>
                <a:ea typeface="Open Sans"/>
                <a:cs typeface="Open Sans"/>
              </a:rPr>
              <a:t>Inklusive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Weiterentwicklung</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Von der </a:t>
            </a:r>
            <a:r>
              <a:rPr lang="fr-FR" sz="1100" b="0" i="1" strike="noStrike" cap="none" spc="0" baseline="0" dirty="0" err="1">
                <a:solidFill>
                  <a:srgbClr val="000000"/>
                </a:solidFill>
                <a:effectLst/>
                <a:latin typeface="Open Sans"/>
                <a:ea typeface="Open Sans"/>
                <a:cs typeface="Open Sans"/>
              </a:rPr>
              <a:t>Konstruktion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zweier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Hilfesysteme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einem</a:t>
            </a:r>
            <a:r>
              <a:rPr lang="fr-FR" sz="1100" b="0" i="1" strike="noStrike" cap="none" spc="0" baseline="0" dirty="0">
                <a:solidFill>
                  <a:srgbClr val="000000"/>
                </a:solidFill>
                <a:effectLst/>
                <a:latin typeface="Open Sans"/>
                <a:ea typeface="Open Sans"/>
                <a:cs typeface="Open Sans"/>
              </a:rPr>
              <a:t> Dach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den </a:t>
            </a:r>
            <a:r>
              <a:rPr lang="fr-FR" sz="1100" b="0" i="1" strike="noStrike" cap="none" spc="0" baseline="0" dirty="0" err="1">
                <a:solidFill>
                  <a:srgbClr val="000000"/>
                </a:solidFill>
                <a:effectLst/>
                <a:latin typeface="Open Sans"/>
                <a:ea typeface="Open Sans"/>
                <a:cs typeface="Open Sans"/>
              </a:rPr>
              <a:t>dafür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betrachtenden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Zwischenräumen</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Das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Jugendamt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JAmt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Heft</a:t>
            </a:r>
            <a:r>
              <a:rPr lang="fr-FR" sz="1100" b="0" i="0" strike="noStrike" cap="none" spc="0" baseline="0" dirty="0">
                <a:solidFill>
                  <a:srgbClr val="000000"/>
                </a:solidFill>
                <a:effectLst/>
                <a:latin typeface="Open Sans"/>
                <a:ea typeface="Open Sans"/>
                <a:cs typeface="Open Sans"/>
              </a:rPr>
              <a:t> 10, pp. 470−475. 2017.</a:t>
            </a:r>
          </a:p>
        </p:txBody>
      </p:sp>
      <p:sp>
        <p:nvSpPr>
          <p:cNvPr id="4" name="Foliennummernplatzhalter 3"/>
          <p:cNvSpPr>
            <a:spLocks noGrp="1"/>
          </p:cNvSpPr>
          <p:nvPr>
            <p:ph type="sldNum" sz="quarter" idx="10"/>
          </p:nvPr>
        </p:nvSpPr>
        <p:spPr/>
        <p:txBody>
          <a:bodyPr/>
          <a:lstStyle/>
          <a:p>
            <a:fld id="{178ACBB0-B8BD-7243-B5CA-EEE1A71994D0}" type="slidenum">
              <a:rPr lang="de-DE" smtClean="0"/>
              <a:t>20</a:t>
            </a:fld>
            <a:endParaRPr lang="de-DE"/>
          </a:p>
        </p:txBody>
      </p:sp>
    </p:spTree>
    <p:extLst>
      <p:ext uri="{BB962C8B-B14F-4D97-AF65-F5344CB8AC3E}">
        <p14:creationId xmlns:p14="http://schemas.microsoft.com/office/powerpoint/2010/main" val="49952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900643"/>
          </a:xfrm>
        </p:spPr>
        <p:txBody>
          <a:bodyPr/>
          <a:lstStyle/>
          <a:p>
            <a:r>
              <a:rPr lang="fr-FR" sz="1100" b="0" i="0" strike="noStrike" cap="none" spc="0" baseline="0" dirty="0">
                <a:solidFill>
                  <a:srgbClr val="000000"/>
                </a:solidFill>
                <a:effectLst/>
                <a:latin typeface="Open Sans"/>
                <a:ea typeface="Open Sans"/>
                <a:cs typeface="Open Sans"/>
              </a:rPr>
              <a:t>Les médias numériques font désormais partie intégrante de la réalité quotidienne des enfants et des jeunes et sont devenus un élément structurant de la vie familiale. Ils se sont également imposés dans la vie professionnelle, y compris dans le domaine de l’aide sociale à l’enfance et à la jeunesse, où le développement du numérique représente un triple enjeu :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Premièrement, ces médias et leur utilisation ont une incidence notable sur la réalité quotidienne des enfants, des jeunes et de leurs familles, ce qui a nécessairement des conséquences sur la mise en place d’actions socioéducatives adaptées. Si le numérique présente de véritables atouts au regard du développement des enfants et des jeunes (notamment pour créer et entretenir des liens d’amitié au sein de groupes de pairs ou pour faire des expériences et des apprentissages — virtuels ou non — librement choisis), elle comporte aussi des risques : cyberharcèlement, chambres d’écho, accès à des contenus violents ou pornographiques… L’aide sociale à l’enfance et à la jeunesse doit tenir compte de ce processus en cours, porter sur lui un regard critique et l’accompagner de manière constructive en vue d’aider les jeunes à devenir des individus sociables, autonomes et responsables (</a:t>
            </a:r>
            <a:r>
              <a:rPr lang="fr-FR" sz="1100" b="0" i="1" strike="noStrike" cap="none" spc="0" baseline="0" dirty="0">
                <a:solidFill>
                  <a:srgbClr val="000000"/>
                </a:solidFill>
                <a:effectLst/>
                <a:latin typeface="Open Sans"/>
                <a:ea typeface="Open Sans"/>
                <a:cs typeface="Open Sans"/>
              </a:rPr>
              <a:t>cf. art. 1, al. 1 du SGB VIII</a:t>
            </a:r>
            <a:r>
              <a:rPr lang="fr-FR" sz="1100" b="0" i="0" strike="noStrike" cap="none" spc="0" baseline="0" dirty="0">
                <a:solidFill>
                  <a:srgbClr val="000000"/>
                </a:solidFill>
                <a:effectLst/>
                <a:latin typeface="Open Sans"/>
                <a:ea typeface="Open Sans"/>
                <a:cs typeface="Open Sans"/>
              </a:rPr>
              <a:t>). À l’avenir, l’aide sociale à l’enfance et à la jeunesse devra continuer à relever de nouveaux défis en matière de protection des mineurs sur le plan préventif et socioéducatif (</a:t>
            </a:r>
            <a:r>
              <a:rPr lang="fr-FR" sz="1100" b="0" i="1" strike="noStrike" cap="none" spc="0" baseline="0" dirty="0">
                <a:solidFill>
                  <a:srgbClr val="000000"/>
                </a:solidFill>
                <a:effectLst/>
                <a:latin typeface="Open Sans"/>
                <a:ea typeface="Open Sans"/>
                <a:cs typeface="Open Sans"/>
              </a:rPr>
              <a:t>cf. section 2.2.3</a:t>
            </a:r>
            <a:r>
              <a:rPr lang="fr-FR" sz="1100" b="0" i="0" strike="noStrike" cap="none" spc="0" baseline="0" dirty="0">
                <a:solidFill>
                  <a:srgbClr val="000000"/>
                </a:solidFill>
                <a:effectLst/>
                <a:latin typeface="Open Sans"/>
                <a:ea typeface="Open Sans"/>
                <a:cs typeface="Open Sans"/>
              </a:rPr>
              <a:t>), et notamment, en collaboration avec l’école (</a:t>
            </a:r>
            <a:r>
              <a:rPr lang="fr-FR" sz="1100" b="0" i="1" strike="noStrike" cap="none" spc="0" baseline="0" dirty="0">
                <a:solidFill>
                  <a:srgbClr val="000000"/>
                </a:solidFill>
                <a:effectLst/>
                <a:latin typeface="Open Sans"/>
                <a:ea typeface="Open Sans"/>
                <a:cs typeface="Open Sans"/>
              </a:rPr>
              <a:t>cf. section 1.1.11</a:t>
            </a:r>
            <a:r>
              <a:rPr lang="fr-FR" sz="1100" b="0" i="0" strike="noStrike" cap="none" spc="0" baseline="0" dirty="0">
                <a:solidFill>
                  <a:srgbClr val="000000"/>
                </a:solidFill>
                <a:effectLst/>
                <a:latin typeface="Open Sans"/>
                <a:ea typeface="Open Sans"/>
                <a:cs typeface="Open Sans"/>
              </a:rPr>
              <a:t>), assurer l’éducation aux médias numériques des enfants, des jeunes et de leurs parents.</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Deuxièmement, l’essor du numérique a une incidence croissante sur l’offre de services socioéducatifs : consultations en ligne (déjà proposées depuis un certain temps), dialogue avec les parents dans le cadre du soutien à la parentalité et de mesures éducatives en milieu ouvert, « espaces jeunes en ligne », etc. Le développement numérique de l’offre représente une occasion prometteuse à travers tout le spectre de services de l’aide sociale à l’enfance et à la jeunesse. Mais là non plus, ce n’est pas sans risque : dans le domaine de la protection des mineurs, on observe par exemple des velléités croissantes d’automatisation visant à fonder les décisions sur des calculs statistiques ou sur des algorithmes. Ces tentatives influent sur les schémas de pensée des professionnels du secteur.</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Troisièmement, les technologies de l’information et de la communication bouleversent les méthodes de travail des structures et des services sociaux de l’aide sociale à l’enfance et à la jeunesse sur tous les plans, de la gestion administrative (gestion documentaire numérique, télétravail, réunions en ligne, répartition des coûts) à la collaboration entre organismes publics et indépendants, en passant par les modalités de financements ou encore le suivi de la qualité.</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acteurs et actrices de l’aide sociale à l’enfance et à la jeunesse vont devoir prendre la problématique du numérique à bras le corps, et ce dans toutes ses dimensions.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Alfert</a:t>
            </a:r>
            <a:r>
              <a:rPr lang="fr-FR" sz="1100" b="0" i="0" strike="noStrike" cap="none" spc="0" baseline="0" dirty="0">
                <a:solidFill>
                  <a:srgbClr val="000000"/>
                </a:solidFill>
                <a:effectLst/>
                <a:latin typeface="Open Sans"/>
                <a:ea typeface="Open Sans"/>
                <a:cs typeface="Open Sans"/>
              </a:rPr>
              <a:t>, Nicole (2018). « </a:t>
            </a:r>
            <a:r>
              <a:rPr lang="fr-FR" sz="1100" b="0" i="0" strike="noStrike" cap="none" spc="0" baseline="0" dirty="0" err="1">
                <a:solidFill>
                  <a:srgbClr val="000000"/>
                </a:solidFill>
                <a:effectLst/>
                <a:latin typeface="Open Sans"/>
                <a:ea typeface="Open Sans"/>
                <a:cs typeface="Open Sans"/>
              </a:rPr>
              <a:t>Medien</a:t>
            </a:r>
            <a:r>
              <a:rPr lang="fr-FR" sz="1100" b="0" i="0" strike="noStrike" cap="none" spc="0" baseline="0" dirty="0">
                <a:solidFill>
                  <a:srgbClr val="000000"/>
                </a:solidFill>
                <a:effectLst/>
                <a:latin typeface="Open Sans"/>
                <a:ea typeface="Open Sans"/>
                <a:cs typeface="Open Sans"/>
              </a:rPr>
              <a:t> »,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vol. 1.</a:t>
            </a:r>
            <a:r>
              <a:rPr lang="fr-FR" sz="1100" b="0" i="0" strike="noStrike" cap="none" spc="0" baseline="0" dirty="0">
                <a:solidFill>
                  <a:srgbClr val="000000"/>
                </a:solidFill>
                <a:effectLst/>
                <a:latin typeface="Open Sans"/>
                <a:ea typeface="Open Sans"/>
                <a:cs typeface="Open Sans"/>
              </a:rPr>
              <a:t> Wiesbaden, Allemagne, pp. 527−552.</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fédéral de la Famille, des Personnes âgées, des Femmes et de la Jeunesse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(2017). </a:t>
            </a:r>
            <a:r>
              <a:rPr lang="fr-FR" sz="1100" b="0" i="1" strike="noStrike" cap="none" spc="0" baseline="0" dirty="0">
                <a:solidFill>
                  <a:srgbClr val="000000"/>
                </a:solidFill>
                <a:effectLst/>
                <a:latin typeface="Open Sans"/>
                <a:ea typeface="Open Sans"/>
                <a:cs typeface="Open Sans"/>
              </a:rPr>
              <a:t>15.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Jugendbericht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Bericht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Lebenssituation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Leistungen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Berlin.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https://www.bmfsfj.de/resource/blob/115438/d7ed644e1b7fac4f9266191459903c62/15-kinder-und-jugendbericht-bundestagsdrucksache-data.pdf</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rPr>
              <a:t>(</a:t>
            </a:r>
            <a:r>
              <a:rPr lang="de-DE" sz="1100" dirty="0" err="1"/>
              <a:t>consulté</a:t>
            </a:r>
            <a:r>
              <a:rPr lang="de-DE" sz="1100" dirty="0"/>
              <a:t> le 31/05/2021</a:t>
            </a:r>
            <a:r>
              <a:rPr lang="fr-FR" sz="1100" b="0" i="0" strike="noStrike" cap="none" spc="0" baseline="0" dirty="0">
                <a:solidFill>
                  <a:srgbClr val="000000"/>
                </a:solidFill>
                <a:effectLst/>
              </a:rPr>
              <a:t>).</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Lange, Andreas ; </a:t>
            </a:r>
            <a:r>
              <a:rPr lang="fr-FR" sz="1100" b="0" i="0" strike="noStrike" cap="none" spc="0" baseline="0" dirty="0" err="1">
                <a:solidFill>
                  <a:srgbClr val="000000"/>
                </a:solidFill>
                <a:effectLst/>
                <a:latin typeface="Open Sans"/>
                <a:ea typeface="Open Sans"/>
                <a:cs typeface="Open Sans"/>
              </a:rPr>
              <a:t>Klimsa</a:t>
            </a:r>
            <a:r>
              <a:rPr lang="fr-FR" sz="1100" b="0" i="0" strike="noStrike" cap="none" spc="0" baseline="0" dirty="0">
                <a:solidFill>
                  <a:srgbClr val="000000"/>
                </a:solidFill>
                <a:effectLst/>
                <a:latin typeface="Open Sans"/>
                <a:ea typeface="Open Sans"/>
                <a:cs typeface="Open Sans"/>
              </a:rPr>
              <a:t>, Anja (2019). </a:t>
            </a:r>
            <a:r>
              <a:rPr lang="fr-FR" sz="1100" b="0" i="1" strike="noStrike" cap="none" spc="0" baseline="0" dirty="0" err="1">
                <a:solidFill>
                  <a:srgbClr val="000000"/>
                </a:solidFill>
                <a:effectLst/>
                <a:latin typeface="Open Sans"/>
                <a:ea typeface="Open Sans"/>
                <a:cs typeface="Open Sans"/>
              </a:rPr>
              <a:t>Medien</a:t>
            </a:r>
            <a:r>
              <a:rPr lang="fr-FR" sz="1100" b="0" i="1" strike="noStrike" cap="none" spc="0" baseline="0" dirty="0">
                <a:solidFill>
                  <a:srgbClr val="000000"/>
                </a:solidFill>
                <a:effectLst/>
                <a:latin typeface="Open Sans"/>
                <a:ea typeface="Open Sans"/>
                <a:cs typeface="Open Sans"/>
              </a:rPr>
              <a:t> in der </a:t>
            </a:r>
            <a:r>
              <a:rPr lang="fr-FR" sz="1100" b="0" i="1" strike="noStrike" cap="none" spc="0" baseline="0" dirty="0" err="1">
                <a:solidFill>
                  <a:srgbClr val="000000"/>
                </a:solidFill>
                <a:effectLst/>
                <a:latin typeface="Open Sans"/>
                <a:ea typeface="Open Sans"/>
                <a:cs typeface="Open Sans"/>
              </a:rPr>
              <a:t>Sozialen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Stuttgart, Allemagne.</a:t>
            </a:r>
          </a:p>
        </p:txBody>
      </p:sp>
      <p:sp>
        <p:nvSpPr>
          <p:cNvPr id="4" name="Foliennummernplatzhalter 3"/>
          <p:cNvSpPr>
            <a:spLocks noGrp="1"/>
          </p:cNvSpPr>
          <p:nvPr>
            <p:ph type="sldNum" sz="quarter" idx="10"/>
          </p:nvPr>
        </p:nvSpPr>
        <p:spPr/>
        <p:txBody>
          <a:bodyPr/>
          <a:lstStyle/>
          <a:p>
            <a:fld id="{178ACBB0-B8BD-7243-B5CA-EEE1A71994D0}" type="slidenum">
              <a:rPr lang="de-DE" smtClean="0"/>
              <a:t>21</a:t>
            </a:fld>
            <a:endParaRPr lang="de-DE"/>
          </a:p>
        </p:txBody>
      </p:sp>
    </p:spTree>
    <p:extLst>
      <p:ext uri="{BB962C8B-B14F-4D97-AF65-F5344CB8AC3E}">
        <p14:creationId xmlns:p14="http://schemas.microsoft.com/office/powerpoint/2010/main" val="9764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100" b="0" i="0" strike="noStrike" cap="none" spc="0" baseline="0" dirty="0">
                <a:solidFill>
                  <a:srgbClr val="000000"/>
                </a:solidFill>
                <a:effectLst/>
                <a:latin typeface="Open Sans"/>
                <a:ea typeface="Open Sans"/>
                <a:cs typeface="Open Sans"/>
              </a:rPr>
              <a:t>Au sein de la société allemande, un certain nombre de caractéristiques permettent de distinguer les conditions de vie et les orientations culturelles des individus (</a:t>
            </a:r>
            <a:r>
              <a:rPr lang="fr-FR" sz="1100" b="0" i="1" strike="noStrike" cap="none" spc="0" baseline="0" dirty="0">
                <a:solidFill>
                  <a:srgbClr val="000000"/>
                </a:solidFill>
                <a:effectLst/>
                <a:latin typeface="Open Sans"/>
                <a:ea typeface="Open Sans"/>
                <a:cs typeface="Open Sans"/>
              </a:rPr>
              <a:t>cf. sections 1.1.4 à 1.1.9</a:t>
            </a:r>
            <a:r>
              <a:rPr lang="fr-FR" sz="1100" b="0" i="0" strike="noStrike" cap="none" spc="0" baseline="0" dirty="0">
                <a:solidFill>
                  <a:srgbClr val="000000"/>
                </a:solidFill>
                <a:effectLst/>
                <a:latin typeface="Open Sans"/>
                <a:ea typeface="Open Sans"/>
                <a:cs typeface="Open Sans"/>
              </a:rPr>
              <a:t>). Outre l’origine migratoire, qui est la plus médiatisée (en Allemagne, plus d’un tiers des mineurs sont issus de l’immigration, avec des pays d’origine très divers), ces caractéristiques sont par exemple l’origine ethnique ou la religion, la sécurité matérielle (près d’un cinquième des mineurs vivent à la limite du seuil de pauvreté et bénéficient d’aides sociales), la santé, le handicap, ou encore le sexe.</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En Allemagne, l’aide sociale à l’enfance et à la jeunesse intervient donc auprès d’enfants et de jeunes (et de parents) dont les histoires de vie, les schémas de maîtrise de la vie quotidienne et les perspectives d’avenir différent drastiquement. Elle doit par conséquent tenir compte des caractéristiques propres à chacun des bénéficiaires de ses services et prendre connaissance de leurs expériences de vie, ainsi que de leurs références sociales et culturelles. Elle doit se montrer sensible à la diversité et trouver des moyens de toucher ces bénéficiaires et de leur proposer des services qui leur semblent accessibles, acceptables et utiles compte tenu de leur situation particulière, et qui s’inscrivent aisément dans leur réalité quotidienne.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structures et les professionnels de l’aide sociale à l’enfance et à la jeunesse font face à des enjeux de natures diverses. Tout d’abord, ils doivent étudier et analyser les différentes conditions de vie des jeunes afin de mettre au point leur offre de services. Ils doivent ensuite veiller à l’accessibilité de ces services à tous les jeunes, indépendamment de leur caractéristiques particulières, ainsi qu’à leur pertinence au regard des besoins individuels et sociaux de chaque bénéficiaire. Enfin, ils doivent favoriser l’ouverture interculturelle de leur organisation et promouvoir les compétences interculturelles et la sensibilité à la diversité au rang de compétences clés auprès de leur personnel.</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L’objectif consiste à faire en sorte que les membres de différents groupes culturels (en particulier au sein des populations défavorisées) prennent conscience des droits dont ils disposent en tant que citoyens, et ce non seulement en matière d’aide sociale à l’enfance et à la jeunesse, mais dans la société en général. À cette fin, les acteurs de l’aide sociale à l’enfance et à la jeunesse ont besoin d’adopter une posture professionnelle spécifique, empreinte de respect et de reconnaissance des différences de conditions vie. Cette posture doit donner la possibilité à chaque groupe et à chaque individu de bénéficier du soutien de l’aide sociale à l’enfance et à la jeunesse pour défendre ses intérêts.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Schröer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Hubertus</a:t>
            </a:r>
            <a:r>
              <a:rPr lang="fr-FR" sz="1100" b="0" i="0" strike="noStrike" cap="none" spc="0" baseline="0" dirty="0">
                <a:solidFill>
                  <a:srgbClr val="000000"/>
                </a:solidFill>
                <a:effectLst/>
                <a:latin typeface="Open Sans"/>
                <a:ea typeface="Open Sans"/>
                <a:cs typeface="Open Sans"/>
              </a:rPr>
              <a:t> (2019). « ASD </a:t>
            </a:r>
            <a:r>
              <a:rPr lang="fr-FR" sz="1100" b="0" i="0" strike="noStrike" cap="none" spc="0" baseline="0" dirty="0" err="1">
                <a:solidFill>
                  <a:srgbClr val="000000"/>
                </a:solidFill>
                <a:effectLst/>
                <a:latin typeface="Open Sans"/>
                <a:ea typeface="Open Sans"/>
                <a:cs typeface="Open Sans"/>
              </a:rPr>
              <a:t>als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interkultureller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Sozialer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Dienst</a:t>
            </a:r>
            <a:r>
              <a:rPr lang="fr-FR" sz="1100" b="0" i="0" strike="noStrike" cap="none" spc="0" baseline="0" dirty="0">
                <a:solidFill>
                  <a:srgbClr val="000000"/>
                </a:solidFill>
                <a:effectLst/>
                <a:latin typeface="Open Sans"/>
                <a:ea typeface="Open Sans"/>
                <a:cs typeface="Open Sans"/>
              </a:rPr>
              <a:t> », in : </a:t>
            </a: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ASD</a:t>
            </a:r>
            <a:r>
              <a:rPr lang="fr-FR" sz="1100" b="0" i="0" strike="noStrike" cap="none" spc="0" baseline="0" dirty="0">
                <a:solidFill>
                  <a:srgbClr val="000000"/>
                </a:solidFill>
                <a:effectLst/>
                <a:latin typeface="Open Sans"/>
                <a:ea typeface="Open Sans"/>
                <a:cs typeface="Open Sans"/>
              </a:rPr>
              <a:t>, 3</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Munich, pp. 159−171.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Schweitzer, </a:t>
            </a:r>
            <a:r>
              <a:rPr lang="fr-FR" sz="1100" b="0" i="0" strike="noStrike" cap="none" spc="0" baseline="0" dirty="0" err="1">
                <a:solidFill>
                  <a:srgbClr val="000000"/>
                </a:solidFill>
                <a:effectLst/>
                <a:latin typeface="Open Sans"/>
                <a:ea typeface="Open Sans"/>
                <a:cs typeface="Open Sans"/>
              </a:rPr>
              <a:t>Helmuth</a:t>
            </a:r>
            <a:r>
              <a:rPr lang="fr-FR" sz="1100" b="0" i="0" strike="noStrike" cap="none" spc="0" baseline="0" dirty="0">
                <a:solidFill>
                  <a:srgbClr val="000000"/>
                </a:solidFill>
                <a:effectLst/>
                <a:latin typeface="Open Sans"/>
                <a:ea typeface="Open Sans"/>
                <a:cs typeface="Open Sans"/>
              </a:rPr>
              <a:t> (2016). « Migration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Integration</a:t>
            </a:r>
            <a:r>
              <a:rPr lang="fr-FR" sz="1100" b="0" i="0" strike="noStrike" cap="none" spc="0" baseline="0" dirty="0">
                <a:solidFill>
                  <a:srgbClr val="000000"/>
                </a:solidFill>
                <a:effectLst/>
                <a:latin typeface="Open Sans"/>
                <a:ea typeface="Open Sans"/>
                <a:cs typeface="Open Sans"/>
              </a:rPr>
              <a:t> », in : Schröer, Wolfgang ;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 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Weinheim et Bâle, pp. 1285−1331.</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22</a:t>
            </a:fld>
            <a:endParaRPr lang="de-DE"/>
          </a:p>
        </p:txBody>
      </p:sp>
    </p:spTree>
    <p:extLst>
      <p:ext uri="{BB962C8B-B14F-4D97-AF65-F5344CB8AC3E}">
        <p14:creationId xmlns:p14="http://schemas.microsoft.com/office/powerpoint/2010/main" val="339355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23</a:t>
            </a:fld>
            <a:endParaRPr lang="de-DE"/>
          </a:p>
        </p:txBody>
      </p:sp>
    </p:spTree>
    <p:extLst>
      <p:ext uri="{BB962C8B-B14F-4D97-AF65-F5344CB8AC3E}">
        <p14:creationId xmlns:p14="http://schemas.microsoft.com/office/powerpoint/2010/main" val="2194748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61481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La République fédérale d’Allemagne est un État de droit républicain, démocratique et social (art. 28, al.1 de la Loi fondamentale). En droit constitutionnel, le principe de l’État de droit est notamment inscrit à l’article 20, al. 3 dudit texte constitutionnel allemand, lequel dispose que </a:t>
            </a:r>
            <a:r>
              <a:rPr lang="fr-FR" sz="1100" b="0" i="0" strike="noStrike" cap="none" spc="0" baseline="0" dirty="0">
                <a:solidFill>
                  <a:srgbClr val="000000"/>
                </a:solidFill>
                <a:effectLst/>
              </a:rPr>
              <a:t>« </a:t>
            </a:r>
            <a:r>
              <a:rPr lang="fr-FR" sz="1100" dirty="0">
                <a:solidFill>
                  <a:srgbClr val="000000"/>
                </a:solidFill>
                <a:effectLst/>
              </a:rPr>
              <a:t>l'</a:t>
            </a:r>
            <a:r>
              <a:rPr lang="fr-FR" sz="1100" b="0" i="0" strike="noStrike" cap="none" spc="0" baseline="0" dirty="0">
                <a:solidFill>
                  <a:srgbClr val="000000"/>
                </a:solidFill>
                <a:effectLst/>
              </a:rPr>
              <a:t>É</a:t>
            </a:r>
            <a:r>
              <a:rPr lang="fr-FR" sz="1100" dirty="0">
                <a:solidFill>
                  <a:srgbClr val="000000"/>
                </a:solidFill>
                <a:effectLst/>
              </a:rPr>
              <a:t>tat protège les fondements naturels de la vie par l'exercice du pouvoir </a:t>
            </a:r>
            <a:r>
              <a:rPr lang="fr-FR" sz="1100" dirty="0" err="1">
                <a:solidFill>
                  <a:srgbClr val="000000"/>
                </a:solidFill>
                <a:effectLst/>
              </a:rPr>
              <a:t>législatif</a:t>
            </a:r>
            <a:r>
              <a:rPr lang="fr-FR" sz="1100" dirty="0">
                <a:solidFill>
                  <a:srgbClr val="000000"/>
                </a:solidFill>
                <a:effectLst/>
              </a:rPr>
              <a:t>, dans le cadre de l'ordre constitutionnel, et des pouvoirs </a:t>
            </a:r>
            <a:r>
              <a:rPr lang="fr-FR" sz="1100" dirty="0" err="1">
                <a:solidFill>
                  <a:srgbClr val="000000"/>
                </a:solidFill>
                <a:effectLst/>
              </a:rPr>
              <a:t>exécutif</a:t>
            </a:r>
            <a:r>
              <a:rPr lang="fr-FR" sz="1100" dirty="0">
                <a:solidFill>
                  <a:srgbClr val="000000"/>
                </a:solidFill>
                <a:effectLst/>
              </a:rPr>
              <a:t> et judiciaire, dans les conditions fixées par la loi et le droit. »</a:t>
            </a:r>
            <a:r>
              <a:rPr lang="fr-FR" sz="1800" dirty="0">
                <a:solidFill>
                  <a:srgbClr val="000000"/>
                </a:solidFill>
                <a:effectLst/>
              </a:rPr>
              <a:t> </a:t>
            </a:r>
            <a:r>
              <a:rPr lang="fr-FR" sz="1100" b="0" i="0" strike="noStrike" cap="none" spc="0" baseline="0" dirty="0">
                <a:solidFill>
                  <a:srgbClr val="000000"/>
                </a:solidFill>
                <a:effectLst/>
              </a:rPr>
              <a:t>Les </a:t>
            </a:r>
            <a:r>
              <a:rPr lang="fr-FR" sz="1100" b="0" i="0" strike="noStrike" cap="none" spc="0" baseline="0" dirty="0">
                <a:solidFill>
                  <a:srgbClr val="000000"/>
                </a:solidFill>
                <a:effectLst/>
                <a:latin typeface="Open Sans"/>
                <a:ea typeface="Open Sans"/>
                <a:cs typeface="Open Sans"/>
              </a:rPr>
              <a:t>implications de ces dispositions sont les suivantes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L’obligation pour tous les organes étatiques de respecter les droits fondamentaux énoncés à l’article 1, al. 3 de la Loi fondamentale : « </a:t>
            </a:r>
            <a:r>
              <a:rPr lang="fr-FR" sz="1100" dirty="0">
                <a:solidFill>
                  <a:srgbClr val="000000"/>
                </a:solidFill>
                <a:effectLst/>
              </a:rPr>
              <a:t>Les droits fondamentaux ci-après énoncés lient les pouvoirs </a:t>
            </a:r>
            <a:r>
              <a:rPr lang="fr-FR" sz="1100" dirty="0" err="1">
                <a:solidFill>
                  <a:srgbClr val="000000"/>
                </a:solidFill>
                <a:effectLst/>
              </a:rPr>
              <a:t>législatif</a:t>
            </a:r>
            <a:r>
              <a:rPr lang="fr-FR" sz="1100" dirty="0">
                <a:solidFill>
                  <a:srgbClr val="000000"/>
                </a:solidFill>
                <a:effectLst/>
              </a:rPr>
              <a:t>, </a:t>
            </a:r>
            <a:r>
              <a:rPr lang="fr-FR" sz="1100" dirty="0" err="1">
                <a:solidFill>
                  <a:srgbClr val="000000"/>
                </a:solidFill>
                <a:effectLst/>
              </a:rPr>
              <a:t>exécutif</a:t>
            </a:r>
            <a:r>
              <a:rPr lang="fr-FR" sz="1100" dirty="0">
                <a:solidFill>
                  <a:srgbClr val="000000"/>
                </a:solidFill>
                <a:effectLst/>
              </a:rPr>
              <a:t> et judiciaire à titre de droit directement applicable. »</a:t>
            </a:r>
            <a:endParaRPr lang="fr-FR" sz="1100" b="0" i="0" strike="noStrike" cap="none" spc="0" baseline="0" dirty="0">
              <a:solidFill>
                <a:srgbClr val="000000"/>
              </a:solidFill>
              <a:effectLst/>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L’autorité de l’État est soumise au respect du droit et de la loi (art. 20, al. 3 de la Loi fondamentale allemande). Toute restriction légale aux droits des citoyens ne saurait être décidée de manière arbitraire, mais sur la seule base des lois en vigueur (principe de légalité). Les lois prévoyant des restrictions des libertés doivent « valoir de manière générale et non seulement pour un cas particulier » (art. 19, al. 1). Toute intervention étatique sur le plan des droits individuels doit satisfaire au principe de la proportionnalité. En d’autres termes, de telles interventions doivent être indispensables, idoines et adaptées au but visé, c’est-à-dire que la puissance publique ne peut intervenir qu’à travers des moyens le moins intrusifs ou invasifs possibles (principe de l’interdiction pour l’administration de prendre des mesures excessives ou disproportionnées).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L’autorité de l’État est soumise au principe de la séparation des pouvoirs (art. 20, al. 2) : le pouvoir législatif appartient aux parlements (Bundestag et parlements des Länder), le pouvoir exécutif est assumé par le gouvernement et son administration, tandis que le pouvoir judiciaire incombe aux tribunaux.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En cas d’atteinte aux droits fondamentaux par la puissance publique, les citoyens </a:t>
            </a:r>
            <a:r>
              <a:rPr lang="fr-FR" sz="1100" dirty="0">
                <a:solidFill>
                  <a:srgbClr val="000000"/>
                </a:solidFill>
                <a:effectLst/>
              </a:rPr>
              <a:t>disposent d'un recours juridictionnel </a:t>
            </a:r>
            <a:r>
              <a:rPr lang="fr-FR" sz="1100" b="0" i="0" strike="noStrike" cap="none" spc="0" baseline="0" dirty="0">
                <a:solidFill>
                  <a:srgbClr val="000000"/>
                </a:solidFill>
                <a:effectLst/>
                <a:latin typeface="Open Sans"/>
                <a:ea typeface="Open Sans"/>
                <a:cs typeface="Open Sans"/>
              </a:rPr>
              <a:t>(art. 19, al. 4 de la Loi fondamentale) et peuvent s’adresser à « des juges indépendants qui ne sont soumis qu’à la loi » (art. 97, al. 1). En outre, </a:t>
            </a:r>
            <a:r>
              <a:rPr lang="fr-FR" sz="1100" b="0" i="0" strike="noStrike" cap="none" spc="0" baseline="0" dirty="0">
                <a:solidFill>
                  <a:srgbClr val="000000"/>
                </a:solidFill>
                <a:effectLst/>
              </a:rPr>
              <a:t>« d</a:t>
            </a:r>
            <a:r>
              <a:rPr lang="fr-FR" sz="1100" dirty="0">
                <a:solidFill>
                  <a:srgbClr val="000000"/>
                </a:solidFill>
                <a:effectLst/>
              </a:rPr>
              <a:t>evant les tribunaux, chacun a le droit d’être entendu » dans le cadre d’une procédure équitable </a:t>
            </a:r>
            <a:r>
              <a:rPr lang="fr-FR" sz="1100" b="0" i="0" strike="noStrike" cap="none" spc="0" baseline="0" dirty="0">
                <a:solidFill>
                  <a:srgbClr val="000000"/>
                </a:solidFill>
                <a:effectLst/>
                <a:latin typeface="Open Sans"/>
                <a:ea typeface="Open Sans"/>
                <a:cs typeface="Open Sans"/>
              </a:rPr>
              <a:t>(art. 103, al.1) et le juge légal compétent doit être connu avant le début de la procédure judiciaire (art. 101, al.1 de la Loi fondamentale allemande). </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Loi fondamentale de la République fédérale d’Allemagne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https://www.bpb.de/nachschlagen/gesetze/grundgesetz</a:t>
            </a:r>
            <a:r>
              <a:rPr lang="fr-FR" sz="1100" b="0" i="0" strike="noStrike" cap="none" spc="0" baseline="0" dirty="0">
                <a:solidFill>
                  <a:srgbClr val="000000"/>
                </a:solidFill>
                <a:effectLst/>
                <a:latin typeface="Open Sans"/>
                <a:ea typeface="Open Sans"/>
                <a:cs typeface="Open Sans"/>
              </a:rPr>
              <a:t> (consulté le 31/05/2021). Version française disponible à cette adresse : https://www.bundesregierung.de/resource/blob/998616/388674/8ebe168c59975c69406341a69612f94c/loi-fondamentale-data.pdf (consulté le 19/09/2022, </a:t>
            </a:r>
            <a:r>
              <a:rPr lang="fr-FR" sz="1100" b="0" i="0" strike="noStrike" cap="none" spc="0" baseline="0" dirty="0" err="1">
                <a:solidFill>
                  <a:srgbClr val="000000"/>
                </a:solidFill>
                <a:effectLst/>
                <a:latin typeface="Open Sans"/>
                <a:ea typeface="Open Sans"/>
                <a:cs typeface="Open Sans"/>
              </a:rPr>
              <a:t>N.d.T</a:t>
            </a:r>
            <a:r>
              <a:rPr lang="fr-FR" sz="1100" b="0" i="0" strike="noStrike" cap="none" spc="0" baseline="0" dirty="0">
                <a:solidFill>
                  <a:srgbClr val="000000"/>
                </a:solidFill>
                <a:effectLst/>
                <a:latin typeface="Open Sans"/>
                <a:ea typeface="Open Sans"/>
                <a:cs typeface="Open Sans"/>
              </a:rPr>
              <a:t>.).</a:t>
            </a:r>
          </a:p>
        </p:txBody>
      </p:sp>
      <p:sp>
        <p:nvSpPr>
          <p:cNvPr id="4" name="Foliennummernplatzhalter 3"/>
          <p:cNvSpPr>
            <a:spLocks noGrp="1"/>
          </p:cNvSpPr>
          <p:nvPr>
            <p:ph type="sldNum" sz="quarter" idx="10"/>
          </p:nvPr>
        </p:nvSpPr>
        <p:spPr/>
        <p:txBody>
          <a:bodyPr/>
          <a:lstStyle/>
          <a:p>
            <a:fld id="{178ACBB0-B8BD-7243-B5CA-EEE1A71994D0}" type="slidenum">
              <a:rPr lang="de-DE" smtClean="0"/>
              <a:t>24</a:t>
            </a:fld>
            <a:endParaRPr lang="de-DE"/>
          </a:p>
        </p:txBody>
      </p:sp>
    </p:spTree>
    <p:extLst>
      <p:ext uri="{BB962C8B-B14F-4D97-AF65-F5344CB8AC3E}">
        <p14:creationId xmlns:p14="http://schemas.microsoft.com/office/powerpoint/2010/main" val="1960745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244459"/>
          </a:xfrm>
        </p:spPr>
        <p:txBody>
          <a:bodyPr/>
          <a:lstStyle/>
          <a:p>
            <a:r>
              <a:rPr lang="fr-FR" sz="1100" b="0" i="0" strike="noStrike" cap="none" spc="0" baseline="0" dirty="0">
                <a:solidFill>
                  <a:srgbClr val="000000"/>
                </a:solidFill>
                <a:effectLst/>
                <a:latin typeface="Open Sans"/>
                <a:ea typeface="Open Sans"/>
                <a:cs typeface="Open Sans"/>
              </a:rPr>
              <a:t>L’idée de créer un État social remonte au XIX</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siècle, celui de la question sociale. Il s’agit alors d’inventer un concept qui soit en mesure de contrebalancer les conséquences sociales du système économique capitaliste libéral. Ce principe de l’État social doit ainsi créer les conditions matérielles pour que chaque personne puisse effectivement faire usage de ses droits fondamentaux.</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Jusqu’à nos jours, les constitutionnalistes débattent des tensions entre les libertés publiques d’une part, et les droits sociaux d’autre part.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tous les textes constitutionnels européens, les libertés publiques (principe de l’État de droit) sont mieux reconnues et traduites en droit constitutionnel que les droits sociaux (principe de l’État social). Comparée à d’autres constitutions européennes, la Loi fondamentale allemande ne statue en pratique presque pas sur les droits sociaux fondamentaux, mais se limite à ancrer le principe de État social comme l’affirmation d’un but poursuivi par l’État. Les déclinaisons concrètes de cette obligation incombent ainsi principalement au législateur et, in fine, relèvent du contrôle exercé par la Cour constitutionnelle fédérale, instance suprême du pouvoir judiciaire.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contours actuels de l’État social se traduisent par de nombreuses dispositions juridiques, surtout celles qui sont inscrites dans les treize codes de la Sécurité et de l’action sociale (SGB I – SGB XII et SGB XIV), chacun régissant des domaines bien précis – de la sécurité matérielle à l’assurance maladie et à l’assurance dépendance, en passant par l’aide sociale à l’enfance et à la jeunesse (SGB VIII). À ces codes s’ajoutent diverses dispositions légales découlant du respect du principe de État social, notamment les droits des personnes salariées à la protection et à la participation à la vie de l’entreprise, ainsi que les systèmes de protection sociale, mais aussi certains volets des politiques fiscale et économique.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prestations sociales sont financées en partie par l’impôt (c’est le cas de l’aide sociale à l’enfance et à la jeunesse et des aides sociales en général), en partie par les cotisations des assurances sociales (</a:t>
            </a:r>
            <a:r>
              <a:rPr lang="fr-FR" sz="1100" b="0" i="1" strike="noStrike" cap="none" spc="0" baseline="0" dirty="0">
                <a:solidFill>
                  <a:srgbClr val="000000"/>
                </a:solidFill>
                <a:effectLst/>
                <a:latin typeface="Open Sans"/>
                <a:ea typeface="Open Sans"/>
                <a:cs typeface="Open Sans"/>
              </a:rPr>
              <a:t>cf. sections 1.2.6 et 1.3.3</a:t>
            </a:r>
            <a:r>
              <a:rPr lang="fr-FR" sz="1100" b="0" i="0" strike="noStrike" cap="none" spc="0" baseline="0" dirty="0">
                <a:solidFill>
                  <a:srgbClr val="000000"/>
                </a:solidFill>
                <a:effectLst/>
                <a:latin typeface="Open Sans"/>
                <a:ea typeface="Open Sans"/>
                <a:cs typeface="Open Sans"/>
              </a:rPr>
              <a:t>), mais aussi par les ressources propres de certains organismes indépendants (dons, impôt cultuel, produits de la loterie). La sécurité sociale vise à atténuer les risques typiques que l’on peut rencontrer au cours de sa vie (chômage, maladie, accident, vieillesse, dépendance. Les cotisations sociales sont versées par les salariés comme par les employeurs.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développement de l’État social va de pair avec un débat sur « la crise de de l’État social », une discussion récurrente portant pour l’essentiel sur la viabilité de cotisations sociales en hausse constante et leurs conséquences pour l’économie, avec en toile de fond les rapports entre protection sociale collective et responsabilité individuelle, qu’il faut toujours veiller à rééquilibrer. Dans ce contexte et depuis le début du XXI</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siècle, le concept d’ « État social animateur » s’est fait jour. Dans le domaine des politiques sociales, il décrit la tentative de déplacer le curseur vers une plus grande responsabilité individuelle des citoyens (comme en témoigne le principe « encourager et exiger » précité, (en allemand, </a:t>
            </a:r>
            <a:r>
              <a:rPr lang="fr-FR" sz="1100" b="0" i="1" strike="noStrike" cap="none" spc="0" baseline="0" dirty="0" err="1">
                <a:solidFill>
                  <a:srgbClr val="000000"/>
                </a:solidFill>
                <a:effectLst/>
                <a:latin typeface="Open Sans"/>
                <a:ea typeface="Open Sans"/>
                <a:cs typeface="Open Sans"/>
              </a:rPr>
              <a:t>Fördern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Fordern</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fontAlgn="base"/>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fontAlgn="base">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Butterwegge</a:t>
            </a:r>
            <a:r>
              <a:rPr lang="fr-FR" sz="1100" b="0" i="0" strike="noStrike" cap="none" spc="0" baseline="0" dirty="0">
                <a:solidFill>
                  <a:srgbClr val="000000"/>
                </a:solidFill>
                <a:effectLst/>
                <a:latin typeface="Open Sans"/>
                <a:ea typeface="Open Sans"/>
                <a:cs typeface="Open Sans"/>
              </a:rPr>
              <a:t>, Christoph (2018) : </a:t>
            </a:r>
            <a:r>
              <a:rPr lang="fr-FR" sz="1100" b="0" i="1" strike="noStrike" cap="none" spc="0" baseline="0" dirty="0" err="1">
                <a:solidFill>
                  <a:srgbClr val="000000"/>
                </a:solidFill>
                <a:effectLst/>
                <a:latin typeface="Open Sans"/>
                <a:ea typeface="Open Sans"/>
                <a:cs typeface="Open Sans"/>
              </a:rPr>
              <a:t>Krise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Zukunft</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Sozialstaates</a:t>
            </a:r>
            <a:r>
              <a:rPr lang="fr-FR" sz="1100" b="0" i="0" strike="noStrike" cap="none" spc="0" baseline="0" dirty="0">
                <a:solidFill>
                  <a:srgbClr val="000000"/>
                </a:solidFill>
                <a:effectLst/>
                <a:latin typeface="Open Sans"/>
                <a:ea typeface="Open Sans"/>
                <a:cs typeface="Open Sans"/>
              </a:rPr>
              <a:t>, 6</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Wiesbaden.</a:t>
            </a:r>
          </a:p>
          <a:p>
            <a:pPr marL="171450" indent="-171450" fontAlgn="base">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Krapf, Manfred (2019) : </a:t>
            </a:r>
            <a:r>
              <a:rPr lang="fr-FR" sz="1100" b="0" i="1" strike="noStrike" cap="none" spc="0" baseline="0" dirty="0">
                <a:solidFill>
                  <a:srgbClr val="000000"/>
                </a:solidFill>
                <a:effectLst/>
                <a:latin typeface="Open Sans"/>
                <a:ea typeface="Open Sans"/>
                <a:cs typeface="Open Sans"/>
              </a:rPr>
              <a:t>Der deutsche </a:t>
            </a:r>
            <a:r>
              <a:rPr lang="fr-FR" sz="1100" b="0" i="1" strike="noStrike" cap="none" spc="0" baseline="0" dirty="0" err="1">
                <a:solidFill>
                  <a:srgbClr val="000000"/>
                </a:solidFill>
                <a:effectLst/>
                <a:latin typeface="Open Sans"/>
                <a:ea typeface="Open Sans"/>
                <a:cs typeface="Open Sans"/>
              </a:rPr>
              <a:t>Sozialstaat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seit</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Jahrhundertwende</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Darmstadt.</a:t>
            </a:r>
          </a:p>
          <a:p>
            <a:pPr marL="171450" indent="-171450" fontAlgn="base">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Schmidt, Manfred G. (2012) : </a:t>
            </a:r>
            <a:r>
              <a:rPr lang="fr-FR" sz="1100" b="0" i="1" strike="noStrike" cap="none" spc="0" baseline="0" dirty="0">
                <a:solidFill>
                  <a:srgbClr val="000000"/>
                </a:solidFill>
                <a:effectLst/>
                <a:latin typeface="Open Sans"/>
                <a:ea typeface="Open Sans"/>
                <a:cs typeface="Open Sans"/>
              </a:rPr>
              <a:t>Der deutsche </a:t>
            </a:r>
            <a:r>
              <a:rPr lang="fr-FR" sz="1100" b="0" i="1" strike="noStrike" cap="none" spc="0" baseline="0" dirty="0" err="1">
                <a:solidFill>
                  <a:srgbClr val="000000"/>
                </a:solidFill>
                <a:effectLst/>
                <a:latin typeface="Open Sans"/>
                <a:ea typeface="Open Sans"/>
                <a:cs typeface="Open Sans"/>
              </a:rPr>
              <a:t>Sozialstaat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Geschichte</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Gegenwart</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25</a:t>
            </a:fld>
            <a:endParaRPr lang="de-DE"/>
          </a:p>
        </p:txBody>
      </p:sp>
    </p:spTree>
    <p:extLst>
      <p:ext uri="{BB962C8B-B14F-4D97-AF65-F5344CB8AC3E}">
        <p14:creationId xmlns:p14="http://schemas.microsoft.com/office/powerpoint/2010/main" val="3317912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8524379"/>
          </a:xfrm>
        </p:spPr>
        <p:txBody>
          <a:bodyPr/>
          <a:lstStyle/>
          <a:p>
            <a:r>
              <a:rPr lang="fr-FR" sz="1100" b="0" i="0" strike="noStrike" cap="none" spc="0" baseline="0" dirty="0">
                <a:solidFill>
                  <a:srgbClr val="000000"/>
                </a:solidFill>
                <a:effectLst/>
                <a:latin typeface="Open Sans"/>
                <a:ea typeface="Open Sans"/>
                <a:cs typeface="Open Sans"/>
              </a:rPr>
              <a:t>Les structures démocratiques allemandes ont trois caractéristiques principales  :</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Le régime étatique de la République fédérale d’Allemagne est la démocratie. Comme le dispose l’article 20, al.1 de sa Loi fondamentale, « tout pouvoir émane du peuple ». Cette démocratie a pour trait essentiel le fait que le Parlement, le Bundestag, procède d’élections au suffrage universel direct dans le cadre de scrutins libres, égalitaires et à bulletin secret. Toutes les personnes majeures de nationalité allemande ont le droit de vote. Ces mêmes personnes sont également éligibles, à condition d’avoir acquis la nationalité allemande depuis au moins un an. Les élections au Bundestag ont lieu tous les quatre ans.</a:t>
            </a:r>
            <a:br>
              <a:rPr lang="fr-FR" sz="1100" b="0" i="0" strike="noStrike" cap="none" spc="0" baseline="0" dirty="0">
                <a:solidFill>
                  <a:srgbClr val="000000"/>
                </a:solidFill>
                <a:effectLst/>
                <a:latin typeface="Open Sans"/>
                <a:ea typeface="Open Sans"/>
                <a:cs typeface="Open Sans"/>
              </a:rPr>
            </a:br>
            <a:br>
              <a:rPr sz="1100" dirty="0"/>
            </a:br>
            <a:r>
              <a:rPr lang="fr-FR" sz="1100" dirty="0"/>
              <a:t>Il en va de même pour les parlements des </a:t>
            </a:r>
            <a:r>
              <a:rPr lang="fr-FR" sz="1100" b="0" i="0" strike="noStrike" cap="none" spc="0" baseline="0" dirty="0">
                <a:solidFill>
                  <a:srgbClr val="000000"/>
                </a:solidFill>
                <a:effectLst/>
                <a:latin typeface="Open Sans"/>
                <a:ea typeface="Open Sans"/>
                <a:cs typeface="Open Sans"/>
              </a:rPr>
              <a:t>16 Länder. Dans certains d’entre eux, toutes les personnes de nationalité allemande âgées de 16 ans ou plus ont le droit de vote.</a:t>
            </a:r>
            <a:br>
              <a:rPr sz="1100" dirty="0"/>
            </a:b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100" b="0" i="0" strike="noStrike" cap="none" spc="0" baseline="0" dirty="0">
                <a:solidFill>
                  <a:srgbClr val="000000"/>
                </a:solidFill>
                <a:effectLst/>
                <a:latin typeface="Open Sans"/>
                <a:ea typeface="Open Sans"/>
                <a:cs typeface="Open Sans"/>
              </a:rPr>
              <a:t>Le pluralisme des partis politiques est une autre marque distinctive de la démocratie.</a:t>
            </a:r>
            <a:br>
              <a:rPr lang="fr-FR" sz="1100" b="0" i="0" strike="noStrike" cap="none" spc="0" baseline="0" dirty="0">
                <a:solidFill>
                  <a:srgbClr val="000000"/>
                </a:solidFill>
                <a:effectLst/>
                <a:latin typeface="Open Sans"/>
                <a:ea typeface="Open Sans"/>
                <a:cs typeface="Open Sans"/>
              </a:rPr>
            </a:br>
            <a:br>
              <a:rPr sz="1100" dirty="0"/>
            </a:br>
            <a:r>
              <a:rPr lang="fr-FR" sz="1100" b="0" i="0" strike="noStrike" cap="none" spc="0" baseline="0" dirty="0">
                <a:solidFill>
                  <a:srgbClr val="000000"/>
                </a:solidFill>
                <a:effectLst/>
                <a:latin typeface="Open Sans"/>
                <a:ea typeface="Open Sans"/>
                <a:cs typeface="Open Sans"/>
              </a:rPr>
              <a:t>Le statut des partis est ainsi défini à l’article 21 de la Loi fondamentale allemande : </a:t>
            </a:r>
            <a:r>
              <a:rPr lang="de-DE" sz="1100" dirty="0">
                <a:latin typeface="Open Sans" panose="020B0606030504020204" pitchFamily="34" charset="0"/>
                <a:ea typeface="Open Sans" panose="020B0606030504020204" pitchFamily="34" charset="0"/>
                <a:cs typeface="Open Sans" panose="020B0606030504020204" pitchFamily="34" charset="0"/>
              </a:rPr>
              <a:t>(1) </a:t>
            </a:r>
            <a:r>
              <a:rPr lang="fr-FR" sz="1100" b="0" i="0" strike="noStrike" cap="none" spc="0" baseline="0" dirty="0">
                <a:solidFill>
                  <a:srgbClr val="000000"/>
                </a:solidFill>
                <a:effectLst/>
                <a:latin typeface="Open Sans"/>
                <a:ea typeface="Open Sans"/>
                <a:cs typeface="Open Sans"/>
              </a:rPr>
              <a:t>« </a:t>
            </a:r>
            <a:r>
              <a:rPr lang="fr-FR" sz="1100" dirty="0">
                <a:solidFill>
                  <a:srgbClr val="000000"/>
                </a:solidFill>
                <a:effectLst/>
              </a:rPr>
              <a:t>Les partis concourent à la formation de la volonté politique du peuple. Leur fondation est libre. Leur organisation interne doit </a:t>
            </a:r>
            <a:r>
              <a:rPr lang="fr-FR" sz="1100" dirty="0" err="1">
                <a:solidFill>
                  <a:srgbClr val="000000"/>
                </a:solidFill>
                <a:effectLst/>
              </a:rPr>
              <a:t>être</a:t>
            </a:r>
            <a:r>
              <a:rPr lang="fr-FR" sz="1100" dirty="0">
                <a:solidFill>
                  <a:srgbClr val="000000"/>
                </a:solidFill>
                <a:effectLst/>
              </a:rPr>
              <a:t> conforme aux principes </a:t>
            </a:r>
            <a:r>
              <a:rPr lang="fr-FR" sz="1100" dirty="0" err="1">
                <a:solidFill>
                  <a:srgbClr val="000000"/>
                </a:solidFill>
                <a:effectLst/>
              </a:rPr>
              <a:t>démocratiques</a:t>
            </a:r>
            <a:r>
              <a:rPr lang="fr-FR" sz="1100" dirty="0">
                <a:solidFill>
                  <a:srgbClr val="000000"/>
                </a:solidFill>
                <a:effectLst/>
              </a:rPr>
              <a:t>. Ils doivent rendre compte publiquement de la provenance et de l'emploi de leurs ressources ainsi que de leurs biens. </a:t>
            </a:r>
            <a:r>
              <a:rPr lang="de-DE" sz="1100" dirty="0"/>
              <a:t>(2) </a:t>
            </a:r>
            <a:r>
              <a:rPr lang="fr-FR" sz="1100" dirty="0">
                <a:solidFill>
                  <a:srgbClr val="000000"/>
                </a:solidFill>
                <a:effectLst/>
              </a:rPr>
              <a:t>Les partis qui, d'</a:t>
            </a:r>
            <a:r>
              <a:rPr lang="fr-FR" sz="1100" dirty="0" err="1">
                <a:solidFill>
                  <a:srgbClr val="000000"/>
                </a:solidFill>
                <a:effectLst/>
              </a:rPr>
              <a:t>après</a:t>
            </a:r>
            <a:r>
              <a:rPr lang="fr-FR" sz="1100" dirty="0">
                <a:solidFill>
                  <a:srgbClr val="000000"/>
                </a:solidFill>
                <a:effectLst/>
              </a:rPr>
              <a:t> leurs buts ou d'</a:t>
            </a:r>
            <a:r>
              <a:rPr lang="fr-FR" sz="1100" dirty="0" err="1">
                <a:solidFill>
                  <a:srgbClr val="000000"/>
                </a:solidFill>
                <a:effectLst/>
              </a:rPr>
              <a:t>après</a:t>
            </a:r>
            <a:r>
              <a:rPr lang="fr-FR" sz="1100" dirty="0">
                <a:solidFill>
                  <a:srgbClr val="000000"/>
                </a:solidFill>
                <a:effectLst/>
              </a:rPr>
              <a:t> le comportement de leurs </a:t>
            </a:r>
            <a:r>
              <a:rPr lang="fr-FR" sz="1100" dirty="0" err="1">
                <a:solidFill>
                  <a:srgbClr val="000000"/>
                </a:solidFill>
                <a:effectLst/>
              </a:rPr>
              <a:t>adhérents</a:t>
            </a:r>
            <a:r>
              <a:rPr lang="fr-FR" sz="1100" dirty="0">
                <a:solidFill>
                  <a:srgbClr val="000000"/>
                </a:solidFill>
                <a:effectLst/>
              </a:rPr>
              <a:t>, tendent à porter atteinte à l'ordre constitutionnel </a:t>
            </a:r>
            <a:r>
              <a:rPr lang="fr-FR" sz="1100" dirty="0" err="1">
                <a:solidFill>
                  <a:srgbClr val="000000"/>
                </a:solidFill>
                <a:effectLst/>
              </a:rPr>
              <a:t>libéral</a:t>
            </a:r>
            <a:r>
              <a:rPr lang="fr-FR" sz="1100" dirty="0">
                <a:solidFill>
                  <a:srgbClr val="000000"/>
                </a:solidFill>
                <a:effectLst/>
              </a:rPr>
              <a:t> et </a:t>
            </a:r>
            <a:r>
              <a:rPr lang="fr-FR" sz="1100" dirty="0" err="1">
                <a:solidFill>
                  <a:srgbClr val="000000"/>
                </a:solidFill>
                <a:effectLst/>
              </a:rPr>
              <a:t>démocratique</a:t>
            </a:r>
            <a:r>
              <a:rPr lang="fr-FR" sz="1100" dirty="0">
                <a:solidFill>
                  <a:srgbClr val="000000"/>
                </a:solidFill>
                <a:effectLst/>
              </a:rPr>
              <a:t>, ou à le renverser, ou à mettre en </a:t>
            </a:r>
            <a:r>
              <a:rPr lang="fr-FR" sz="1100" dirty="0" err="1">
                <a:solidFill>
                  <a:srgbClr val="000000"/>
                </a:solidFill>
                <a:effectLst/>
              </a:rPr>
              <a:t>péril</a:t>
            </a:r>
            <a:r>
              <a:rPr lang="fr-FR" sz="1100" dirty="0">
                <a:solidFill>
                  <a:srgbClr val="000000"/>
                </a:solidFill>
                <a:effectLst/>
              </a:rPr>
              <a:t> l'existence de la </a:t>
            </a:r>
            <a:r>
              <a:rPr lang="fr-FR" sz="1100" dirty="0" err="1">
                <a:solidFill>
                  <a:srgbClr val="000000"/>
                </a:solidFill>
                <a:effectLst/>
              </a:rPr>
              <a:t>République</a:t>
            </a:r>
            <a:r>
              <a:rPr lang="fr-FR" sz="1100" dirty="0">
                <a:solidFill>
                  <a:srgbClr val="000000"/>
                </a:solidFill>
                <a:effectLst/>
              </a:rPr>
              <a:t> </a:t>
            </a:r>
            <a:r>
              <a:rPr lang="fr-FR" sz="1100" dirty="0" err="1">
                <a:solidFill>
                  <a:srgbClr val="000000"/>
                </a:solidFill>
                <a:effectLst/>
              </a:rPr>
              <a:t>fédérale</a:t>
            </a:r>
            <a:r>
              <a:rPr lang="fr-FR" sz="1100" dirty="0">
                <a:solidFill>
                  <a:srgbClr val="000000"/>
                </a:solidFill>
                <a:effectLst/>
              </a:rPr>
              <a:t> d'Allemagne, sont inconstitutionnels. La Cour constitutionnelle </a:t>
            </a:r>
            <a:r>
              <a:rPr lang="fr-FR" sz="1100" dirty="0" err="1">
                <a:solidFill>
                  <a:srgbClr val="000000"/>
                </a:solidFill>
                <a:effectLst/>
              </a:rPr>
              <a:t>fédérale</a:t>
            </a:r>
            <a:r>
              <a:rPr lang="fr-FR" sz="1100" dirty="0">
                <a:solidFill>
                  <a:srgbClr val="000000"/>
                </a:solidFill>
                <a:effectLst/>
              </a:rPr>
              <a:t> statue sur la question de l'</a:t>
            </a:r>
            <a:r>
              <a:rPr lang="fr-FR" sz="1100" dirty="0" err="1">
                <a:solidFill>
                  <a:srgbClr val="000000"/>
                </a:solidFill>
                <a:effectLst/>
              </a:rPr>
              <a:t>inconstitutionnalite</a:t>
            </a:r>
            <a:r>
              <a:rPr lang="fr-FR" sz="1100" dirty="0">
                <a:solidFill>
                  <a:srgbClr val="000000"/>
                </a:solidFill>
                <a:effectLst/>
              </a:rPr>
              <a:t>́. »</a:t>
            </a:r>
            <a:br>
              <a:rPr sz="1100" dirty="0"/>
            </a:br>
            <a:endParaRPr lang="de-DE" sz="1100" dirty="0"/>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Mais la démocratie ne concerne pas la seule structuration institutionnelle de l’</a:t>
            </a:r>
            <a:r>
              <a:rPr lang="fr-FR" sz="1100" b="0" dirty="0">
                <a:latin typeface="Open Sans"/>
                <a:ea typeface="Open Sans"/>
                <a:cs typeface="Open Sans"/>
              </a:rPr>
              <a:t>État, mais aussi la question de l’autonomie politique, de la participation à la société civile et du pouvoir d’agir des citoyennes et des citoyens. En ce sens, les initiatives que prennent les jeunes, les fédérations de jeunesse, les associations et collectifs de jeunes autonomes, les mouvements sociaux et les collectifs citoyens témoignent de la vitalité de la société civile et de son importance pour la démocratie.  </a:t>
            </a:r>
            <a:br>
              <a:rPr sz="1100" dirty="0"/>
            </a:br>
            <a:br>
              <a:rPr sz="1100" dirty="0"/>
            </a:br>
            <a:r>
              <a:rPr lang="fr-FR" sz="1100" b="0" i="0" strike="noStrike" cap="none" spc="0" baseline="0" dirty="0">
                <a:solidFill>
                  <a:srgbClr val="000000"/>
                </a:solidFill>
                <a:effectLst/>
                <a:latin typeface="Open Sans"/>
                <a:ea typeface="Open Sans"/>
                <a:cs typeface="Open Sans"/>
              </a:rPr>
              <a:t>En outre, les jeunes ont le droit de recevoir une éducation à la citoyenneté. Ce droit est explicitement rappelé dans le 16</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Rapport du gouvernement allemand sur l’état de la jeunesse (2020). Ce rapport précise que les jeunes n’ont pas uniquement le droit de participer à la vie sociale, mais aussi celui d’être soutenus et encouragés dans leurs engagements politiques et au sein de la société civile. Cette éducation citoyenne est une mission explicite de l’aide sociale à l’enfance et à la jeunesse, une mission transversale de cette dernière.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Bundesregierung</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Bericht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a:t>
            </a:r>
            <a:r>
              <a:rPr lang="fr-FR" sz="1100" b="0" i="1" strike="noStrike" cap="none" spc="0" baseline="0" dirty="0">
                <a:solidFill>
                  <a:srgbClr val="000000"/>
                </a:solidFill>
                <a:effectLst/>
                <a:latin typeface="Open Sans"/>
                <a:ea typeface="Open Sans"/>
                <a:cs typeface="Open Sans"/>
              </a:rPr>
              <a:t> die Lage </a:t>
            </a:r>
            <a:r>
              <a:rPr lang="fr-FR" sz="1100" b="0" i="1" strike="noStrike" cap="none" spc="0" baseline="0" dirty="0" err="1">
                <a:solidFill>
                  <a:srgbClr val="000000"/>
                </a:solidFill>
                <a:effectLst/>
                <a:latin typeface="Open Sans"/>
                <a:ea typeface="Open Sans"/>
                <a:cs typeface="Open Sans"/>
              </a:rPr>
              <a:t>junger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Bestrebungen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Leistungen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16.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Jugendbericht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Förderung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demokratischer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Bildung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Jugendalter</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Publication du Parlement (BT-</a:t>
            </a:r>
            <a:r>
              <a:rPr lang="fr-FR" sz="1100" b="0" i="0" strike="noStrike" cap="none" spc="0" baseline="0" dirty="0" err="1">
                <a:solidFill>
                  <a:srgbClr val="000000"/>
                </a:solidFill>
                <a:effectLst/>
                <a:latin typeface="Open Sans"/>
                <a:ea typeface="Open Sans"/>
                <a:cs typeface="Open Sans"/>
              </a:rPr>
              <a:t>Drucksache</a:t>
            </a:r>
            <a:r>
              <a:rPr lang="fr-FR" sz="1100" b="0" i="0" strike="noStrike" cap="none" spc="0" baseline="0" dirty="0">
                <a:solidFill>
                  <a:srgbClr val="000000"/>
                </a:solidFill>
                <a:effectLst/>
                <a:latin typeface="Open Sans"/>
                <a:ea typeface="Open Sans"/>
                <a:cs typeface="Open Sans"/>
              </a:rPr>
              <a:t>) 19/24200;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http://dipbt.bundestag.de/dip21/btd/19/242/1924200.pdf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Bundeszentrale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politische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Bildung</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2017) : </a:t>
            </a:r>
            <a:r>
              <a:rPr lang="fr-FR" sz="1100" b="0" i="1" strike="noStrike" cap="none" spc="0" baseline="0" dirty="0" err="1">
                <a:solidFill>
                  <a:srgbClr val="000000"/>
                </a:solidFill>
                <a:effectLst/>
                <a:latin typeface="Open Sans"/>
                <a:ea typeface="Open Sans"/>
                <a:cs typeface="Open Sans"/>
              </a:rPr>
              <a:t>Informationen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politischen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Bildung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(dossier n°332 - Démocratie), Bonn.</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26</a:t>
            </a:fld>
            <a:endParaRPr lang="de-DE"/>
          </a:p>
        </p:txBody>
      </p:sp>
    </p:spTree>
    <p:extLst>
      <p:ext uri="{BB962C8B-B14F-4D97-AF65-F5344CB8AC3E}">
        <p14:creationId xmlns:p14="http://schemas.microsoft.com/office/powerpoint/2010/main" val="394123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324579"/>
          </a:xfrm>
        </p:spPr>
        <p:txBody>
          <a:bodyPr/>
          <a:lstStyle/>
          <a:p>
            <a:r>
              <a:rPr lang="fr-FR" sz="1100" b="0" i="0" strike="noStrike" cap="none" spc="0" baseline="0" dirty="0">
                <a:solidFill>
                  <a:srgbClr val="000000"/>
                </a:solidFill>
                <a:effectLst/>
                <a:latin typeface="Open Sans"/>
                <a:ea typeface="Open Sans"/>
                <a:cs typeface="Open Sans"/>
              </a:rPr>
              <a:t>La République fédérale d’Allemagne est un État fédéral constitué de 16 Länder.</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L’article 30 de la Loi fondamentale dispose : « </a:t>
            </a:r>
            <a:r>
              <a:rPr lang="fr-FR" sz="1100" dirty="0">
                <a:solidFill>
                  <a:srgbClr val="000000"/>
                </a:solidFill>
                <a:effectLst/>
              </a:rPr>
              <a:t>L'exercice des pouvoirs </a:t>
            </a:r>
            <a:r>
              <a:rPr lang="fr-FR" sz="1100" dirty="0" err="1">
                <a:solidFill>
                  <a:srgbClr val="000000"/>
                </a:solidFill>
                <a:effectLst/>
              </a:rPr>
              <a:t>étatiques</a:t>
            </a:r>
            <a:r>
              <a:rPr lang="fr-FR" sz="1100" dirty="0">
                <a:solidFill>
                  <a:srgbClr val="000000"/>
                </a:solidFill>
                <a:effectLst/>
              </a:rPr>
              <a:t> et l'accomplissement des missions de l'</a:t>
            </a:r>
            <a:r>
              <a:rPr lang="fr-FR" sz="1100" b="0" i="0" strike="noStrike" cap="none" spc="0" baseline="0" dirty="0">
                <a:solidFill>
                  <a:srgbClr val="000000"/>
                </a:solidFill>
                <a:effectLst/>
              </a:rPr>
              <a:t>État </a:t>
            </a:r>
            <a:r>
              <a:rPr lang="fr-FR" sz="1100" dirty="0" err="1">
                <a:solidFill>
                  <a:srgbClr val="000000"/>
                </a:solidFill>
                <a:effectLst/>
              </a:rPr>
              <a:t>relèvent</a:t>
            </a:r>
            <a:r>
              <a:rPr lang="fr-FR" sz="1100" dirty="0">
                <a:solidFill>
                  <a:srgbClr val="000000"/>
                </a:solidFill>
                <a:effectLst/>
              </a:rPr>
              <a:t> des </a:t>
            </a:r>
            <a:r>
              <a:rPr lang="fr-FR" sz="1100" dirty="0" err="1">
                <a:solidFill>
                  <a:srgbClr val="000000"/>
                </a:solidFill>
                <a:effectLst/>
              </a:rPr>
              <a:t>Länder</a:t>
            </a:r>
            <a:r>
              <a:rPr lang="fr-FR" sz="1100" dirty="0">
                <a:solidFill>
                  <a:srgbClr val="000000"/>
                </a:solidFill>
                <a:effectLst/>
              </a:rPr>
              <a:t>, à moins que la </a:t>
            </a:r>
            <a:r>
              <a:rPr lang="fr-FR" sz="1100" dirty="0" err="1">
                <a:solidFill>
                  <a:srgbClr val="000000"/>
                </a:solidFill>
                <a:effectLst/>
              </a:rPr>
              <a:t>présente</a:t>
            </a:r>
            <a:r>
              <a:rPr lang="fr-FR" sz="1100" dirty="0">
                <a:solidFill>
                  <a:srgbClr val="000000"/>
                </a:solidFill>
                <a:effectLst/>
              </a:rPr>
              <a:t> Loi fondamentale n'en dispose autrement ou n'admette un autre règlement », tandis que son article 31 dispose la chose suivante : « Le droit </a:t>
            </a:r>
            <a:r>
              <a:rPr lang="fr-FR" sz="1100" dirty="0" err="1">
                <a:solidFill>
                  <a:srgbClr val="000000"/>
                </a:solidFill>
                <a:effectLst/>
              </a:rPr>
              <a:t>fédéral</a:t>
            </a:r>
            <a:r>
              <a:rPr lang="fr-FR" sz="1100" dirty="0">
                <a:solidFill>
                  <a:srgbClr val="000000"/>
                </a:solidFill>
                <a:effectLst/>
              </a:rPr>
              <a:t> prime sur le droit de Land. » </a:t>
            </a:r>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Le Parlement, appelé </a:t>
            </a:r>
            <a:r>
              <a:rPr lang="fr-FR" sz="1100" b="1" i="0" strike="noStrike" cap="none" spc="0" baseline="0" dirty="0">
                <a:solidFill>
                  <a:srgbClr val="000000"/>
                </a:solidFill>
                <a:effectLst/>
                <a:latin typeface="Open Sans"/>
                <a:ea typeface="Open Sans"/>
                <a:cs typeface="Open Sans"/>
              </a:rPr>
              <a:t>Bundestag,</a:t>
            </a:r>
            <a:r>
              <a:rPr lang="fr-FR" sz="1100" b="0" i="0" strike="noStrike" cap="none" spc="0" baseline="0" dirty="0">
                <a:solidFill>
                  <a:srgbClr val="000000"/>
                </a:solidFill>
                <a:effectLst/>
                <a:latin typeface="Open Sans"/>
                <a:ea typeface="Open Sans"/>
                <a:cs typeface="Open Sans"/>
              </a:rPr>
              <a:t> est l’organe législatif fédéral. Les Länder prennent part au processus législatif par le truchement du </a:t>
            </a:r>
            <a:r>
              <a:rPr lang="fr-FR" sz="1100" b="1" i="0" strike="noStrike" cap="none" spc="0" baseline="0" dirty="0">
                <a:solidFill>
                  <a:srgbClr val="000000"/>
                </a:solidFill>
                <a:effectLst/>
                <a:latin typeface="Open Sans"/>
                <a:ea typeface="Open Sans"/>
                <a:cs typeface="Open Sans"/>
              </a:rPr>
              <a:t>Bundesrat</a:t>
            </a:r>
            <a:r>
              <a:rPr lang="fr-FR" sz="1100" b="0" i="0" strike="noStrike" cap="none" spc="0" baseline="0" dirty="0">
                <a:solidFill>
                  <a:srgbClr val="000000"/>
                </a:solidFill>
                <a:effectLst/>
                <a:latin typeface="Open Sans"/>
                <a:ea typeface="Open Sans"/>
                <a:cs typeface="Open Sans"/>
              </a:rPr>
              <a:t>. Ce dernier n’est pas une chambre haute de pleine capacité en matière législative. Son avis n’est requis que pour un certain nombre de lois, suivant des modalités définies par la Constitution. Le cas échéant, il peut apposer son véto aux autres lois – un véto qui peut cependant être rejeté par une majorité au Bundestag.</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Sur le plan législatif, les Länder ont compétence pour légiférer, sauf disposition contraire ou alternative de la Loi fondamentale. La Constitution distingue les domaines législatifs relevant de la compétence exclusive du gouvernement fédéral (Affaires étrangères, monnaie, etc.) et ceux pour lesquels les Länder comme le gouvernement fédéral ont tous deux vocation à légiférer, dans la mesure où le gouvernement ne fait pas usage de sa prérogative de législateur. </a:t>
            </a:r>
            <a:r>
              <a:rPr lang="de-DE" sz="1100" dirty="0">
                <a:latin typeface="Open Sans" panose="020B0606030504020204" pitchFamily="34" charset="0"/>
                <a:ea typeface="Open Sans" panose="020B0606030504020204" pitchFamily="34" charset="0"/>
                <a:cs typeface="Open Sans" panose="020B0606030504020204" pitchFamily="34" charset="0"/>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L’aide sociale à la jeunesse relevant du service public (assistance sociale), elle constitue un volet sur lequel il peut y avoir une compétente législative dite « concurrente » (</a:t>
            </a:r>
            <a:r>
              <a:rPr lang="fr-FR" sz="1100" b="0" i="1" strike="noStrike" cap="none" spc="0" baseline="0" dirty="0">
                <a:solidFill>
                  <a:srgbClr val="000000"/>
                </a:solidFill>
                <a:effectLst/>
                <a:latin typeface="Open Sans"/>
                <a:ea typeface="Open Sans"/>
                <a:cs typeface="Open Sans"/>
              </a:rPr>
              <a:t>cf. art. 74.7 de la Loi fondamentale</a:t>
            </a:r>
            <a:r>
              <a:rPr lang="fr-FR" sz="1100" b="0" i="0" strike="noStrike" cap="none" spc="0" baseline="0" dirty="0">
                <a:solidFill>
                  <a:srgbClr val="000000"/>
                </a:solidFill>
                <a:effectLst/>
                <a:latin typeface="Open Sans"/>
                <a:ea typeface="Open Sans"/>
                <a:cs typeface="Open Sans"/>
              </a:rPr>
              <a:t>) pour laquelle la Fédération a fait valoir sa compétence réglementaire. </a:t>
            </a:r>
            <a:r>
              <a:rPr lang="de-DE" sz="1100" dirty="0">
                <a:latin typeface="Open Sans" panose="020B0606030504020204" pitchFamily="34" charset="0"/>
                <a:ea typeface="Open Sans" panose="020B0606030504020204" pitchFamily="34" charset="0"/>
                <a:cs typeface="Open Sans" panose="020B0606030504020204" pitchFamily="34" charset="0"/>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Livre VIII du Code de la Sécurité et de l’action sociales (SGB VIII) fixe le cadre juridique en la matière à l’échelle fédérale, lequel est largement tributaire de l’accord des Länder. Cette loi précise cependant toute une série de clauses spécifiques au droit des Länder à statuer sur les questions de « détail ». Ces dispositions sont traduites différemment dans les diverses lois relatives à la déclinaison régionale des modalités inscrites au Livre VIII du Code de la Sécurité et de l’action sociales. Néanmoins, la compétence fondamentale en la matière incombe aux communes. Ces dernières n’étant pas directement impliquées dans le processus législatif fédéral, ce sont les Länder qui sont censés représenter leurs intérêts, qu’elles font également valoir à travers leur trois têtes de réseau à l’échelle fédérale (</a:t>
            </a:r>
            <a:r>
              <a:rPr lang="fr-FR" sz="1100" b="0" i="1" strike="noStrike" cap="none" spc="0" baseline="0" dirty="0">
                <a:solidFill>
                  <a:srgbClr val="000000"/>
                </a:solidFill>
                <a:effectLst/>
                <a:latin typeface="Open Sans"/>
                <a:ea typeface="Open Sans"/>
                <a:cs typeface="Open Sans"/>
              </a:rPr>
              <a:t>Deutscher </a:t>
            </a:r>
            <a:r>
              <a:rPr lang="fr-FR" sz="1100" b="0" i="1" strike="noStrike" cap="none" spc="0" baseline="0" dirty="0" err="1">
                <a:solidFill>
                  <a:srgbClr val="000000"/>
                </a:solidFill>
                <a:effectLst/>
                <a:latin typeface="Open Sans"/>
                <a:ea typeface="Open Sans"/>
                <a:cs typeface="Open Sans"/>
              </a:rPr>
              <a:t>Städtetag</a:t>
            </a:r>
            <a:r>
              <a:rPr lang="fr-FR" sz="1100" b="0" i="1" strike="noStrike" cap="none" spc="0" baseline="0" dirty="0">
                <a:solidFill>
                  <a:srgbClr val="000000"/>
                </a:solidFill>
                <a:effectLst/>
                <a:latin typeface="Open Sans"/>
                <a:ea typeface="Open Sans"/>
                <a:cs typeface="Open Sans"/>
              </a:rPr>
              <a:t>, Deutscher </a:t>
            </a:r>
            <a:r>
              <a:rPr lang="fr-FR" sz="1100" b="0" i="1" strike="noStrike" cap="none" spc="0" baseline="0" dirty="0" err="1">
                <a:solidFill>
                  <a:srgbClr val="000000"/>
                </a:solidFill>
                <a:effectLst/>
                <a:latin typeface="Open Sans"/>
                <a:ea typeface="Open Sans"/>
                <a:cs typeface="Open Sans"/>
              </a:rPr>
              <a:t>Landkreistag</a:t>
            </a:r>
            <a:r>
              <a:rPr lang="fr-FR" sz="1100" b="0" i="1" strike="noStrike" cap="none" spc="0" baseline="0" dirty="0">
                <a:solidFill>
                  <a:srgbClr val="000000"/>
                </a:solidFill>
                <a:effectLst/>
                <a:latin typeface="Open Sans"/>
                <a:ea typeface="Open Sans"/>
                <a:cs typeface="Open Sans"/>
              </a:rPr>
              <a:t>, Deutscher </a:t>
            </a:r>
            <a:r>
              <a:rPr lang="fr-FR" sz="1100" b="0" i="1" strike="noStrike" cap="none" spc="0" baseline="0" dirty="0" err="1">
                <a:solidFill>
                  <a:srgbClr val="000000"/>
                </a:solidFill>
                <a:effectLst/>
                <a:latin typeface="Open Sans"/>
                <a:ea typeface="Open Sans"/>
                <a:cs typeface="Open Sans"/>
              </a:rPr>
              <a:t>Städte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Gemeindebund</a:t>
            </a:r>
            <a:r>
              <a:rPr lang="fr-FR" sz="1100" b="0" i="0" strike="noStrike" cap="none" spc="0" baseline="0" dirty="0">
                <a:solidFill>
                  <a:srgbClr val="000000"/>
                </a:solidFill>
                <a:effectLst/>
                <a:latin typeface="Open Sans"/>
                <a:ea typeface="Open Sans"/>
                <a:cs typeface="Open Sans"/>
              </a:rPr>
              <a:t>).</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Il existe en Allemagne trois villes-États ne disposant pas du statut de commune en tant que telle (Berlin, Hambourg, Brême). Les territoires des Länder sont eux-mêmes subdivisés en arrondissements (</a:t>
            </a:r>
            <a:r>
              <a:rPr lang="fr-FR" sz="1100" b="0" i="1" strike="noStrike" cap="none" spc="0" baseline="0" dirty="0" err="1">
                <a:solidFill>
                  <a:srgbClr val="000000"/>
                </a:solidFill>
                <a:effectLst/>
                <a:latin typeface="Open Sans"/>
                <a:ea typeface="Open Sans"/>
                <a:cs typeface="Open Sans"/>
              </a:rPr>
              <a:t>Kreise</a:t>
            </a:r>
            <a:r>
              <a:rPr lang="fr-FR" sz="1100" b="0" i="0" strike="noStrike" cap="none" spc="0" baseline="0" dirty="0">
                <a:solidFill>
                  <a:srgbClr val="000000"/>
                </a:solidFill>
                <a:effectLst/>
                <a:latin typeface="Open Sans"/>
                <a:ea typeface="Open Sans"/>
                <a:cs typeface="Open Sans"/>
              </a:rPr>
              <a:t>), en communes et en « villes indépendantes » (non incluses dans un arrondissement). Les règles inscrites désormais dans les constitutions de chacun des Länder, qui disposent que le transfert de compétences du Land aux communes ne peut avoir lieu qu’à condition de s’accompagner d’une compensation financière, s’appliquent lorsqu’un Land délègue des missions à des communes de son territoire. Le cadre juridique défini par le régime des finances publiques ne laisse toutefois que peu de marges de manœuvre pour que la Fédération abonde les caisses des communes. </a:t>
            </a:r>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Enfin, le processus d’intégration européenne confère aux dispositions communautaires (celles de l’UE) une importance croissante pour le cadre législatif national, que ce soit en matière de création ou d’application du droit (par ex. droit de la concurrence, protection des données).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Bundeszentrale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politische</a:t>
            </a:r>
            <a:r>
              <a:rPr lang="fr-FR" sz="1100" b="0" i="0" strike="noStrike" cap="none" spc="0" baseline="0" dirty="0">
                <a:solidFill>
                  <a:srgbClr val="000000"/>
                </a:solidFill>
                <a:effectLst/>
                <a:latin typeface="Open Sans"/>
                <a:ea typeface="Open Sans"/>
                <a:cs typeface="Open Sans"/>
              </a:rPr>
              <a:t> Bildung (éd./</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(2013) : </a:t>
            </a:r>
            <a:r>
              <a:rPr lang="fr-FR" sz="1100" b="0" i="1" strike="noStrike" cap="none" spc="0" baseline="0" dirty="0" err="1">
                <a:solidFill>
                  <a:srgbClr val="000000"/>
                </a:solidFill>
                <a:effectLst/>
                <a:latin typeface="Open Sans"/>
                <a:ea typeface="Open Sans"/>
                <a:cs typeface="Open Sans"/>
              </a:rPr>
              <a:t>Informationen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politischen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Bildung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(Cahier 318 - Fédéralisme), Bonn.</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Schmidt, Manfred G. (2004) : </a:t>
            </a:r>
            <a:r>
              <a:rPr lang="fr-FR" sz="1100" b="0" i="0" strike="noStrike" cap="none" spc="0" baseline="0" dirty="0" err="1">
                <a:solidFill>
                  <a:srgbClr val="000000"/>
                </a:solidFill>
                <a:effectLst/>
                <a:latin typeface="Open Sans"/>
                <a:ea typeface="Open Sans"/>
                <a:cs typeface="Open Sans"/>
              </a:rPr>
              <a:t>Föderalismus</a:t>
            </a:r>
            <a:r>
              <a:rPr lang="fr-FR" sz="1100" b="0" i="0" strike="noStrike" cap="none" spc="0" baseline="0" dirty="0">
                <a:solidFill>
                  <a:srgbClr val="000000"/>
                </a:solidFill>
                <a:effectLst/>
                <a:latin typeface="Open Sans"/>
                <a:ea typeface="Open Sans"/>
                <a:cs typeface="Open Sans"/>
              </a:rPr>
              <a:t>, in : ders.: </a:t>
            </a:r>
            <a:r>
              <a:rPr lang="fr-FR" sz="1100" b="0" i="1" strike="noStrike" cap="none" spc="0" baseline="0" dirty="0" err="1">
                <a:solidFill>
                  <a:srgbClr val="000000"/>
                </a:solidFill>
                <a:effectLst/>
                <a:latin typeface="Open Sans"/>
                <a:ea typeface="Open Sans"/>
                <a:cs typeface="Open Sans"/>
              </a:rPr>
              <a:t>Wörterbuch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Politik</a:t>
            </a:r>
            <a:r>
              <a:rPr lang="fr-FR" sz="1100" b="0" i="1" strike="noStrike" cap="none" spc="0" baseline="0" dirty="0">
                <a:solidFill>
                  <a:srgbClr val="000000"/>
                </a:solidFill>
                <a:effectLst/>
                <a:latin typeface="Open Sans"/>
                <a:ea typeface="Open Sans"/>
                <a:cs typeface="Open Sans"/>
              </a:rPr>
              <a:t>, 2. </a:t>
            </a:r>
            <a:r>
              <a:rPr lang="fr-FR" sz="1100" b="0" i="1" strike="noStrike" cap="none" spc="0" baseline="0" dirty="0" err="1">
                <a:solidFill>
                  <a:srgbClr val="000000"/>
                </a:solidFill>
                <a:effectLst/>
                <a:latin typeface="Open Sans"/>
                <a:ea typeface="Open Sans"/>
                <a:cs typeface="Open Sans"/>
              </a:rPr>
              <a:t>vollständig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überarbeitete</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erweiterte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Auflage</a:t>
            </a:r>
            <a:r>
              <a:rPr lang="fr-FR" sz="1100" b="0" i="0" strike="noStrike" cap="none" spc="0" baseline="0" dirty="0">
                <a:solidFill>
                  <a:srgbClr val="000000"/>
                </a:solidFill>
                <a:effectLst/>
                <a:latin typeface="Open Sans"/>
                <a:ea typeface="Open Sans"/>
                <a:cs typeface="Open Sans"/>
              </a:rPr>
              <a:t>, Stuttgart, pp. 231.</a:t>
            </a:r>
          </a:p>
        </p:txBody>
      </p:sp>
      <p:sp>
        <p:nvSpPr>
          <p:cNvPr id="4" name="Foliennummernplatzhalter 3"/>
          <p:cNvSpPr>
            <a:spLocks noGrp="1"/>
          </p:cNvSpPr>
          <p:nvPr>
            <p:ph type="sldNum" sz="quarter" idx="10"/>
          </p:nvPr>
        </p:nvSpPr>
        <p:spPr/>
        <p:txBody>
          <a:bodyPr/>
          <a:lstStyle/>
          <a:p>
            <a:fld id="{178ACBB0-B8BD-7243-B5CA-EEE1A71994D0}" type="slidenum">
              <a:rPr lang="de-DE" smtClean="0"/>
              <a:t>27</a:t>
            </a:fld>
            <a:endParaRPr lang="de-DE"/>
          </a:p>
        </p:txBody>
      </p:sp>
    </p:spTree>
    <p:extLst>
      <p:ext uri="{BB962C8B-B14F-4D97-AF65-F5344CB8AC3E}">
        <p14:creationId xmlns:p14="http://schemas.microsoft.com/office/powerpoint/2010/main" val="1809464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1332691"/>
          </a:xfrm>
        </p:spPr>
        <p:txBody>
          <a:bodyPr/>
          <a:lstStyle/>
          <a:p>
            <a:r>
              <a:rPr lang="fr-FR" sz="1100" b="0" i="0" strike="noStrike" cap="none" spc="0" baseline="0" dirty="0">
                <a:solidFill>
                  <a:srgbClr val="000000"/>
                </a:solidFill>
                <a:effectLst/>
                <a:latin typeface="Open Sans"/>
                <a:ea typeface="Open Sans"/>
                <a:cs typeface="Open Sans"/>
              </a:rPr>
              <a:t>Il existe en Allemagne des villes et des communes, regroupées sous l’appellation générique « communes ». Ces collectivités locales sont de taille différente : il y a des petites communes de quelques milliers d’habitants, la plupart du temps regroupées au sein d’arrondissements (</a:t>
            </a:r>
            <a:r>
              <a:rPr lang="fr-FR" sz="1100" b="0" i="1" strike="noStrike" cap="none" spc="0" baseline="0" dirty="0" err="1">
                <a:solidFill>
                  <a:srgbClr val="000000"/>
                </a:solidFill>
                <a:effectLst/>
                <a:latin typeface="Open Sans"/>
                <a:ea typeface="Open Sans"/>
                <a:cs typeface="Open Sans"/>
              </a:rPr>
              <a:t>Kreise</a:t>
            </a:r>
            <a:r>
              <a:rPr lang="fr-FR" sz="1100" b="0" i="0" strike="noStrike" cap="none" spc="0" baseline="0" dirty="0">
                <a:solidFill>
                  <a:srgbClr val="000000"/>
                </a:solidFill>
                <a:effectLst/>
                <a:latin typeface="Open Sans"/>
                <a:ea typeface="Open Sans"/>
                <a:cs typeface="Open Sans"/>
              </a:rPr>
              <a:t>), et des communes très peuplées comme les villes de Cologne ou Munich, qui comptent plusieurs millions d’habitants. La Loi fondamentale régit la répartition des compétences entre l’échelon fédéral, les Länder et les communes. Ainsi, l’article 28, al. 2 garantit aux communes «</a:t>
            </a:r>
            <a:r>
              <a:rPr lang="fr-FR" sz="1100" b="0" i="0" strike="noStrike" cap="none" spc="0" baseline="0" dirty="0">
                <a:solidFill>
                  <a:srgbClr val="000000"/>
                </a:solidFill>
                <a:effectLst/>
              </a:rPr>
              <a:t> </a:t>
            </a:r>
            <a:r>
              <a:rPr lang="fr-FR" sz="1100" dirty="0">
                <a:solidFill>
                  <a:srgbClr val="000000"/>
                </a:solidFill>
                <a:effectLst/>
              </a:rPr>
              <a:t>le droit de régler, sous leur propre responsabilité́, toutes les affaires de la communauté locale, dans le cadre des lois. » Ce droit fondamental est appelé « garantie de l’autonomie locale » et constitue le fondement de l’autonomie de gestion à l’échelle locale. Ce droit est également inscrit dans la Charte européenne de l’autonomie locale du Conseil de l’Europe. Entrée en vigueur le 1</a:t>
            </a:r>
            <a:r>
              <a:rPr lang="fr-FR" sz="1100" baseline="30000" dirty="0">
                <a:solidFill>
                  <a:srgbClr val="000000"/>
                </a:solidFill>
                <a:effectLst/>
              </a:rPr>
              <a:t>er</a:t>
            </a:r>
            <a:r>
              <a:rPr lang="fr-FR" sz="1100" dirty="0">
                <a:solidFill>
                  <a:srgbClr val="000000"/>
                </a:solidFill>
                <a:effectLst/>
              </a:rPr>
              <a:t> septembre 1988, elle a été transposée dans la Constitution respective de chacun des Länder allemands. Le Code des Communes constitue la base juridique de l’action communale.</a:t>
            </a:r>
            <a:endParaRPr lang="fr-FR" sz="1100" dirty="0"/>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Pour pouvoir jouir de cette autonomie locale, le peuple doit, conformément à l’article 28, al. 1 de la Loi fondamentale</a:t>
            </a:r>
            <a:r>
              <a:rPr lang="fr-FR" sz="1100" b="0" i="0" strike="noStrike" cap="none" spc="0" baseline="0" dirty="0">
                <a:solidFill>
                  <a:srgbClr val="000000"/>
                </a:solidFill>
                <a:effectLst/>
              </a:rPr>
              <a:t>, </a:t>
            </a:r>
            <a:r>
              <a:rPr lang="fr-FR" sz="1100" dirty="0">
                <a:solidFill>
                  <a:srgbClr val="000000"/>
                </a:solidFill>
                <a:effectLst/>
              </a:rPr>
              <a:t>« dans les Länder, les arrondissements et les communes, avoir une </a:t>
            </a:r>
            <a:r>
              <a:rPr lang="fr-FR" sz="1100" dirty="0" err="1">
                <a:solidFill>
                  <a:srgbClr val="000000"/>
                </a:solidFill>
                <a:effectLst/>
              </a:rPr>
              <a:t>représentation</a:t>
            </a:r>
            <a:r>
              <a:rPr lang="fr-FR" sz="1100" dirty="0">
                <a:solidFill>
                  <a:srgbClr val="000000"/>
                </a:solidFill>
                <a:effectLst/>
              </a:rPr>
              <a:t> issue d'</a:t>
            </a:r>
            <a:r>
              <a:rPr lang="fr-FR" sz="1100" dirty="0" err="1">
                <a:solidFill>
                  <a:srgbClr val="000000"/>
                </a:solidFill>
                <a:effectLst/>
              </a:rPr>
              <a:t>élections</a:t>
            </a:r>
            <a:r>
              <a:rPr lang="fr-FR" sz="1100" dirty="0">
                <a:solidFill>
                  <a:srgbClr val="000000"/>
                </a:solidFill>
                <a:effectLst/>
              </a:rPr>
              <a:t> au suffrage universel direct, libre, </a:t>
            </a:r>
            <a:r>
              <a:rPr lang="fr-FR" sz="1100" dirty="0" err="1">
                <a:solidFill>
                  <a:srgbClr val="000000"/>
                </a:solidFill>
                <a:effectLst/>
              </a:rPr>
              <a:t>égal</a:t>
            </a:r>
            <a:r>
              <a:rPr lang="fr-FR" sz="1100" dirty="0">
                <a:solidFill>
                  <a:srgbClr val="000000"/>
                </a:solidFill>
                <a:effectLst/>
              </a:rPr>
              <a:t> et secret. » C’est la commune qui est chargée de ces questions afférentes à son champ de compétences et sur son territoire. Cela comprend des missions découlant de la communauté locale ou ayant un lien direct avec celle-ci, et qui peuvent être gérées de manière responsable et autonome par ladite communauté locale. L’accomplissement fiable et contraignant de ces missions fondamentales est indispensable pour permettre la cohésion des personnes habitant la commune.</a:t>
            </a:r>
            <a:endParaRPr lang="fr-FR" sz="1100" dirty="0"/>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compétences des communes sont réparties en compétences propres et en compétences déléguées.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compétences propres comprennent les affaires centrales pour la vie communale. Cela comprend des compétences facultatives (1) et des compétences obligatoires gérées par la commune de manière autonome (2). L’exécution et le périmètre des compétences facultatives relèvent de décisions prises par la commune et laissées à son entière discrétion – dans le respect du cadre législatif en vigueur. L’État n’a aucune influence sur la manière dont ces missions sont assurées. Les facteurs qui déterminent le choix et l’exécution de ces compétences sont bien davantage les besoins et les ressources financières de la commune. Les compétences obligatoires assurées en </a:t>
            </a:r>
            <a:r>
              <a:rPr lang="fr-FR" sz="1100" dirty="0" err="1">
                <a:solidFill>
                  <a:srgbClr val="000000"/>
                </a:solidFill>
                <a:effectLst/>
                <a:latin typeface="TimesNewRomanPSMT"/>
              </a:rPr>
              <a:t>auto-administration</a:t>
            </a:r>
            <a:r>
              <a:rPr lang="fr-FR" sz="1100" b="0" i="0" strike="noStrike" cap="none" spc="0" baseline="0" dirty="0">
                <a:solidFill>
                  <a:srgbClr val="000000"/>
                </a:solidFill>
                <a:effectLst/>
                <a:latin typeface="Open Sans"/>
                <a:ea typeface="Open Sans"/>
                <a:cs typeface="Open Sans"/>
              </a:rPr>
              <a:t> communale comprennent des missions ancrées dans les textes législatifs fédéraux ou régionaux (à l’échelle des Länder). Dans ce contexte, les communes – et elles seules – peuvent décider de la manière dont elles assurent ces missions, mais sans avoir d’autre choix que de les assurer ! L’aide sociale à l’enfance et à la jeunesse (SGB VIII) fait partie des compétences obligatoires assumées par la commune de manière autonome : les communes ont l’obligation d’assurer ces missions, mais la manière dont elles le font leur appartient (concrètement, c’est aux acteurs locaux du travail de jeunesse que revient cette décision sur la méthode). </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Quant aux compétences déléguées, il s’agit de missions que le gouvernement et le Land transfèrent aux communes par le biais de lois fédérales ou régionales qui peuvent faire la distinction entre les compétences obligatoires à assumer sur instruction</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fr-FR" sz="1100" b="0" i="0" strike="noStrike" cap="none" spc="0" baseline="0" dirty="0">
                <a:solidFill>
                  <a:srgbClr val="000000"/>
                </a:solidFill>
                <a:effectLst/>
                <a:latin typeface="Open Sans"/>
                <a:ea typeface="Open Sans"/>
                <a:cs typeface="Open Sans"/>
              </a:rPr>
              <a:t>(3) et les attributions déléguées par l’État (4). Les communes n’ont aucune marge de manœuvre en la matière : l’État les oblige à assumer des compétences et définit la manière dont ces missions doivent être remplies. L’État vérifie l’exécution des compétences qu’il délègue aux collectivités locales, dans une logique d’homogénéité sur l’ensemble du territoire allemand.</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L’article 28, al. 2 garantit aux communes une autonomie financière leur permettant d’assumer leurs compétences, ce qui implique qu’elles disposent de ressources financières – lesquelles proviennent de divers impôts, taxes et contributions, ainsi que de subventions de la Fédération et des Länder (</a:t>
            </a:r>
            <a:r>
              <a:rPr lang="fr-FR" sz="1100" b="0" i="1" strike="noStrike" cap="none" spc="0" baseline="0" dirty="0">
                <a:solidFill>
                  <a:srgbClr val="000000"/>
                </a:solidFill>
                <a:effectLst/>
                <a:latin typeface="Open Sans"/>
                <a:ea typeface="Open Sans"/>
                <a:cs typeface="Open Sans"/>
              </a:rPr>
              <a:t>cf. 1.2.6</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Andersen, Uwe ; </a:t>
            </a:r>
            <a:r>
              <a:rPr lang="fr-FR" sz="1100" b="0" i="0" strike="noStrike" cap="none" spc="0" baseline="0" dirty="0" err="1">
                <a:solidFill>
                  <a:srgbClr val="000000"/>
                </a:solidFill>
                <a:effectLst/>
                <a:latin typeface="Open Sans"/>
                <a:ea typeface="Open Sans"/>
                <a:cs typeface="Open Sans"/>
              </a:rPr>
              <a:t>Woyke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Wichard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2013 : </a:t>
            </a:r>
            <a:r>
              <a:rPr lang="fr-FR" sz="1100" b="0" i="1" strike="noStrike" cap="none" spc="0" baseline="0" dirty="0" err="1">
                <a:solidFill>
                  <a:srgbClr val="000000"/>
                </a:solidFill>
                <a:effectLst/>
                <a:latin typeface="Open Sans"/>
                <a:ea typeface="Open Sans"/>
                <a:cs typeface="Open Sans"/>
              </a:rPr>
              <a:t>Handwörterbuch</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politischen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Systems</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Bundesrepublik</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Wiesbaden.</a:t>
            </a:r>
          </a:p>
        </p:txBody>
      </p:sp>
      <p:sp>
        <p:nvSpPr>
          <p:cNvPr id="4" name="Foliennummernplatzhalter 3"/>
          <p:cNvSpPr>
            <a:spLocks noGrp="1"/>
          </p:cNvSpPr>
          <p:nvPr>
            <p:ph type="sldNum" sz="quarter" idx="10"/>
          </p:nvPr>
        </p:nvSpPr>
        <p:spPr/>
        <p:txBody>
          <a:bodyPr/>
          <a:lstStyle/>
          <a:p>
            <a:fld id="{178ACBB0-B8BD-7243-B5CA-EEE1A71994D0}" type="slidenum">
              <a:rPr lang="de-DE" smtClean="0"/>
              <a:t>28</a:t>
            </a:fld>
            <a:endParaRPr lang="de-DE"/>
          </a:p>
        </p:txBody>
      </p:sp>
    </p:spTree>
    <p:extLst>
      <p:ext uri="{BB962C8B-B14F-4D97-AF65-F5344CB8AC3E}">
        <p14:creationId xmlns:p14="http://schemas.microsoft.com/office/powerpoint/2010/main" val="3916658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820523"/>
          </a:xfrm>
        </p:spPr>
        <p:txBody>
          <a:bodyPr/>
          <a:lstStyle/>
          <a:p>
            <a:r>
              <a:rPr lang="fr-FR" sz="1100" b="0" i="0" strike="noStrike" cap="none" spc="0" baseline="0" dirty="0">
                <a:solidFill>
                  <a:srgbClr val="000000"/>
                </a:solidFill>
                <a:effectLst/>
                <a:latin typeface="Open Sans"/>
                <a:ea typeface="Open Sans"/>
                <a:cs typeface="Open Sans"/>
              </a:rPr>
              <a:t>Les finances publiques allemandes sont régies par les articles 104 à 108 de la Loi fondamentale, qui dispose la répartition des dépenses entre la Fédération et les Länder, ainsi que les rapports financiers entre la Fédération, les Länder et les communes, la répartition des postes de dépenses, la compétence législative en matière fiscale, les recettes fiscales ainsi que les compétences relatives à la gestion financière et la juridiction compétente en cas de litige afférent à des questions fiscales. Comme d’autres chapitres de la Loi fondamentale, le régime des finances publiques a été retravaillé au fil du temps et adapté en détail à de nouveaux contextes. C’est ainsi que le « frein à l’endettement public » (</a:t>
            </a:r>
            <a:r>
              <a:rPr lang="fr-FR" sz="1100" b="0" i="1" strike="noStrike" cap="none" spc="0" baseline="0" dirty="0" err="1">
                <a:solidFill>
                  <a:srgbClr val="000000"/>
                </a:solidFill>
                <a:effectLst/>
                <a:latin typeface="Open Sans"/>
                <a:ea typeface="Open Sans"/>
                <a:cs typeface="Open Sans"/>
              </a:rPr>
              <a:t>Schuldenbremse</a:t>
            </a:r>
            <a:r>
              <a:rPr lang="fr-FR" sz="1100" b="0" i="0" strike="noStrike" cap="none" spc="0" baseline="0" dirty="0">
                <a:solidFill>
                  <a:srgbClr val="000000"/>
                </a:solidFill>
                <a:effectLst/>
                <a:latin typeface="Open Sans"/>
                <a:ea typeface="Open Sans"/>
                <a:cs typeface="Open Sans"/>
              </a:rPr>
              <a:t>) a été adopté dans le cadre de la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réforme du fédéralisme. Cette disposition vise à limiter le recours au crédit de la Fédération et des Länder afin d’assurer la pérennité du budget. Ce frein a été suspendu pendant la pandémie de Covid-19.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En 2018, le montant total des recettes fiscales en Allemagne s’élevait à 776,3 milliards d’euros, répartis comme suit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Impôts « communautaires »  (73 %) : principalement TVA (30,2 %), impôt sur les salaires, impôt sur le revenu (34,6 %), etc.</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Impôts fédéraux (14 %) : tels que taxe sur l’énergie (5,3 %), contribution de solidarité (envers l’ex-RDA) dite </a:t>
            </a:r>
            <a:r>
              <a:rPr lang="fr-FR" sz="1100" b="0" i="1" strike="noStrike" cap="none" spc="0" baseline="0" dirty="0" err="1">
                <a:solidFill>
                  <a:srgbClr val="000000"/>
                </a:solidFill>
                <a:effectLst/>
                <a:latin typeface="Open Sans"/>
                <a:ea typeface="Open Sans"/>
                <a:cs typeface="Open Sans"/>
              </a:rPr>
              <a:t>Solidaritätszuschlag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(2,4 %), etc.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Impôts régionaux (3,1 %) : tels que droits de mutation (1,8 %), impôt sur les successions (0,9 %), etc.</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Impôts locaux (9,2 %) : tels que taxe professionnelle (7,2 %), taxe foncière, etc.</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plus de ces recettes fiscales de la Fédération, des Länder et des communes, le financement des prestations sociales provient des recettes des cotisations sociales obligatoires des salariés (assurance maladie obligatoire [2018 : env. 230 milliards d’euros], assurance vieillesse obligatoire [2018 : env. 230 milliards d’euros], assurance chômage obligatoire [2018 : env. 40 milliards d’euros] et prévoyance [2018 : env. 50 milliards d’euros]) ainsi que des taxes et redevances administratives (notamment à l’échelle communale).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2018, la part des recettes fiscales allouées à la Fédération s’élevait à 41,5 %. La part des recettes de TVA cumulées attribuée la Fédération était légèrement inférieure à 50 %. Ces dix dernières années, la part fédérale a légèrement reculé au profit des Länder et des communes.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2018, les recettes cumulées des communes représentaient 253,9 milliards d’euros, dont 71,4 milliards issus des impôts locaux. Sur cette enveloppe, environ 50 milliards d’euros ont été affectés à l’aide sociale à l’enfance et à la jeunesse.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impôts et taxes dont l’assiette est la plus large sont la TVA et les taxes sur la consommation. Elles représentent un peu moins de la moitié de l’ensemble des recettes fiscales. Ce mode d’imposition fait peser une charge démesurée sur les épaules des ménages les plus jeunes et les plus modestes, puisqu’ils consacrent une part plus importante de leur budget à des achats de consommation courante.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L’impôt sur les salaires et l’impôt sur le revenu ne représentent qu’un tiers à peine des recettes fiscales cumulées. Ils sont assis sur la capacité de contribution financière d’une personne seule ou d’une famille dans un régime fiscal progressif. Les ménages les plus pauvres ne sont pas ou peu imposés sur leurs revenus.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fédéral des Finances (BMF) (2018/2019) : </a:t>
            </a:r>
            <a:r>
              <a:rPr lang="fr-FR" sz="1100" b="0" i="1" strike="noStrike" cap="none" spc="0" baseline="0" dirty="0">
                <a:solidFill>
                  <a:srgbClr val="000000"/>
                </a:solidFill>
                <a:effectLst/>
                <a:latin typeface="Open Sans"/>
                <a:ea typeface="Open Sans"/>
                <a:cs typeface="Open Sans"/>
              </a:rPr>
              <a:t>Bund-Länder-</a:t>
            </a:r>
            <a:r>
              <a:rPr lang="fr-FR" sz="1100" b="0" i="1" strike="noStrike" cap="none" spc="0" baseline="0" dirty="0" err="1">
                <a:solidFill>
                  <a:srgbClr val="000000"/>
                </a:solidFill>
                <a:effectLst/>
                <a:latin typeface="Open Sans"/>
                <a:ea typeface="Open Sans"/>
                <a:cs typeface="Open Sans"/>
              </a:rPr>
              <a:t>Finanzbeziehungen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auf</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Grundlage</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Finanzverfassung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Berlin.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https://www.bundesfinanzministerium.de/Content/DE/Downloads/Broschueren_Bestellservice/2019-03-07-bund-laender-finanzbeziehungen-2018.pdf?__blob=publicationFile&amp;v=8</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29</a:t>
            </a:fld>
            <a:endParaRPr lang="de-DE"/>
          </a:p>
        </p:txBody>
      </p:sp>
    </p:spTree>
    <p:extLst>
      <p:ext uri="{BB962C8B-B14F-4D97-AF65-F5344CB8AC3E}">
        <p14:creationId xmlns:p14="http://schemas.microsoft.com/office/powerpoint/2010/main" val="387056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1764739"/>
          </a:xfrm>
        </p:spPr>
        <p:txBody>
          <a:bodyPr/>
          <a:lstStyle/>
          <a:p>
            <a:r>
              <a:rPr lang="fr-FR" sz="1100" b="0" i="0" strike="noStrike" cap="none" spc="0" baseline="0" dirty="0">
                <a:solidFill>
                  <a:srgbClr val="000000"/>
                </a:solidFill>
                <a:effectLst/>
                <a:latin typeface="Open Sans"/>
                <a:ea typeface="Open Sans"/>
                <a:cs typeface="Open Sans"/>
              </a:rPr>
              <a:t>En Allemagne, l’aide sociale à l’enfance et à la jeunesse regroupe plusieurs domaines d’intervention — très disparates à première vue — du travail auprès des enfants, des jeunes, des jeunes adultes et de leurs parents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228600" lvl="0" indent="-228600" fontAlgn="base">
              <a:buFont typeface="+mj-lt"/>
              <a:buAutoNum type="arabicPeriod"/>
            </a:pPr>
            <a:r>
              <a:rPr lang="fr-FR" sz="1100" b="0" i="0" strike="noStrike" cap="none" spc="0" baseline="0" dirty="0">
                <a:solidFill>
                  <a:srgbClr val="000000"/>
                </a:solidFill>
                <a:effectLst/>
                <a:latin typeface="Open Sans"/>
                <a:ea typeface="Open Sans"/>
                <a:cs typeface="Open Sans"/>
              </a:rPr>
              <a:t>Soutien au développement des enfants dans le cadre de structures d’accueil collectif et individuel à la journée </a:t>
            </a:r>
          </a:p>
          <a:p>
            <a:pPr marL="228600" lvl="0" indent="-228600" fontAlgn="base">
              <a:buFont typeface="+mj-lt"/>
              <a:buAutoNum type="arabicPeriod"/>
            </a:pPr>
            <a:r>
              <a:rPr lang="fr-FR" sz="1100" b="0" i="0" strike="noStrike" cap="none" spc="0" baseline="0" dirty="0">
                <a:solidFill>
                  <a:srgbClr val="000000"/>
                </a:solidFill>
                <a:effectLst/>
                <a:latin typeface="Open Sans"/>
                <a:ea typeface="Open Sans"/>
                <a:cs typeface="Open Sans"/>
              </a:rPr>
              <a:t>Soutien au développement des enfants et des jeunes dans le cadre du travail (notamment social) de jeunesse</a:t>
            </a:r>
          </a:p>
          <a:p>
            <a:pPr marL="228600" lvl="0" indent="-228600" fontAlgn="base">
              <a:buFont typeface="+mj-lt"/>
              <a:buAutoNum type="arabicPeriod"/>
            </a:pPr>
            <a:r>
              <a:rPr lang="fr-FR" sz="1100" b="0" i="0" strike="noStrike" cap="none" spc="0" baseline="0" dirty="0">
                <a:solidFill>
                  <a:srgbClr val="000000"/>
                </a:solidFill>
                <a:effectLst/>
                <a:latin typeface="Open Sans"/>
                <a:ea typeface="Open Sans"/>
                <a:cs typeface="Open Sans"/>
              </a:rPr>
              <a:t>Dispositifs de soutien à l’éducation des mineurs au sein de leur famille</a:t>
            </a:r>
          </a:p>
          <a:p>
            <a:pPr marL="228600" lvl="0" indent="-228600" fontAlgn="base">
              <a:buFont typeface="+mj-lt"/>
              <a:buAutoNum type="arabicPeriod"/>
            </a:pPr>
            <a:r>
              <a:rPr lang="fr-FR" sz="1100" b="0" i="0" strike="noStrike" cap="none" spc="0" baseline="0" dirty="0">
                <a:solidFill>
                  <a:srgbClr val="000000"/>
                </a:solidFill>
                <a:effectLst/>
                <a:latin typeface="Open Sans"/>
                <a:ea typeface="Open Sans"/>
                <a:cs typeface="Open Sans"/>
              </a:rPr>
              <a:t>Actions éducatives et soutien à la parentalité ; mesures de soutien aux enfants, aux adolescents et aux jeunes majeurs vivant dans des conditions difficiles et confrontés à des situations de conflit ou de détresse ; aide à l’intégration des jeunes en situation de handicap (psychique).</a:t>
            </a:r>
          </a:p>
          <a:p>
            <a:pPr marL="228600" lvl="0" indent="-228600" fontAlgn="base">
              <a:buFont typeface="+mj-lt"/>
              <a:buAutoNum type="arabicPeriod"/>
            </a:pPr>
            <a:r>
              <a:rPr lang="fr-FR" sz="1100" b="0" i="0" strike="noStrike" cap="none" spc="0" baseline="0" dirty="0">
                <a:solidFill>
                  <a:srgbClr val="000000"/>
                </a:solidFill>
                <a:effectLst/>
                <a:latin typeface="Open Sans"/>
                <a:ea typeface="Open Sans"/>
                <a:cs typeface="Open Sans"/>
              </a:rPr>
              <a:t>Mission régalienne de protection des enfants et des jeunes, dans l’intérêt supérieur de l’enfant.</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Dans les quatre premiers domaines, l’aide sociale à l’enfance et à la jeunesse prend la forme de services dont les parents et les jeunes peuvent librement choisir de bénéficier. Le cinquième champ d’intervention (mission régalienne de protection des enfants et des jeunes), en revanche, implique l’intervention de l’aide sociale à l’enfance et à la jeunesse en cas de situation de danger pour les mineurs concernés. L’accord de l’enfant, de l’adolescent ou de ses parents n’est alors pas nécessaire.</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L’aide sociale à l’enfance et à la jeunesse apporte un soutien éducatif, propose des aides à l’éducation (lorsque celle-ci présente des difficultés, voire des risques), met en place des mesures favorisant la pleine participation sociale des jeunes en situation de handicap, et assure la protection des enfants et des jeunes en danger.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Allemagne, l’ensemble de ces services et missions sont ainsi assurés par l’aide sociale à l’enfance et à la jeunesse et relèvent de la loi allemande qui régit l’action sociale en faveur de l’enfance et de la jeunesse (Livre VIII du SGB). Du fait de leurs multiples liens réciproques, ils sont pensés et organisés en articulation les uns avec les autres en vue de la « </a:t>
            </a:r>
            <a:r>
              <a:rPr lang="fr-FR" sz="1100" b="1" i="0" strike="noStrike" cap="none" spc="0" baseline="0" dirty="0">
                <a:solidFill>
                  <a:srgbClr val="000000"/>
                </a:solidFill>
                <a:effectLst/>
                <a:latin typeface="Open Sans"/>
                <a:ea typeface="Open Sans"/>
                <a:cs typeface="Open Sans"/>
              </a:rPr>
              <a:t>cohérence des interventions d’aide sociale à l’enfance et à la jeunesse</a:t>
            </a:r>
            <a:r>
              <a:rPr lang="fr-FR" sz="1100" b="0" i="0" strike="noStrike" cap="none" spc="0" baseline="0" dirty="0">
                <a:solidFill>
                  <a:srgbClr val="000000"/>
                </a:solidFill>
                <a:effectLst/>
                <a:latin typeface="Open Sans"/>
                <a:ea typeface="Open Sans"/>
                <a:cs typeface="Open Sans"/>
              </a:rPr>
              <a:t> ». Ce terme renvoie à la mission transversale qui sous-tend l’aide sociale à l’enfance et à la jeunesse :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Par le biais d’infrastructures de soutien, d’aide et de protection, l’aide sociale à l’enfance et à la jeunesse vise à répondre aux besoins hétérogènes des parents et de leurs enfants en matière de maîtrise de la vie quotidienne, ce qui suppose des domaines d’intervention très larges. La mission politique, sociétale et de développement des infrastructures dans laquelle s’inscrivent ces interventions est assumée par des organismes publics et privés (par exemple dans le cadre d’une planification ambitieuse de l’aide sociale à la jeunesse, voir articles 79 et 80 du Livre VIII du SGB). Plus les besoins sociaux se complexifieront et plus l’égalité des chances en matière de participation à la vie sociale reculera, plus les services d’aide à l’enfance et à la jeunesse devront diversifier leurs activités pour pouvoir mener à bien leur mission. Ils doivent en effet veiller à la qualité de l’ensemble des conditions d’éducation et de développement des enfants.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acteurs publics (collectivités locales) doivent assurer la mise à disposition de tous les services et infrastructures nécessaires à l’aide sociale à l’enfance et à la jeunesse, en nombre suffisant et en temps voulu (</a:t>
            </a:r>
            <a:r>
              <a:rPr lang="fr-FR" sz="1100" b="0" i="1" strike="noStrike" cap="none" spc="0" baseline="0" dirty="0">
                <a:solidFill>
                  <a:srgbClr val="000000"/>
                </a:solidFill>
                <a:effectLst/>
                <a:latin typeface="Open Sans"/>
                <a:ea typeface="Open Sans"/>
                <a:cs typeface="Open Sans"/>
              </a:rPr>
              <a:t>cf. art. 79 du Livre VIII du SGB</a:t>
            </a:r>
            <a:r>
              <a:rPr lang="fr-FR" sz="1100" b="0" i="0" strike="noStrike" cap="none" spc="0" baseline="0" dirty="0">
                <a:solidFill>
                  <a:srgbClr val="000000"/>
                </a:solidFill>
                <a:effectLst/>
                <a:latin typeface="Open Sans"/>
                <a:ea typeface="Open Sans"/>
                <a:cs typeface="Open Sans"/>
              </a:rPr>
              <a:t>). En revanche, la prestation de services en elle-même (mais pas les missions régaliennes !) est le plus souvent réalisée par des acteurs privés d’intérêt général.</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 </a:t>
            </a:r>
            <a:r>
              <a:rPr lang="fr-FR" sz="1100" b="0" i="0" strike="noStrike" cap="none" spc="0" baseline="0" dirty="0" err="1">
                <a:solidFill>
                  <a:srgbClr val="000000"/>
                </a:solidFill>
                <a:effectLst/>
                <a:latin typeface="Open Sans"/>
                <a:ea typeface="Open Sans"/>
                <a:cs typeface="Open Sans"/>
              </a:rPr>
              <a:t>SpringerVS</a:t>
            </a:r>
            <a:r>
              <a:rPr lang="fr-FR" sz="1100" b="0" i="0" strike="noStrike" cap="none" spc="0" baseline="0" dirty="0">
                <a:solidFill>
                  <a:srgbClr val="000000"/>
                </a:solidFill>
                <a:effectLst/>
                <a:latin typeface="Open Sans"/>
                <a:ea typeface="Open Sans"/>
                <a:cs typeface="Open Sans"/>
              </a:rPr>
              <a:t>, 2018.</a:t>
            </a:r>
          </a:p>
          <a:p>
            <a:pPr marL="171450" lvl="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Hansbauer</a:t>
            </a:r>
            <a:r>
              <a:rPr lang="fr-FR" sz="1100" b="0" i="0" strike="noStrike" cap="none" spc="0" baseline="0" dirty="0">
                <a:solidFill>
                  <a:srgbClr val="000000"/>
                </a:solidFill>
                <a:effectLst/>
                <a:latin typeface="Open Sans"/>
                <a:ea typeface="Open Sans"/>
                <a:cs typeface="Open Sans"/>
              </a:rPr>
              <a:t>, Peter ; </a:t>
            </a: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 </a:t>
            </a:r>
            <a:r>
              <a:rPr lang="fr-FR" sz="1100" b="0" i="0" strike="noStrike" cap="none" spc="0" baseline="0" dirty="0" err="1">
                <a:solidFill>
                  <a:srgbClr val="000000"/>
                </a:solidFill>
                <a:effectLst/>
                <a:latin typeface="Open Sans"/>
                <a:ea typeface="Open Sans"/>
                <a:cs typeface="Open Sans"/>
              </a:rPr>
              <a:t>Schone</a:t>
            </a:r>
            <a:r>
              <a:rPr lang="fr-FR" sz="1100" b="0" i="0" strike="noStrike" cap="none" spc="0" baseline="0" dirty="0">
                <a:solidFill>
                  <a:srgbClr val="000000"/>
                </a:solidFill>
                <a:effectLst/>
                <a:latin typeface="Open Sans"/>
                <a:ea typeface="Open Sans"/>
                <a:cs typeface="Open Sans"/>
              </a:rPr>
              <a:t>, Reinhold.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Grundlagen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Handlungsfelder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professionelle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Anforderungen</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Stuttgart, Allemagne : </a:t>
            </a:r>
            <a:r>
              <a:rPr lang="fr-FR" sz="1100" b="0" i="0" strike="noStrike" cap="none" spc="0" baseline="0" dirty="0" err="1">
                <a:solidFill>
                  <a:srgbClr val="000000"/>
                </a:solidFill>
                <a:effectLst/>
                <a:latin typeface="Open Sans"/>
                <a:ea typeface="Open Sans"/>
                <a:cs typeface="Open Sans"/>
              </a:rPr>
              <a:t>Kohlhammer</a:t>
            </a:r>
            <a:r>
              <a:rPr lang="fr-FR" sz="1100" b="0" i="0" strike="noStrike" cap="none" spc="0" baseline="0" dirty="0">
                <a:solidFill>
                  <a:srgbClr val="000000"/>
                </a:solidFill>
                <a:effectLst/>
                <a:latin typeface="Open Sans"/>
                <a:ea typeface="Open Sans"/>
                <a:cs typeface="Open Sans"/>
              </a:rPr>
              <a:t>, 2020.</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Jordan, Erwin ; </a:t>
            </a:r>
            <a:r>
              <a:rPr lang="fr-FR" sz="1100" b="0" i="0" strike="noStrike" cap="none" spc="0" baseline="0" dirty="0" err="1">
                <a:solidFill>
                  <a:srgbClr val="000000"/>
                </a:solidFill>
                <a:effectLst/>
                <a:latin typeface="Open Sans"/>
                <a:ea typeface="Open Sans"/>
                <a:cs typeface="Open Sans"/>
              </a:rPr>
              <a:t>Maykus</a:t>
            </a:r>
            <a:r>
              <a:rPr lang="fr-FR" sz="1100" b="0" i="0" strike="noStrike" cap="none" spc="0" baseline="0" dirty="0">
                <a:solidFill>
                  <a:srgbClr val="000000"/>
                </a:solidFill>
                <a:effectLst/>
                <a:latin typeface="Open Sans"/>
                <a:ea typeface="Open Sans"/>
                <a:cs typeface="Open Sans"/>
              </a:rPr>
              <a:t>, Stephan ; </a:t>
            </a:r>
            <a:r>
              <a:rPr lang="fr-FR" sz="1100" b="0" i="0" strike="noStrike" cap="none" spc="0" baseline="0" dirty="0" err="1">
                <a:solidFill>
                  <a:srgbClr val="000000"/>
                </a:solidFill>
                <a:effectLst/>
                <a:latin typeface="Open Sans"/>
                <a:ea typeface="Open Sans"/>
                <a:cs typeface="Open Sans"/>
              </a:rPr>
              <a:t>Stuckstätte</a:t>
            </a:r>
            <a:r>
              <a:rPr lang="fr-FR" sz="1100" b="0" i="0" strike="noStrike" cap="none" spc="0" baseline="0" dirty="0">
                <a:solidFill>
                  <a:srgbClr val="000000"/>
                </a:solidFill>
                <a:effectLst/>
                <a:latin typeface="Open Sans"/>
                <a:ea typeface="Open Sans"/>
                <a:cs typeface="Open Sans"/>
              </a:rPr>
              <a:t>, Eva. </a:t>
            </a:r>
            <a:r>
              <a:rPr lang="fr-FR" sz="1100" b="0" i="1" strike="noStrike" cap="none" spc="0" baseline="0" dirty="0">
                <a:solidFill>
                  <a:srgbClr val="000000"/>
                </a:solidFill>
                <a:effectLst/>
                <a:latin typeface="Open Sans"/>
                <a:ea typeface="Open Sans"/>
                <a:cs typeface="Open Sans"/>
              </a:rPr>
              <a:t>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Einführung</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Geschichte</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Handlungsfelder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Organisationsformen</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gesellschaftliche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Problemlagen</a:t>
            </a:r>
            <a:r>
              <a:rPr lang="fr-FR" sz="1100" b="0" i="0" strike="noStrike" cap="none" spc="0" baseline="0" dirty="0">
                <a:solidFill>
                  <a:srgbClr val="000000"/>
                </a:solidFill>
                <a:effectLst/>
                <a:latin typeface="Open Sans"/>
                <a:ea typeface="Open Sans"/>
                <a:cs typeface="Open Sans"/>
              </a:rPr>
              <a:t>, 4e édition revue et corrigée, Weinheim et Munich, Allemagne : </a:t>
            </a:r>
            <a:r>
              <a:rPr lang="fr-FR" sz="1100" b="0" i="0" strike="noStrike" cap="none" spc="0" baseline="0" dirty="0" err="1">
                <a:solidFill>
                  <a:srgbClr val="000000"/>
                </a:solidFill>
                <a:effectLst/>
                <a:latin typeface="Open Sans"/>
                <a:ea typeface="Open Sans"/>
                <a:cs typeface="Open Sans"/>
              </a:rPr>
              <a:t>Beltz</a:t>
            </a:r>
            <a:r>
              <a:rPr lang="fr-FR" sz="1100" b="0" i="0" strike="noStrike" cap="none" spc="0" baseline="0" dirty="0">
                <a:solidFill>
                  <a:srgbClr val="000000"/>
                </a:solidFill>
                <a:effectLst/>
                <a:latin typeface="Open Sans"/>
                <a:ea typeface="Open Sans"/>
                <a:cs typeface="Open Sans"/>
              </a:rPr>
              <a:t>, 2015.</a:t>
            </a:r>
          </a:p>
          <a:p>
            <a:pPr marL="171450" lvl="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Schröer</a:t>
            </a:r>
            <a:r>
              <a:rPr lang="fr-FR" sz="1100" b="0" i="0" strike="noStrike" cap="none" spc="0" baseline="0" dirty="0">
                <a:solidFill>
                  <a:srgbClr val="000000"/>
                </a:solidFill>
                <a:effectLst/>
                <a:latin typeface="Open Sans"/>
                <a:ea typeface="Open Sans"/>
                <a:cs typeface="Open Sans"/>
              </a:rPr>
              <a:t>, Wolfgang ;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 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Kinder- und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Weinheim et Munich, Allemagne : </a:t>
            </a:r>
            <a:r>
              <a:rPr lang="fr-FR" sz="1100" b="0" i="0" strike="noStrike" cap="none" spc="0" baseline="0" dirty="0" err="1">
                <a:solidFill>
                  <a:srgbClr val="000000"/>
                </a:solidFill>
                <a:effectLst/>
                <a:latin typeface="Open Sans"/>
                <a:ea typeface="Open Sans"/>
                <a:cs typeface="Open Sans"/>
              </a:rPr>
              <a:t>Beltz</a:t>
            </a:r>
            <a:r>
              <a:rPr lang="fr-FR" sz="1100" b="0" i="0" strike="noStrike" cap="none" spc="0" baseline="0" dirty="0">
                <a:solidFill>
                  <a:srgbClr val="000000"/>
                </a:solidFill>
                <a:effectLst/>
                <a:latin typeface="Open Sans"/>
                <a:ea typeface="Open Sans"/>
                <a:cs typeface="Open Sans"/>
              </a:rPr>
              <a:t>, 2016.</a:t>
            </a:r>
          </a:p>
        </p:txBody>
      </p:sp>
      <p:sp>
        <p:nvSpPr>
          <p:cNvPr id="4" name="Foliennummernplatzhalter 3"/>
          <p:cNvSpPr>
            <a:spLocks noGrp="1"/>
          </p:cNvSpPr>
          <p:nvPr>
            <p:ph type="sldNum" sz="quarter" idx="10"/>
          </p:nvPr>
        </p:nvSpPr>
        <p:spPr/>
        <p:txBody>
          <a:bodyPr/>
          <a:lstStyle/>
          <a:p>
            <a:fld id="{178ACBB0-B8BD-7243-B5CA-EEE1A71994D0}" type="slidenum">
              <a:rPr lang="de-DE" smtClean="0"/>
              <a:t>3</a:t>
            </a:fld>
            <a:endParaRPr lang="de-DE"/>
          </a:p>
        </p:txBody>
      </p:sp>
    </p:spTree>
    <p:extLst>
      <p:ext uri="{BB962C8B-B14F-4D97-AF65-F5344CB8AC3E}">
        <p14:creationId xmlns:p14="http://schemas.microsoft.com/office/powerpoint/2010/main" val="1356943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172451"/>
          </a:xfrm>
        </p:spPr>
        <p:txBody>
          <a:bodyPr/>
          <a:lstStyle/>
          <a:p>
            <a:r>
              <a:rPr lang="fr-FR" sz="1100" b="0" i="0" strike="noStrike" cap="none" spc="0" baseline="0" dirty="0">
                <a:solidFill>
                  <a:srgbClr val="000000"/>
                </a:solidFill>
                <a:effectLst/>
                <a:latin typeface="Open Sans" pitchFamily="2" charset="0"/>
                <a:ea typeface="Open Sans" pitchFamily="2" charset="0"/>
                <a:cs typeface="Open Sans" pitchFamily="2" charset="0"/>
              </a:rPr>
              <a:t>L’Union européenne compte actuellement 27 États membres. La République fédérale d’Allemagne en fait partie depuis 1958. L’Allemagne compte à ce jour un peu moins de 100 parlementaires représentant les citoyennes et les citoyens allemands à Strasbourg et à Bruxelles. En outre, le Conseil de l’Union européenne réunit les ministres des différents États membres suivant leur champ de compétences afin qu’ils puissent développer de conserve des cadres juridiques et des projets politiques. Le Conseil de l’UE n’est pas présidé par une personnalité politique qui serait élue ou nommée, mais fonctionne avec un système de présidence tournante tous les six mois. La dernière présidence allemande du Conseil remonte au 2</a:t>
            </a:r>
            <a:r>
              <a:rPr lang="fr-FR" sz="1100" b="0" i="0" strike="noStrike" cap="none" spc="0" baseline="30000" dirty="0">
                <a:solidFill>
                  <a:srgbClr val="000000"/>
                </a:solidFill>
                <a:effectLst/>
                <a:latin typeface="Open Sans" pitchFamily="2" charset="0"/>
                <a:ea typeface="Open Sans" pitchFamily="2" charset="0"/>
                <a:cs typeface="Open Sans" pitchFamily="2" charset="0"/>
              </a:rPr>
              <a:t>nd</a:t>
            </a:r>
            <a:r>
              <a:rPr lang="fr-FR" sz="1100" b="0" i="0" strike="noStrike" cap="none" spc="0" baseline="0" dirty="0">
                <a:solidFill>
                  <a:srgbClr val="000000"/>
                </a:solidFill>
                <a:effectLst/>
                <a:latin typeface="Open Sans" pitchFamily="2" charset="0"/>
                <a:ea typeface="Open Sans" pitchFamily="2" charset="0"/>
                <a:cs typeface="Open Sans" pitchFamily="2" charset="0"/>
              </a:rPr>
              <a:t> semestre 2020.</a:t>
            </a:r>
          </a:p>
          <a:p>
            <a:endParaRPr lang="de-DE" sz="1100" dirty="0">
              <a:latin typeface="Open Sans" pitchFamily="2" charset="0"/>
              <a:ea typeface="Open Sans" pitchFamily="2" charset="0"/>
              <a:cs typeface="Open Sans" pitchFamily="2" charset="0"/>
            </a:endParaRPr>
          </a:p>
          <a:p>
            <a:r>
              <a:rPr lang="fr-FR" sz="1100" b="0" i="0" strike="noStrike" cap="none" spc="0" baseline="0" dirty="0">
                <a:solidFill>
                  <a:srgbClr val="000000"/>
                </a:solidFill>
                <a:effectLst/>
                <a:latin typeface="Open Sans" pitchFamily="2" charset="0"/>
                <a:ea typeface="Open Sans" pitchFamily="2" charset="0"/>
                <a:cs typeface="Open Sans" pitchFamily="2" charset="0"/>
              </a:rPr>
              <a:t>Parmi les noyaux de l’ouverture européenne et internationale de l’aide sociale à l’enfance et à la jeunesse figurent la création de divers offices après 1945, tels que l’Office franco-allemand pour la jeunesse (OFAJ), les échanges de jeunes organisés dans le cadre de jumelages ainsi que des initiatives de la société civile (par ex. Aktion </a:t>
            </a:r>
            <a:r>
              <a:rPr lang="fr-FR" sz="1100" b="0" i="0" strike="noStrike" cap="none" spc="0" baseline="0" dirty="0" err="1">
                <a:solidFill>
                  <a:srgbClr val="000000"/>
                </a:solidFill>
                <a:effectLst/>
                <a:latin typeface="Open Sans" pitchFamily="2" charset="0"/>
                <a:ea typeface="Open Sans" pitchFamily="2" charset="0"/>
                <a:cs typeface="Open Sans" pitchFamily="2" charset="0"/>
              </a:rPr>
              <a:t>Sühnezeichen</a:t>
            </a:r>
            <a:r>
              <a:rPr lang="fr-FR" sz="1100" b="0" i="0" strike="noStrike" cap="none" spc="0" baseline="0" dirty="0">
                <a:solidFill>
                  <a:srgbClr val="000000"/>
                </a:solidFill>
                <a:effectLst/>
                <a:latin typeface="Open Sans" pitchFamily="2" charset="0"/>
                <a:ea typeface="Open Sans" pitchFamily="2" charset="0"/>
                <a:cs typeface="Open Sans" pitchFamily="2" charset="0"/>
              </a:rPr>
              <a:t>, Internationale </a:t>
            </a:r>
            <a:r>
              <a:rPr lang="fr-FR" sz="1100" b="0" i="0" strike="noStrike" cap="none" spc="0" baseline="0" dirty="0" err="1">
                <a:solidFill>
                  <a:srgbClr val="000000"/>
                </a:solidFill>
                <a:effectLst/>
                <a:latin typeface="Open Sans" pitchFamily="2" charset="0"/>
                <a:ea typeface="Open Sans" pitchFamily="2" charset="0"/>
                <a:cs typeface="Open Sans" pitchFamily="2" charset="0"/>
              </a:rPr>
              <a:t>Jugendgemeinschaftsdienste</a:t>
            </a:r>
            <a:r>
              <a:rPr lang="fr-FR" sz="1100" b="0" i="0" strike="noStrike" cap="none" spc="0" baseline="0" dirty="0">
                <a:solidFill>
                  <a:srgbClr val="000000"/>
                </a:solidFill>
                <a:effectLst/>
                <a:latin typeface="Open Sans" pitchFamily="2" charset="0"/>
                <a:ea typeface="Open Sans" pitchFamily="2" charset="0"/>
                <a:cs typeface="Open Sans" pitchFamily="2" charset="0"/>
              </a:rPr>
              <a:t> (</a:t>
            </a:r>
            <a:r>
              <a:rPr lang="fr-FR" sz="1100" b="0" i="0" strike="noStrike" cap="none" spc="0" baseline="0" dirty="0" err="1">
                <a:solidFill>
                  <a:srgbClr val="000000"/>
                </a:solidFill>
                <a:effectLst/>
                <a:latin typeface="Open Sans" pitchFamily="2" charset="0"/>
                <a:ea typeface="Open Sans" pitchFamily="2" charset="0"/>
                <a:cs typeface="Open Sans" pitchFamily="2" charset="0"/>
              </a:rPr>
              <a:t>ijgd</a:t>
            </a:r>
            <a:r>
              <a:rPr lang="fr-FR" sz="1100" b="0" i="0" strike="noStrike" cap="none" spc="0" baseline="0" dirty="0">
                <a:solidFill>
                  <a:srgbClr val="000000"/>
                </a:solidFill>
                <a:effectLst/>
                <a:latin typeface="Open Sans" pitchFamily="2" charset="0"/>
                <a:ea typeface="Open Sans" pitchFamily="2" charset="0"/>
                <a:cs typeface="Open Sans" pitchFamily="2" charset="0"/>
              </a:rPr>
              <a:t>) qui ont mis en place des actions de volontariat et des rencontres.</a:t>
            </a:r>
          </a:p>
          <a:p>
            <a:pPr marL="0" indent="0">
              <a:buNone/>
            </a:pPr>
            <a:r>
              <a:rPr lang="fr-FR" sz="1100" b="0" i="0" strike="noStrike" cap="none" spc="0" baseline="0" dirty="0">
                <a:solidFill>
                  <a:srgbClr val="000000"/>
                </a:solidFill>
                <a:effectLst/>
                <a:latin typeface="Open Sans" pitchFamily="2" charset="0"/>
                <a:ea typeface="Open Sans" pitchFamily="2" charset="0"/>
                <a:cs typeface="Open Sans" pitchFamily="2" charset="0"/>
              </a:rPr>
              <a:t>Aujourd’hui, c’est la Stratégie de l’UE en faveur de la jeunesse qui constitue le cadre d’intervention des États membres en matière de politique de jeunesse. La </a:t>
            </a:r>
            <a:r>
              <a:rPr lang="fr-FR" sz="1100" dirty="0">
                <a:latin typeface="Open Sans" pitchFamily="2" charset="0"/>
                <a:ea typeface="Open Sans" pitchFamily="2" charset="0"/>
                <a:cs typeface="Open Sans" pitchFamily="2" charset="0"/>
              </a:rPr>
              <a:t>conception de la politique allemande d’aide sociale à l’enfance et à la jeunesse </a:t>
            </a:r>
            <a:r>
              <a:rPr lang="fr-FR" sz="1100" b="0" dirty="0">
                <a:latin typeface="Open Sans" pitchFamily="2" charset="0"/>
                <a:ea typeface="Open Sans" pitchFamily="2" charset="0"/>
                <a:cs typeface="Open Sans" pitchFamily="2" charset="0"/>
              </a:rPr>
              <a:t>es</a:t>
            </a:r>
            <a:r>
              <a:rPr lang="fr-FR" sz="1100" b="0" i="0" strike="noStrike" cap="none" spc="0" baseline="0" dirty="0">
                <a:solidFill>
                  <a:srgbClr val="000000"/>
                </a:solidFill>
                <a:effectLst/>
                <a:latin typeface="Open Sans" pitchFamily="2" charset="0"/>
                <a:ea typeface="Open Sans" pitchFamily="2" charset="0"/>
                <a:cs typeface="Open Sans" pitchFamily="2" charset="0"/>
              </a:rPr>
              <a:t>t donc </a:t>
            </a:r>
            <a:r>
              <a:rPr lang="fr-FR" sz="1100" dirty="0">
                <a:latin typeface="Open Sans" pitchFamily="2" charset="0"/>
                <a:ea typeface="Open Sans" pitchFamily="2" charset="0"/>
                <a:cs typeface="Open Sans" pitchFamily="2" charset="0"/>
              </a:rPr>
              <a:t>liée à la politique de jeunesse européenne.</a:t>
            </a:r>
            <a:r>
              <a:rPr lang="fr-FR" sz="1100" b="1" i="0" strike="noStrike" cap="none" spc="0" baseline="0" dirty="0">
                <a:solidFill>
                  <a:srgbClr val="000000"/>
                </a:solidFill>
                <a:effectLst/>
                <a:latin typeface="Open Sans" pitchFamily="2" charset="0"/>
                <a:ea typeface="Open Sans" pitchFamily="2" charset="0"/>
                <a:cs typeface="Open Sans" pitchFamily="2" charset="0"/>
              </a:rPr>
              <a:t> </a:t>
            </a:r>
            <a:endParaRPr lang="fr-FR" sz="1100" dirty="0">
              <a:latin typeface="Open Sans" pitchFamily="2" charset="0"/>
              <a:ea typeface="Open Sans" pitchFamily="2" charset="0"/>
              <a:cs typeface="Open Sans" pitchFamily="2" charset="0"/>
            </a:endParaRPr>
          </a:p>
          <a:p>
            <a:endParaRPr lang="de-DE" sz="1100" dirty="0">
              <a:latin typeface="Open Sans" pitchFamily="2" charset="0"/>
              <a:ea typeface="Open Sans" pitchFamily="2" charset="0"/>
              <a:cs typeface="Open Sans" pitchFamily="2" charset="0"/>
            </a:endParaRPr>
          </a:p>
          <a:p>
            <a:pPr marL="0" indent="0">
              <a:buNone/>
            </a:pPr>
            <a:r>
              <a:rPr lang="fr-FR" sz="1100" b="0" i="0" strike="noStrike" cap="none" spc="0" baseline="0" dirty="0">
                <a:solidFill>
                  <a:srgbClr val="000000"/>
                </a:solidFill>
                <a:effectLst/>
                <a:latin typeface="Open Sans" pitchFamily="2" charset="0"/>
                <a:ea typeface="Open Sans" pitchFamily="2" charset="0"/>
                <a:cs typeface="Open Sans" pitchFamily="2" charset="0"/>
              </a:rPr>
              <a:t>Quant au programme Erasmus+, il </a:t>
            </a:r>
            <a:r>
              <a:rPr lang="fr-FR" sz="1200" b="0" dirty="0">
                <a:latin typeface="Open Sans" pitchFamily="2" charset="0"/>
                <a:ea typeface="Open Sans" pitchFamily="2" charset="0"/>
                <a:cs typeface="Open Sans" pitchFamily="2" charset="0"/>
              </a:rPr>
              <a:t>permet à de jeunes gens, mais aussi à des organisations, de prendre part à des échanges et à des activités de formation à l’échelle </a:t>
            </a:r>
            <a:r>
              <a:rPr lang="fr-FR" sz="1200" b="0" i="0" strike="noStrike" cap="none" spc="0" baseline="0" dirty="0">
                <a:solidFill>
                  <a:srgbClr val="000000"/>
                </a:solidFill>
                <a:effectLst/>
                <a:latin typeface="Open Sans" pitchFamily="2" charset="0"/>
                <a:ea typeface="Open Sans" pitchFamily="2" charset="0"/>
                <a:cs typeface="Open Sans" pitchFamily="2" charset="0"/>
              </a:rPr>
              <a:t>internationale. Il est aussi à l’origine de réformes et de dispositifs en matière de politique d’éducation et de formation. En voici les éléments centraux :</a:t>
            </a:r>
            <a:r>
              <a:rPr lang="fr-FR" sz="1050" b="0" i="0" strike="noStrike" cap="none" spc="0" baseline="0" dirty="0">
                <a:solidFill>
                  <a:srgbClr val="000000"/>
                </a:solidFill>
                <a:effectLst/>
                <a:latin typeface="Open Sans" pitchFamily="2" charset="0"/>
                <a:ea typeface="Open Sans" pitchFamily="2" charset="0"/>
                <a:cs typeface="Open Sans" pitchFamily="2" charset="0"/>
              </a:rPr>
              <a:t> </a:t>
            </a:r>
          </a:p>
          <a:p>
            <a:pPr lvl="0"/>
            <a:r>
              <a:rPr lang="fr-FR" sz="1100" b="0" i="0" strike="noStrike" cap="none" spc="0" baseline="0" dirty="0">
                <a:solidFill>
                  <a:srgbClr val="000000"/>
                </a:solidFill>
                <a:effectLst/>
                <a:latin typeface="Open Sans" pitchFamily="2" charset="0"/>
                <a:ea typeface="Open Sans" pitchFamily="2" charset="0"/>
                <a:cs typeface="Open Sans" pitchFamily="2" charset="0"/>
              </a:rPr>
              <a:t>La formation initiale scolaire, universitaire et professionnelle ainsi que la formation professionnelle continue ;</a:t>
            </a:r>
          </a:p>
          <a:p>
            <a:pPr lvl="0"/>
            <a:r>
              <a:rPr lang="fr-FR" sz="1100" b="0" i="0" strike="noStrike" cap="none" spc="0" baseline="0" dirty="0">
                <a:solidFill>
                  <a:srgbClr val="000000"/>
                </a:solidFill>
                <a:effectLst/>
                <a:latin typeface="Open Sans" pitchFamily="2" charset="0"/>
                <a:ea typeface="Open Sans" pitchFamily="2" charset="0"/>
                <a:cs typeface="Open Sans" pitchFamily="2" charset="0"/>
              </a:rPr>
              <a:t>L’échange entre les jeunes de la société civile ;</a:t>
            </a:r>
          </a:p>
          <a:p>
            <a:pPr lvl="0">
              <a:lnSpc>
                <a:spcPct val="100000"/>
              </a:lnSpc>
            </a:pPr>
            <a:r>
              <a:rPr lang="fr-FR" sz="1100" b="0" dirty="0">
                <a:latin typeface="Open Sans" pitchFamily="2" charset="0"/>
                <a:ea typeface="Open Sans" pitchFamily="2" charset="0"/>
                <a:cs typeface="Open Sans" pitchFamily="2" charset="0"/>
              </a:rPr>
              <a:t>L’établissement de partenariats entre des groupes de jeunes, des organisations, etc.</a:t>
            </a:r>
            <a:endParaRPr lang="fr-FR" sz="1100" b="0" i="0" strike="noStrike" cap="none" spc="0" baseline="0" dirty="0">
              <a:solidFill>
                <a:srgbClr val="000000"/>
              </a:solidFill>
              <a:effectLst/>
              <a:latin typeface="Open Sans" pitchFamily="2" charset="0"/>
              <a:ea typeface="Open Sans" pitchFamily="2" charset="0"/>
              <a:cs typeface="Open Sans" pitchFamily="2" charset="0"/>
            </a:endParaRPr>
          </a:p>
          <a:p>
            <a:pPr lvl="0">
              <a:lnSpc>
                <a:spcPct val="100000"/>
              </a:lnSpc>
            </a:pPr>
            <a:r>
              <a:rPr lang="fr-FR" sz="1100" b="0" i="0" strike="noStrike" cap="none" spc="0" baseline="0" dirty="0">
                <a:solidFill>
                  <a:srgbClr val="000000"/>
                </a:solidFill>
                <a:effectLst/>
                <a:latin typeface="Open Sans" pitchFamily="2" charset="0"/>
                <a:ea typeface="Open Sans" pitchFamily="2" charset="0"/>
                <a:cs typeface="Open Sans" pitchFamily="2" charset="0"/>
              </a:rPr>
              <a:t>L’échange de politiques, de savoirs et d’innovations dans le champ de la politique de l’enfance et de la jeunesse ainsi que dans le </a:t>
            </a:r>
            <a:r>
              <a:rPr lang="fr-FR" sz="1100" b="0" dirty="0">
                <a:latin typeface="Open Sans" pitchFamily="2" charset="0"/>
                <a:ea typeface="Open Sans" pitchFamily="2" charset="0"/>
                <a:cs typeface="Open Sans" pitchFamily="2" charset="0"/>
              </a:rPr>
              <a:t>secteur éducatif. </a:t>
            </a:r>
            <a:endParaRPr lang="de-DE" sz="1800" dirty="0">
              <a:latin typeface="Open Sans" pitchFamily="2" charset="0"/>
              <a:ea typeface="Open Sans" pitchFamily="2" charset="0"/>
              <a:cs typeface="Open Sans" pitchFamily="2" charset="0"/>
            </a:endParaRPr>
          </a:p>
          <a:p>
            <a:endParaRPr lang="de-DE" sz="1100" dirty="0">
              <a:latin typeface="Open Sans" pitchFamily="2" charset="0"/>
              <a:ea typeface="Open Sans" pitchFamily="2" charset="0"/>
              <a:cs typeface="Open Sans" pitchFamily="2" charset="0"/>
            </a:endParaRPr>
          </a:p>
          <a:p>
            <a:r>
              <a:rPr lang="fr-FR" sz="1100" b="0" i="0" strike="noStrike" cap="none" spc="0" baseline="0" dirty="0">
                <a:solidFill>
                  <a:srgbClr val="000000"/>
                </a:solidFill>
                <a:effectLst/>
                <a:latin typeface="Open Sans" pitchFamily="2" charset="0"/>
                <a:ea typeface="Open Sans" pitchFamily="2" charset="0"/>
                <a:cs typeface="Open Sans" pitchFamily="2" charset="0"/>
              </a:rPr>
              <a:t>En outre, le Corps européen de solidarité, programme de l’UE, offre aux jeunes la possibilité de s’engager à l’échelle européenne dans des projets sociaux, portés par la société civile et sans but lucratif. Par ailleurs, la politique européenne en matière éducative et sociale, les directives relatives aux services, le Cadre européen des qualifications et le Processus de Bologne ont une incidence fondamentale sur la </a:t>
            </a:r>
            <a:r>
              <a:rPr lang="fr-FR" sz="1100" dirty="0">
                <a:latin typeface="Open Sans" pitchFamily="2" charset="0"/>
                <a:ea typeface="Open Sans" pitchFamily="2" charset="0"/>
                <a:cs typeface="Open Sans" pitchFamily="2" charset="0"/>
              </a:rPr>
              <a:t>conception de la politique allemande d’aide sociale à l’enfance et à la jeunesse.</a:t>
            </a:r>
            <a:endParaRPr lang="fr-FR" sz="1100" b="0" i="0" strike="noStrike" cap="none" spc="0" baseline="0" dirty="0">
              <a:solidFill>
                <a:srgbClr val="000000"/>
              </a:solidFill>
              <a:effectLst/>
              <a:latin typeface="Open Sans" pitchFamily="2" charset="0"/>
              <a:ea typeface="Open Sans" pitchFamily="2" charset="0"/>
              <a:cs typeface="Open Sans" pitchFamily="2" charset="0"/>
            </a:endParaRPr>
          </a:p>
          <a:p>
            <a:endParaRPr lang="de-DE" sz="1100" dirty="0">
              <a:latin typeface="Open Sans" pitchFamily="2" charset="0"/>
              <a:ea typeface="Open Sans" pitchFamily="2" charset="0"/>
              <a:cs typeface="Open Sans" pitchFamily="2" charset="0"/>
            </a:endParaRPr>
          </a:p>
          <a:p>
            <a:r>
              <a:rPr lang="fr-FR" sz="1100" b="1" i="0" strike="noStrike" cap="none" spc="0" baseline="0" dirty="0">
                <a:solidFill>
                  <a:srgbClr val="000000"/>
                </a:solidFill>
                <a:effectLst/>
                <a:latin typeface="Open Sans" pitchFamily="2" charset="0"/>
                <a:ea typeface="Open Sans" pitchFamily="2" charset="0"/>
                <a:cs typeface="Open Sans" pitchFamily="2" charset="0"/>
              </a:rPr>
              <a:t>Sources :</a:t>
            </a:r>
            <a:endParaRPr lang="de-DE" sz="1100" dirty="0">
              <a:latin typeface="Open Sans" pitchFamily="2" charset="0"/>
              <a:ea typeface="Open Sans" pitchFamily="2" charset="0"/>
              <a:cs typeface="Open Sans" pitchFamily="2" charset="0"/>
            </a:endParaRPr>
          </a:p>
          <a:p>
            <a:r>
              <a:rPr lang="de-DE" sz="1100" dirty="0">
                <a:latin typeface="Open Sans" pitchFamily="2" charset="0"/>
                <a:ea typeface="Open Sans" pitchFamily="2" charset="0"/>
                <a:cs typeface="Open Sans" pitchFamily="2" charset="0"/>
              </a:rPr>
              <a:t> </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pitchFamily="2" charset="0"/>
                <a:ea typeface="Open Sans" pitchFamily="2" charset="0"/>
                <a:cs typeface="Open Sans" pitchFamily="2" charset="0"/>
              </a:rPr>
              <a:t>Document de position du Comité fédéral pour l’aide sociale à l’enfance et à la jeunesse – AGJ (4.10.2018) : </a:t>
            </a:r>
            <a:r>
              <a:rPr lang="fr-FR" sz="1100" b="0" i="1" strike="noStrike" cap="none" spc="0" baseline="0" dirty="0">
                <a:solidFill>
                  <a:srgbClr val="000000"/>
                </a:solidFill>
                <a:effectLst/>
                <a:latin typeface="Open Sans" pitchFamily="2" charset="0"/>
                <a:ea typeface="Open Sans" pitchFamily="2" charset="0"/>
                <a:cs typeface="Open Sans" pitchFamily="2" charset="0"/>
              </a:rPr>
              <a:t>La politique européenne dans une Europe sociale</a:t>
            </a:r>
            <a:r>
              <a:rPr lang="fr-FR" sz="1100" b="0" i="0" strike="noStrike" cap="none" spc="0" baseline="0" dirty="0">
                <a:solidFill>
                  <a:srgbClr val="000000"/>
                </a:solidFill>
                <a:effectLst/>
                <a:latin typeface="Open Sans" pitchFamily="2" charset="0"/>
                <a:ea typeface="Open Sans" pitchFamily="2" charset="0"/>
                <a:cs typeface="Open Sans" pitchFamily="2" charset="0"/>
              </a:rPr>
              <a:t>. Version électronique : </a:t>
            </a:r>
            <a:r>
              <a:rPr lang="fr-FR" sz="1100" b="0" i="0" u="sng" strike="noStrike" cap="none" spc="0" baseline="0" dirty="0">
                <a:solidFill>
                  <a:srgbClr val="000000"/>
                </a:solidFill>
                <a:effectLst/>
                <a:uFill>
                  <a:solidFill>
                    <a:srgbClr val="000000"/>
                  </a:solidFill>
                </a:uFill>
                <a:latin typeface="Open Sans" pitchFamily="2" charset="0"/>
                <a:ea typeface="Open Sans" pitchFamily="2" charset="0"/>
                <a:cs typeface="Open Sans" pitchFamily="2" charset="0"/>
                <a:hlinkClick r:id="rId3" history="0"/>
              </a:rPr>
              <a:t>https://www.agj.de/fileadmin/user_upload/Europaeische_Jugendpolitik_in_einem_sozialen_Europa.pdf</a:t>
            </a:r>
            <a:r>
              <a:rPr lang="fr-FR" sz="1100" b="0" i="0" strike="noStrike" cap="none" spc="0" baseline="0" dirty="0">
                <a:solidFill>
                  <a:srgbClr val="000000"/>
                </a:solidFill>
                <a:effectLst/>
                <a:latin typeface="Open Sans" pitchFamily="2" charset="0"/>
                <a:ea typeface="Open Sans" pitchFamily="2" charset="0"/>
                <a:cs typeface="Open Sans" pitchFamily="2" charset="0"/>
              </a:rPr>
              <a:t> (consulté le :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pitchFamily="2" charset="0"/>
                <a:ea typeface="Open Sans" pitchFamily="2" charset="0"/>
                <a:cs typeface="Open Sans" pitchFamily="2" charset="0"/>
              </a:rPr>
              <a:t>Document de position du Comité fédéral pour l’aide sociale à l’enfance et à la jeunesse – AGJ (5./6.3.2020) : </a:t>
            </a:r>
            <a:r>
              <a:rPr lang="fr-FR" sz="1100" b="0" i="1" strike="noStrike" cap="none" spc="0" baseline="0" dirty="0">
                <a:solidFill>
                  <a:srgbClr val="000000"/>
                </a:solidFill>
                <a:effectLst/>
                <a:latin typeface="Open Sans" pitchFamily="2" charset="0"/>
                <a:ea typeface="Open Sans" pitchFamily="2" charset="0"/>
                <a:cs typeface="Open Sans" pitchFamily="2" charset="0"/>
              </a:rPr>
              <a:t>The </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European</a:t>
            </a:r>
            <a:r>
              <a:rPr lang="fr-FR" sz="1100" b="0" i="1" strike="noStrike" cap="none" spc="0" baseline="0" dirty="0">
                <a:solidFill>
                  <a:srgbClr val="000000"/>
                </a:solidFill>
                <a:effectLst/>
                <a:latin typeface="Open Sans" pitchFamily="2" charset="0"/>
                <a:ea typeface="Open Sans" pitchFamily="2" charset="0"/>
                <a:cs typeface="Open Sans" pitchFamily="2" charset="0"/>
              </a:rPr>
              <a:t> </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Youth</a:t>
            </a:r>
            <a:r>
              <a:rPr lang="fr-FR" sz="1100" b="0" i="1" strike="noStrike" cap="none" spc="0" baseline="0" dirty="0">
                <a:solidFill>
                  <a:srgbClr val="000000"/>
                </a:solidFill>
                <a:effectLst/>
                <a:latin typeface="Open Sans" pitchFamily="2" charset="0"/>
                <a:ea typeface="Open Sans" pitchFamily="2" charset="0"/>
                <a:cs typeface="Open Sans" pitchFamily="2" charset="0"/>
              </a:rPr>
              <a:t> Work Agenda for high-</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quality</a:t>
            </a:r>
            <a:r>
              <a:rPr lang="fr-FR" sz="1100" b="0" i="1" strike="noStrike" cap="none" spc="0" baseline="0" dirty="0">
                <a:solidFill>
                  <a:srgbClr val="000000"/>
                </a:solidFill>
                <a:effectLst/>
                <a:latin typeface="Open Sans" pitchFamily="2" charset="0"/>
                <a:ea typeface="Open Sans" pitchFamily="2" charset="0"/>
                <a:cs typeface="Open Sans" pitchFamily="2" charset="0"/>
              </a:rPr>
              <a:t> </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Youth</a:t>
            </a:r>
            <a:r>
              <a:rPr lang="fr-FR" sz="1100" b="0" i="1" strike="noStrike" cap="none" spc="0" baseline="0" dirty="0">
                <a:solidFill>
                  <a:srgbClr val="000000"/>
                </a:solidFill>
                <a:effectLst/>
                <a:latin typeface="Open Sans" pitchFamily="2" charset="0"/>
                <a:ea typeface="Open Sans" pitchFamily="2" charset="0"/>
                <a:cs typeface="Open Sans" pitchFamily="2" charset="0"/>
              </a:rPr>
              <a:t> Work – in Europe and in Germany. </a:t>
            </a:r>
            <a:r>
              <a:rPr lang="fr-FR" sz="1100" b="0" i="0" strike="noStrike" cap="none" spc="0" baseline="0" dirty="0">
                <a:solidFill>
                  <a:srgbClr val="000000"/>
                </a:solidFill>
                <a:effectLst/>
                <a:latin typeface="Open Sans" pitchFamily="2" charset="0"/>
                <a:ea typeface="Open Sans" pitchFamily="2" charset="0"/>
                <a:cs typeface="Open Sans" pitchFamily="2" charset="0"/>
              </a:rPr>
              <a:t>Version électronique : </a:t>
            </a:r>
            <a:r>
              <a:rPr lang="fr-FR" sz="1100" b="0" i="0" u="sng" strike="noStrike" cap="none" spc="0" baseline="0" dirty="0">
                <a:solidFill>
                  <a:srgbClr val="000000"/>
                </a:solidFill>
                <a:effectLst/>
                <a:uFill>
                  <a:solidFill>
                    <a:srgbClr val="000000"/>
                  </a:solidFill>
                </a:uFill>
                <a:latin typeface="Open Sans" pitchFamily="2" charset="0"/>
                <a:ea typeface="Open Sans" pitchFamily="2" charset="0"/>
                <a:cs typeface="Open Sans" pitchFamily="2" charset="0"/>
                <a:hlinkClick r:id="rId4" history="0"/>
              </a:rPr>
              <a:t>https://www.agj.de/fileadmin/files/positionen/2020/European_Youth_Work_Agenda_english.pdf</a:t>
            </a:r>
            <a:r>
              <a:rPr lang="fr-FR" sz="1100" b="0" i="0" strike="noStrike" cap="none" spc="0" baseline="0" dirty="0">
                <a:solidFill>
                  <a:srgbClr val="000000"/>
                </a:solidFill>
                <a:effectLst/>
                <a:latin typeface="Open Sans" pitchFamily="2" charset="0"/>
                <a:ea typeface="Open Sans" pitchFamily="2" charset="0"/>
                <a:cs typeface="Open Sans" pitchFamily="2" charset="0"/>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pitchFamily="2" charset="0"/>
                <a:ea typeface="Open Sans" pitchFamily="2" charset="0"/>
                <a:cs typeface="Open Sans" pitchFamily="2" charset="0"/>
              </a:rPr>
              <a:t>Thimmel</a:t>
            </a:r>
            <a:r>
              <a:rPr lang="fr-FR" sz="1100" b="0" i="0" strike="noStrike" cap="none" spc="0" baseline="0" dirty="0">
                <a:solidFill>
                  <a:srgbClr val="000000"/>
                </a:solidFill>
                <a:effectLst/>
                <a:latin typeface="Open Sans" pitchFamily="2" charset="0"/>
                <a:ea typeface="Open Sans" pitchFamily="2" charset="0"/>
                <a:cs typeface="Open Sans" pitchFamily="2" charset="0"/>
              </a:rPr>
              <a:t>, Andreas (2018) : </a:t>
            </a:r>
            <a:r>
              <a:rPr lang="fr-FR" sz="1100" b="0" i="1" strike="noStrike" cap="none" spc="0" baseline="0" dirty="0">
                <a:solidFill>
                  <a:srgbClr val="000000"/>
                </a:solidFill>
                <a:effectLst/>
                <a:latin typeface="Open Sans" pitchFamily="2" charset="0"/>
                <a:ea typeface="Open Sans" pitchFamily="2" charset="0"/>
                <a:cs typeface="Open Sans" pitchFamily="2" charset="0"/>
              </a:rPr>
              <a:t>Kinder- und </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Jugendhilfe</a:t>
            </a:r>
            <a:r>
              <a:rPr lang="fr-FR" sz="1100" b="0" i="1" strike="noStrike" cap="none" spc="0" baseline="0" dirty="0">
                <a:solidFill>
                  <a:srgbClr val="000000"/>
                </a:solidFill>
                <a:effectLst/>
                <a:latin typeface="Open Sans" pitchFamily="2" charset="0"/>
                <a:ea typeface="Open Sans" pitchFamily="2" charset="0"/>
                <a:cs typeface="Open Sans" pitchFamily="2" charset="0"/>
              </a:rPr>
              <a:t> in Europa, in: </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Böllert</a:t>
            </a:r>
            <a:r>
              <a:rPr lang="fr-FR" sz="1100" b="0" i="1" strike="noStrike" cap="none" spc="0" baseline="0" dirty="0">
                <a:solidFill>
                  <a:srgbClr val="000000"/>
                </a:solidFill>
                <a:effectLst/>
                <a:latin typeface="Open Sans" pitchFamily="2" charset="0"/>
                <a:ea typeface="Open Sans" pitchFamily="2" charset="0"/>
                <a:cs typeface="Open Sans" pitchFamily="2" charset="0"/>
              </a:rPr>
              <a:t>, Karin (</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dir</a:t>
            </a:r>
            <a:r>
              <a:rPr lang="fr-FR" sz="1100" b="0" i="1" strike="noStrike" cap="none" spc="0" baseline="0" dirty="0">
                <a:solidFill>
                  <a:srgbClr val="000000"/>
                </a:solidFill>
                <a:effectLst/>
                <a:latin typeface="Open Sans" pitchFamily="2" charset="0"/>
                <a:ea typeface="Open Sans" pitchFamily="2" charset="0"/>
                <a:cs typeface="Open Sans" pitchFamily="2" charset="0"/>
              </a:rPr>
              <a:t>.), </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Kompendium</a:t>
            </a:r>
            <a:r>
              <a:rPr lang="fr-FR" sz="1100" b="0" i="1" strike="noStrike" cap="none" spc="0" baseline="0" dirty="0">
                <a:solidFill>
                  <a:srgbClr val="000000"/>
                </a:solidFill>
                <a:effectLst/>
                <a:latin typeface="Open Sans" pitchFamily="2" charset="0"/>
                <a:ea typeface="Open Sans" pitchFamily="2" charset="0"/>
                <a:cs typeface="Open Sans" pitchFamily="2" charset="0"/>
              </a:rPr>
              <a:t> Kinder- und </a:t>
            </a:r>
            <a:r>
              <a:rPr lang="fr-FR" sz="1100" b="0" i="1" strike="noStrike" cap="none" spc="0" baseline="0" dirty="0" err="1">
                <a:solidFill>
                  <a:srgbClr val="000000"/>
                </a:solidFill>
                <a:effectLst/>
                <a:latin typeface="Open Sans" pitchFamily="2" charset="0"/>
                <a:ea typeface="Open Sans" pitchFamily="2" charset="0"/>
                <a:cs typeface="Open Sans" pitchFamily="2" charset="0"/>
              </a:rPr>
              <a:t>Jugendhilfe</a:t>
            </a:r>
            <a:r>
              <a:rPr lang="fr-FR" sz="1100" b="0" i="1" strike="noStrike" cap="none" spc="0" baseline="0" dirty="0">
                <a:solidFill>
                  <a:srgbClr val="000000"/>
                </a:solidFill>
                <a:effectLst/>
                <a:latin typeface="Open Sans" pitchFamily="2" charset="0"/>
                <a:ea typeface="Open Sans" pitchFamily="2" charset="0"/>
                <a:cs typeface="Open Sans" pitchFamily="2" charset="0"/>
              </a:rPr>
              <a:t> Bd. 2</a:t>
            </a:r>
            <a:r>
              <a:rPr lang="fr-FR" sz="1100" b="0" i="0" strike="noStrike" cap="none" spc="0" baseline="0" dirty="0">
                <a:solidFill>
                  <a:srgbClr val="000000"/>
                </a:solidFill>
                <a:effectLst/>
                <a:latin typeface="Open Sans" pitchFamily="2" charset="0"/>
                <a:ea typeface="Open Sans" pitchFamily="2" charset="0"/>
                <a:cs typeface="Open Sans" pitchFamily="2" charset="0"/>
              </a:rPr>
              <a:t>, Wiesbaden, pp. 1667–1692.</a:t>
            </a:r>
          </a:p>
        </p:txBody>
      </p:sp>
      <p:sp>
        <p:nvSpPr>
          <p:cNvPr id="4" name="Foliennummernplatzhalter 3"/>
          <p:cNvSpPr>
            <a:spLocks noGrp="1"/>
          </p:cNvSpPr>
          <p:nvPr>
            <p:ph type="sldNum" sz="quarter" idx="10"/>
          </p:nvPr>
        </p:nvSpPr>
        <p:spPr/>
        <p:txBody>
          <a:bodyPr/>
          <a:lstStyle/>
          <a:p>
            <a:fld id="{178ACBB0-B8BD-7243-B5CA-EEE1A71994D0}" type="slidenum">
              <a:rPr lang="de-DE" smtClean="0"/>
              <a:t>30</a:t>
            </a:fld>
            <a:endParaRPr lang="de-DE"/>
          </a:p>
        </p:txBody>
      </p:sp>
    </p:spTree>
    <p:extLst>
      <p:ext uri="{BB962C8B-B14F-4D97-AF65-F5344CB8AC3E}">
        <p14:creationId xmlns:p14="http://schemas.microsoft.com/office/powerpoint/2010/main" val="4287811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31</a:t>
            </a:fld>
            <a:endParaRPr lang="de-DE"/>
          </a:p>
        </p:txBody>
      </p:sp>
    </p:spTree>
    <p:extLst>
      <p:ext uri="{BB962C8B-B14F-4D97-AF65-F5344CB8AC3E}">
        <p14:creationId xmlns:p14="http://schemas.microsoft.com/office/powerpoint/2010/main" val="2549313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6373252"/>
          </a:xfrm>
        </p:spPr>
        <p:txBody>
          <a:bodyPr/>
          <a:lstStyle/>
          <a:p>
            <a:r>
              <a:rPr lang="fr-FR" sz="1100" b="0" i="0" strike="noStrike" cap="none" spc="0" baseline="0" dirty="0">
                <a:solidFill>
                  <a:srgbClr val="000000"/>
                </a:solidFill>
                <a:effectLst/>
                <a:latin typeface="Open Sans"/>
                <a:ea typeface="Open Sans"/>
                <a:cs typeface="Open Sans"/>
              </a:rPr>
              <a:t>La première partie de la Loi fondamentale (art. 1 à 19) définit les droits fondamentaux. Elle évoque en outre les « droits inviolables et inaliénables [de l’être humain] comme fondement de toute communauté humaine, de la paix et de la justice dans le monde » (art. 1, al. 2). Les enfants et les jeunes aussi sont titulaires de droits fondamentaux. C’est en 1968 que la Cour constitutionnelle fédérale a pour la première fois mis en avant les droits fondamentaux des enfants et l’obligation de protection de l’État à leur égard.</a:t>
            </a:r>
            <a:r>
              <a:rPr lang="fr-FR" sz="1100" b="0" i="0" strike="noStrike" cap="none" spc="0" baseline="30000" dirty="0">
                <a:solidFill>
                  <a:srgbClr val="000000"/>
                </a:solidFill>
                <a:effectLst/>
                <a:latin typeface="Open Sans"/>
                <a:ea typeface="Open Sans"/>
                <a:cs typeface="Open Sans"/>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Ces droits fondamentaux sont les suivants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protection de la dignité humaine (art. 1),</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libertés publiques et le droit à la vie et à l’intégrité physique (art. 2),</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l’égalité devant la loi, l’égalité des sexes et la protection face aux discriminations (art. 3),</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liberté de croyance et de conscience et le droit de refuser le service armé (art. 4),</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liberté d’opinion et de presse, ainsi que la liberté des arts, de la science, de la recherche et de l’enseignement (art. 5),</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placement sous la protection étatique particulière du mariage et de la famille (art. 6),</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placement sous contrôle étatique de l’ensemble de l’enseignement scolaire, des dispositions relatives aux cours de religion, le droit de fonder des écoles privées (art. 7),</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liberté de réunion (droit de se réunir paisiblement et sans armes, sans déclaration ou autorisation préalables, qui peut être restreint par la loi lorsqu’il est exercé en plein air) (art. 8),</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droit de fonder des associations, à condition que leur but ne soit pas contraire à la loi pénale, à l’ordre constitutionnel ou à l’idée d’entente entre les peuples. Sont également garantis la liberté syndicale et le droit de mener des mouvements sociaux (art. 9),</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secret de la correspondance, de la poste et des télécommunications (art. 10),</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liberté de circulation et d’établissement sur l’ensemble du territoire fédéral (art. 11),</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liberté de profession (art. 12),</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droit à l’objection de conscience au service militaire, mais aussi l’obligation de services de substitution « en temps de guerre » (art. 12 a),</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droit à l’inviolabilité du domicile et ses légitimes exceptions (art. 13),</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droit à la propriété et à la succession, le devoir d’user de sa propriété de manière à contribuer au bien de la collectivité, l’expropriation exclusivement en vue du bien de la collectivité et contre indemnisation (art. 14 et 15),</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droit de conserver sa nationalité et la protection contre l’extradition (art. 16),</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droit à d’asile pour les personnes faisant l’objet de persécutions politiques, toutefois soumis à condition (</a:t>
            </a:r>
            <a:r>
              <a:rPr lang="fr-FR" sz="1100" b="0" i="1" strike="noStrike" cap="none" spc="0" baseline="0" dirty="0">
                <a:solidFill>
                  <a:srgbClr val="000000"/>
                </a:solidFill>
                <a:effectLst/>
                <a:latin typeface="Open Sans"/>
                <a:ea typeface="Open Sans"/>
                <a:cs typeface="Open Sans"/>
              </a:rPr>
              <a:t>cf. </a:t>
            </a:r>
            <a:r>
              <a:rPr lang="fr-FR" sz="1100" b="0" i="0" strike="noStrike" cap="none" spc="0" baseline="0" dirty="0">
                <a:solidFill>
                  <a:srgbClr val="000000"/>
                </a:solidFill>
                <a:effectLst/>
                <a:latin typeface="Open Sans"/>
                <a:ea typeface="Open Sans"/>
                <a:cs typeface="Open Sans"/>
              </a:rPr>
              <a:t>art. 16a, al. 2 à 4),</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droit de pétition (art. 17),</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des limitations apportées à certains droits fondamentaux par les lois relatives à la défense et au service de substitution, ainsi que les lois applicables en temps de guerre (art. 17a),</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déchéance des droits fondamentaux lorsque ceux-ci sont utilisés pour combattre l’ordre constitutionnel libéral et démocratique (art. 18).</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Un droit fondamental élémentaire est énoncé à l’article 19, al. 4 : « Quiconque est lésé dans ses droits par la puissance publique dispose d’un recours juridictionnel. Lorsqu’aucune autre juridiction n’est compétente, le recours est porté devant la juridiction ordinaire (…)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Selon l’article 19, al. 2 de la Loi fondamentale, « il ne doit en aucun cas être porté atteinte à la substance d'un droit fondamental », y compris lorsque ce dernier est restreint, ce qui n’est possible que sur le fondement d’une loi.</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Les droits fondamentaux lient les pouvoirs législatif, exécutif et judiciaire à titre de droit directement applicable (art. 1, al. 3).</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Selon l’article 23, la République fédérale concourt au développement de l’Union européenne à condition que celle-ci « [garantisse] une protection des droits fondamentaux substantiellement comparable à celle de la présente Loi fondamentale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Pour l’aide sociale à l’enfance et à la jeunesse, le fait que les enfants soient titulaires de droits fondamentaux est déterminant.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Mais les droits parentaux, tels que définis à l’article 6, influent eux aussi sur son travail :</a:t>
            </a:r>
            <a:br>
              <a:rPr sz="1100" dirty="0"/>
            </a:br>
            <a:r>
              <a:rPr lang="fr-FR" sz="1100" b="0" i="0" strike="noStrike" cap="none" spc="0" baseline="0" dirty="0">
                <a:solidFill>
                  <a:srgbClr val="000000"/>
                </a:solidFill>
                <a:effectLst/>
                <a:latin typeface="Open Sans"/>
                <a:ea typeface="Open Sans"/>
                <a:cs typeface="Open Sans"/>
              </a:rPr>
              <a:t>« (1) Le mariage et la famille sont placés sous la protection particulière de l'État.</a:t>
            </a:r>
          </a:p>
          <a:p>
            <a:r>
              <a:rPr lang="fr-FR" sz="1100" b="0" i="0" strike="noStrike" cap="none" spc="0" baseline="0" dirty="0">
                <a:solidFill>
                  <a:srgbClr val="000000"/>
                </a:solidFill>
                <a:effectLst/>
                <a:latin typeface="Open Sans"/>
                <a:ea typeface="Open Sans"/>
                <a:cs typeface="Open Sans"/>
              </a:rPr>
              <a:t>(2) Élever et éduquer les enfants sont un droit naturel des parents et une obligation qui leur échoit en priorité. La communauté étatique veille sur la manière dont ils s’acquittent de ces tâches.</a:t>
            </a:r>
          </a:p>
          <a:p>
            <a:r>
              <a:rPr lang="fr-FR" sz="1100" b="0" i="0" strike="noStrike" cap="none" spc="0" baseline="0" dirty="0">
                <a:solidFill>
                  <a:srgbClr val="000000"/>
                </a:solidFill>
                <a:effectLst/>
                <a:latin typeface="Open Sans"/>
                <a:ea typeface="Open Sans"/>
                <a:cs typeface="Open Sans"/>
              </a:rPr>
              <a:t>(3) Les enfants ne peuvent être séparés de leur famille contre le gré des personnes investies de l'autorité parentale qu'en vertu d'une loi, en cas de carence de celles-ci ou lorsque les enfants risquent d'être laissés à l'abandon pour d'autres motifs.</a:t>
            </a:r>
          </a:p>
          <a:p>
            <a:r>
              <a:rPr lang="fr-FR" sz="1100" b="0" i="0" strike="noStrike" cap="none" spc="0" baseline="0" dirty="0">
                <a:solidFill>
                  <a:srgbClr val="000000"/>
                </a:solidFill>
                <a:effectLst/>
                <a:latin typeface="Open Sans"/>
                <a:ea typeface="Open Sans"/>
                <a:cs typeface="Open Sans"/>
              </a:rPr>
              <a:t>(4) Toute mère a droit à la protection et à l'assistance de la communauté.</a:t>
            </a:r>
          </a:p>
          <a:p>
            <a:r>
              <a:rPr lang="fr-FR" sz="1100" b="0" i="0" strike="noStrike" cap="none" spc="0" baseline="0" dirty="0">
                <a:solidFill>
                  <a:srgbClr val="000000"/>
                </a:solidFill>
                <a:effectLst/>
                <a:latin typeface="Open Sans"/>
                <a:ea typeface="Open Sans"/>
                <a:cs typeface="Open Sans"/>
              </a:rPr>
              <a:t>(5) La législation doit assurer aux enfants naturels les mêmes conditions qu'aux enfants légitimes en ce qui concerne leur développement physique et moral et leur statut social.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Bundeszentrale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politische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Bildung</a:t>
            </a:r>
            <a:r>
              <a:rPr lang="fr-FR" sz="1100" b="0" i="0" strike="noStrike" cap="none" spc="0" baseline="0" dirty="0">
                <a:solidFill>
                  <a:srgbClr val="000000"/>
                </a:solidFill>
                <a:effectLst/>
                <a:latin typeface="Open Sans"/>
                <a:ea typeface="Open Sans"/>
                <a:cs typeface="Open Sans"/>
              </a:rPr>
              <a:t>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https://www.bpb.de/politik/grundfragen/politik-einfach-fuer-alle/236616/die-grundrechte</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Deutscher Bundestag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https://www.bundestag.de/parlament/aufgaben/rechtsgrundlagen/grundgesetz/gg_01-245122</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Wapler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Friederike</a:t>
            </a:r>
            <a:r>
              <a:rPr lang="fr-FR" sz="1100" b="0" i="0" strike="noStrike" cap="none" spc="0" baseline="0" dirty="0">
                <a:solidFill>
                  <a:srgbClr val="000000"/>
                </a:solidFill>
                <a:effectLst/>
                <a:latin typeface="Open Sans"/>
                <a:ea typeface="Open Sans"/>
                <a:cs typeface="Open Sans"/>
              </a:rPr>
              <a:t> (2015) : </a:t>
            </a:r>
            <a:r>
              <a:rPr lang="fr-FR" sz="1100" b="0" i="1" strike="noStrike" cap="none" spc="0" baseline="0" dirty="0" err="1">
                <a:solidFill>
                  <a:srgbClr val="000000"/>
                </a:solidFill>
                <a:effectLst/>
                <a:latin typeface="Open Sans"/>
                <a:ea typeface="Open Sans"/>
                <a:cs typeface="Open Sans"/>
              </a:rPr>
              <a:t>Kinderrechte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Kindeswohl</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Tübingen.</a:t>
            </a:r>
          </a:p>
        </p:txBody>
      </p:sp>
      <p:sp>
        <p:nvSpPr>
          <p:cNvPr id="4" name="Foliennummernplatzhalter 3"/>
          <p:cNvSpPr>
            <a:spLocks noGrp="1"/>
          </p:cNvSpPr>
          <p:nvPr>
            <p:ph type="sldNum" sz="quarter" idx="10"/>
          </p:nvPr>
        </p:nvSpPr>
        <p:spPr/>
        <p:txBody>
          <a:bodyPr/>
          <a:lstStyle/>
          <a:p>
            <a:fld id="{178ACBB0-B8BD-7243-B5CA-EEE1A71994D0}" type="slidenum">
              <a:rPr lang="de-DE" smtClean="0"/>
              <a:t>32</a:t>
            </a:fld>
            <a:endParaRPr lang="de-DE"/>
          </a:p>
        </p:txBody>
      </p:sp>
    </p:spTree>
    <p:extLst>
      <p:ext uri="{BB962C8B-B14F-4D97-AF65-F5344CB8AC3E}">
        <p14:creationId xmlns:p14="http://schemas.microsoft.com/office/powerpoint/2010/main" val="2735505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4285020"/>
          </a:xfrm>
        </p:spPr>
        <p:txBody>
          <a:bodyPr/>
          <a:lstStyle/>
          <a:p>
            <a:r>
              <a:rPr lang="fr-FR" sz="1100" b="1" i="0" strike="noStrike" cap="none" spc="0" baseline="0" dirty="0">
                <a:solidFill>
                  <a:srgbClr val="000000"/>
                </a:solidFill>
                <a:effectLst/>
                <a:latin typeface="Open Sans"/>
                <a:ea typeface="Open Sans"/>
                <a:cs typeface="Open Sans"/>
              </a:rPr>
              <a:t>Relations entre enfant, parents et État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relations subsidiaires entre État, parents et enfant sont constitutionnalisées à l’article 6 de la Loi fondamentale. Tout au long de leur développement, les enfants et les jeunes ont besoin d’être protégés et accompagnés en vue de devenir des adultes sociables. Selon l’article 6, al. 2 de la Loi fondamentale, cette responsabilité incombe en premier lieu à leurs parents, qui sont tenus de prendre soin de leurs enfants et de les éduquer. Les parents peuvent librement choisir les soins et l’éducation qu’ils souhaitent donner à leurs enfants, à condition de ne jamais porter atteinte à leurs droits.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droits parentaux servent donc avant tout à protéger l’intérêt supérieur de l’enfant, qui prévaut en tout état de cause. Conformément au principe de subsidiarité, l’État assume un rôle de sentinelle attentive : il respecte la liberté d’éducation légalement accordée aux parents, tout en veillant à ce qu’elle soit effective. La vie familiale doit être respectée conformément à l’article 8 de la Convention européenne des droits de l’Homme.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C’est seulement lorsque les parents échouent à dispenser à leurs enfants une éducation susceptible de les aider à devenir des adultes sociables et responsables, et qu’ils ne sont pas en mesure d’assumer leurs devoirs parentaux, que l’État est contraint de prendre des mesures d’accompagnement ou d’éloignement. L’article 2, al. 1 et l’article 6, al. 2 de la Loi fondamentale garantissent le droit des enfants à être pris en charge et éduqués par leurs parents. L’État peut légitimement intervenir dans la relation parents-enfant à partir du moment où le développement physique et moral de l’enfant est menacé.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Droits de l’enfant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20 novembre 1989, l’Assemblée générale des Nations unies à voté à l’unanimité la Déclaration des droits de l’enfant. La Convention des Nations unies relative aux droits de l’enfant est ensuite entrée en vigueur le 2 septembre 1990. Elle comprend au total 54 articles : Les articles 1 à 41 portent sur les droits de l’enfant en eux-mêmes, les articles 42 à 45 régissent leur application et les articles 46 à 54 définissent son processus de signature. Ratifiée par 196 États, cette Convention demeure aujourd’hui un instrument international central de la protection des droits de l’enfant. En Allemagne, elle est entrée en vigueur le 5 avril 1992, moyennant quelques réserves, notamment quant aux droits des enfants étrangers, qui n’ont été retirées qu’en mai 2010.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On distingue trois types de droits de l’enfant :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 droit au soin et au développement </a:t>
            </a:r>
            <a:br>
              <a:rPr sz="1100" dirty="0"/>
            </a:br>
            <a:r>
              <a:rPr lang="fr-FR" sz="1100" b="0" i="0" strike="noStrike" cap="none" spc="0" baseline="0" dirty="0">
                <a:solidFill>
                  <a:srgbClr val="000000"/>
                </a:solidFill>
                <a:effectLst/>
                <a:latin typeface="Open Sans"/>
                <a:ea typeface="Open Sans"/>
                <a:cs typeface="Open Sans"/>
              </a:rPr>
              <a:t>(p. ex. le droit à la meilleure santé possible, à l’éducation, aux loisirs, au jeu et au repos),</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 droit à la protection </a:t>
            </a:r>
            <a:br>
              <a:rPr sz="1100" dirty="0"/>
            </a:br>
            <a:r>
              <a:rPr lang="fr-FR" sz="1100" b="0" i="0" strike="noStrike" cap="none" spc="0" baseline="0" dirty="0">
                <a:solidFill>
                  <a:srgbClr val="000000"/>
                </a:solidFill>
                <a:effectLst/>
                <a:latin typeface="Open Sans"/>
                <a:ea typeface="Open Sans"/>
                <a:cs typeface="Open Sans"/>
              </a:rPr>
              <a:t>(p. ex. la protection contre les violences physiques, morales et sexuelles, ainsi que contre toute forme de négligence),</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 droit à la participation </a:t>
            </a:r>
            <a:br>
              <a:rPr sz="1100" dirty="0"/>
            </a:br>
            <a:r>
              <a:rPr lang="fr-FR" sz="1100" b="0" i="0" strike="noStrike" cap="none" spc="0" baseline="0" dirty="0">
                <a:solidFill>
                  <a:srgbClr val="000000"/>
                </a:solidFill>
                <a:effectLst/>
                <a:latin typeface="Open Sans"/>
                <a:ea typeface="Open Sans"/>
                <a:cs typeface="Open Sans"/>
              </a:rPr>
              <a:t>(p. ex. le droit à la participation sociale, ainsi que la liberté d’information et d’opinion).</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C’est en 1968 que la Cour constitutionnelle fédérale a reconnu pour la première fois les droits fondamentaux des enfants et l’obligation de protection de l’État à leur égard. Depuis plusieurs années cependant, l’inscription de ces droits dans la Loi fondamentale est largement débattue. La question est surtout de savoir à quels articles ils doivent être incorporés, et selon quel libellé. En 2021, le gouvernement fédéral a émis sur ce point une proposition qui n’a toujours pas été validée à ce jour.</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La Loi fondamentale, le Code civil et le Livre VIII du Code de la Sécurité et de l’action sociale (SGB VIII) comprennent par ailleurs des textes visant à favoriser l’éducation, le développement et la formation des enfants et des jeunes. En voici quelques exemples :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1" strike="noStrike" cap="none" spc="0" baseline="0" dirty="0">
                <a:solidFill>
                  <a:srgbClr val="000000"/>
                </a:solidFill>
                <a:effectLst/>
                <a:latin typeface="Open Sans"/>
                <a:ea typeface="Open Sans"/>
                <a:cs typeface="Open Sans"/>
              </a:rPr>
              <a:t>Loi fondamentale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 al. 1 : droit à la dignité humaine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 al. 1 : droit au libre épanouissement de sa personnalité</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 al. 2 : droit à l’intégrité physique</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1" strike="noStrike" cap="none" spc="0" baseline="0" dirty="0">
                <a:solidFill>
                  <a:srgbClr val="000000"/>
                </a:solidFill>
                <a:effectLst/>
                <a:latin typeface="Open Sans"/>
                <a:ea typeface="Open Sans"/>
                <a:cs typeface="Open Sans"/>
              </a:rPr>
              <a:t>Code civil</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1631 : droit à une éducation sans violence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1626 : droit de l’enfant à la participation aux décisions le concernant en fonction de son âge</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1" strike="noStrike" cap="none" spc="0" baseline="0" dirty="0">
                <a:solidFill>
                  <a:srgbClr val="000000"/>
                </a:solidFill>
                <a:effectLst/>
                <a:latin typeface="Open Sans"/>
                <a:ea typeface="Open Sans"/>
                <a:cs typeface="Open Sans"/>
              </a:rPr>
              <a:t>SGB VIII</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5 : droit des enfants et des jeunes à choisir l’accompagnement dont ils bénéficient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8 : droit des enfants et des jeunes à la participation sociale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36 : droit des enfants et des jeunes à participer à la planification de leur accompagnement </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Berghaus</a:t>
            </a:r>
            <a:r>
              <a:rPr lang="fr-FR" sz="1100" b="0" i="0" strike="noStrike" cap="none" spc="0" baseline="0" dirty="0">
                <a:solidFill>
                  <a:srgbClr val="000000"/>
                </a:solidFill>
                <a:effectLst/>
                <a:latin typeface="Open Sans"/>
                <a:ea typeface="Open Sans"/>
                <a:cs typeface="Open Sans"/>
              </a:rPr>
              <a:t>, Michaela (2020) : </a:t>
            </a:r>
            <a:r>
              <a:rPr lang="fr-FR" sz="1100" b="0" i="1" strike="noStrike" cap="none" spc="0" baseline="0" dirty="0" err="1">
                <a:solidFill>
                  <a:srgbClr val="000000"/>
                </a:solidFill>
                <a:effectLst/>
                <a:latin typeface="Open Sans"/>
                <a:ea typeface="Open Sans"/>
                <a:cs typeface="Open Sans"/>
              </a:rPr>
              <a:t>Erleben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Bewältigen</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Verfahren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Abwendung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Kindeswohlgefährdung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betroffener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Eltern</a:t>
            </a:r>
            <a:r>
              <a:rPr lang="fr-FR" sz="1100" b="0" i="0" strike="noStrike" cap="none" spc="0" baseline="0" dirty="0">
                <a:solidFill>
                  <a:srgbClr val="000000"/>
                </a:solidFill>
                <a:effectLst/>
                <a:latin typeface="Open Sans"/>
                <a:ea typeface="Open Sans"/>
                <a:cs typeface="Open Sans"/>
              </a:rPr>
              <a:t>, Weinheim.</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Liebel</a:t>
            </a:r>
            <a:r>
              <a:rPr lang="fr-FR" sz="1100" b="0" i="0" strike="noStrike" cap="none" spc="0" baseline="0" dirty="0">
                <a:solidFill>
                  <a:srgbClr val="000000"/>
                </a:solidFill>
                <a:effectLst/>
                <a:latin typeface="Open Sans"/>
                <a:ea typeface="Open Sans"/>
                <a:cs typeface="Open Sans"/>
              </a:rPr>
              <a:t>, Manfred (2013)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Gerechtigkeit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Kinderrechte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neu</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nachdenken</a:t>
            </a:r>
            <a:r>
              <a:rPr lang="fr-FR" sz="1100" b="0" i="0" strike="noStrike" cap="none" spc="0" baseline="0" dirty="0">
                <a:solidFill>
                  <a:srgbClr val="000000"/>
                </a:solidFill>
                <a:effectLst/>
                <a:latin typeface="Open Sans"/>
                <a:ea typeface="Open Sans"/>
                <a:cs typeface="Open Sans"/>
              </a:rPr>
              <a:t>, Weinheim.</a:t>
            </a:r>
          </a:p>
        </p:txBody>
      </p:sp>
      <p:sp>
        <p:nvSpPr>
          <p:cNvPr id="4" name="Foliennummernplatzhalter 3"/>
          <p:cNvSpPr>
            <a:spLocks noGrp="1"/>
          </p:cNvSpPr>
          <p:nvPr>
            <p:ph type="sldNum" sz="quarter" idx="10"/>
          </p:nvPr>
        </p:nvSpPr>
        <p:spPr/>
        <p:txBody>
          <a:bodyPr/>
          <a:lstStyle/>
          <a:p>
            <a:fld id="{178ACBB0-B8BD-7243-B5CA-EEE1A71994D0}" type="slidenum">
              <a:rPr lang="de-DE" smtClean="0"/>
              <a:t>33</a:t>
            </a:fld>
            <a:endParaRPr lang="de-DE"/>
          </a:p>
        </p:txBody>
      </p:sp>
    </p:spTree>
    <p:extLst>
      <p:ext uri="{BB962C8B-B14F-4D97-AF65-F5344CB8AC3E}">
        <p14:creationId xmlns:p14="http://schemas.microsoft.com/office/powerpoint/2010/main" val="2320471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252571"/>
          </a:xfrm>
        </p:spPr>
        <p:txBody>
          <a:bodyPr/>
          <a:lstStyle/>
          <a:p>
            <a:r>
              <a:rPr lang="fr-FR" sz="1100" b="0" i="0" strike="noStrike" cap="none" spc="0" baseline="0" dirty="0">
                <a:solidFill>
                  <a:srgbClr val="000000"/>
                </a:solidFill>
                <a:effectLst/>
                <a:latin typeface="Open Sans"/>
                <a:ea typeface="Open Sans"/>
                <a:cs typeface="Open Sans"/>
              </a:rPr>
              <a:t>La législation sociale vient concrétiser le principe constitutionnel de l’État social (art. 20, al. 1, voir section 1.2.2). En ce sens, l’article 1 du Livre I du Code de la Sécurité et de l’action sociales (SGB I) énonce le principe suivant, applicable à l’ensemble des livres du SGB :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 Le Code de la Sécurité et de l’action sociales a pour objet de garantir la justice et la Sécurité sociales au moyen de prestations sociales, et notamment d’aides sociales et éducatives. Il vise à :</a:t>
            </a:r>
            <a:endParaRPr lang="fr-FR" sz="1100" b="1" i="0" strike="noStrike" cap="none" spc="0" baseline="0" dirty="0">
              <a:solidFill>
                <a:srgbClr val="000000"/>
              </a:solidFill>
              <a:effectLst/>
              <a:latin typeface="Open Sans"/>
              <a:ea typeface="Open Sans"/>
              <a:cs typeface="Open Sans"/>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promouvoir la dignité humaine,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favoriser l’égalité d’accès au libre épanouissement de la personnalité, notamment chez les jeunes,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protéger et soutenir les familles,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permettre à chacun de gagner sa vie au moyen d’une activité librement choisie,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prévenir les situations de crise ou en atténuer les effets par le biais de mesures d’aide à l’autonomisation. »</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Différents droits sociaux sont définis pour mener à bien cette mission (voir art. 2 et suivants du SGB I). Ils ouvrent droit à des prestations sociales financières, matérielles ou de services assurées par les organismes respectivement compétents en la matière (p. ex. les </a:t>
            </a:r>
            <a:r>
              <a:rPr lang="fr-FR" sz="1100" b="0" i="1" strike="noStrike" cap="none" spc="0" baseline="0" dirty="0" err="1">
                <a:solidFill>
                  <a:srgbClr val="000000"/>
                </a:solidFill>
                <a:effectLst/>
                <a:latin typeface="Open Sans"/>
                <a:ea typeface="Open Sans"/>
                <a:cs typeface="Open Sans"/>
              </a:rPr>
              <a:t>Jobcenter</a:t>
            </a:r>
            <a:r>
              <a:rPr lang="fr-FR" sz="1100" b="0" i="0" strike="noStrike" cap="none" spc="0" baseline="0" dirty="0">
                <a:solidFill>
                  <a:srgbClr val="000000"/>
                </a:solidFill>
                <a:effectLst/>
                <a:latin typeface="Open Sans"/>
                <a:ea typeface="Open Sans"/>
                <a:cs typeface="Open Sans"/>
              </a:rPr>
              <a:t>, l’Agence fédérale pour l’emploi, les caisses d’assurance maladie, et les services communaux chargé de l’aide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Sécurité sociale, qui couvre les assurés contre certains risques et aléas de la vie,</a:t>
            </a:r>
            <a:r>
              <a:rPr lang="fr-FR" sz="1100" b="1" i="0"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est financée par les cotisations sociales des employeurs et/ou des assurés, et assume une part importante de ces prestations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III Assurance chômage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V Maladie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XI Dépendance aux soins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VII Accidents et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VI Retraites.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D’autres prestations sociales sont quant à elles principalement financées par l’impôt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II Minimas sociaux (organisme compétent : </a:t>
            </a:r>
            <a:r>
              <a:rPr lang="fr-FR" sz="1100" b="0" i="1" strike="noStrike" cap="none" spc="0" baseline="0" dirty="0" err="1">
                <a:solidFill>
                  <a:srgbClr val="000000"/>
                </a:solidFill>
                <a:effectLst/>
                <a:latin typeface="Open Sans"/>
                <a:ea typeface="Open Sans"/>
                <a:cs typeface="Open Sans"/>
              </a:rPr>
              <a:t>Jobcenter</a:t>
            </a:r>
            <a:r>
              <a:rPr lang="fr-FR" sz="1100" b="0" i="0" strike="noStrike" cap="none" spc="0" baseline="0" dirty="0">
                <a:solidFill>
                  <a:srgbClr val="000000"/>
                </a:solidFill>
                <a:effectLst/>
                <a:latin typeface="Open Sans"/>
                <a:ea typeface="Open Sans"/>
                <a:cs typeface="Open Sans"/>
              </a:rPr>
              <a: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VIII Aide sociale à l’enfance et à la jeunesse (organisme compétent : service communal chargé de l’aide sociale à l’enfance et à la jeunesse)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IX Réhabilitation et participation des personnes en situation de handicap (organisme compétent : structures d’aide à l’intégration des personnes en situation de handicap),</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XII Aide sociale (organisme compétent : services sociaux).</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SGB XIV Indemnisation sociale (organisme compétent : défini à l’échelle du Land).</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D’autres textes viennent en outre compléter le SGB et prévoient, eux aussi, des prestations sociales (cf. art. 68 SGB I). Il s’agit par exemple de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loi fédérale relative aux bourses d’études (</a:t>
            </a:r>
            <a:r>
              <a:rPr lang="fr-FR" sz="1100" b="0" i="0" strike="noStrike" cap="none" spc="0" baseline="0" dirty="0" err="1">
                <a:solidFill>
                  <a:srgbClr val="000000"/>
                </a:solidFill>
                <a:effectLst/>
                <a:latin typeface="Open Sans"/>
                <a:ea typeface="Open Sans"/>
                <a:cs typeface="Open Sans"/>
              </a:rPr>
              <a:t>BAFöG</a:t>
            </a:r>
            <a:r>
              <a:rPr lang="fr-FR" sz="1100" b="0" i="0" strike="noStrike" cap="none" spc="0" baseline="0" dirty="0">
                <a:solidFill>
                  <a:srgbClr val="000000"/>
                </a:solidFill>
                <a:effectLst/>
                <a:latin typeface="Open Sans"/>
                <a:ea typeface="Open Sans"/>
                <a:cs typeface="Open Sans"/>
              </a:rPr>
              <a: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loi fédérale relative aux allocations familiales,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loi sur l’aide au logement,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loi sur l’adoption,</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alinéas 1, 2 et 3 de la loi sur le congé parental et sa rétribution.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Du fait de leur responsabilité quant à la mise en œuvre des prestations concrétisant les droits sociaux, tous les organismes sociaux sont soumis aux règles de procédure décrites aux livres I et X du SGB. Ainsi, ils ont notamment l’obligation d’informer les bénéficiaires des prestations auxquelles ils sont éligibles (art. 14 SGB I) et de faire en sorte que les prestations sociales soient fournies de façon simple, rapide et exhaustive (art. 17 SGB I). Chaque bénéficiaire peut en outre se présenter accompagné à tout rendez-vous (art. 13, al. 4 SGB X).</a:t>
            </a:r>
            <a:r>
              <a:rPr lang="fr-FR" sz="1200" b="0" i="0" strike="noStrike" cap="none" spc="0" baseline="0" dirty="0">
                <a:solidFill>
                  <a:srgbClr val="000000"/>
                </a:solidFill>
                <a:effectLst/>
                <a:latin typeface="Calibri"/>
                <a:ea typeface="Calibri"/>
                <a:cs typeface="Calibri"/>
              </a:rPr>
              <a:t> </a:t>
            </a:r>
          </a:p>
        </p:txBody>
      </p:sp>
      <p:sp>
        <p:nvSpPr>
          <p:cNvPr id="4" name="Foliennummernplatzhalter 3"/>
          <p:cNvSpPr>
            <a:spLocks noGrp="1"/>
          </p:cNvSpPr>
          <p:nvPr>
            <p:ph type="sldNum" sz="quarter" idx="10"/>
          </p:nvPr>
        </p:nvSpPr>
        <p:spPr/>
        <p:txBody>
          <a:bodyPr/>
          <a:lstStyle/>
          <a:p>
            <a:fld id="{178ACBB0-B8BD-7243-B5CA-EEE1A71994D0}" type="slidenum">
              <a:rPr lang="de-DE" smtClean="0"/>
              <a:t>34</a:t>
            </a:fld>
            <a:endParaRPr lang="de-DE"/>
          </a:p>
        </p:txBody>
      </p:sp>
    </p:spTree>
    <p:extLst>
      <p:ext uri="{BB962C8B-B14F-4D97-AF65-F5344CB8AC3E}">
        <p14:creationId xmlns:p14="http://schemas.microsoft.com/office/powerpoint/2010/main" val="1547277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100" b="0" i="0" strike="noStrike" cap="none" spc="0" baseline="0" dirty="0">
                <a:solidFill>
                  <a:srgbClr val="000000"/>
                </a:solidFill>
                <a:effectLst/>
                <a:latin typeface="Open Sans"/>
                <a:ea typeface="Open Sans"/>
                <a:cs typeface="Open Sans"/>
              </a:rPr>
              <a:t>L’article 11 du Livre 1 du SGB donne une définition légale du terme de « prestation sociale » : les prestations sociales sont des prestations financières, matérielles ou de services qui découlent des dispositions du Code de la Sécurité et de l’action sociale et des textes de loi mentionnés à l’article 68 du SGB I. L’article 11 prévoit par ailleurs que l’aide à la personne et à l’éducation constitue une prestation sociale.</a:t>
            </a:r>
          </a:p>
          <a:p>
            <a:r>
              <a:rPr lang="fr-FR" sz="1100" b="0" i="0" strike="noStrike" cap="none" spc="0" baseline="0" dirty="0">
                <a:solidFill>
                  <a:srgbClr val="000000"/>
                </a:solidFill>
                <a:effectLst/>
                <a:latin typeface="Open Sans"/>
                <a:ea typeface="Open Sans"/>
                <a:cs typeface="Open Sans"/>
              </a:rPr>
              <a:t>Les articles 18 à 29 dressent une liste de l’ensemble des prestations sociales et des organismes respectivement compétents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18 : prestations de soutien à la formation initiale,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19 : prestations de soutien à l’emploi,</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19a : couverture de base des personnes en recherche d’emploi,</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19b : prestations de soutien à la transition de l’emploi à la retraite,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21 : prestations de l’assurance maladie légale,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21a : prestations de l’assurance dépendance,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21b : prestations en cas d’IVG,</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22 : prestations de l’assurance accident,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23 : prestations de l’assurance retraite obligatoire, y compris l’assurance vieillesse des agriculteurs,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24 : prestations de soutien en cas de problème de santé,</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25 : allocations familiales, allocations enfants complémentaires, prestations éducatives et de participation sociale, allocation de congé parental, aide à la garde d’enfant,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26 : aide au logement,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27 : prestations de l’aide sociale à l’enfance et à la jeunesse,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28 : prestations des services sociaux,</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28a : prestations d’aide à l’intégration,</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29 : prestation d’insertion et de soutien à la participation sociale des personnes en situation de handicap.</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D’un point de vue formel, la loi sur les prestations destinées aux demandeurs d’asile ne relève pas de l’action sociale, dans la mesure où elle est absente de la liste du SGB I.  Sur le plan matériel en revanche, les prestations prévues relèvent bel et bien de l’action sociale. Cette loi régit les prestations matérielles dont peuvent bénéficier les demandeurs d’asile. En 2018, ces prestations représentaient un budget d’à peine 4,9 milliards d’euros bruts.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l’ensemble des prestations sociales correspondaient à 30,3 % du PIB, soit 1 040,3 milliards d’euros.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Cette somme est répartie entre différents types de prestations, notamment (en milliards d’euros) :</a:t>
            </a:r>
          </a:p>
          <a:p>
            <a:r>
              <a:rPr lang="fr-FR" sz="1100" b="1" i="0" strike="noStrike" cap="none" spc="0" baseline="0" dirty="0">
                <a:solidFill>
                  <a:srgbClr val="000000"/>
                </a:solidFill>
                <a:effectLst/>
                <a:latin typeface="Open Sans"/>
                <a:ea typeface="Open Sans"/>
                <a:cs typeface="Open Sans"/>
              </a:rPr>
              <a:t>Assurances sociales : 			total = 629,8</a:t>
            </a:r>
            <a:r>
              <a:rPr lang="fr-FR" sz="1100" b="0" i="0" strike="noStrike" cap="none" spc="0" baseline="0" dirty="0">
                <a:solidFill>
                  <a:srgbClr val="000000"/>
                </a:solidFill>
                <a:effectLst/>
                <a:latin typeface="Open Sans"/>
                <a:ea typeface="Open Sans"/>
                <a:cs typeface="Open Sans"/>
              </a:rPr>
              <a:t> </a:t>
            </a:r>
          </a:p>
          <a:p>
            <a:r>
              <a:rPr lang="fr-FR" sz="1100" b="0" i="0" strike="noStrike" cap="none" spc="0" baseline="0" dirty="0">
                <a:solidFill>
                  <a:srgbClr val="000000"/>
                </a:solidFill>
                <a:effectLst/>
                <a:latin typeface="Open Sans"/>
                <a:ea typeface="Open Sans"/>
                <a:cs typeface="Open Sans"/>
              </a:rPr>
              <a:t>	- assurance retraite :		330,2</a:t>
            </a:r>
          </a:p>
          <a:p>
            <a:r>
              <a:rPr lang="fr-FR" sz="1100" b="0" i="0" strike="noStrike" cap="none" spc="0" baseline="0" dirty="0">
                <a:solidFill>
                  <a:srgbClr val="000000"/>
                </a:solidFill>
                <a:effectLst/>
                <a:latin typeface="Open Sans"/>
                <a:ea typeface="Open Sans"/>
                <a:cs typeface="Open Sans"/>
              </a:rPr>
              <a:t>	- assurance maladie :		250,1</a:t>
            </a:r>
          </a:p>
          <a:p>
            <a:r>
              <a:rPr lang="fr-FR" sz="1100" b="0" i="0" strike="noStrike" cap="none" spc="0" baseline="0" dirty="0">
                <a:solidFill>
                  <a:srgbClr val="000000"/>
                </a:solidFill>
                <a:effectLst/>
                <a:latin typeface="Open Sans"/>
                <a:ea typeface="Open Sans"/>
                <a:cs typeface="Open Sans"/>
              </a:rPr>
              <a:t>	- assurance chômage :		28,2</a:t>
            </a:r>
          </a:p>
          <a:p>
            <a:r>
              <a:rPr lang="fr-FR" sz="1100" b="0" i="0" strike="noStrike" cap="none" spc="0" baseline="0" dirty="0">
                <a:solidFill>
                  <a:srgbClr val="000000"/>
                </a:solidFill>
                <a:effectLst/>
                <a:latin typeface="Open Sans"/>
                <a:ea typeface="Open Sans"/>
                <a:cs typeface="Open Sans"/>
              </a:rPr>
              <a:t>	- assurance dépendance :		42,4</a:t>
            </a:r>
          </a:p>
          <a:p>
            <a:r>
              <a:rPr lang="fr-FR" sz="1100" b="0" i="0" strike="noStrike" cap="none" spc="0" baseline="0" dirty="0">
                <a:solidFill>
                  <a:srgbClr val="000000"/>
                </a:solidFill>
                <a:effectLst/>
                <a:latin typeface="Open Sans"/>
                <a:ea typeface="Open Sans"/>
                <a:cs typeface="Open Sans"/>
              </a:rPr>
              <a:t>	- assurance accident :		14,2</a:t>
            </a:r>
          </a:p>
          <a:p>
            <a:r>
              <a:rPr lang="fr-FR" sz="1100" b="1" i="0" strike="noStrike" cap="none" spc="0" baseline="0" dirty="0">
                <a:solidFill>
                  <a:srgbClr val="000000"/>
                </a:solidFill>
                <a:effectLst/>
                <a:latin typeface="Open Sans"/>
                <a:ea typeface="Open Sans"/>
                <a:cs typeface="Open Sans"/>
              </a:rPr>
              <a:t>Aides sociales : 			total = 193,1 </a:t>
            </a:r>
          </a:p>
          <a:p>
            <a:r>
              <a:rPr lang="fr-FR" sz="1100" b="0" i="0" strike="noStrike" cap="none" spc="0" baseline="0" dirty="0">
                <a:solidFill>
                  <a:srgbClr val="000000"/>
                </a:solidFill>
                <a:effectLst/>
                <a:latin typeface="Open Sans"/>
                <a:ea typeface="Open Sans"/>
                <a:cs typeface="Open Sans"/>
              </a:rPr>
              <a:t>	- couverture de base des personnes </a:t>
            </a:r>
            <a:br>
              <a:rPr lang="fr-FR" sz="1100" b="0" i="0" strike="noStrike" cap="none" spc="0" baseline="0" dirty="0">
                <a:solidFill>
                  <a:srgbClr val="000000"/>
                </a:solidFill>
                <a:effectLst/>
                <a:latin typeface="Open Sans"/>
                <a:ea typeface="Open Sans"/>
                <a:cs typeface="Open Sans"/>
              </a:rPr>
            </a:br>
            <a:r>
              <a:rPr lang="fr-FR" sz="1100" b="0" i="0" strike="noStrike" cap="none" spc="0" baseline="0" dirty="0">
                <a:solidFill>
                  <a:srgbClr val="000000"/>
                </a:solidFill>
                <a:effectLst/>
                <a:latin typeface="Open Sans"/>
                <a:ea typeface="Open Sans"/>
                <a:cs typeface="Open Sans"/>
              </a:rPr>
              <a:t>	en recherche d’emploi :		43,3</a:t>
            </a:r>
          </a:p>
          <a:p>
            <a:r>
              <a:rPr lang="fr-FR" sz="1100" b="0" i="0" strike="noStrike" cap="none" spc="0" baseline="0" dirty="0">
                <a:solidFill>
                  <a:srgbClr val="000000"/>
                </a:solidFill>
                <a:effectLst/>
                <a:latin typeface="Open Sans"/>
                <a:ea typeface="Open Sans"/>
                <a:cs typeface="Open Sans"/>
              </a:rPr>
              <a:t>	- minimas sociaux : 		40,3</a:t>
            </a:r>
          </a:p>
          <a:p>
            <a:r>
              <a:rPr lang="fr-FR" sz="1100" b="0" i="0" strike="noStrike" cap="none" spc="0" baseline="0" dirty="0">
                <a:solidFill>
                  <a:srgbClr val="000000"/>
                </a:solidFill>
                <a:effectLst/>
                <a:latin typeface="Open Sans"/>
                <a:ea typeface="Open Sans"/>
                <a:cs typeface="Open Sans"/>
              </a:rPr>
              <a:t>	</a:t>
            </a:r>
            <a:r>
              <a:rPr lang="fr-FR" sz="1100" b="1" i="0" strike="noStrike" cap="none" spc="0" baseline="0" dirty="0">
                <a:solidFill>
                  <a:srgbClr val="000000"/>
                </a:solidFill>
                <a:effectLst/>
                <a:latin typeface="Open Sans"/>
                <a:ea typeface="Open Sans"/>
                <a:cs typeface="Open Sans"/>
              </a:rPr>
              <a:t>- aide sociale à l’enfance et </a:t>
            </a:r>
            <a:br>
              <a:rPr lang="fr-FR" sz="1100" b="1" i="0" strike="noStrike" cap="none" spc="0" baseline="0" dirty="0">
                <a:solidFill>
                  <a:srgbClr val="000000"/>
                </a:solidFill>
                <a:effectLst/>
                <a:latin typeface="Open Sans"/>
                <a:ea typeface="Open Sans"/>
                <a:cs typeface="Open Sans"/>
              </a:rPr>
            </a:br>
            <a:r>
              <a:rPr lang="fr-FR" sz="1100" b="1" i="0" strike="noStrike" cap="none" spc="0" baseline="0" dirty="0">
                <a:solidFill>
                  <a:srgbClr val="000000"/>
                </a:solidFill>
                <a:effectLst/>
                <a:latin typeface="Open Sans"/>
                <a:ea typeface="Open Sans"/>
                <a:cs typeface="Open Sans"/>
              </a:rPr>
              <a:t>	à la jeunesse :			49,7</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	- aide au logement :		1,0</a:t>
            </a:r>
          </a:p>
          <a:p>
            <a:r>
              <a:rPr lang="fr-FR" sz="1100" b="0" i="0" strike="noStrike" cap="none" spc="0" baseline="0" dirty="0">
                <a:solidFill>
                  <a:srgbClr val="000000"/>
                </a:solidFill>
                <a:effectLst/>
                <a:latin typeface="Open Sans"/>
                <a:ea typeface="Open Sans"/>
                <a:cs typeface="Open Sans"/>
              </a:rPr>
              <a:t>	- allocation de congé parental :	7,8</a:t>
            </a:r>
          </a:p>
          <a:p>
            <a:r>
              <a:rPr lang="fr-FR" sz="1100" b="0" i="0" strike="noStrike" cap="none" spc="0" baseline="0" dirty="0">
                <a:solidFill>
                  <a:srgbClr val="000000"/>
                </a:solidFill>
                <a:effectLst/>
                <a:latin typeface="Open Sans"/>
                <a:ea typeface="Open Sans"/>
                <a:cs typeface="Open Sans"/>
              </a:rPr>
              <a:t>	- allocations familiales :		47,6</a:t>
            </a:r>
          </a:p>
          <a:p>
            <a:r>
              <a:rPr lang="fr-FR" sz="1100" b="0" i="0" strike="noStrike" cap="none" spc="0" baseline="0" dirty="0">
                <a:solidFill>
                  <a:srgbClr val="000000"/>
                </a:solidFill>
                <a:effectLst/>
                <a:latin typeface="Open Sans"/>
                <a:ea typeface="Open Sans"/>
                <a:cs typeface="Open Sans"/>
              </a:rPr>
              <a:t>	- soutien à la formation initiale/continue :	2,1</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du Travail et des Affaires sociales (</a:t>
            </a:r>
            <a:r>
              <a:rPr lang="fr-FR" sz="1100" b="0" i="1" strike="noStrike" cap="none" spc="0" baseline="0" dirty="0" err="1">
                <a:solidFill>
                  <a:srgbClr val="000000"/>
                </a:solidFill>
                <a:effectLst/>
                <a:latin typeface="Open Sans"/>
                <a:ea typeface="Open Sans"/>
                <a:cs typeface="Open Sans"/>
              </a:rPr>
              <a:t>Bundesministerium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Soziales</a:t>
            </a:r>
            <a:r>
              <a:rPr lang="fr-FR" sz="1100" b="0" i="0" strike="noStrike" cap="none" spc="0" baseline="0" dirty="0">
                <a:solidFill>
                  <a:srgbClr val="000000"/>
                </a:solidFill>
                <a:effectLst/>
                <a:latin typeface="Open Sans"/>
                <a:ea typeface="Open Sans"/>
                <a:cs typeface="Open Sans"/>
              </a:rPr>
              <a:t>, BMAS) (2020) : </a:t>
            </a:r>
            <a:r>
              <a:rPr lang="fr-FR" sz="1100" b="0" i="1" strike="noStrike" cap="none" spc="0" baseline="0" dirty="0" err="1">
                <a:solidFill>
                  <a:srgbClr val="000000"/>
                </a:solidFill>
                <a:effectLst/>
                <a:latin typeface="Open Sans"/>
                <a:ea typeface="Open Sans"/>
                <a:cs typeface="Open Sans"/>
              </a:rPr>
              <a:t>Sozialbudget</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https://www.bmas.de/SharedDocs/Downloads/DE/PDF-Publikationen/a230-19-sozialbudget-2019.pdf?__blob=publicationFile&amp;v=1</a:t>
            </a:r>
            <a:r>
              <a:rPr lang="fr-FR" sz="1100" b="0" i="0" strike="noStrike" cap="none" spc="0" baseline="0" dirty="0">
                <a:solidFill>
                  <a:srgbClr val="000000"/>
                </a:solidFill>
                <a:effectLst/>
                <a:latin typeface="Open Sans"/>
                <a:ea typeface="Open Sans"/>
                <a:cs typeface="Open Sans"/>
              </a:rPr>
              <a:t> (consulté le 31/05/2021).</a:t>
            </a:r>
          </a:p>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35</a:t>
            </a:fld>
            <a:endParaRPr lang="de-DE"/>
          </a:p>
        </p:txBody>
      </p:sp>
    </p:spTree>
    <p:extLst>
      <p:ext uri="{BB962C8B-B14F-4D97-AF65-F5344CB8AC3E}">
        <p14:creationId xmlns:p14="http://schemas.microsoft.com/office/powerpoint/2010/main" val="2118143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996988"/>
          </a:xfrm>
        </p:spPr>
        <p:txBody>
          <a:bodyPr/>
          <a:lstStyle/>
          <a:p>
            <a:r>
              <a:rPr lang="fr-FR" sz="1100" b="0" i="0" strike="noStrike" cap="none" spc="0" baseline="0" dirty="0">
                <a:solidFill>
                  <a:srgbClr val="000000"/>
                </a:solidFill>
                <a:effectLst/>
              </a:rPr>
              <a:t>En Allemagne, le droit de l’aide sociale à l’enfance et à la jeunesse est régi par le Code de la Sécurité et de l’action sociales (SGB). Il ne s’inscrit donc pas dans le droit de l’ordre public, mais d’abord dans celui des prestations sociales. Par conséquent, les règles d’obtention des prestations sociales décrites notamment aux Livres I et X du SGB s’appliquent.</a:t>
            </a:r>
          </a:p>
          <a:p>
            <a:endParaRPr lang="de-DE" sz="1100" dirty="0"/>
          </a:p>
          <a:p>
            <a:r>
              <a:rPr lang="fr-FR" sz="1100" b="0" i="0" strike="noStrike" cap="none" spc="0" baseline="0" dirty="0">
                <a:solidFill>
                  <a:srgbClr val="000000"/>
                </a:solidFill>
                <a:effectLst/>
              </a:rPr>
              <a:t>Le droit de la procédure administrative de l’action sociale vise en premier lieu la réalisation de prestations sociales et est censé renforcer la capacité des bénéficiaires à déchiffrer le système complexe décrit dans les codes de l’action sociale, ainsi qu’à demander et à obtenir (rapidement) des prestations sociales. Par conséquent, trois lignes directrices jouent ici un rôle central :</a:t>
            </a:r>
          </a:p>
          <a:p>
            <a:pPr marL="228600" lvl="0" indent="-228600">
              <a:buFont typeface="+mj-lt"/>
              <a:buAutoNum type="arabicPeriod"/>
            </a:pPr>
            <a:r>
              <a:rPr lang="fr-FR" sz="1100" b="0" i="0" strike="noStrike" cap="none" spc="0" baseline="0" dirty="0">
                <a:solidFill>
                  <a:srgbClr val="000000"/>
                </a:solidFill>
                <a:effectLst/>
              </a:rPr>
              <a:t>Accessibilité du système de prestations sociales,</a:t>
            </a:r>
          </a:p>
          <a:p>
            <a:pPr marL="228600" lvl="0" indent="-228600">
              <a:buFont typeface="+mj-lt"/>
              <a:buAutoNum type="arabicPeriod"/>
            </a:pPr>
            <a:r>
              <a:rPr lang="fr-FR" sz="1100" b="0" i="0" strike="noStrike" cap="none" spc="0" baseline="0" dirty="0">
                <a:solidFill>
                  <a:srgbClr val="000000"/>
                </a:solidFill>
                <a:effectLst/>
              </a:rPr>
              <a:t>Procédure assumée par les organismes sociaux et non par les bénéficiaires,</a:t>
            </a:r>
          </a:p>
          <a:p>
            <a:pPr marL="228600" lvl="0" indent="-228600">
              <a:buFont typeface="+mj-lt"/>
              <a:buAutoNum type="arabicPeriod"/>
            </a:pPr>
            <a:r>
              <a:rPr lang="fr-FR" sz="1100" b="0" i="0" strike="noStrike" cap="none" spc="0" baseline="0" dirty="0">
                <a:solidFill>
                  <a:srgbClr val="000000"/>
                </a:solidFill>
                <a:effectLst/>
              </a:rPr>
              <a:t>Droits des bénéficiaires.</a:t>
            </a:r>
          </a:p>
          <a:p>
            <a:endParaRPr lang="de-DE" sz="1100" dirty="0"/>
          </a:p>
          <a:p>
            <a:r>
              <a:rPr lang="fr-FR" sz="1100" b="0" i="0" strike="noStrike" cap="none" spc="0" baseline="0" dirty="0">
                <a:solidFill>
                  <a:srgbClr val="000000"/>
                </a:solidFill>
                <a:effectLst/>
              </a:rPr>
              <a:t>Les règles de procédure administrative de l’action sociale doivent être respectées tout au long de la procédure, depuis l’examen de la validité de la demande jusqu’à l’éventuelle attribution d’une prestation. Elles régissent toute procédure administrative. Les règles du Livre I du SGB concernant la formulation de la demande, la protection des données personnelles dans le traitement des dossiers ou encore la participation des bénéficiaires s’appliquent à tous les livres du SGB.</a:t>
            </a:r>
          </a:p>
          <a:p>
            <a:endParaRPr lang="de-DE" sz="1100" dirty="0"/>
          </a:p>
          <a:p>
            <a:r>
              <a:rPr lang="fr-FR" sz="1100" b="0" i="0" strike="noStrike" cap="none" spc="0" baseline="0" dirty="0">
                <a:solidFill>
                  <a:srgbClr val="000000"/>
                </a:solidFill>
                <a:effectLst/>
              </a:rPr>
              <a:t>Le Livre X comprend des dispositions qui s’appliquent également à tous les livres du SGB. Elles concernent les procédures et la protection des données personnelles dans le traitement des dossiers administratifs. Dès lors, elles s’appliquent aussi aux prestations fournies dans le cadre de l’aide sociale à l’enfance et à la jeunesse et à l’ensemble des activités administratives des autorités publiques, conformément à l’art. 1, al. 1 du SGB X. Selon l’art. 12 du SGB X, l’autorité publique est « maîtresse de la procédure ». </a:t>
            </a:r>
          </a:p>
          <a:p>
            <a:endParaRPr lang="de-DE" sz="1100" dirty="0"/>
          </a:p>
          <a:p>
            <a:r>
              <a:rPr lang="fr-FR" sz="1100" b="1" i="0" strike="noStrike" cap="none" spc="0" baseline="0" dirty="0">
                <a:solidFill>
                  <a:srgbClr val="000000"/>
                </a:solidFill>
                <a:effectLst/>
              </a:rPr>
              <a:t>Principes de procédure</a:t>
            </a:r>
            <a:endParaRPr lang="de-DE" sz="1100" dirty="0"/>
          </a:p>
          <a:p>
            <a:r>
              <a:rPr lang="fr-FR" sz="1100" b="0" i="0" strike="noStrike" cap="none" spc="0" baseline="0" dirty="0">
                <a:solidFill>
                  <a:srgbClr val="000000"/>
                </a:solidFill>
                <a:effectLst/>
              </a:rPr>
              <a:t>Le SGB X dresse un tableau précis de la façon dont la procédure administrative doit se dérouler : elle doit être « simple, pertinente et rapide » (art. 9, al. 2 SGB X). L’autorité publique doit par conséquent veiller à ce que les demandeurs éligibles bénéficient d’un accès rapide à la prestation demandée.</a:t>
            </a:r>
          </a:p>
          <a:p>
            <a:endParaRPr lang="de-DE" sz="1100" dirty="0"/>
          </a:p>
          <a:p>
            <a:r>
              <a:rPr lang="fr-FR" sz="1100" b="1" i="0" strike="noStrike" cap="none" spc="0" baseline="0" dirty="0">
                <a:solidFill>
                  <a:srgbClr val="000000"/>
                </a:solidFill>
                <a:effectLst/>
              </a:rPr>
              <a:t>Début d’une démarche administrative</a:t>
            </a:r>
            <a:endParaRPr lang="de-DE" sz="1100" dirty="0"/>
          </a:p>
          <a:p>
            <a:r>
              <a:rPr lang="fr-FR" sz="1100" b="0" i="0" strike="noStrike" cap="none" spc="0" baseline="0" dirty="0">
                <a:solidFill>
                  <a:srgbClr val="000000"/>
                </a:solidFill>
                <a:effectLst/>
              </a:rPr>
              <a:t>Toute démarche peut être initiée sur demande orale (donc sans contrainte de formalisme) ou écrite. La formulation de la demande est gratuite. Elle marque le lancement de la procédure et permet de déterminer la date à partir de laquelle la prestation pourra être fournie.</a:t>
            </a:r>
          </a:p>
          <a:p>
            <a:endParaRPr lang="de-DE" sz="1100" dirty="0"/>
          </a:p>
          <a:p>
            <a:r>
              <a:rPr lang="fr-FR" sz="1100" b="1" i="0" strike="noStrike" cap="none" spc="0" baseline="0" dirty="0">
                <a:solidFill>
                  <a:srgbClr val="000000"/>
                </a:solidFill>
                <a:effectLst/>
              </a:rPr>
              <a:t>Examen de la situation</a:t>
            </a:r>
            <a:endParaRPr lang="de-DE" sz="1100" dirty="0"/>
          </a:p>
          <a:p>
            <a:r>
              <a:rPr lang="fr-FR" sz="1100" b="0" i="0" strike="noStrike" cap="none" spc="0" baseline="0" dirty="0">
                <a:solidFill>
                  <a:srgbClr val="000000"/>
                </a:solidFill>
                <a:effectLst/>
              </a:rPr>
              <a:t>La procédure administrative de l’action sociale vise essentiellement à vérifier que le demandeur remplit bien les conditions requises. À cette fin, l’autorité publique a l’obligation de réunir tous les éléments nécessaires à la prise de décision (art. 20 du SGB X).</a:t>
            </a:r>
          </a:p>
          <a:p>
            <a:endParaRPr lang="de-DE" sz="1100" dirty="0"/>
          </a:p>
          <a:p>
            <a:r>
              <a:rPr lang="fr-FR" sz="1100" b="1" i="0" strike="noStrike" cap="none" spc="0" baseline="0" dirty="0">
                <a:solidFill>
                  <a:srgbClr val="000000"/>
                </a:solidFill>
                <a:effectLst/>
              </a:rPr>
              <a:t>Protection des données sociales</a:t>
            </a:r>
            <a:endParaRPr lang="de-DE" sz="1100" dirty="0"/>
          </a:p>
          <a:p>
            <a:r>
              <a:rPr lang="fr-FR" sz="1100" b="0" i="0" strike="noStrike" cap="none" spc="0" baseline="0" dirty="0">
                <a:solidFill>
                  <a:srgbClr val="000000"/>
                </a:solidFill>
                <a:effectLst/>
              </a:rPr>
              <a:t>Les données sociales sont les données relatives à la situation personnelle ou matérielle de la personne concernée (en général, du demandeur ou du bénéficiaire). </a:t>
            </a:r>
          </a:p>
          <a:p>
            <a:endParaRPr lang="de-DE" sz="1100" dirty="0"/>
          </a:p>
          <a:p>
            <a:r>
              <a:rPr lang="fr-FR" sz="1100" b="1" i="0" strike="noStrike" cap="none" spc="0" baseline="0" dirty="0">
                <a:solidFill>
                  <a:srgbClr val="000000"/>
                </a:solidFill>
                <a:effectLst/>
              </a:rPr>
              <a:t>Droits du demandeur</a:t>
            </a:r>
            <a:endParaRPr lang="de-DE" sz="1100" dirty="0"/>
          </a:p>
          <a:p>
            <a:r>
              <a:rPr lang="fr-FR" sz="1100" b="0" i="0" strike="noStrike" cap="none" spc="0" baseline="0" dirty="0">
                <a:solidFill>
                  <a:srgbClr val="000000"/>
                </a:solidFill>
                <a:effectLst/>
              </a:rPr>
              <a:t>Dans le cadre de la procédure administrative, le demandeur bénéficie d’un certain nombre de droits. Par exemple :</a:t>
            </a:r>
          </a:p>
          <a:p>
            <a:pPr marL="171450" lvl="0" indent="-171450">
              <a:buFont typeface="Wingdings" panose="05000000000000000000" pitchFamily="2" charset="2"/>
              <a:buChar char="Ø"/>
            </a:pPr>
            <a:r>
              <a:rPr lang="fr-FR" sz="1100" b="0" i="0" strike="noStrike" cap="none" spc="0" baseline="0" dirty="0">
                <a:solidFill>
                  <a:srgbClr val="000000"/>
                </a:solidFill>
                <a:effectLst/>
              </a:rPr>
              <a:t>Représentation par une personne mandatée ou accompagnement d’un curateur (art. 13 du SGB X),</a:t>
            </a:r>
          </a:p>
          <a:p>
            <a:pPr marL="171450" lvl="0" indent="-171450">
              <a:buFont typeface="Wingdings" panose="05000000000000000000" pitchFamily="2" charset="2"/>
              <a:buChar char="Ø"/>
            </a:pPr>
            <a:r>
              <a:rPr lang="fr-FR" sz="1100" b="0" i="0" strike="noStrike" cap="none" spc="0" baseline="0" dirty="0">
                <a:solidFill>
                  <a:srgbClr val="000000"/>
                </a:solidFill>
                <a:effectLst/>
              </a:rPr>
              <a:t>Droit de consulter les dossiers le concernant (art. 26 du SGB X),</a:t>
            </a:r>
          </a:p>
          <a:p>
            <a:pPr marL="171450" lvl="0" indent="-171450">
              <a:buFont typeface="Wingdings" panose="05000000000000000000" pitchFamily="2" charset="2"/>
              <a:buChar char="Ø"/>
            </a:pPr>
            <a:r>
              <a:rPr lang="fr-FR" sz="1100" b="0" i="0" strike="noStrike" cap="none" spc="0" baseline="0" dirty="0">
                <a:solidFill>
                  <a:srgbClr val="000000"/>
                </a:solidFill>
                <a:effectLst/>
              </a:rPr>
              <a:t>Droit d’être entendu (art. 24 du SGB X).</a:t>
            </a:r>
          </a:p>
          <a:p>
            <a:r>
              <a:rPr lang="de-DE" sz="1100" dirty="0"/>
              <a:t> </a:t>
            </a:r>
          </a:p>
          <a:p>
            <a:r>
              <a:rPr lang="fr-FR" sz="1100" b="1" i="0" strike="noStrike" cap="none" spc="0" baseline="0" dirty="0">
                <a:solidFill>
                  <a:srgbClr val="000000"/>
                </a:solidFill>
                <a:effectLst/>
              </a:rPr>
              <a:t>Finalisation</a:t>
            </a:r>
            <a:endParaRPr lang="de-DE" sz="1100" dirty="0"/>
          </a:p>
          <a:p>
            <a:r>
              <a:rPr lang="fr-FR" sz="1100" b="0" i="0" strike="noStrike" cap="none" spc="0" baseline="0" dirty="0">
                <a:solidFill>
                  <a:srgbClr val="000000"/>
                </a:solidFill>
                <a:effectLst/>
              </a:rPr>
              <a:t>En règle générale, la procédure administrative se conclut par un acte administratif : notification ou contrat de droit public (art. 8 du SGB X).</a:t>
            </a:r>
          </a:p>
          <a:p>
            <a:endParaRPr lang="de-DE" sz="1100" dirty="0"/>
          </a:p>
          <a:p>
            <a:r>
              <a:rPr lang="fr-FR" sz="1100" b="1" i="0" strike="noStrike" cap="none" spc="0" baseline="0" dirty="0">
                <a:solidFill>
                  <a:srgbClr val="000000"/>
                </a:solidFill>
                <a:effectLst/>
              </a:rPr>
              <a:t>Sources</a:t>
            </a:r>
            <a:endParaRPr lang="de-DE" sz="1100" dirty="0"/>
          </a:p>
          <a:p>
            <a:endParaRPr lang="de-DE" sz="1100" dirty="0"/>
          </a:p>
          <a:p>
            <a:pPr marL="171450" indent="-171450">
              <a:buFont typeface="Wingdings" panose="05000000000000000000" pitchFamily="2" charset="2"/>
              <a:buChar char="Ø"/>
            </a:pPr>
            <a:r>
              <a:rPr lang="fr-FR" sz="1100" b="0" i="0" strike="noStrike" cap="none" spc="0" baseline="0" dirty="0" err="1">
                <a:solidFill>
                  <a:srgbClr val="000000"/>
                </a:solidFill>
                <a:effectLst/>
              </a:rPr>
              <a:t>Trenczek</a:t>
            </a:r>
            <a:r>
              <a:rPr lang="fr-FR" sz="1100" b="0" i="0" strike="noStrike" cap="none" spc="0" baseline="0" dirty="0">
                <a:solidFill>
                  <a:srgbClr val="000000"/>
                </a:solidFill>
                <a:effectLst/>
              </a:rPr>
              <a:t>, Thomas (2019) : </a:t>
            </a:r>
            <a:r>
              <a:rPr lang="fr-FR" sz="1100" b="0" i="1" strike="noStrike" cap="none" spc="0" baseline="0" dirty="0" err="1">
                <a:solidFill>
                  <a:srgbClr val="000000"/>
                </a:solidFill>
                <a:effectLst/>
              </a:rPr>
              <a:t>Verfahren</a:t>
            </a:r>
            <a:r>
              <a:rPr lang="fr-FR" sz="1100" b="0" i="1" strike="noStrike" cap="none" spc="0" baseline="0" dirty="0">
                <a:solidFill>
                  <a:srgbClr val="000000"/>
                </a:solidFill>
                <a:effectLst/>
              </a:rPr>
              <a:t> und </a:t>
            </a:r>
            <a:r>
              <a:rPr lang="fr-FR" sz="1100" b="0" i="1" strike="noStrike" cap="none" spc="0" baseline="0" dirty="0" err="1">
                <a:solidFill>
                  <a:srgbClr val="000000"/>
                </a:solidFill>
                <a:effectLst/>
              </a:rPr>
              <a:t>Rechtsschutz</a:t>
            </a:r>
            <a:r>
              <a:rPr lang="fr-FR" sz="1100" b="0" i="0" strike="noStrike" cap="none" spc="0" baseline="0" dirty="0">
                <a:solidFill>
                  <a:srgbClr val="000000"/>
                </a:solidFill>
                <a:effectLst/>
              </a:rPr>
              <a:t>, in : </a:t>
            </a:r>
            <a:r>
              <a:rPr lang="fr-FR" sz="1100" b="0" i="0" strike="noStrike" cap="none" spc="0" baseline="0" dirty="0" err="1">
                <a:solidFill>
                  <a:srgbClr val="000000"/>
                </a:solidFill>
                <a:effectLst/>
              </a:rPr>
              <a:t>Münder</a:t>
            </a:r>
            <a:r>
              <a:rPr lang="fr-FR" sz="1100" b="0" i="0" strike="noStrike" cap="none" spc="0" baseline="0" dirty="0">
                <a:solidFill>
                  <a:srgbClr val="000000"/>
                </a:solidFill>
                <a:effectLst/>
              </a:rPr>
              <a:t>, </a:t>
            </a:r>
            <a:r>
              <a:rPr lang="fr-FR" sz="1100" b="0" i="0" strike="noStrike" cap="none" spc="0" baseline="0" dirty="0" err="1">
                <a:solidFill>
                  <a:srgbClr val="000000"/>
                </a:solidFill>
                <a:effectLst/>
              </a:rPr>
              <a:t>Meysen</a:t>
            </a:r>
            <a:r>
              <a:rPr lang="fr-FR" sz="1100" b="0" i="0" strike="noStrike" cap="none" spc="0" baseline="0" dirty="0">
                <a:solidFill>
                  <a:srgbClr val="000000"/>
                </a:solidFill>
                <a:effectLst/>
              </a:rPr>
              <a:t> et </a:t>
            </a:r>
            <a:r>
              <a:rPr lang="fr-FR" sz="1100" b="0" i="0" strike="noStrike" cap="none" spc="0" baseline="0" dirty="0" err="1">
                <a:solidFill>
                  <a:srgbClr val="000000"/>
                </a:solidFill>
                <a:effectLst/>
              </a:rPr>
              <a:t>Trenczek</a:t>
            </a:r>
            <a:r>
              <a:rPr lang="fr-FR" sz="1100" b="0" i="0" strike="noStrike" cap="none" spc="0" baseline="0" dirty="0">
                <a:solidFill>
                  <a:srgbClr val="000000"/>
                </a:solidFill>
                <a:effectLst/>
              </a:rPr>
              <a:t> (</a:t>
            </a:r>
            <a:r>
              <a:rPr lang="fr-FR" sz="1100" b="0" i="0" strike="noStrike" cap="none" spc="0" baseline="0" dirty="0" err="1">
                <a:solidFill>
                  <a:srgbClr val="000000"/>
                </a:solidFill>
                <a:effectLst/>
              </a:rPr>
              <a:t>dir</a:t>
            </a:r>
            <a:r>
              <a:rPr lang="fr-FR" sz="1100" b="0" i="0" strike="noStrike" cap="none" spc="0" baseline="0" dirty="0">
                <a:solidFill>
                  <a:srgbClr val="000000"/>
                </a:solidFill>
                <a:effectLst/>
              </a:rPr>
              <a:t>.), </a:t>
            </a:r>
            <a:r>
              <a:rPr lang="fr-FR" sz="1100" b="0" i="1" strike="noStrike" cap="none" spc="0" baseline="0" dirty="0" err="1">
                <a:solidFill>
                  <a:srgbClr val="000000"/>
                </a:solidFill>
                <a:effectLst/>
              </a:rPr>
              <a:t>Frankfurter</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Kommentar</a:t>
            </a:r>
            <a:r>
              <a:rPr lang="fr-FR" sz="1100" b="0" i="1" strike="noStrike" cap="none" spc="0" baseline="0" dirty="0">
                <a:solidFill>
                  <a:srgbClr val="000000"/>
                </a:solidFill>
                <a:effectLst/>
              </a:rPr>
              <a:t> SGB VIII</a:t>
            </a:r>
            <a:r>
              <a:rPr lang="fr-FR" sz="1100" b="0" i="0" strike="noStrike" cap="none" spc="0" baseline="0" dirty="0">
                <a:solidFill>
                  <a:srgbClr val="000000"/>
                </a:solidFill>
                <a:effectLst/>
              </a:rPr>
              <a:t>, Annexe I, 8</a:t>
            </a:r>
            <a:r>
              <a:rPr lang="fr-FR" sz="1100" b="0" i="0" strike="noStrike" cap="none" spc="0" baseline="30000" dirty="0">
                <a:solidFill>
                  <a:srgbClr val="000000"/>
                </a:solidFill>
                <a:effectLst/>
              </a:rPr>
              <a:t>e</a:t>
            </a:r>
            <a:r>
              <a:rPr lang="fr-FR" sz="1100" b="0" i="0" strike="noStrike" cap="none" spc="0" baseline="0" dirty="0">
                <a:solidFill>
                  <a:srgbClr val="000000"/>
                </a:solidFill>
                <a:effectLst/>
              </a:rPr>
              <a:t> édition, Baden-Baden, pp. 1093</a:t>
            </a:r>
            <a:r>
              <a:rPr lang="de-DE" sz="1100" dirty="0"/>
              <a:t>–</a:t>
            </a:r>
            <a:r>
              <a:rPr lang="fr-FR" sz="1100" b="0" i="0" strike="noStrike" cap="none" spc="0" baseline="0" dirty="0">
                <a:solidFill>
                  <a:srgbClr val="000000"/>
                </a:solidFill>
                <a:effectLst/>
              </a:rPr>
              <a:t>1128.</a:t>
            </a:r>
          </a:p>
          <a:p>
            <a:pPr marL="171450" indent="-171450">
              <a:buFont typeface="Wingdings" panose="05000000000000000000" pitchFamily="2" charset="2"/>
              <a:buChar char="Ø"/>
            </a:pPr>
            <a:r>
              <a:rPr lang="fr-FR" sz="1100" b="0" i="0" strike="noStrike" cap="none" spc="0" baseline="0" dirty="0" err="1">
                <a:solidFill>
                  <a:srgbClr val="000000"/>
                </a:solidFill>
                <a:effectLst/>
              </a:rPr>
              <a:t>Waschull</a:t>
            </a:r>
            <a:r>
              <a:rPr lang="fr-FR" sz="1100" b="0" i="0" strike="noStrike" cap="none" spc="0" baseline="0" dirty="0">
                <a:solidFill>
                  <a:srgbClr val="000000"/>
                </a:solidFill>
                <a:effectLst/>
              </a:rPr>
              <a:t>, Dirk (2019) : </a:t>
            </a:r>
            <a:r>
              <a:rPr lang="fr-FR" sz="1100" b="0" i="1" strike="noStrike" cap="none" spc="0" baseline="0" dirty="0">
                <a:solidFill>
                  <a:srgbClr val="000000"/>
                </a:solidFill>
                <a:effectLst/>
              </a:rPr>
              <a:t>ASD-</a:t>
            </a:r>
            <a:r>
              <a:rPr lang="fr-FR" sz="1100" b="0" i="1" strike="noStrike" cap="none" spc="0" baseline="0" dirty="0" err="1">
                <a:solidFill>
                  <a:srgbClr val="000000"/>
                </a:solidFill>
                <a:effectLst/>
              </a:rPr>
              <a:t>Arbeit</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und</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Verwaltungsverfahren</a:t>
            </a:r>
            <a:r>
              <a:rPr lang="fr-FR" sz="1100" b="0" i="0" strike="noStrike" cap="none" spc="0" baseline="0" dirty="0">
                <a:solidFill>
                  <a:srgbClr val="000000"/>
                </a:solidFill>
                <a:effectLst/>
              </a:rPr>
              <a:t>, in : </a:t>
            </a:r>
            <a:r>
              <a:rPr lang="fr-FR" sz="1100" b="0" i="0" strike="noStrike" cap="none" spc="0" baseline="0" dirty="0" err="1">
                <a:solidFill>
                  <a:srgbClr val="000000"/>
                </a:solidFill>
                <a:effectLst/>
              </a:rPr>
              <a:t>Merchel</a:t>
            </a:r>
            <a:r>
              <a:rPr lang="fr-FR" sz="1100" b="0" i="0" strike="noStrike" cap="none" spc="0" baseline="0" dirty="0">
                <a:solidFill>
                  <a:srgbClr val="000000"/>
                </a:solidFill>
                <a:effectLst/>
              </a:rPr>
              <a:t>, Joachim (</a:t>
            </a:r>
            <a:r>
              <a:rPr lang="fr-FR" sz="1100" b="0" i="0" strike="noStrike" cap="none" spc="0" baseline="0" dirty="0" err="1">
                <a:solidFill>
                  <a:srgbClr val="000000"/>
                </a:solidFill>
                <a:effectLst/>
              </a:rPr>
              <a:t>dir</a:t>
            </a:r>
            <a:r>
              <a:rPr lang="fr-FR" sz="1100" b="0" i="0" strike="noStrike" cap="none" spc="0" baseline="0" dirty="0">
                <a:solidFill>
                  <a:srgbClr val="000000"/>
                </a:solidFill>
                <a:effectLst/>
              </a:rPr>
              <a:t>.), </a:t>
            </a:r>
            <a:r>
              <a:rPr lang="fr-FR" sz="1100" b="0" i="1" strike="noStrike" cap="none" spc="0" baseline="0" dirty="0" err="1">
                <a:solidFill>
                  <a:srgbClr val="000000"/>
                </a:solidFill>
                <a:effectLst/>
              </a:rPr>
              <a:t>Handbuch</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Allgemeiner</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Sozialer</a:t>
            </a:r>
            <a:r>
              <a:rPr lang="fr-FR" sz="1100" b="0" i="1" strike="noStrike" cap="none" spc="0" baseline="0" dirty="0">
                <a:solidFill>
                  <a:srgbClr val="000000"/>
                </a:solidFill>
                <a:effectLst/>
              </a:rPr>
              <a:t> </a:t>
            </a:r>
            <a:r>
              <a:rPr lang="fr-FR" sz="1100" b="0" i="1" strike="noStrike" cap="none" spc="0" baseline="0" dirty="0" err="1">
                <a:solidFill>
                  <a:srgbClr val="000000"/>
                </a:solidFill>
                <a:effectLst/>
              </a:rPr>
              <a:t>Dienst</a:t>
            </a:r>
            <a:r>
              <a:rPr lang="fr-FR" sz="1100" b="0" i="1" strike="noStrike" cap="none" spc="0" baseline="0" dirty="0">
                <a:solidFill>
                  <a:srgbClr val="000000"/>
                </a:solidFill>
                <a:effectLst/>
              </a:rPr>
              <a:t> (ASD)</a:t>
            </a:r>
            <a:r>
              <a:rPr lang="fr-FR" sz="1100" b="0" i="0" strike="noStrike" cap="none" spc="0" baseline="0" dirty="0">
                <a:solidFill>
                  <a:srgbClr val="000000"/>
                </a:solidFill>
                <a:effectLst/>
              </a:rPr>
              <a:t>, 3</a:t>
            </a:r>
            <a:r>
              <a:rPr lang="fr-FR" sz="1100" b="0" i="0" strike="noStrike" cap="none" spc="0" baseline="30000" dirty="0">
                <a:solidFill>
                  <a:srgbClr val="000000"/>
                </a:solidFill>
                <a:effectLst/>
              </a:rPr>
              <a:t>e</a:t>
            </a:r>
            <a:r>
              <a:rPr lang="fr-FR" sz="1100" b="0" i="0" strike="noStrike" cap="none" spc="0" baseline="0" dirty="0">
                <a:solidFill>
                  <a:srgbClr val="000000"/>
                </a:solidFill>
                <a:effectLst/>
              </a:rPr>
              <a:t> édition, Munich, pp. 78</a:t>
            </a:r>
            <a:r>
              <a:rPr lang="de-DE" sz="1100" dirty="0"/>
              <a:t>–</a:t>
            </a:r>
            <a:r>
              <a:rPr lang="fr-FR" sz="1100" b="0" i="0" strike="noStrike" cap="none" spc="0" baseline="0" dirty="0">
                <a:solidFill>
                  <a:srgbClr val="000000"/>
                </a:solidFill>
                <a:effectLst/>
              </a:rPr>
              <a:t>87.</a:t>
            </a:r>
          </a:p>
        </p:txBody>
      </p:sp>
      <p:sp>
        <p:nvSpPr>
          <p:cNvPr id="4" name="Foliennummernplatzhalter 3"/>
          <p:cNvSpPr>
            <a:spLocks noGrp="1"/>
          </p:cNvSpPr>
          <p:nvPr>
            <p:ph type="sldNum" sz="quarter" idx="10"/>
          </p:nvPr>
        </p:nvSpPr>
        <p:spPr/>
        <p:txBody>
          <a:bodyPr/>
          <a:lstStyle/>
          <a:p>
            <a:fld id="{178ACBB0-B8BD-7243-B5CA-EEE1A71994D0}" type="slidenum">
              <a:rPr lang="de-DE" smtClean="0"/>
              <a:t>36</a:t>
            </a:fld>
            <a:endParaRPr lang="de-DE"/>
          </a:p>
        </p:txBody>
      </p:sp>
    </p:spTree>
    <p:extLst>
      <p:ext uri="{BB962C8B-B14F-4D97-AF65-F5344CB8AC3E}">
        <p14:creationId xmlns:p14="http://schemas.microsoft.com/office/powerpoint/2010/main" val="2564708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852971"/>
          </a:xfrm>
        </p:spPr>
        <p:txBody>
          <a:bodyPr/>
          <a:lstStyle/>
          <a:p>
            <a:r>
              <a:rPr lang="fr-FR" sz="1100" b="0" i="0" strike="noStrike" cap="none" spc="0" baseline="0" dirty="0">
                <a:solidFill>
                  <a:srgbClr val="000000"/>
                </a:solidFill>
                <a:effectLst/>
              </a:rPr>
              <a:t>L’Allemagne est non seulement soumise au cadre juridique de l’Union européenne, mais aussi liée par un certain nombre de traités internationaux plus ou moins contraignants. Certains sont de portée internationale, d’autres simplement européens, et d’autres encore bilatéraux.</a:t>
            </a:r>
          </a:p>
          <a:p>
            <a:endParaRPr lang="de-DE" sz="1100" dirty="0"/>
          </a:p>
          <a:p>
            <a:r>
              <a:rPr lang="fr-FR" sz="1100" b="0" i="0" strike="noStrike" cap="none" spc="0" baseline="0" dirty="0">
                <a:solidFill>
                  <a:srgbClr val="000000"/>
                </a:solidFill>
                <a:effectLst/>
              </a:rPr>
              <a:t>En droit allemand, les traités internationaux (qui selon l’article 59, alinéa 2, « requièrent l’approbation ou le concours des organes respectivement compétents en matière de législation fédérale ») ont valeur de simple loi fédérale.</a:t>
            </a:r>
          </a:p>
          <a:p>
            <a:endParaRPr lang="de-DE" sz="1100" dirty="0"/>
          </a:p>
          <a:p>
            <a:r>
              <a:rPr lang="fr-FR" sz="1100" b="0" i="0" strike="noStrike" cap="none" spc="0" baseline="0" dirty="0">
                <a:solidFill>
                  <a:srgbClr val="000000"/>
                </a:solidFill>
                <a:effectLst/>
              </a:rPr>
              <a:t>En principe, les règles de droit adoptées par des organisations internationales ne sont pas directement applicables en droit national. Les États membres ont toutefois l’obligation de transposer les règles définies au niveau de l’organisation dans leur droit national.</a:t>
            </a:r>
          </a:p>
          <a:p>
            <a:endParaRPr lang="de-DE" sz="1100" dirty="0"/>
          </a:p>
          <a:p>
            <a:r>
              <a:rPr lang="fr-FR" sz="1100" b="1" i="0" strike="noStrike" cap="none" spc="0" baseline="0" dirty="0">
                <a:solidFill>
                  <a:srgbClr val="000000"/>
                </a:solidFill>
                <a:effectLst/>
              </a:rPr>
              <a:t>Nations unies</a:t>
            </a:r>
            <a:endParaRPr lang="de-DE" sz="1100" dirty="0"/>
          </a:p>
          <a:p>
            <a:r>
              <a:rPr lang="fr-FR" sz="1100" b="0" i="0" strike="noStrike" cap="none" spc="0" baseline="0" dirty="0">
                <a:solidFill>
                  <a:srgbClr val="000000"/>
                </a:solidFill>
                <a:effectLst/>
              </a:rPr>
              <a:t>Avec pas moins de dix conventions relatives aux droits humains, les Nations unies ont mis au point un véritable arsenal de droit public contraignant et applicable à tous ses États membres. Certaines de ces conventions sont assorties de protocoles facultatifs qui prévoient souvent une procédure de recours individuel.</a:t>
            </a:r>
          </a:p>
          <a:p>
            <a:r>
              <a:rPr lang="de-DE" sz="1100" dirty="0"/>
              <a:t> </a:t>
            </a:r>
          </a:p>
          <a:p>
            <a:r>
              <a:rPr lang="fr-FR" sz="1100" b="0" i="0" strike="noStrike" cap="none" spc="0" baseline="0" dirty="0">
                <a:solidFill>
                  <a:srgbClr val="000000"/>
                </a:solidFill>
                <a:effectLst/>
              </a:rPr>
              <a:t>Parmi ces conventions, certaines visent directement les enfants, les jeunes et leurs familles, par exemple :</a:t>
            </a:r>
          </a:p>
          <a:p>
            <a:pPr marL="171450" lvl="0" indent="-171450">
              <a:buFont typeface="Wingdings" panose="05000000000000000000" pitchFamily="2" charset="2"/>
              <a:buChar char="Ø"/>
            </a:pPr>
            <a:r>
              <a:rPr lang="fr-FR" sz="1100" b="0" i="0" strike="noStrike" cap="none" spc="0" baseline="0" dirty="0">
                <a:solidFill>
                  <a:srgbClr val="000000"/>
                </a:solidFill>
                <a:effectLst/>
              </a:rPr>
              <a:t>La Convention des Nations unies relative aux droits de l’enfant : un traité international contraignant entré en vigueur le 2 septembre 1990 et ratifié par l’Allemagne le 6 mars 1992.</a:t>
            </a:r>
          </a:p>
          <a:p>
            <a:pPr marL="171450" lvl="0" indent="-171450">
              <a:buFont typeface="Wingdings" panose="05000000000000000000" pitchFamily="2" charset="2"/>
              <a:buChar char="Ø"/>
            </a:pPr>
            <a:r>
              <a:rPr lang="fr-FR" sz="1100" b="0" i="0" strike="noStrike" cap="none" spc="0" baseline="0" dirty="0">
                <a:solidFill>
                  <a:srgbClr val="000000"/>
                </a:solidFill>
                <a:effectLst/>
              </a:rPr>
              <a:t>La Convention des Nations unies relative aux droits des personnes handicapées : un traité international contraignant entré en vigueur le 3 mai 2008 et ratifié par l’Allemagne le 26 février 2009.</a:t>
            </a:r>
          </a:p>
          <a:p>
            <a:pPr marL="171450" lvl="0" indent="-171450">
              <a:buFont typeface="Wingdings" panose="05000000000000000000" pitchFamily="2" charset="2"/>
              <a:buChar char="Ø"/>
            </a:pPr>
            <a:r>
              <a:rPr lang="fr-FR" sz="1100" b="0" i="0" strike="noStrike" cap="none" spc="0" baseline="0" dirty="0">
                <a:solidFill>
                  <a:srgbClr val="000000"/>
                </a:solidFill>
                <a:effectLst/>
              </a:rPr>
              <a:t>La Convention sur l’élimination de toute forme de discrimination à l’égard des femmes (CEDAW), adoptée le 18 décembre 1979, entrée en vigueur en 1981, et ratifié par l’Allemagne le 10 juillet 1985.</a:t>
            </a:r>
          </a:p>
          <a:p>
            <a:pPr marL="171450" lvl="0" indent="-171450">
              <a:buFont typeface="Wingdings" panose="05000000000000000000" pitchFamily="2" charset="2"/>
              <a:buChar char="Ø"/>
            </a:pPr>
            <a:r>
              <a:rPr lang="fr-FR" sz="1100" b="0" i="0" strike="noStrike" cap="none" spc="0" baseline="0" dirty="0">
                <a:solidFill>
                  <a:srgbClr val="000000"/>
                </a:solidFill>
                <a:effectLst/>
              </a:rPr>
              <a:t>La Convention internationale sur l'élimination de toutes les formes de discrimination raciale, entrée en vigueur le 4 janvier 1969 et ratifiée sans réserves par l’Allemagne le 16 mai 1969.</a:t>
            </a:r>
          </a:p>
          <a:p>
            <a:pPr lvl="0"/>
            <a:endParaRPr lang="de-DE" sz="1100" dirty="0"/>
          </a:p>
          <a:p>
            <a:r>
              <a:rPr lang="fr-FR" sz="1100" b="1" i="0" strike="noStrike" cap="none" spc="0" baseline="0" dirty="0">
                <a:solidFill>
                  <a:srgbClr val="000000"/>
                </a:solidFill>
                <a:effectLst/>
              </a:rPr>
              <a:t>Conseil de l’Europe</a:t>
            </a:r>
            <a:endParaRPr lang="de-DE" sz="1100" dirty="0"/>
          </a:p>
          <a:p>
            <a:r>
              <a:rPr lang="fr-FR" sz="1100" b="0" i="0" strike="noStrike" cap="none" spc="0" baseline="0" dirty="0">
                <a:solidFill>
                  <a:srgbClr val="000000"/>
                </a:solidFill>
                <a:effectLst/>
              </a:rPr>
              <a:t>Le Conseil de l’Europe est un acteur pionnier de la création d’un cadre juridique contraignant visant à protéger les droits humains, l’État de droit et la démocratie à l’échelle européenne. À ce jour, il a établi plus de 200 traités et protocoles dans ce domaine, parmi lesquels des instruments juridiques fondamentaux, tels que la Convention de sauvegarde des droits de l’Homme et des libertés fondamentales, la Convention européenne pour la prévention de la torture, ou encore la Charte sociale européenne.</a:t>
            </a:r>
          </a:p>
          <a:p>
            <a:r>
              <a:rPr lang="fr-FR" sz="1100" b="0" i="0" strike="noStrike" cap="none" spc="0" baseline="0" dirty="0">
                <a:solidFill>
                  <a:srgbClr val="000000"/>
                </a:solidFill>
                <a:effectLst/>
              </a:rPr>
              <a:t>Outre ces textes centraux, certains visent directement les enfants, les jeunes et leurs familles, par exemple :</a:t>
            </a:r>
          </a:p>
          <a:p>
            <a:pPr marL="171450" lvl="0" indent="-171450">
              <a:buFont typeface="Wingdings" panose="05000000000000000000" pitchFamily="2" charset="2"/>
              <a:buChar char="Ø"/>
            </a:pPr>
            <a:r>
              <a:rPr lang="fr-FR" sz="1100" b="0" i="0" strike="noStrike" cap="none" spc="0" baseline="0" dirty="0">
                <a:solidFill>
                  <a:srgbClr val="000000"/>
                </a:solidFill>
                <a:effectLst/>
              </a:rPr>
              <a:t>La Convention du Conseil de l'Europe sur la prévention et la lutte contre la violence à l'égard des femmes et la violence domestique, entrée en vigueur le 1</a:t>
            </a:r>
            <a:r>
              <a:rPr lang="fr-FR" sz="1100" b="0" i="0" strike="noStrike" cap="none" spc="0" baseline="30000" dirty="0">
                <a:solidFill>
                  <a:srgbClr val="000000"/>
                </a:solidFill>
                <a:effectLst/>
              </a:rPr>
              <a:t>er</a:t>
            </a:r>
            <a:r>
              <a:rPr lang="fr-FR" sz="1100" b="0" i="0" strike="noStrike" cap="none" spc="0" baseline="0" dirty="0">
                <a:solidFill>
                  <a:srgbClr val="000000"/>
                </a:solidFill>
                <a:effectLst/>
              </a:rPr>
              <a:t> août 2014.</a:t>
            </a:r>
          </a:p>
          <a:p>
            <a:pPr marL="171450" lvl="0" indent="-171450">
              <a:buFont typeface="Wingdings" panose="05000000000000000000" pitchFamily="2" charset="2"/>
              <a:buChar char="Ø"/>
            </a:pPr>
            <a:r>
              <a:rPr lang="fr-FR" sz="1100" b="0" i="0" strike="noStrike" cap="none" spc="0" baseline="0" dirty="0">
                <a:solidFill>
                  <a:srgbClr val="000000"/>
                </a:solidFill>
                <a:effectLst/>
              </a:rPr>
              <a:t>La Convention du Conseil de l'Europe sur la protection des enfants contre l'exploitation et les abus sexuels, entrée en vigueur le 1</a:t>
            </a:r>
            <a:r>
              <a:rPr lang="fr-FR" sz="1100" b="0" i="0" strike="noStrike" cap="none" spc="0" baseline="30000" dirty="0">
                <a:solidFill>
                  <a:srgbClr val="000000"/>
                </a:solidFill>
                <a:effectLst/>
              </a:rPr>
              <a:t>er</a:t>
            </a:r>
            <a:r>
              <a:rPr lang="fr-FR" sz="1100" b="0" i="0" strike="noStrike" cap="none" spc="0" baseline="0" dirty="0">
                <a:solidFill>
                  <a:srgbClr val="000000"/>
                </a:solidFill>
                <a:effectLst/>
              </a:rPr>
              <a:t> juillet 2010. </a:t>
            </a:r>
          </a:p>
          <a:p>
            <a:pPr lvl="0"/>
            <a:endParaRPr lang="de-DE" sz="1100" dirty="0"/>
          </a:p>
          <a:p>
            <a:r>
              <a:rPr lang="fr-FR" sz="1100" b="1" i="0" strike="noStrike" cap="none" spc="0" baseline="0" dirty="0">
                <a:solidFill>
                  <a:srgbClr val="000000"/>
                </a:solidFill>
                <a:effectLst/>
              </a:rPr>
              <a:t>Conférence de La Haye de droit international privé</a:t>
            </a:r>
            <a:endParaRPr lang="de-DE" sz="1100" dirty="0"/>
          </a:p>
          <a:p>
            <a:r>
              <a:rPr lang="fr-FR" sz="1100" b="0" i="0" strike="noStrike" cap="none" spc="0" baseline="0" dirty="0">
                <a:solidFill>
                  <a:srgbClr val="000000"/>
                </a:solidFill>
                <a:effectLst/>
              </a:rPr>
              <a:t>La Conférence de La Haye, à l’origine de plusieurs traités internationaux de portée mondiale, a véritablement forgé la coopération internationale en matière familiale et de droits de l’enfant. L’Allemagne est partie aux principaux traités de la Haye :</a:t>
            </a:r>
          </a:p>
          <a:p>
            <a:pPr marL="171450" lvl="0" indent="-171450">
              <a:buFont typeface="Wingdings" panose="05000000000000000000" pitchFamily="2" charset="2"/>
              <a:buChar char="Ø"/>
            </a:pPr>
            <a:r>
              <a:rPr lang="fr-FR" sz="1100" b="0" i="0" strike="noStrike" cap="none" spc="0" baseline="0" dirty="0">
                <a:solidFill>
                  <a:srgbClr val="000000"/>
                </a:solidFill>
                <a:effectLst/>
              </a:rPr>
              <a:t>la Convention du 19 octobre 1996 concernant la compétence, la loi applicable, la reconnaissance, l'exécution et la coopération en matière de responsabilité parentale et de mesures de protection des enfants,</a:t>
            </a:r>
          </a:p>
          <a:p>
            <a:pPr marL="171450" lvl="0" indent="-171450">
              <a:buFont typeface="Wingdings" panose="05000000000000000000" pitchFamily="2" charset="2"/>
              <a:buChar char="Ø"/>
            </a:pPr>
            <a:r>
              <a:rPr lang="fr-FR" sz="1100" b="0" i="0" strike="noStrike" cap="none" spc="0" baseline="0" dirty="0">
                <a:solidFill>
                  <a:srgbClr val="000000"/>
                </a:solidFill>
                <a:effectLst/>
                <a:hlinkClick r:id="rId3" history="0"/>
              </a:rPr>
              <a:t>la Convention du 5 octobre 1961 concernant la compétence des autorités et la loi applicable en matière de protection des mineurs</a:t>
            </a:r>
            <a:r>
              <a:rPr lang="fr-FR" sz="1100" b="0" i="0" u="sng" strike="noStrike" cap="none" spc="0" baseline="0" dirty="0">
                <a:solidFill>
                  <a:srgbClr val="000000"/>
                </a:solidFill>
                <a:effectLst/>
                <a:uFill>
                  <a:solidFill>
                    <a:srgbClr val="000000"/>
                  </a:solidFill>
                </a:uFill>
              </a:rPr>
              <a:t>,</a:t>
            </a:r>
            <a:endParaRPr lang="de-DE" sz="1100" dirty="0"/>
          </a:p>
          <a:p>
            <a:pPr marL="171450" lvl="0" indent="-171450">
              <a:buFont typeface="Wingdings" panose="05000000000000000000" pitchFamily="2" charset="2"/>
              <a:buChar char="Ø"/>
            </a:pPr>
            <a:r>
              <a:rPr lang="fr-FR" sz="1100" b="0" i="0" u="sng" strike="noStrike" cap="none" spc="0" baseline="0" dirty="0">
                <a:solidFill>
                  <a:srgbClr val="000000"/>
                </a:solidFill>
                <a:effectLst/>
                <a:uFill>
                  <a:solidFill>
                    <a:srgbClr val="000000"/>
                  </a:solidFill>
                </a:uFill>
                <a:hlinkClick r:id="rId4" history="0"/>
              </a:rPr>
              <a:t>la Convention du 29 mai 1993 sur la protection des enfants et la coopération en matière d'adoption internationale</a:t>
            </a:r>
            <a:r>
              <a:rPr lang="fr-FR" sz="1100" b="0" i="0" u="sng" strike="noStrike" cap="none" spc="0" baseline="0" dirty="0">
                <a:solidFill>
                  <a:srgbClr val="000000"/>
                </a:solidFill>
                <a:effectLst/>
                <a:uFill>
                  <a:solidFill>
                    <a:srgbClr val="000000"/>
                  </a:solidFill>
                </a:uFill>
              </a:rPr>
              <a:t>,</a:t>
            </a:r>
            <a:endParaRPr lang="de-DE" sz="1100" dirty="0"/>
          </a:p>
          <a:p>
            <a:pPr marL="171450" lvl="0" indent="-171450">
              <a:buFont typeface="Wingdings" panose="05000000000000000000" pitchFamily="2" charset="2"/>
              <a:buChar char="Ø"/>
            </a:pPr>
            <a:r>
              <a:rPr lang="fr-FR" sz="1100" b="0" i="0" u="sng" strike="noStrike" cap="none" spc="0" baseline="0" dirty="0">
                <a:solidFill>
                  <a:srgbClr val="000000"/>
                </a:solidFill>
                <a:effectLst/>
                <a:uFill>
                  <a:solidFill>
                    <a:srgbClr val="000000"/>
                  </a:solidFill>
                </a:uFill>
                <a:hlinkClick r:id="rId5" history="0"/>
              </a:rPr>
              <a:t>la Convention du 25 octobre 1980 sur les aspects civils de l'enlèvement international d'enfants</a:t>
            </a:r>
            <a:r>
              <a:rPr lang="fr-FR" sz="1100" b="0" i="0" u="sng" strike="noStrike" cap="none" spc="0" baseline="0" dirty="0">
                <a:solidFill>
                  <a:srgbClr val="000000"/>
                </a:solidFill>
                <a:effectLst/>
                <a:uFill>
                  <a:solidFill>
                    <a:srgbClr val="000000"/>
                  </a:solidFill>
                </a:uFill>
              </a:rPr>
              <a:t>,</a:t>
            </a:r>
            <a:endParaRPr lang="de-DE" sz="1100" dirty="0"/>
          </a:p>
          <a:p>
            <a:pPr marL="171450" lvl="0" indent="-171450">
              <a:buFont typeface="Wingdings" panose="05000000000000000000" pitchFamily="2" charset="2"/>
              <a:buChar char="Ø"/>
            </a:pPr>
            <a:r>
              <a:rPr lang="fr-FR" sz="1100" b="0" i="0" u="sng" strike="noStrike" cap="none" spc="0" baseline="0" dirty="0">
                <a:solidFill>
                  <a:srgbClr val="000000"/>
                </a:solidFill>
                <a:effectLst/>
                <a:uFill>
                  <a:solidFill>
                    <a:srgbClr val="000000"/>
                  </a:solidFill>
                </a:uFill>
                <a:hlinkClick r:id="rId6" history="0"/>
              </a:rPr>
              <a:t>et la Convention du 23 novembre 2007 sur le recouvrement international des aliments destinés aux enfants et à d'autres membres de la famille</a:t>
            </a:r>
            <a:r>
              <a:rPr lang="fr-FR" sz="1100" b="0" i="0" strike="noStrike" cap="none" spc="0" baseline="0" dirty="0">
                <a:solidFill>
                  <a:srgbClr val="000000"/>
                </a:solidFill>
                <a:effectLst/>
              </a:rPr>
              <a:t>.</a:t>
            </a:r>
          </a:p>
          <a:p>
            <a:pPr lvl="0"/>
            <a:endParaRPr lang="de-DE" sz="1100" dirty="0"/>
          </a:p>
          <a:p>
            <a:r>
              <a:rPr lang="fr-FR" sz="1100" b="1" i="0" strike="noStrike" cap="none" spc="0" baseline="0" dirty="0">
                <a:solidFill>
                  <a:srgbClr val="000000"/>
                </a:solidFill>
                <a:effectLst/>
              </a:rPr>
              <a:t>Traités bilatéraux</a:t>
            </a:r>
          </a:p>
          <a:p>
            <a:r>
              <a:rPr lang="fr-FR" sz="1100" b="0" i="0" strike="noStrike" cap="none" spc="0" baseline="0" dirty="0">
                <a:solidFill>
                  <a:srgbClr val="000000"/>
                </a:solidFill>
                <a:effectLst/>
              </a:rPr>
              <a:t>Des accords ont été conclus avec la France, la Grèce et la Pologne en vue de l’instauration et de l’entretien d’offices binationaux pour la jeunesse. Avec Israël, la République tchèque et la Russie, l’Allemagne a en outre établi des déclarations de principe ou des accords sur la mise en place de centres de coordination des échanges de jeunes.</a:t>
            </a:r>
          </a:p>
          <a:p>
            <a:endParaRPr lang="de-DE" sz="1100" kern="1200" dirty="0">
              <a:solidFill>
                <a:schemeClr val="tx1"/>
              </a:solidFill>
              <a:effectLst/>
            </a:endParaRPr>
          </a:p>
          <a:p>
            <a:r>
              <a:rPr lang="fr-FR" sz="1100" b="0" i="0" strike="noStrike" cap="none" spc="0" baseline="0" dirty="0">
                <a:solidFill>
                  <a:srgbClr val="000000"/>
                </a:solidFill>
                <a:effectLst/>
              </a:rPr>
              <a:t>En 2018, l’Allemagne et Israël ont convenu de créer un Office germano-israélien pour la jeunesse, actuellement en cours de conception.</a:t>
            </a:r>
            <a:endParaRPr lang="de-DE" sz="1100" kern="1200" dirty="0">
              <a:solidFill>
                <a:schemeClr val="tx1"/>
              </a:solidFill>
              <a:effectLst/>
            </a:endParaRPr>
          </a:p>
        </p:txBody>
      </p:sp>
      <p:sp>
        <p:nvSpPr>
          <p:cNvPr id="4" name="Foliennummernplatzhalter 3"/>
          <p:cNvSpPr>
            <a:spLocks noGrp="1"/>
          </p:cNvSpPr>
          <p:nvPr>
            <p:ph type="sldNum" sz="quarter" idx="10"/>
          </p:nvPr>
        </p:nvSpPr>
        <p:spPr/>
        <p:txBody>
          <a:bodyPr/>
          <a:lstStyle/>
          <a:p>
            <a:endParaRPr lang="de-DE"/>
          </a:p>
          <a:p>
            <a:fld id="{178ACBB0-B8BD-7243-B5CA-EEE1A71994D0}" type="slidenum">
              <a:rPr lang="de-DE" smtClean="0"/>
              <a:t>37</a:t>
            </a:fld>
            <a:endParaRPr lang="de-DE"/>
          </a:p>
        </p:txBody>
      </p:sp>
    </p:spTree>
    <p:extLst>
      <p:ext uri="{BB962C8B-B14F-4D97-AF65-F5344CB8AC3E}">
        <p14:creationId xmlns:p14="http://schemas.microsoft.com/office/powerpoint/2010/main" val="3777099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38</a:t>
            </a:fld>
            <a:endParaRPr lang="de-DE"/>
          </a:p>
        </p:txBody>
      </p:sp>
    </p:spTree>
    <p:extLst>
      <p:ext uri="{BB962C8B-B14F-4D97-AF65-F5344CB8AC3E}">
        <p14:creationId xmlns:p14="http://schemas.microsoft.com/office/powerpoint/2010/main" val="2179288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5509156"/>
          </a:xfrm>
        </p:spPr>
        <p:txBody>
          <a:bodyPr/>
          <a:lstStyle/>
          <a:p>
            <a:r>
              <a:rPr lang="fr-FR" sz="1100" b="0" i="0" strike="noStrike" cap="none" spc="0" baseline="0" dirty="0">
                <a:solidFill>
                  <a:srgbClr val="000000"/>
                </a:solidFill>
                <a:effectLst/>
                <a:latin typeface="Open Sans"/>
                <a:ea typeface="Open Sans"/>
                <a:cs typeface="Open Sans"/>
              </a:rPr>
              <a:t>La loi régissant l’aide sociale à l’enfance et à la jeunesse figure dans le Code de la Sécurité et de l’action sociales, au Livre VIII. Elle définit le cadre juridique fédéral des missions de l’aide sociale à l’enfance et à la jeunesse (prestations, notamment). Dans plusieurs des domaines d’intervention de celle-ci, ce cadre est précisé par des lois prises à l’échelle des Länder.</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Livre VIII du SGB est entré en vigueur le 1er janvier 1991, annulant la loi de protection de la jeunesse de 1961. L’objectif était de remplacer celle-ci, qui mettait l’accent sur les mesures régaliennes, par un texte axé sur les prestations destinées aux jeunes et à leurs parents. À l’époque, cela fut perçu comme un véritable changement de paradigme. Le texte a été renouvelé plusieurs fois au cours des 30 dernières années. Dernière évolution en date : la </a:t>
            </a:r>
            <a:r>
              <a:rPr lang="fr-FR" sz="1100" b="0" dirty="0">
                <a:latin typeface="Open Sans"/>
                <a:ea typeface="Open Sans"/>
                <a:cs typeface="Open Sans"/>
              </a:rPr>
              <a:t>Loi fédérale visant à renforcer la place des enfants et des jeunes </a:t>
            </a:r>
            <a:r>
              <a:rPr lang="fr-FR" sz="1100" b="0" i="0" strike="noStrike" cap="none" spc="0" baseline="0" dirty="0">
                <a:solidFill>
                  <a:srgbClr val="000000"/>
                </a:solidFill>
                <a:effectLst/>
                <a:latin typeface="Open Sans"/>
                <a:ea typeface="Open Sans"/>
                <a:cs typeface="Open Sans"/>
              </a:rPr>
              <a:t>(2021), qui renforce les droits de participation des jeunes et de leurs parents et ouvre la voie à la prise en charge de tous les enfants par un seul et même organisme, qu’ils soient en situation de handicap ou non.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L’article 1 du SGB VIII résume l’esprit de la loi : à l’alinéa 1, le droit de chaque jeune à « recevoir une éducation qui l’aide à se forger une personnalité indépendante, responsable et sociable » est mis en avant. D’emblée, il est ainsi clair que l’aide sociale à l’enfance et à la jeunesse est au service de l’enfant, et non des parents ou de l’État.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L’alinéa 1 contraste toutefois avec l’alinéa 2 (« Élever et éduquer les enfants sont un droit naturel des parents et une obligation qui leur échoit en priorité. »), qui correspond mot pour mot à l’article 6, alinéa 2 de la Loi fondamentale sur les droits des parents et leurs devoirs de soins et d’éducation. L’article 1, al. 1 du SGB VIII souligne les limites constitutionnelles de l’application des dispositions précitées. S’il doit intervenir pour protéger un enfant, l’État ne peut donc fonder son action que sur les droits parentaux.</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L’alinéa 3 décrit les objectifs que doit poursuivre l’aide sociale à l’enfance et à la jeunesse : </a:t>
            </a:r>
          </a:p>
          <a:p>
            <a:pPr marL="228600" lvl="0" indent="-228600">
              <a:buFont typeface="+mj-lt"/>
              <a:buAutoNum type="arabicParenBoth"/>
            </a:pPr>
            <a:r>
              <a:rPr lang="fr-FR" sz="1100" b="0" i="0" strike="noStrike" cap="none" spc="0" baseline="0" dirty="0">
                <a:solidFill>
                  <a:srgbClr val="000000"/>
                </a:solidFill>
                <a:effectLst/>
                <a:latin typeface="Open Sans"/>
                <a:ea typeface="Open Sans"/>
                <a:cs typeface="Open Sans"/>
              </a:rPr>
              <a:t>Soutenir le développement des jeunes et lutter contre les inégalités en compensant les carences structurelles ou personnelles, dans le but de généraliser l’accès à des conditions favorables d’éducation et de développement ;</a:t>
            </a:r>
          </a:p>
          <a:p>
            <a:pPr marL="228600" lvl="0" indent="-228600">
              <a:buFont typeface="+mj-lt"/>
              <a:buAutoNum type="arabicParenBoth"/>
            </a:pPr>
            <a:r>
              <a:rPr lang="fr-FR" sz="1100" b="0" i="0" strike="noStrike" cap="none" spc="0" baseline="0" dirty="0">
                <a:solidFill>
                  <a:srgbClr val="000000"/>
                </a:solidFill>
                <a:effectLst/>
                <a:latin typeface="Open Sans"/>
                <a:ea typeface="Open Sans"/>
                <a:cs typeface="Open Sans"/>
              </a:rPr>
              <a:t>Aider les jeunes, selon leur âge et leurs capacités, à faire preuve d’autonomie dans tous les domaines de la vie et, ainsi, de participer pleinement à la société ;</a:t>
            </a:r>
          </a:p>
          <a:p>
            <a:pPr marL="228600" lvl="0" indent="-228600">
              <a:buFont typeface="+mj-lt"/>
              <a:buAutoNum type="arabicParenBoth"/>
            </a:pPr>
            <a:r>
              <a:rPr lang="fr-FR" sz="1100" b="0" i="0" strike="noStrike" cap="none" spc="0" baseline="0" dirty="0">
                <a:solidFill>
                  <a:srgbClr val="000000"/>
                </a:solidFill>
                <a:effectLst/>
                <a:latin typeface="Open Sans"/>
                <a:ea typeface="Open Sans"/>
                <a:cs typeface="Open Sans"/>
              </a:rPr>
              <a:t>Renforcer les capacités éducatives des parents en vue de les soutenir ou des les aider à assumer leurs responsabilités parentales dans l’intérêt supérieur de leur enfant ; </a:t>
            </a:r>
          </a:p>
          <a:p>
            <a:pPr marL="228600" lvl="0" indent="-228600">
              <a:buFont typeface="+mj-lt"/>
              <a:buAutoNum type="arabicParenBoth"/>
            </a:pPr>
            <a:r>
              <a:rPr lang="fr-FR" sz="1100" b="0" i="0" strike="noStrike" cap="none" spc="0" baseline="0" dirty="0">
                <a:solidFill>
                  <a:srgbClr val="000000"/>
                </a:solidFill>
                <a:effectLst/>
                <a:latin typeface="Open Sans"/>
                <a:ea typeface="Open Sans"/>
                <a:cs typeface="Open Sans"/>
              </a:rPr>
              <a:t>Prendre des mesures de protection des enfants et des jeunes lorsque leurs parents ne sont pas en mesure de leur garantir une protection suffisante ; </a:t>
            </a:r>
          </a:p>
          <a:p>
            <a:pPr marL="228600" lvl="0" indent="-228600">
              <a:buFont typeface="+mj-lt"/>
              <a:buAutoNum type="arabicParenBoth"/>
            </a:pPr>
            <a:r>
              <a:rPr lang="fr-FR" sz="1100" b="0" i="0" strike="noStrike" cap="none" spc="0" baseline="0" dirty="0">
                <a:solidFill>
                  <a:srgbClr val="000000"/>
                </a:solidFill>
                <a:effectLst/>
                <a:latin typeface="Open Sans"/>
                <a:ea typeface="Open Sans"/>
                <a:cs typeface="Open Sans"/>
              </a:rPr>
              <a:t>Contribuer activement à créer et à entretenir des conditions de vie positives pour les jeunes et leurs familles, ainsi qu’un environnement adapté à la vie familiale. Cet objectif est non seulement transversal à l’ensemble des missions de l’aide sociale à l’enfance, mais il les dépasse, puisqu’il conduit à représenter et défendre les intérêts des enfants et des jeunes dans d’autres contextes.</a:t>
            </a:r>
          </a:p>
          <a:p>
            <a:r>
              <a:rPr lang="fr-FR" sz="1100" b="0" i="0" strike="noStrike" cap="none" spc="0" baseline="0" dirty="0">
                <a:solidFill>
                  <a:srgbClr val="000000"/>
                </a:solidFill>
                <a:effectLst/>
                <a:latin typeface="Open Sans"/>
                <a:ea typeface="Open Sans"/>
                <a:cs typeface="Open Sans"/>
              </a:rPr>
              <a:t>Comme le montrent les objectifs définis à l’article 1 du Livre VIII du SGB, la mission de l’aide sociale à l’enfance et à la jeunesse doit répondre à différents enjeux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mise à la disposition des jeunes d’une infrastructure de soutien et de formation qui leur permette de développer une personnalité indépendante, responsable et sociable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mise à la disposition des enfants, des jeunes et de leur parents de prestations permettant de compenser des conditions de vie insuffisantes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mise en œuvre de mesures de contrôle (et, le cas échéant, d’interventions) visant à protéger les enfants et les jeunes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représentation des intérêts des jeunes, l’intervention en faveur de leur participation à la société et la lutte contre la ségrégation et l’exclusion.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Tous ces objectifs présentent des ambivalences et entretiennent une certaine tension les uns avec les autres, révélatrice d’une aide sociale à l’enfance et à la jeunesse qui doit composer avec, d’une part, un mandat général de soutien à l’éducation, à la participation sociale et à la formation, et d’autre part un mandat de protection et d’intervention dans les situations de crise, tout en assurant la cohérence de l’ensemble de son action.</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Pour découvrir et approfondir</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(2018) :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Hansbauer</a:t>
            </a:r>
            <a:r>
              <a:rPr lang="fr-FR" sz="1100" b="0" i="0" strike="noStrike" cap="none" spc="0" baseline="0" dirty="0">
                <a:solidFill>
                  <a:srgbClr val="000000"/>
                </a:solidFill>
                <a:effectLst/>
                <a:latin typeface="Open Sans"/>
                <a:ea typeface="Open Sans"/>
                <a:cs typeface="Open Sans"/>
              </a:rPr>
              <a:t>, Peter ; </a:t>
            </a: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 </a:t>
            </a:r>
            <a:r>
              <a:rPr lang="fr-FR" sz="1100" b="0" i="0" strike="noStrike" cap="none" spc="0" baseline="0" dirty="0" err="1">
                <a:solidFill>
                  <a:srgbClr val="000000"/>
                </a:solidFill>
                <a:effectLst/>
                <a:latin typeface="Open Sans"/>
                <a:ea typeface="Open Sans"/>
                <a:cs typeface="Open Sans"/>
              </a:rPr>
              <a:t>Schone</a:t>
            </a:r>
            <a:r>
              <a:rPr lang="fr-FR" sz="1100" b="0" i="0" strike="noStrike" cap="none" spc="0" baseline="0" dirty="0">
                <a:solidFill>
                  <a:srgbClr val="000000"/>
                </a:solidFill>
                <a:effectLst/>
                <a:latin typeface="Open Sans"/>
                <a:ea typeface="Open Sans"/>
                <a:cs typeface="Open Sans"/>
              </a:rPr>
              <a:t>, Reinhold (2020)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Grundlagen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Handlungsfelder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professionelle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Anforderungen</a:t>
            </a:r>
            <a:r>
              <a:rPr lang="fr-FR" sz="1100" b="0" i="0" strike="noStrike" cap="none" spc="0" baseline="0" dirty="0">
                <a:solidFill>
                  <a:srgbClr val="000000"/>
                </a:solidFill>
                <a:effectLst/>
                <a:latin typeface="Open Sans"/>
                <a:ea typeface="Open Sans"/>
                <a:cs typeface="Open Sans"/>
              </a:rPr>
              <a:t>, Stuttgart, Allemagne</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Jordan, Erwin ; </a:t>
            </a:r>
            <a:r>
              <a:rPr lang="fr-FR" sz="1100" b="0" i="0" strike="noStrike" cap="none" spc="0" baseline="0" dirty="0" err="1">
                <a:solidFill>
                  <a:srgbClr val="000000"/>
                </a:solidFill>
                <a:effectLst/>
                <a:latin typeface="Open Sans"/>
                <a:ea typeface="Open Sans"/>
                <a:cs typeface="Open Sans"/>
              </a:rPr>
              <a:t>Maykus</a:t>
            </a:r>
            <a:r>
              <a:rPr lang="fr-FR" sz="1100" b="0" i="0" strike="noStrike" cap="none" spc="0" baseline="0" dirty="0">
                <a:solidFill>
                  <a:srgbClr val="000000"/>
                </a:solidFill>
                <a:effectLst/>
                <a:latin typeface="Open Sans"/>
                <a:ea typeface="Open Sans"/>
                <a:cs typeface="Open Sans"/>
              </a:rPr>
              <a:t>, Stephan ; </a:t>
            </a:r>
            <a:r>
              <a:rPr lang="fr-FR" sz="1100" b="0" i="0" strike="noStrike" cap="none" spc="0" baseline="0" dirty="0" err="1">
                <a:solidFill>
                  <a:srgbClr val="000000"/>
                </a:solidFill>
                <a:effectLst/>
                <a:latin typeface="Open Sans"/>
                <a:ea typeface="Open Sans"/>
                <a:cs typeface="Open Sans"/>
              </a:rPr>
              <a:t>Stuckstätte</a:t>
            </a:r>
            <a:r>
              <a:rPr lang="fr-FR" sz="1100" b="0" i="0" strike="noStrike" cap="none" spc="0" baseline="0" dirty="0">
                <a:solidFill>
                  <a:srgbClr val="000000"/>
                </a:solidFill>
                <a:effectLst/>
                <a:latin typeface="Open Sans"/>
                <a:ea typeface="Open Sans"/>
                <a:cs typeface="Open Sans"/>
              </a:rPr>
              <a:t>, Eva (2015) : </a:t>
            </a:r>
            <a:r>
              <a:rPr lang="fr-FR" sz="1100" b="0" i="1" strike="noStrike" cap="none" spc="0" baseline="0" dirty="0">
                <a:solidFill>
                  <a:srgbClr val="000000"/>
                </a:solidFill>
                <a:effectLst/>
                <a:latin typeface="Open Sans"/>
                <a:ea typeface="Open Sans"/>
                <a:cs typeface="Open Sans"/>
              </a:rPr>
              <a:t>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Einführung</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Geschichte</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Handlungsfelder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Organisationsformen</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gesellschaftliche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Problemlagen</a:t>
            </a:r>
            <a:r>
              <a:rPr lang="fr-FR" sz="1100" b="0" i="0" strike="noStrike" cap="none" spc="0" baseline="0" dirty="0">
                <a:solidFill>
                  <a:srgbClr val="000000"/>
                </a:solidFill>
                <a:effectLst/>
                <a:latin typeface="Open Sans"/>
                <a:ea typeface="Open Sans"/>
                <a:cs typeface="Open Sans"/>
              </a:rPr>
              <a:t>, 4</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revue et corrigée, Weinheim et Munich,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Schröer</a:t>
            </a:r>
            <a:r>
              <a:rPr lang="fr-FR" sz="1100" b="0" i="0" strike="noStrike" cap="none" spc="0" baseline="0" dirty="0">
                <a:solidFill>
                  <a:srgbClr val="000000"/>
                </a:solidFill>
                <a:effectLst/>
                <a:latin typeface="Open Sans"/>
                <a:ea typeface="Open Sans"/>
                <a:cs typeface="Open Sans"/>
              </a:rPr>
              <a:t>, Wolfgang ;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 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(2016)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Weinheim et Munich, Allemagne</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SGB VIII, texte commenté</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(2019) : </a:t>
            </a:r>
            <a:r>
              <a:rPr lang="fr-FR" sz="1100" b="0" i="1" strike="noStrike" cap="none" spc="0" baseline="0" dirty="0" err="1">
                <a:solidFill>
                  <a:srgbClr val="000000"/>
                </a:solidFill>
                <a:effectLst/>
                <a:latin typeface="Open Sans"/>
                <a:ea typeface="Open Sans"/>
                <a:cs typeface="Open Sans"/>
              </a:rPr>
              <a:t>Frankfurter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1" strike="noStrike" cap="none" spc="0" baseline="0" dirty="0">
                <a:solidFill>
                  <a:srgbClr val="000000"/>
                </a:solidFill>
                <a:effectLst/>
                <a:latin typeface="Open Sans"/>
                <a:ea typeface="Open Sans"/>
                <a:cs typeface="Open Sans"/>
              </a:rPr>
              <a:t> SGB VIII Kinder- und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8</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Baden-Baden.</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Wiesner</a:t>
            </a:r>
            <a:r>
              <a:rPr lang="fr-FR" sz="1100" b="0" i="0" strike="noStrike" cap="none" spc="0" baseline="0" dirty="0">
                <a:solidFill>
                  <a:srgbClr val="000000"/>
                </a:solidFill>
                <a:effectLst/>
                <a:latin typeface="Open Sans"/>
                <a:ea typeface="Open Sans"/>
                <a:cs typeface="Open Sans"/>
              </a:rPr>
              <a:t>, Reinhard (2021 à paraître) : </a:t>
            </a:r>
            <a:r>
              <a:rPr lang="fr-FR" sz="1100" b="0" i="1" strike="noStrike" cap="none" spc="0" baseline="0" dirty="0">
                <a:solidFill>
                  <a:srgbClr val="000000"/>
                </a:solidFill>
                <a:effectLst/>
                <a:latin typeface="Open Sans"/>
                <a:ea typeface="Open Sans"/>
                <a:cs typeface="Open Sans"/>
              </a:rPr>
              <a:t>SGB VIII – 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6</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39</a:t>
            </a:fld>
            <a:endParaRPr lang="de-DE"/>
          </a:p>
        </p:txBody>
      </p:sp>
    </p:spTree>
    <p:extLst>
      <p:ext uri="{BB962C8B-B14F-4D97-AF65-F5344CB8AC3E}">
        <p14:creationId xmlns:p14="http://schemas.microsoft.com/office/powerpoint/2010/main" val="60127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4</a:t>
            </a:fld>
            <a:endParaRPr lang="de-DE"/>
          </a:p>
        </p:txBody>
      </p:sp>
    </p:spTree>
    <p:extLst>
      <p:ext uri="{BB962C8B-B14F-4D97-AF65-F5344CB8AC3E}">
        <p14:creationId xmlns:p14="http://schemas.microsoft.com/office/powerpoint/2010/main" val="3734940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8308355"/>
          </a:xfrm>
        </p:spPr>
        <p:txBody>
          <a:bodyPr/>
          <a:lstStyle/>
          <a:p>
            <a:r>
              <a:rPr lang="fr-FR" sz="1100" b="0" i="0" strike="noStrike" cap="none" spc="0" baseline="0" dirty="0">
                <a:solidFill>
                  <a:srgbClr val="000000"/>
                </a:solidFill>
                <a:effectLst/>
                <a:latin typeface="Open Sans"/>
                <a:ea typeface="Open Sans"/>
                <a:cs typeface="Open Sans"/>
              </a:rPr>
              <a:t>Des domaines d’interventions très différents sont rassemblés sous la houlette de l’aide sociale à l’enfance et à la jeunesse dans une perspective de cohérence. Ces missions sont détaillées à l’article 2 du Livre VIII du SGB, qui distingue les prestation des autres types de missions. Les prestations peuvent être assurées par des organismes publics ou privés, tandis que les autres missions (régaliennes) reviennent en principe aux acteurs publics de l’aide sociale à l’enfance et à la jeunesse.</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Prestations de l’aide sociale à l’enfance et à la jeunesse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prestations de l’aide sociale à l’enfance et à la jeunesse regroupent le travail (notamment social) de jeunesse et le travail social en milieu scolaire, le soutien aux familles, les structures d’accueil collectif ou individuel à la journée, les actions éducatives, l’aide à l’intégration des enfants et des jeunes en situation de handicap psychique, et le soutien aux jeunes majeurs. Les prestations de l’aide sociale à l’enfance et à la jeunesse sont soumises à deux types de droits différents.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D’une part, le Livre VIII du SGB définit les droits subjectifs des parents, enfants et jeunes eu égard à certaines prestations (p. ex. places en structure d’accueil à la journée, actions éducatives). D’autre part, les acteurs publics de l’aide sociale à l’enfance et à la jeunesse ont l’obligation légale de mettre à la disposition des parents, des enfants et des jeunes des possibilités de soutien (p. ex. éducation familiale, travail de jeunesse). Cette obligation est indépendante des droits subjectifs précédemment cités. Tandis que les droits subjectifs doivent être justifiés au cas par cas et donnent aux bénéficiaires une possibilité de recours en cas de désaccord, l’obligation légale à laquelle sont soumis les acteurs publics de l’aide sociale à l’enfance et à la jeunesse relève du droit objectif et n’est pas opposable.</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Autres missions de l’aide sociale à l’enfance et à la jeunesse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 autres missions » de l’aide sociale à l’enfance et à la jeunesse désignent des missions régaliennes qui ne sont pas, dans un premier temps, associées à une prestation, mais qui donnent aux acteurs publics un pouvoir d’ordre en vue de garantir la protection des enfants et des jeunes (p. ex. placement, collaboration avec le juge aux affaires familiales ou le juge des enfants). La réalisation de ces missions permet (et parfois, impose) au service communal chargé de l’aide sociale à l’enfance et de la politique de jeunesse d’intervenir sans l’accord ou contre le gré de la personne concernée.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Dans certaines conditions (</a:t>
            </a:r>
            <a:r>
              <a:rPr lang="fr-FR" sz="1100" b="0" i="1" strike="noStrike" cap="none" spc="0" baseline="0" dirty="0">
                <a:solidFill>
                  <a:srgbClr val="000000"/>
                </a:solidFill>
                <a:effectLst/>
                <a:latin typeface="Open Sans"/>
                <a:ea typeface="Open Sans"/>
                <a:cs typeface="Open Sans"/>
              </a:rPr>
              <a:t>cf. art. 76 du SGB VIII</a:t>
            </a:r>
            <a:r>
              <a:rPr lang="fr-FR" sz="1100" b="0" i="0" strike="noStrike" cap="none" spc="0" baseline="0" dirty="0">
                <a:solidFill>
                  <a:srgbClr val="000000"/>
                </a:solidFill>
                <a:effectLst/>
                <a:latin typeface="Open Sans"/>
                <a:ea typeface="Open Sans"/>
                <a:cs typeface="Open Sans"/>
              </a:rPr>
              <a:t>), les autres missions peuvent être confiées à des acteurs privés reconnus de l’aide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(2019) : </a:t>
            </a:r>
            <a:r>
              <a:rPr lang="fr-FR" sz="1100" b="0" i="1" strike="noStrike" cap="none" spc="0" baseline="0" dirty="0" err="1">
                <a:solidFill>
                  <a:srgbClr val="000000"/>
                </a:solidFill>
                <a:effectLst/>
                <a:latin typeface="Open Sans"/>
                <a:ea typeface="Open Sans"/>
                <a:cs typeface="Open Sans"/>
              </a:rPr>
              <a:t>Frankfurter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1" strike="noStrike" cap="none" spc="0" baseline="0" dirty="0">
                <a:solidFill>
                  <a:srgbClr val="000000"/>
                </a:solidFill>
                <a:effectLst/>
                <a:latin typeface="Open Sans"/>
                <a:ea typeface="Open Sans"/>
                <a:cs typeface="Open Sans"/>
              </a:rPr>
              <a:t> SGB VIII Kinder- und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8</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Baden-Baden.</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Wiesner</a:t>
            </a:r>
            <a:r>
              <a:rPr lang="fr-FR" sz="1100" b="0" i="0" strike="noStrike" cap="none" spc="0" baseline="0" dirty="0">
                <a:solidFill>
                  <a:srgbClr val="000000"/>
                </a:solidFill>
                <a:effectLst/>
                <a:latin typeface="Open Sans"/>
                <a:ea typeface="Open Sans"/>
                <a:cs typeface="Open Sans"/>
              </a:rPr>
              <a:t>, Reinhard (2021 à paraître) : </a:t>
            </a:r>
            <a:r>
              <a:rPr lang="fr-FR" sz="1100" b="0" i="1" strike="noStrike" cap="none" spc="0" baseline="0" dirty="0">
                <a:solidFill>
                  <a:srgbClr val="000000"/>
                </a:solidFill>
                <a:effectLst/>
                <a:latin typeface="Open Sans"/>
                <a:ea typeface="Open Sans"/>
                <a:cs typeface="Open Sans"/>
              </a:rPr>
              <a:t>SGB VIII – 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0" strike="noStrike" cap="none" spc="0" baseline="0" dirty="0">
                <a:solidFill>
                  <a:srgbClr val="000000"/>
                </a:solidFill>
                <a:effectLst/>
                <a:latin typeface="Open Sans"/>
                <a:ea typeface="Open Sans"/>
                <a:cs typeface="Open Sans"/>
              </a:rPr>
              <a:t>, 6</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40</a:t>
            </a:fld>
            <a:endParaRPr lang="de-DE"/>
          </a:p>
        </p:txBody>
      </p:sp>
    </p:spTree>
    <p:extLst>
      <p:ext uri="{BB962C8B-B14F-4D97-AF65-F5344CB8AC3E}">
        <p14:creationId xmlns:p14="http://schemas.microsoft.com/office/powerpoint/2010/main" val="467530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5725180"/>
          </a:xfrm>
        </p:spPr>
        <p:txBody>
          <a:bodyPr/>
          <a:lstStyle/>
          <a:p>
            <a:r>
              <a:rPr lang="fr-FR" sz="1100" b="0" i="0" strike="noStrike" cap="none" spc="0" baseline="0" dirty="0">
                <a:solidFill>
                  <a:srgbClr val="000000"/>
                </a:solidFill>
                <a:effectLst/>
                <a:latin typeface="Open Sans"/>
                <a:ea typeface="Open Sans"/>
                <a:cs typeface="Open Sans"/>
              </a:rPr>
              <a:t>La loi relative à l’aide sociale à l’enfance et à la jeunesse (Livre VIII du Code de la Sécurité et de l’action sociales, SGB VIII) définit un vaste ensemble de missions et de domaines d’intervention qui — en théorie — s’articulent les uns aux autres dans une perspective de cohérence des interventions d’aide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SGB VIII prévoit d’une part la prestation de services socioéducatifs auprès des personnes, et d’autre part des missions régaliennes de protection des enfants et des jeunes, lesquelles s’inscrivent dans le cadre de droits et d’obligations spécifiques (voir la section 2.1.2).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L’ensemble de ces services et missions visent à concrétiser les différentes facettes du mandat de l’aide sociale à l’enfance et à la jeunesse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Il s’agit en premier lieu d’une mission générale de soutien à l’éducation des jeunes. Les services proposés dans le cadre de cette mission sont destinés à tous les enfants, adolescents et jeunes adultes mais aussi, dans certains cas, à leurs parents. Ces services, qui font partie du quotidien de nombreuses familles, comprennent notamment les structures d’accueil d’enfants à la journée, le travail (p. ex. socioéducatif) de jeunesse et l’éducation familiale. Ces services sont les piliers d’une infrastructure d’aide sociale à l’enfance et à la jeunesse qui s’adresse à tous.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L’aide sociale à l’enfance et à la jeunesse propose également des services de soutien spécifiques aux personnes en situation de précarité. Les prestations destinées aux parents séparés ou divorcés, aux parents isolés ou aux jeunes défavorisés rencontrant des difficultés à l’entrée sur le marché du travail visent à pallier les situations potentiellement difficiles dès leur apparition. C’est notamment l’objet de l’aide </a:t>
            </a:r>
            <a:r>
              <a:rPr lang="fr-FR" sz="1100" b="0" i="0" strike="noStrike" cap="none" spc="0" baseline="0" dirty="0" err="1">
                <a:solidFill>
                  <a:srgbClr val="000000"/>
                </a:solidFill>
                <a:effectLst/>
                <a:latin typeface="Open Sans"/>
                <a:ea typeface="Open Sans"/>
                <a:cs typeface="Open Sans"/>
              </a:rPr>
              <a:t>médico-éducative</a:t>
            </a:r>
            <a:r>
              <a:rPr lang="fr-FR" sz="1100" b="0" i="0" strike="noStrike" cap="none" spc="0" baseline="0" dirty="0">
                <a:solidFill>
                  <a:srgbClr val="000000"/>
                </a:solidFill>
                <a:effectLst/>
                <a:latin typeface="Open Sans"/>
                <a:ea typeface="Open Sans"/>
                <a:cs typeface="Open Sans"/>
              </a:rPr>
              <a:t> précoce, service pluridisciplinaire proposé par l’aide sociale à l’enfance et à la jeunesse en collaboration avec les services de santé depuis une dizaine d’années.</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 SGB VIII prévoit également un autre type de prestations visant à soutenir les enfants, les adolescents et les jeunes majeurs : </a:t>
            </a:r>
          </a:p>
          <a:p>
            <a:pPr marL="685800" lvl="1" indent="-22860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dont les parents n’assument pas leurs responsabilités éducatives,  </a:t>
            </a:r>
          </a:p>
          <a:p>
            <a:pPr marL="685800" lvl="1" indent="-22860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en situation de crise personnelle,</a:t>
            </a:r>
          </a:p>
          <a:p>
            <a:pPr marL="685800" lvl="1" indent="-22860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dont la participation sociale est entravée par un handicap, </a:t>
            </a:r>
          </a:p>
          <a:p>
            <a:pPr marL="685800" lvl="1" indent="-22860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qui manquent de maturité (jeunes majeurs).</a:t>
            </a:r>
          </a:p>
          <a:p>
            <a:pPr lvl="1"/>
            <a:r>
              <a:rPr lang="fr-FR" sz="1100" b="0" i="0" strike="noStrike" cap="none" spc="0" baseline="0" dirty="0">
                <a:solidFill>
                  <a:srgbClr val="000000"/>
                </a:solidFill>
                <a:effectLst/>
                <a:latin typeface="Open Sans"/>
                <a:ea typeface="Open Sans"/>
                <a:cs typeface="Open Sans"/>
              </a:rPr>
              <a:t>Ces prestations sont fondées sur les droits individuels des personnes concernées et répondent à des besoins spécifiques que les infrastructures générales de soutien (seules) ne sont pas en mesure de prendre en charge, et qui nécessitent une planification et un accompagnement personnalisés.</a:t>
            </a:r>
          </a:p>
          <a:p>
            <a:pPr lvl="1"/>
            <a:r>
              <a:rPr lang="fr-FR" sz="1100" b="0" i="0" strike="noStrike" cap="none" spc="0" baseline="0" dirty="0">
                <a:solidFill>
                  <a:srgbClr val="000000"/>
                </a:solidFill>
                <a:effectLst/>
                <a:latin typeface="Open Sans"/>
                <a:ea typeface="Open Sans"/>
                <a:cs typeface="Open Sans"/>
              </a:rPr>
              <a:t>Il s’agit notamment : </a:t>
            </a:r>
          </a:p>
          <a:p>
            <a:pPr marL="685800" lvl="1" indent="-22860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des actions éducatives, </a:t>
            </a:r>
          </a:p>
          <a:p>
            <a:pPr marL="685800" lvl="1" indent="-22860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 l’aide à l’intégration des enfants et des jeunes en situation de handicap psychique, et </a:t>
            </a:r>
          </a:p>
          <a:p>
            <a:pPr marL="685800" lvl="1" indent="-22860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des aides aux jeunes majeurs. </a:t>
            </a:r>
          </a:p>
          <a:p>
            <a:pPr lvl="1"/>
            <a:r>
              <a:rPr lang="fr-FR" sz="1100" b="0" i="0" strike="noStrike" cap="none" spc="0" baseline="0" dirty="0">
                <a:solidFill>
                  <a:srgbClr val="000000"/>
                </a:solidFill>
                <a:effectLst/>
                <a:latin typeface="Open Sans"/>
                <a:ea typeface="Open Sans"/>
                <a:cs typeface="Open Sans"/>
              </a:rPr>
              <a:t>Ces services, très divers, peuvent prendre la forme d’aides éducatives en milieu ouvert, voire de la mise à disposition d’un autre lieu de vie (foyer ou famille d’accueil).</a:t>
            </a:r>
          </a:p>
          <a:p>
            <a:pPr marL="228600" lvl="0" indent="-228600">
              <a:buFont typeface="+mj-lt"/>
              <a:buAutoNum type="arabicPeriod" startAt="4"/>
            </a:pPr>
            <a:r>
              <a:rPr lang="fr-FR" sz="1100" b="0" i="0" strike="noStrike" cap="none" spc="0" baseline="0" dirty="0">
                <a:solidFill>
                  <a:srgbClr val="000000"/>
                </a:solidFill>
                <a:effectLst/>
                <a:latin typeface="Open Sans"/>
                <a:ea typeface="Open Sans"/>
                <a:cs typeface="Open Sans"/>
              </a:rPr>
              <a:t>Enfin, l’aide sociale à l’enfance et à la jeunesse peut décider d’intervenir sans avoir été sollicitée pour protéger les enfants et les jeunes dont les parents ne sont pas en mesure d’assurer la sécurité (mandat de protection de l’enfance en danger). Elle exerce ici des missions régaliennes indépendamment de la volonté des bénéficiaires (mais avec leur participation). Ces missions régaliennes comprennent non seulement des mesures de protection immédiate (placement, p. ex.), mais aussi la collaboration avec le juge aux affaires familiales et le juge pour enfants : l’aide sociale à l’enfance et à la jeunesse assume ainsi le « rôle de sentinelle » de l’État. Ces missions visent à permettre aux enfants et aux jeunes de bénéficier de mesures de soin et de soutien.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Dans une perspective de cohérence de l’aide sociale à l’enfance et à la jeunesse, les professionnels du secteur doivent tenir compte de l’ensemble des domaines d’intervention et de la diversité des mesures susceptibles d’être prises. Il n’est pas possible de se concentrer sur sa mission en occultant les autres. Une telle perception serait contraire à l’esprit de l’aide sociale à l’enfance et à la jeunesse, fondamentalement envisagée comme un ensemble cohérent. Les membres du personnel de l’aide sociale à l’enfance et à la jeunesse doivent toujours avoir conscience de la place de leur domaine d’intervention au sein de cet ensemble et de ses liens avec les autres domaines d’intervention, dont il s’agit de tirer parti dans un esprit de collaboration.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Ainsi, tous les domaines d’intervention de l’aide sociale à l’enfance et à la jeunesse poursuivent l’ensemble de ses missions (éduquer, former, accompagner, soutenir, aider et protéger), quoiqu’à des degrés divers selon chacun d’entre eux.</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2018 :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Hansbauer</a:t>
            </a:r>
            <a:r>
              <a:rPr lang="fr-FR" sz="1100" b="0" i="0" strike="noStrike" cap="none" spc="0" baseline="0" dirty="0">
                <a:solidFill>
                  <a:srgbClr val="000000"/>
                </a:solidFill>
                <a:effectLst/>
                <a:latin typeface="Open Sans"/>
                <a:ea typeface="Open Sans"/>
                <a:cs typeface="Open Sans"/>
              </a:rPr>
              <a:t>, Peter ; </a:t>
            </a: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 Schone, Reinhold (2020)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Grundlagen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Handlungsfelder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professionelle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Anforderungen</a:t>
            </a:r>
            <a:r>
              <a:rPr lang="fr-FR" sz="1100" b="0" i="0" strike="noStrike" cap="none" spc="0" baseline="0" dirty="0">
                <a:solidFill>
                  <a:srgbClr val="000000"/>
                </a:solidFill>
                <a:effectLst/>
                <a:latin typeface="Open Sans"/>
                <a:ea typeface="Open Sans"/>
                <a:cs typeface="Open Sans"/>
              </a:rPr>
              <a:t>, Stuttgart, Allemagne.</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Jordan, Erwin ; </a:t>
            </a:r>
            <a:r>
              <a:rPr lang="fr-FR" sz="1100" b="0" i="0" strike="noStrike" cap="none" spc="0" baseline="0" dirty="0" err="1">
                <a:solidFill>
                  <a:srgbClr val="000000"/>
                </a:solidFill>
                <a:effectLst/>
                <a:latin typeface="Open Sans"/>
                <a:ea typeface="Open Sans"/>
                <a:cs typeface="Open Sans"/>
              </a:rPr>
              <a:t>Maykus</a:t>
            </a:r>
            <a:r>
              <a:rPr lang="fr-FR" sz="1100" b="0" i="0" strike="noStrike" cap="none" spc="0" baseline="0" dirty="0">
                <a:solidFill>
                  <a:srgbClr val="000000"/>
                </a:solidFill>
                <a:effectLst/>
                <a:latin typeface="Open Sans"/>
                <a:ea typeface="Open Sans"/>
                <a:cs typeface="Open Sans"/>
              </a:rPr>
              <a:t>, Stephan ; </a:t>
            </a:r>
            <a:r>
              <a:rPr lang="fr-FR" sz="1100" b="0" i="0" strike="noStrike" cap="none" spc="0" baseline="0" dirty="0" err="1">
                <a:solidFill>
                  <a:srgbClr val="000000"/>
                </a:solidFill>
                <a:effectLst/>
                <a:latin typeface="Open Sans"/>
                <a:ea typeface="Open Sans"/>
                <a:cs typeface="Open Sans"/>
              </a:rPr>
              <a:t>Stuckstätte</a:t>
            </a:r>
            <a:r>
              <a:rPr lang="fr-FR" sz="1100" b="0" i="0" strike="noStrike" cap="none" spc="0" baseline="0" dirty="0">
                <a:solidFill>
                  <a:srgbClr val="000000"/>
                </a:solidFill>
                <a:effectLst/>
                <a:latin typeface="Open Sans"/>
                <a:ea typeface="Open Sans"/>
                <a:cs typeface="Open Sans"/>
              </a:rPr>
              <a:t>, Eva (2015)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Einführung</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Geschichte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Handlungsfelder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Organisationsformen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gesellschaftliche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Problemlagen</a:t>
            </a:r>
            <a:r>
              <a:rPr lang="fr-FR" sz="1100" b="0" i="0" strike="noStrike" cap="none" spc="0" baseline="0" dirty="0">
                <a:solidFill>
                  <a:srgbClr val="000000"/>
                </a:solidFill>
                <a:effectLst/>
                <a:latin typeface="Open Sans"/>
                <a:ea typeface="Open Sans"/>
                <a:cs typeface="Open Sans"/>
              </a:rPr>
              <a:t>, 4</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revue et corrigée, Weinheim u. </a:t>
            </a:r>
            <a:r>
              <a:rPr lang="fr-FR" sz="1100" b="0" i="0" strike="noStrike" cap="none" spc="0" baseline="0" dirty="0" err="1">
                <a:solidFill>
                  <a:srgbClr val="000000"/>
                </a:solidFill>
                <a:effectLst/>
                <a:latin typeface="Open Sans"/>
                <a:ea typeface="Open Sans"/>
                <a:cs typeface="Open Sans"/>
              </a:rPr>
              <a:t>München</a:t>
            </a:r>
            <a:r>
              <a:rPr lang="fr-FR" sz="1100" b="0" i="0" strike="noStrike" cap="none" spc="0" baseline="0" dirty="0">
                <a:solidFill>
                  <a:srgbClr val="000000"/>
                </a:solidFill>
                <a:effectLst/>
                <a:latin typeface="Open Sans"/>
                <a:ea typeface="Open Sans"/>
                <a:cs typeface="Open Sans"/>
              </a:rPr>
              <a:t>,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2019) : </a:t>
            </a:r>
            <a:r>
              <a:rPr lang="fr-FR" sz="1100" b="0" i="1" strike="noStrike" cap="none" spc="0" baseline="0" dirty="0" err="1">
                <a:solidFill>
                  <a:srgbClr val="000000"/>
                </a:solidFill>
                <a:effectLst/>
                <a:latin typeface="Open Sans"/>
                <a:ea typeface="Open Sans"/>
                <a:cs typeface="Open Sans"/>
              </a:rPr>
              <a:t>Frankfurter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1" strike="noStrike" cap="none" spc="0" baseline="0" dirty="0">
                <a:solidFill>
                  <a:srgbClr val="000000"/>
                </a:solidFill>
                <a:effectLst/>
                <a:latin typeface="Open Sans"/>
                <a:ea typeface="Open Sans"/>
                <a:cs typeface="Open Sans"/>
              </a:rPr>
              <a:t> SGB VIII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8</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Baden-Baden.</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Schröer, Wolfgang ;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 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2016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Weinheim et Munich,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Wiesner</a:t>
            </a:r>
            <a:r>
              <a:rPr lang="fr-FR" sz="1100" b="0" i="0" strike="noStrike" cap="none" spc="0" baseline="0" dirty="0">
                <a:solidFill>
                  <a:srgbClr val="000000"/>
                </a:solidFill>
                <a:effectLst/>
                <a:latin typeface="Open Sans"/>
                <a:ea typeface="Open Sans"/>
                <a:cs typeface="Open Sans"/>
              </a:rPr>
              <a:t>, Reinhard (2021) : </a:t>
            </a:r>
            <a:r>
              <a:rPr lang="fr-FR" sz="1100" b="0" i="1" strike="noStrike" cap="none" spc="0" baseline="0" dirty="0">
                <a:solidFill>
                  <a:srgbClr val="000000"/>
                </a:solidFill>
                <a:effectLst/>
                <a:latin typeface="Open Sans"/>
                <a:ea typeface="Open Sans"/>
                <a:cs typeface="Open Sans"/>
              </a:rPr>
              <a:t>SGB VIII –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0" strike="noStrike" cap="none" spc="0" baseline="0" dirty="0">
                <a:solidFill>
                  <a:srgbClr val="000000"/>
                </a:solidFill>
                <a:effectLst/>
                <a:latin typeface="Open Sans"/>
                <a:ea typeface="Open Sans"/>
                <a:cs typeface="Open Sans"/>
              </a:rPr>
              <a:t>, 6</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41</a:t>
            </a:fld>
            <a:endParaRPr lang="de-DE"/>
          </a:p>
        </p:txBody>
      </p:sp>
    </p:spTree>
    <p:extLst>
      <p:ext uri="{BB962C8B-B14F-4D97-AF65-F5344CB8AC3E}">
        <p14:creationId xmlns:p14="http://schemas.microsoft.com/office/powerpoint/2010/main" val="243998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8668395"/>
          </a:xfrm>
        </p:spPr>
        <p:txBody>
          <a:bodyPr/>
          <a:lstStyle/>
          <a:p>
            <a:r>
              <a:rPr lang="fr-FR" sz="1100" b="0" i="0" strike="noStrike" cap="none" spc="0" baseline="0" dirty="0">
                <a:solidFill>
                  <a:srgbClr val="000000"/>
                </a:solidFill>
                <a:effectLst/>
                <a:latin typeface="Open Sans"/>
                <a:ea typeface="Open Sans"/>
                <a:cs typeface="Open Sans"/>
              </a:rPr>
              <a:t>Selon l’article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de la Loi fondamentale, « (1) La dignité de l’être humain est intangible. Tous les pouvoirs publics ont l’obligation de la respecter et de la protéger. (2) En conséquence, le peuple allemand reconnaît à l’être humain des droits inviolables et inaliénables comme fondement de toute communauté humaine, de la paix et de la justice dans le monde.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l’article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de la Déclaration universelle des droits de l’homme, « tous les êtres humains naissent libres et égaux en dignité et en droits. Ils sont doués de raison et de conscience et doivent agir les uns envers les autres dans un esprit de fraternité.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jurisprudence allemande donne une interprétation kantienne de la notion de dignité, équivalente à celle d’autonomie : selon la Loi fondamentale, l’être humain serait un être qui « décide librement de son propre sort » (Cour constitutionnelle fédérale, </a:t>
            </a:r>
            <a:r>
              <a:rPr lang="fr-FR" sz="1100" b="0" i="0" u="none" strike="noStrike" cap="none" spc="0" baseline="0" dirty="0">
                <a:solidFill>
                  <a:srgbClr val="000000"/>
                </a:solidFill>
                <a:effectLst/>
                <a:latin typeface="Open Sans"/>
                <a:ea typeface="Open Sans"/>
                <a:cs typeface="Open Sans"/>
              </a:rPr>
              <a:t>décision</a:t>
            </a:r>
            <a:r>
              <a:rPr lang="fr-FR" sz="1100" b="0" i="0" strike="noStrike" cap="none" spc="0" baseline="0" dirty="0">
                <a:solidFill>
                  <a:srgbClr val="000000"/>
                </a:solidFill>
                <a:effectLst/>
                <a:latin typeface="Open Sans"/>
                <a:ea typeface="Open Sans"/>
                <a:cs typeface="Open Sans"/>
              </a:rPr>
              <a:t> du 15/02/2006 – 1 </a:t>
            </a:r>
            <a:r>
              <a:rPr lang="fr-FR" sz="1100" b="0" i="0" strike="noStrike" cap="none" spc="0" baseline="0" dirty="0" err="1">
                <a:solidFill>
                  <a:srgbClr val="000000"/>
                </a:solidFill>
                <a:effectLst/>
                <a:latin typeface="Open Sans"/>
                <a:ea typeface="Open Sans"/>
                <a:cs typeface="Open Sans"/>
              </a:rPr>
              <a:t>BvR</a:t>
            </a:r>
            <a:r>
              <a:rPr lang="fr-FR" sz="1100" b="0" i="0" strike="noStrike" cap="none" spc="0" baseline="0" dirty="0">
                <a:solidFill>
                  <a:srgbClr val="000000"/>
                </a:solidFill>
                <a:effectLst/>
                <a:latin typeface="Open Sans"/>
                <a:ea typeface="Open Sans"/>
                <a:cs typeface="Open Sans"/>
              </a:rPr>
              <a:t> 357/05). Par conséquent, les être humains ne peuvent pas être traités comme des objets par l’État.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L’autonomie s’inscrit toutefois dans un contexte social et sociétal : un équilibre doit être négocié entre la liberté des uns et celle des autres. Il n’y a donc pas d’autonomie sans participation à la vie démocratique.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C’est pourquoi la Loi fondamentale définit par ailleurs le droit des citoyennes et des citoyens à s’impliquer dans la vie démocratique.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droits énoncés dans la Loi fondamentale valent aussi pour les enfants et les jeunes (bien qu’ils soient en partie limités, notamment par les droits parentaux) (Cour constitutionnelle fédérale, décision du 15/07/1968 – 1 </a:t>
            </a:r>
            <a:r>
              <a:rPr lang="fr-FR" sz="1100" b="0" i="0" strike="noStrike" cap="none" spc="0" baseline="0" dirty="0" err="1">
                <a:solidFill>
                  <a:srgbClr val="000000"/>
                </a:solidFill>
                <a:effectLst/>
                <a:latin typeface="Open Sans"/>
                <a:ea typeface="Open Sans"/>
                <a:cs typeface="Open Sans"/>
              </a:rPr>
              <a:t>BvL</a:t>
            </a:r>
            <a:r>
              <a:rPr lang="fr-FR" sz="1100" b="0" i="0" strike="noStrike" cap="none" spc="0" baseline="0" dirty="0">
                <a:solidFill>
                  <a:srgbClr val="000000"/>
                </a:solidFill>
                <a:effectLst/>
                <a:latin typeface="Open Sans"/>
                <a:ea typeface="Open Sans"/>
                <a:cs typeface="Open Sans"/>
              </a:rPr>
              <a:t> 20/63, 31/66 et 5/67 ; </a:t>
            </a:r>
            <a:r>
              <a:rPr lang="fr-FR" sz="1100" b="0" i="0" strike="noStrike" cap="none" spc="0" baseline="0" dirty="0" err="1">
                <a:solidFill>
                  <a:srgbClr val="000000"/>
                </a:solidFill>
                <a:effectLst/>
                <a:latin typeface="Open Sans"/>
                <a:ea typeface="Open Sans"/>
                <a:cs typeface="Open Sans"/>
              </a:rPr>
              <a:t>BVerfGE</a:t>
            </a:r>
            <a:r>
              <a:rPr lang="fr-FR" sz="1100" b="0" i="0" strike="noStrike" cap="none" spc="0" baseline="0" dirty="0">
                <a:solidFill>
                  <a:srgbClr val="000000"/>
                </a:solidFill>
                <a:effectLst/>
                <a:latin typeface="Open Sans"/>
                <a:ea typeface="Open Sans"/>
                <a:cs typeface="Open Sans"/>
              </a:rPr>
              <a:t> 24, 119 et </a:t>
            </a:r>
            <a:r>
              <a:rPr lang="fr-FR" sz="1100" b="0" i="0" strike="noStrike" cap="none" spc="0" baseline="0" dirty="0" err="1">
                <a:solidFill>
                  <a:srgbClr val="000000"/>
                </a:solidFill>
                <a:effectLst/>
                <a:latin typeface="Open Sans"/>
                <a:ea typeface="Open Sans"/>
                <a:cs typeface="Open Sans"/>
              </a:rPr>
              <a:t>suiv</a:t>
            </a:r>
            <a:r>
              <a:rPr lang="fr-FR" sz="1100" b="0" i="0" strike="noStrike" cap="none" spc="0" baseline="0" dirty="0">
                <a:solidFill>
                  <a:srgbClr val="000000"/>
                </a:solidFill>
                <a:effectLst/>
                <a:latin typeface="Open Sans"/>
                <a:ea typeface="Open Sans"/>
                <a:cs typeface="Open Sans"/>
              </a:rPr>
              <a:t>.).</a:t>
            </a:r>
          </a:p>
          <a:p>
            <a:endParaRPr lang="de-DE" sz="1100" b="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C’est pourquoi le principe d’action le plus fondamental de l’aide sociale à l’enfance et à la jeunesse consiste à garantir aux enfants et aux jeunes la possibilité d’exercer leur droit à l’autodétermination et à la participation démocratique.  Ses missions de promotion des meilleures conditions de santé, de la sécurité sociale, d’éducation, de formation et de loisirs (soit du droit au soin et au développement tel que défini dans la Convention des Nations unies relative aux droits de l’enfant [CIDE]), tout comme ses missions de protection contre la violence, l’exploitation, la négligence et toute autre forme de mise en danger de l’enfant (ce qui correspond au droit à la protection selon la CIDE), doivent toujours être réalisées dans le respect des droits d’autodétermination et de participation (laquelle est également un droit défini par la CIDE).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Pluto, Liane (2018) : </a:t>
            </a:r>
            <a:r>
              <a:rPr lang="fr-FR" sz="1100" b="0" i="0" strike="noStrike" cap="none" spc="0" baseline="0" dirty="0" err="1">
                <a:solidFill>
                  <a:srgbClr val="000000"/>
                </a:solidFill>
                <a:effectLst/>
                <a:latin typeface="Open Sans"/>
                <a:ea typeface="Open Sans"/>
                <a:cs typeface="Open Sans"/>
              </a:rPr>
              <a:t>Partizipation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Beteiligungsrechte</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pp. 945−966.</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Wapler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Friederike</a:t>
            </a:r>
            <a:r>
              <a:rPr lang="fr-FR" sz="1100" b="0" i="0" strike="noStrike" cap="none" spc="0" baseline="0" dirty="0">
                <a:solidFill>
                  <a:srgbClr val="000000"/>
                </a:solidFill>
                <a:effectLst/>
                <a:latin typeface="Open Sans"/>
                <a:ea typeface="Open Sans"/>
                <a:cs typeface="Open Sans"/>
              </a:rPr>
              <a:t> (2015) : </a:t>
            </a:r>
            <a:r>
              <a:rPr lang="fr-FR" sz="1100" b="0" i="1" strike="noStrike" cap="none" spc="0" baseline="0" dirty="0" err="1">
                <a:solidFill>
                  <a:srgbClr val="000000"/>
                </a:solidFill>
                <a:effectLst/>
                <a:latin typeface="Open Sans"/>
                <a:ea typeface="Open Sans"/>
                <a:cs typeface="Open Sans"/>
              </a:rPr>
              <a:t>Kinderrechte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Kindeswohl</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Tübingen.</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Cour constitutionnelle fédérale, décision du 15/02/2006 – 1 </a:t>
            </a:r>
            <a:r>
              <a:rPr lang="fr-FR" sz="1100" b="0" i="0" strike="noStrike" cap="none" spc="0" baseline="0" dirty="0" err="1">
                <a:solidFill>
                  <a:srgbClr val="000000"/>
                </a:solidFill>
                <a:effectLst/>
                <a:latin typeface="Open Sans"/>
                <a:ea typeface="Open Sans"/>
                <a:cs typeface="Open Sans"/>
              </a:rPr>
              <a:t>BvR</a:t>
            </a:r>
            <a:r>
              <a:rPr lang="fr-FR" sz="1100" b="0" i="0" strike="noStrike" cap="none" spc="0" baseline="0" dirty="0">
                <a:solidFill>
                  <a:srgbClr val="000000"/>
                </a:solidFill>
                <a:effectLst/>
                <a:latin typeface="Open Sans"/>
                <a:ea typeface="Open Sans"/>
                <a:cs typeface="Open Sans"/>
              </a:rPr>
              <a:t> 357/05)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https://www.bundesverfassungsgericht.de/SharedDocs/Entscheidungen/DE/2006/02/rs20060215_1bvr035705.html</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Décision du 29/07/1968, 1 </a:t>
            </a:r>
            <a:r>
              <a:rPr lang="fr-FR" sz="1100" b="0" i="0" strike="noStrike" cap="none" spc="0" baseline="0" dirty="0" err="1">
                <a:solidFill>
                  <a:srgbClr val="000000"/>
                </a:solidFill>
                <a:effectLst/>
                <a:latin typeface="Open Sans"/>
                <a:ea typeface="Open Sans"/>
                <a:cs typeface="Open Sans"/>
              </a:rPr>
              <a:t>BvL</a:t>
            </a:r>
            <a:r>
              <a:rPr lang="fr-FR" sz="1100" b="0" i="0" strike="noStrike" cap="none" spc="0" baseline="0" dirty="0">
                <a:solidFill>
                  <a:srgbClr val="000000"/>
                </a:solidFill>
                <a:effectLst/>
                <a:latin typeface="Open Sans"/>
                <a:ea typeface="Open Sans"/>
                <a:cs typeface="Open Sans"/>
              </a:rPr>
              <a:t> 20/63, 31/66 et 5/67, </a:t>
            </a:r>
            <a:r>
              <a:rPr lang="fr-FR" sz="1100" b="0" i="0" strike="noStrike" cap="none" spc="0" baseline="0" dirty="0" err="1">
                <a:solidFill>
                  <a:srgbClr val="000000"/>
                </a:solidFill>
                <a:effectLst/>
                <a:latin typeface="Open Sans"/>
                <a:ea typeface="Open Sans"/>
                <a:cs typeface="Open Sans"/>
              </a:rPr>
              <a:t>BVerfGE</a:t>
            </a:r>
            <a:r>
              <a:rPr lang="fr-FR" sz="1100" b="0" i="0" strike="noStrike" cap="none" spc="0" baseline="0" dirty="0">
                <a:solidFill>
                  <a:srgbClr val="000000"/>
                </a:solidFill>
                <a:effectLst/>
                <a:latin typeface="Open Sans"/>
                <a:ea typeface="Open Sans"/>
                <a:cs typeface="Open Sans"/>
              </a:rPr>
              <a:t> 24, 119 et </a:t>
            </a:r>
            <a:r>
              <a:rPr lang="fr-FR" sz="1100" b="0" i="0" strike="noStrike" cap="none" spc="0" baseline="0" dirty="0" err="1">
                <a:solidFill>
                  <a:srgbClr val="000000"/>
                </a:solidFill>
                <a:effectLst/>
                <a:latin typeface="Open Sans"/>
                <a:ea typeface="Open Sans"/>
                <a:cs typeface="Open Sans"/>
              </a:rPr>
              <a:t>suiv</a:t>
            </a:r>
            <a:r>
              <a:rPr lang="fr-FR" sz="1100" b="0" i="0" strike="noStrike" cap="none" spc="0" baseline="0" dirty="0">
                <a:solidFill>
                  <a:srgbClr val="000000"/>
                </a:solidFill>
                <a:effectLst/>
                <a:latin typeface="Open Sans"/>
                <a:ea typeface="Open Sans"/>
                <a:cs typeface="Open Sans"/>
              </a:rPr>
              <a:t>.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https://www.servat.unibe.ch/dfr/bv024119.html</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42</a:t>
            </a:fld>
            <a:endParaRPr lang="de-DE"/>
          </a:p>
        </p:txBody>
      </p:sp>
    </p:spTree>
    <p:extLst>
      <p:ext uri="{BB962C8B-B14F-4D97-AF65-F5344CB8AC3E}">
        <p14:creationId xmlns:p14="http://schemas.microsoft.com/office/powerpoint/2010/main" val="569128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43</a:t>
            </a:fld>
            <a:endParaRPr lang="de-DE"/>
          </a:p>
        </p:txBody>
      </p:sp>
    </p:spTree>
    <p:extLst>
      <p:ext uri="{BB962C8B-B14F-4D97-AF65-F5344CB8AC3E}">
        <p14:creationId xmlns:p14="http://schemas.microsoft.com/office/powerpoint/2010/main" val="2621330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23646059"/>
          </a:xfrm>
        </p:spPr>
        <p:txBody>
          <a:bodyPr/>
          <a:lstStyle/>
          <a:p>
            <a:r>
              <a:rPr lang="fr-FR" sz="1100" b="0" i="0" strike="noStrike" cap="none" spc="0" baseline="0" dirty="0">
                <a:solidFill>
                  <a:srgbClr val="000000"/>
                </a:solidFill>
                <a:effectLst/>
                <a:latin typeface="Open Sans"/>
                <a:ea typeface="Open Sans"/>
                <a:cs typeface="Open Sans"/>
              </a:rPr>
              <a:t>Selon l’article 11 du Code de la Sécurité et de l’action sociales : « L’aide sociale à l’enfance et à la jeunesse doit mettre à la disposition des enfants et des jeunes des prestations favorisant leur développement. Ces prestations doivent répondre à leurs intérêts et être définies et organisées en concertation avec eux, favoriser leur autonomie, et les encourager à participer à la vie sociale et citoyenne. Elles doivent en outre être accessibles aux jeunes en situation de handicap.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tableau suivant fait état des objectifs fondamentaux de l’aide sociale à l’enfance et à la jeunesse en matière d’action et d’effets selon les termes de l’article 11 du SGB VIII, ainsi que des concepts dans lesquelles s’inscrivent ces grandes orientations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fait que les prestations doivent être « mises à la disposition » des bénéficiaires montre que les enfants et les jeunes sont libres d’en bénéficier ou non. Cela signifie bien qu’il ne s’agit pas de prestations préventives, éducatives ou de contrôle. L’éducation telle que la conçoit l’aide sociale à l’enfance et à la jeunesse vise l’autonomisation de la pensée et l’éducation de soi. Il faut la comprendre comme un accompagnement visant à aider les jeunes à choisir librement le cours de leur vie et la place qu’ils souhaitent occuper dans le monde.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Dans le contexte de la vie en société, l’autonomie favorise </a:t>
            </a:r>
            <a:r>
              <a:rPr lang="fr-FR" sz="1100" b="0" i="0" u="none" strike="noStrike" cap="none" spc="0" baseline="0" dirty="0">
                <a:solidFill>
                  <a:srgbClr val="000000"/>
                </a:solidFill>
                <a:effectLst/>
                <a:latin typeface="Open Sans"/>
                <a:ea typeface="Open Sans"/>
                <a:cs typeface="Open Sans"/>
              </a:rPr>
              <a:t>la participation démocratique </a:t>
            </a:r>
            <a:r>
              <a:rPr lang="fr-FR" sz="1100" b="0" i="0" strike="noStrike" cap="none" spc="0" baseline="0" dirty="0">
                <a:solidFill>
                  <a:srgbClr val="000000"/>
                </a:solidFill>
                <a:effectLst/>
                <a:latin typeface="Open Sans"/>
                <a:ea typeface="Open Sans"/>
                <a:cs typeface="Open Sans"/>
              </a:rPr>
              <a:t>: les jeunes participent aux décisions et à l’organisation des services dont ils bénéficient et qu’ils modèlent en fonction de leurs intérêts et, ce faisant, ils s’impliquent démocratiquement et responsablement dans vie sociale et contribuent à façonner la société.  Autonomisation de la pensée et formation démocratique sont ainsi liées.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L’article 11 du SGB VIII cite en outre les domaines d’intervention du travail de jeunesse suivants :</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Éducation (générale, politique, sociale, culturelle, scientifique, technique, ou à la santé) extrascolaire,</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Travail de jeunesse dans le domaine du sport, du jeu ou de la vie sociale,</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Travail de jeunesse dans le domaine du monde du travail et de la famille,</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Travail de jeunesse international,</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Séjours de vacances,</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Accompagnement.</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Données sur le travail auprès des enfants et des jeunes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les services communaux chargés de l’aide sociale à l’enfance et à la jeunesse, les églises, les organismes de solidarité à vocation principalement sanitaire et sociale (et d’autres acteurs privés) ont fourni environ 156 700 prestations de travail de jeunesse subventionnées par les pouvoirs publics, dont 8,5 millions de jeunes ont profité dans toute l’Allemagne. Dans 67 % des cas (105 864), il s’agissait de projets ou d’événements tels que des séjours de vacances, des formations, des concerts, des festivals ou encore des événements sportifs. En outre, environ 26 500 prestations (soit 17 %) s’adressaient à des groupes spécifiques (rencontres régulières au sein d’organisations de jeunesse, par exemple) et 24 300 (soit 16 %) étaient ouvertes à tous.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prestations ouvertes étaient le plus souvent proposées par des acteurs publics (env. 10 000), puis par les </a:t>
            </a:r>
            <a:r>
              <a:rPr lang="fr-FR" sz="1100" b="0" i="0" u="none" strike="noStrike" cap="none" spc="0" baseline="0" dirty="0">
                <a:solidFill>
                  <a:srgbClr val="000000"/>
                </a:solidFill>
                <a:effectLst/>
                <a:latin typeface="Open Sans"/>
                <a:ea typeface="Open Sans"/>
                <a:cs typeface="Open Sans"/>
              </a:rPr>
              <a:t>acteurs de terrain présents dans le champ sanitaire et social (env. </a:t>
            </a:r>
            <a:r>
              <a:rPr lang="fr-FR" sz="1100" b="0" i="0" strike="noStrike" cap="none" spc="0" baseline="0" dirty="0">
                <a:solidFill>
                  <a:srgbClr val="000000"/>
                </a:solidFill>
                <a:effectLst/>
                <a:latin typeface="Open Sans"/>
                <a:ea typeface="Open Sans"/>
                <a:cs typeface="Open Sans"/>
              </a:rPr>
              <a:t>5 700), par d’autres types d’acteurs (env. 4 800), et enfin par les organisations et associations de jeunesse (env. 3 900).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prestations destinées à des groupes spécifiques ont elles aussi principalement été mises à disposition par des acteurs publics (env. 7 700), suivies de nouveau par les </a:t>
            </a:r>
            <a:r>
              <a:rPr lang="fr-FR" sz="1100" b="0" i="0" u="none" strike="noStrike" cap="none" spc="0" baseline="0" dirty="0">
                <a:solidFill>
                  <a:srgbClr val="000000"/>
                </a:solidFill>
                <a:effectLst/>
                <a:latin typeface="Open Sans"/>
                <a:ea typeface="Open Sans"/>
                <a:cs typeface="Open Sans"/>
              </a:rPr>
              <a:t>acteurs de terrain présents dans le champ sanitaire et social </a:t>
            </a:r>
            <a:r>
              <a:rPr lang="fr-FR" sz="1100" b="0" i="0" strike="noStrike" cap="none" spc="0" baseline="0" dirty="0">
                <a:solidFill>
                  <a:srgbClr val="000000"/>
                </a:solidFill>
                <a:effectLst/>
                <a:latin typeface="Open Sans"/>
                <a:ea typeface="Open Sans"/>
                <a:cs typeface="Open Sans"/>
              </a:rPr>
              <a:t>(env. 7 300), puis par les organisations et associations de jeunesse (env. 6100), et par d’autres types d’acteurs (5 350).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projets et événements ont quant à eux principalement été organisés par les organisations et associations de jeunesse (env. 43 000), puis par les acteurs publics (env. 31 750), par les </a:t>
            </a:r>
            <a:r>
              <a:rPr lang="fr-FR" sz="1100" b="0" i="0" u="none" strike="noStrike" cap="none" spc="0" baseline="0" dirty="0">
                <a:solidFill>
                  <a:srgbClr val="000000"/>
                </a:solidFill>
                <a:effectLst/>
                <a:latin typeface="Open Sans"/>
                <a:ea typeface="Open Sans"/>
                <a:cs typeface="Open Sans"/>
              </a:rPr>
              <a:t>acteurs de terrain présents dans le champ sanitaire et social </a:t>
            </a:r>
            <a:r>
              <a:rPr lang="fr-FR" sz="1100" b="0" i="0" strike="noStrike" cap="none" spc="0" baseline="0" dirty="0">
                <a:solidFill>
                  <a:srgbClr val="000000"/>
                </a:solidFill>
                <a:effectLst/>
                <a:latin typeface="Open Sans"/>
                <a:ea typeface="Open Sans"/>
                <a:cs typeface="Open Sans"/>
              </a:rPr>
              <a:t>(env. 17 400) et enfin par d’autres types d’acteurs (env. 13 750).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l’Office fédéral de la statistique, 32 132 personnes travaillaient dans l’un des domaines d’intervention du travail de jeunesse à la fin de l’année 2018, dont 19 </a:t>
            </a:r>
            <a:r>
              <a:rPr lang="fr-FR" sz="1100" b="0" i="0" u="none" strike="noStrike" cap="none" spc="0" baseline="0" dirty="0">
                <a:solidFill>
                  <a:srgbClr val="000000"/>
                </a:solidFill>
                <a:effectLst/>
                <a:latin typeface="Open Sans"/>
                <a:ea typeface="Open Sans"/>
                <a:cs typeface="Open Sans"/>
              </a:rPr>
              <a:t>067 (59,3 %) dans le « travail de jeunesse informel et l’animation socio-éducative dans le champ des loisirs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l’enquête AID:A 2014, 31 % des sondés affirmaient à l’époque avoir bénéficié d’une prestation du travail de jeunesse informel. Plus d’un quart des mineurs de 12 ans et plus avait par ailleurs recours aux services de cette modalité informelle du travail de jeunesse. Au total, 67 % des 12 à 25 ans ont participé aux événements (</a:t>
            </a:r>
            <a:r>
              <a:rPr lang="fr-FR" sz="1100" b="0" i="0" u="none" strike="noStrike" cap="none" spc="0" baseline="0" dirty="0">
                <a:solidFill>
                  <a:srgbClr val="000000"/>
                </a:solidFill>
                <a:effectLst/>
                <a:latin typeface="Open Sans"/>
                <a:ea typeface="Open Sans"/>
                <a:cs typeface="Open Sans"/>
              </a:rPr>
              <a:t>notamment sportifs</a:t>
            </a:r>
            <a:r>
              <a:rPr lang="fr-FR" sz="1100" b="0" i="0" strike="noStrike" cap="none" spc="0" baseline="0" dirty="0">
                <a:solidFill>
                  <a:srgbClr val="000000"/>
                </a:solidFill>
                <a:effectLst/>
                <a:latin typeface="Open Sans"/>
                <a:ea typeface="Open Sans"/>
                <a:cs typeface="Open Sans"/>
              </a:rPr>
              <a:t>) organisés par les organisations et associations de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2016, un sondage réalisé par </a:t>
            </a:r>
            <a:r>
              <a:rPr lang="fr-FR" sz="1100" b="0" i="0" u="none" strike="noStrike" cap="none" spc="0" baseline="0" dirty="0">
                <a:solidFill>
                  <a:srgbClr val="000000"/>
                </a:solidFill>
                <a:effectLst/>
                <a:latin typeface="Open Sans"/>
                <a:ea typeface="Open Sans"/>
                <a:cs typeface="Open Sans"/>
              </a:rPr>
              <a:t>l’Institut allemand de la jeunesse </a:t>
            </a:r>
            <a:r>
              <a:rPr lang="fr-FR" sz="1100" b="0" i="0" strike="noStrike" cap="none" spc="0" baseline="0" dirty="0">
                <a:solidFill>
                  <a:srgbClr val="000000"/>
                </a:solidFill>
                <a:effectLst/>
                <a:latin typeface="Open Sans"/>
                <a:ea typeface="Open Sans"/>
                <a:cs typeface="Open Sans"/>
              </a:rPr>
              <a:t>montrait que 60 % des maisons des jeunes accueillaient également des enfants et des jeunes en situation de handicap, notamment lorsqu’un personnel qualifié était disponible sur place, lorsque l’organisation de l’événement était adaptée et que des liens de coopération existaient avec les structures d’accueil des personnes handicapées. Toutefois, le manque de services adaptés et la logique actuelle de séparation des prestations sociales (SGB VIII et SGB IX) a donné lieu, au cours des dernières décennies, à la mise en place d’une offre de loisirs parallèle, avec des prestations distinctes, inclusives ou exclusives, spécifiquement destinées aux enfants et aux jeunes en situation de handicap. Ces prestations sont organisées par les acteurs de l’aide à l’intégration et/ou par des associations de personnes concernées. En 2021, la </a:t>
            </a:r>
            <a:r>
              <a:rPr lang="fr-FR" sz="1100" b="0" dirty="0">
                <a:latin typeface="Open Sans"/>
                <a:ea typeface="Open Sans"/>
                <a:cs typeface="Open Sans"/>
              </a:rPr>
              <a:t>Loi fédérale visant à renforcer la place des enfants et des jeunes </a:t>
            </a:r>
            <a:r>
              <a:rPr lang="fr-FR" sz="1100" b="0" i="0" strike="noStrike" cap="none" spc="0" baseline="0" dirty="0">
                <a:solidFill>
                  <a:srgbClr val="000000"/>
                </a:solidFill>
                <a:effectLst/>
                <a:latin typeface="Open Sans"/>
                <a:ea typeface="Open Sans"/>
                <a:cs typeface="Open Sans"/>
              </a:rPr>
              <a:t>dispose </a:t>
            </a:r>
            <a:r>
              <a:rPr lang="fr-FR" sz="1100" b="0" dirty="0">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expressément que l’aide sociale à l’enfance et à la jeunesse devait être inclusive, conformément à l’article 11 du SGB VIII. À l’avenir, les offres de services devraient donc tendre à se rapprocher.</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Arbeitsgemeinschaft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(2019) : </a:t>
            </a:r>
            <a:r>
              <a:rPr lang="fr-FR" sz="1100" b="0" i="1" strike="noStrike" cap="none" spc="0" baseline="0" dirty="0" err="1">
                <a:solidFill>
                  <a:srgbClr val="000000"/>
                </a:solidFill>
                <a:effectLst/>
                <a:latin typeface="Open Sans"/>
                <a:ea typeface="Open Sans"/>
                <a:cs typeface="Open Sans"/>
              </a:rPr>
              <a:t>Inklusion</a:t>
            </a:r>
            <a:r>
              <a:rPr lang="fr-FR" sz="1100" b="0" i="1" strike="noStrike" cap="none" spc="0" baseline="0" dirty="0">
                <a:solidFill>
                  <a:srgbClr val="000000"/>
                </a:solidFill>
                <a:effectLst/>
                <a:latin typeface="Open Sans"/>
                <a:ea typeface="Open Sans"/>
                <a:cs typeface="Open Sans"/>
              </a:rPr>
              <a:t> in der </a:t>
            </a:r>
            <a:r>
              <a:rPr lang="fr-FR" sz="1100" b="0" i="1" strike="noStrike" cap="none" spc="0" baseline="0" dirty="0" err="1">
                <a:solidFill>
                  <a:srgbClr val="000000"/>
                </a:solidFill>
                <a:effectLst/>
                <a:latin typeface="Open Sans"/>
                <a:ea typeface="Open Sans"/>
                <a:cs typeface="Open Sans"/>
              </a:rPr>
              <a:t>Jugendarbeit</a:t>
            </a:r>
            <a:r>
              <a:rPr lang="fr-FR" sz="1100" b="0" i="1" strike="noStrike" cap="none" spc="0" baseline="0" dirty="0">
                <a:solidFill>
                  <a:srgbClr val="000000"/>
                </a:solidFill>
                <a:effectLst/>
                <a:latin typeface="Open Sans"/>
                <a:ea typeface="Open Sans"/>
                <a:cs typeface="Open Sans"/>
              </a:rPr>
              <a:t>. 10 </a:t>
            </a:r>
            <a:r>
              <a:rPr lang="fr-FR" sz="1100" b="0" i="1" strike="noStrike" cap="none" spc="0" baseline="0" dirty="0" err="1">
                <a:solidFill>
                  <a:srgbClr val="000000"/>
                </a:solidFill>
                <a:effectLst/>
                <a:latin typeface="Open Sans"/>
                <a:ea typeface="Open Sans"/>
                <a:cs typeface="Open Sans"/>
              </a:rPr>
              <a:t>Jahre</a:t>
            </a:r>
            <a:r>
              <a:rPr lang="fr-FR" sz="1100" b="0" i="1" strike="noStrike" cap="none" spc="0" baseline="0" dirty="0">
                <a:solidFill>
                  <a:srgbClr val="000000"/>
                </a:solidFill>
                <a:effectLst/>
                <a:latin typeface="Open Sans"/>
                <a:ea typeface="Open Sans"/>
                <a:cs typeface="Open Sans"/>
              </a:rPr>
              <a:t> UN-BRK – </a:t>
            </a:r>
            <a:r>
              <a:rPr lang="fr-FR" sz="1100" b="0" i="1" strike="noStrike" cap="none" spc="0" baseline="0" dirty="0" err="1">
                <a:solidFill>
                  <a:srgbClr val="000000"/>
                </a:solidFill>
                <a:effectLst/>
                <a:latin typeface="Open Sans"/>
                <a:ea typeface="Open Sans"/>
                <a:cs typeface="Open Sans"/>
              </a:rPr>
              <a:t>ein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Blick</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auf</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Entwicklungen</a:t>
            </a:r>
            <a:r>
              <a:rPr lang="fr-FR" sz="1100" b="0" i="1" strike="noStrike" cap="none" spc="0" baseline="0" dirty="0">
                <a:solidFill>
                  <a:srgbClr val="000000"/>
                </a:solidFill>
                <a:effectLst/>
                <a:latin typeface="Open Sans"/>
                <a:ea typeface="Open Sans"/>
                <a:cs typeface="Open Sans"/>
              </a:rPr>
              <a:t> in 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Erwartungen</a:t>
            </a:r>
            <a:r>
              <a:rPr lang="fr-FR" sz="1100" b="0" i="1" strike="noStrike" cap="none" spc="0" baseline="0" dirty="0">
                <a:solidFill>
                  <a:srgbClr val="000000"/>
                </a:solidFill>
                <a:effectLst/>
                <a:latin typeface="Open Sans"/>
                <a:ea typeface="Open Sans"/>
                <a:cs typeface="Open Sans"/>
              </a:rPr>
              <a:t> an die </a:t>
            </a:r>
            <a:r>
              <a:rPr lang="fr-FR" sz="1100" b="0" i="1" strike="noStrike" cap="none" spc="0" baseline="0" dirty="0" err="1">
                <a:solidFill>
                  <a:srgbClr val="000000"/>
                </a:solidFill>
                <a:effectLst/>
                <a:latin typeface="Open Sans"/>
                <a:ea typeface="Open Sans"/>
                <a:cs typeface="Open Sans"/>
              </a:rPr>
              <a:t>Jugendarbeit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Diskussionspapier</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https://www.agj.de/fileadmin/files/positionen/2019/Inklusion_Jugendarbeit.pdf</a:t>
            </a:r>
            <a:r>
              <a:rPr lang="fr-FR" sz="1100" b="0" i="0" u="sng" strike="noStrike" cap="none" spc="0" baseline="0" dirty="0">
                <a:solidFill>
                  <a:srgbClr val="000000"/>
                </a:solidFill>
                <a:effectLst/>
                <a:uFill>
                  <a:solidFill>
                    <a:srgbClr val="000000"/>
                  </a:solidFill>
                </a:uFill>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fédéral de la Famille, des Personnes âgées, des Femmes et de la Jeunesse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(2017) : </a:t>
            </a:r>
            <a:r>
              <a:rPr lang="fr-FR" sz="1100" b="0" i="1" strike="noStrike" cap="none" spc="0" baseline="0" dirty="0">
                <a:solidFill>
                  <a:srgbClr val="000000"/>
                </a:solidFill>
                <a:effectLst/>
                <a:latin typeface="Open Sans"/>
                <a:ea typeface="Open Sans"/>
                <a:cs typeface="Open Sans"/>
              </a:rPr>
              <a:t>15.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Jugendbericht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Bericht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Lebenssituation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Leistungen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Berlin.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https://www.bmfsfj.de/resource/blob/115438/d7ed644e1b7fac4f9266191459903c62/15-kinder-und-jugendbericht-bundestagsdrucksache-data.pdf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Destatis</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Basisdaten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Statistik</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a:t>
            </a:r>
            <a:r>
              <a:rPr lang="fr-FR" sz="1100" b="0" i="1" strike="noStrike" cap="none" spc="0" baseline="0" dirty="0">
                <a:solidFill>
                  <a:srgbClr val="000000"/>
                </a:solidFill>
                <a:effectLst/>
                <a:latin typeface="Open Sans"/>
                <a:ea typeface="Open Sans"/>
                <a:cs typeface="Open Sans"/>
              </a:rPr>
              <a:t> den </a:t>
            </a:r>
            <a:r>
              <a:rPr lang="fr-FR" sz="1100" b="0" i="1" strike="noStrike" cap="none" spc="0" baseline="0" dirty="0" err="1">
                <a:solidFill>
                  <a:srgbClr val="000000"/>
                </a:solidFill>
                <a:effectLst/>
                <a:latin typeface="Open Sans"/>
                <a:ea typeface="Open Sans"/>
                <a:cs typeface="Open Sans"/>
              </a:rPr>
              <a:t>Angeboten</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Jugendarbeit</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(22531), disponible dans la base de données GENESIS-Online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https://www-genesis.destatis.de/genesis/online?sequenz=statistikTabellen&amp;selectionname=22531*#abreadcrumb</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Deutsches </a:t>
            </a:r>
            <a:r>
              <a:rPr lang="fr-FR" sz="1100" b="0" i="0" strike="noStrike" cap="none" spc="0" baseline="0" dirty="0" err="1">
                <a:solidFill>
                  <a:srgbClr val="000000"/>
                </a:solidFill>
                <a:effectLst/>
                <a:latin typeface="Open Sans"/>
                <a:ea typeface="Open Sans"/>
                <a:cs typeface="Open Sans"/>
              </a:rPr>
              <a:t>Jugendinstitut</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Aufwachsen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Alltagswelten</a:t>
            </a:r>
            <a:r>
              <a:rPr lang="fr-FR" sz="1100" b="0" i="1" strike="noStrike" cap="none" spc="0" baseline="0" dirty="0">
                <a:solidFill>
                  <a:srgbClr val="000000"/>
                </a:solidFill>
                <a:effectLst/>
                <a:latin typeface="Open Sans"/>
                <a:ea typeface="Open Sans"/>
                <a:cs typeface="Open Sans"/>
              </a:rPr>
              <a:t> – AID:A</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6" history="0"/>
              </a:rPr>
              <a:t>https://www.dji.de/ueber-uns/projekte/projekte/aida.html</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Pothmann</a:t>
            </a:r>
            <a:r>
              <a:rPr lang="fr-FR" sz="1100" b="0" i="0" strike="noStrike" cap="none" spc="0" baseline="0" dirty="0">
                <a:solidFill>
                  <a:srgbClr val="000000"/>
                </a:solidFill>
                <a:effectLst/>
                <a:latin typeface="Open Sans"/>
                <a:ea typeface="Open Sans"/>
                <a:cs typeface="Open Sans"/>
              </a:rPr>
              <a:t>, Jens ; </a:t>
            </a:r>
            <a:r>
              <a:rPr lang="fr-FR" sz="1100" b="0" i="0" strike="noStrike" cap="none" spc="0" baseline="0" dirty="0" err="1">
                <a:solidFill>
                  <a:srgbClr val="000000"/>
                </a:solidFill>
                <a:effectLst/>
                <a:latin typeface="Open Sans"/>
                <a:ea typeface="Open Sans"/>
                <a:cs typeface="Open Sans"/>
              </a:rPr>
              <a:t>Deinet</a:t>
            </a:r>
            <a:r>
              <a:rPr lang="fr-FR" sz="1100" b="0" i="0" strike="noStrike" cap="none" spc="0" baseline="0" dirty="0">
                <a:solidFill>
                  <a:srgbClr val="000000"/>
                </a:solidFill>
                <a:effectLst/>
                <a:latin typeface="Open Sans"/>
                <a:ea typeface="Open Sans"/>
                <a:cs typeface="Open Sans"/>
              </a:rPr>
              <a:t>, Ulrich (2021) : </a:t>
            </a:r>
            <a:r>
              <a:rPr lang="fr-FR" sz="1100" b="0" i="1" strike="noStrike" cap="none" spc="0" baseline="0" dirty="0" err="1">
                <a:solidFill>
                  <a:srgbClr val="000000"/>
                </a:solidFill>
                <a:effectLst/>
                <a:latin typeface="Open Sans"/>
                <a:ea typeface="Open Sans"/>
                <a:cs typeface="Open Sans"/>
              </a:rPr>
              <a:t>Offene</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Jugendarbeit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Wandel</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Deinet</a:t>
            </a:r>
            <a:r>
              <a:rPr lang="fr-FR" sz="1100" b="0" i="0" strike="noStrike" cap="none" spc="0" baseline="0" dirty="0">
                <a:solidFill>
                  <a:srgbClr val="000000"/>
                </a:solidFill>
                <a:effectLst/>
                <a:latin typeface="Open Sans"/>
                <a:ea typeface="Open Sans"/>
                <a:cs typeface="Open Sans"/>
              </a:rPr>
              <a:t>, U., </a:t>
            </a:r>
            <a:r>
              <a:rPr lang="fr-FR" sz="1100" b="0" i="0" strike="noStrike" cap="none" spc="0" baseline="0" dirty="0" err="1">
                <a:solidFill>
                  <a:srgbClr val="000000"/>
                </a:solidFill>
                <a:effectLst/>
                <a:latin typeface="Open Sans"/>
                <a:ea typeface="Open Sans"/>
                <a:cs typeface="Open Sans"/>
              </a:rPr>
              <a:t>Sturzenhecker</a:t>
            </a:r>
            <a:r>
              <a:rPr lang="fr-FR" sz="1100" b="0" i="0" strike="noStrike" cap="none" spc="0" baseline="0" dirty="0">
                <a:solidFill>
                  <a:srgbClr val="000000"/>
                </a:solidFill>
                <a:effectLst/>
                <a:latin typeface="Open Sans"/>
                <a:ea typeface="Open Sans"/>
                <a:cs typeface="Open Sans"/>
              </a:rPr>
              <a:t>, B., von </a:t>
            </a:r>
            <a:r>
              <a:rPr lang="fr-FR" sz="1100" b="0" i="0" strike="noStrike" cap="none" spc="0" baseline="0" dirty="0" err="1">
                <a:solidFill>
                  <a:srgbClr val="000000"/>
                </a:solidFill>
                <a:effectLst/>
                <a:latin typeface="Open Sans"/>
                <a:ea typeface="Open Sans"/>
                <a:cs typeface="Open Sans"/>
              </a:rPr>
              <a:t>Schwanenflügel</a:t>
            </a:r>
            <a:r>
              <a:rPr lang="fr-FR" sz="1100" b="0" i="0" strike="noStrike" cap="none" spc="0" baseline="0" dirty="0">
                <a:solidFill>
                  <a:srgbClr val="000000"/>
                </a:solidFill>
                <a:effectLst/>
                <a:latin typeface="Open Sans"/>
                <a:ea typeface="Open Sans"/>
                <a:cs typeface="Open Sans"/>
              </a:rPr>
              <a:t>, L., </a:t>
            </a:r>
            <a:r>
              <a:rPr lang="fr-FR" sz="1100" b="0" i="0" strike="noStrike" cap="none" spc="0" baseline="0" dirty="0" err="1">
                <a:solidFill>
                  <a:srgbClr val="000000"/>
                </a:solidFill>
                <a:effectLst/>
                <a:latin typeface="Open Sans"/>
                <a:ea typeface="Open Sans"/>
                <a:cs typeface="Open Sans"/>
              </a:rPr>
              <a:t>Schwerthelm</a:t>
            </a:r>
            <a:r>
              <a:rPr lang="fr-FR" sz="1100" b="0" i="0" strike="noStrike" cap="none" spc="0" baseline="0" dirty="0">
                <a:solidFill>
                  <a:srgbClr val="000000"/>
                </a:solidFill>
                <a:effectLst/>
                <a:latin typeface="Open Sans"/>
                <a:ea typeface="Open Sans"/>
                <a:cs typeface="Open Sans"/>
              </a:rPr>
              <a:t>, M.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Offene</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Jugendarbeit</a:t>
            </a:r>
            <a:r>
              <a:rPr lang="fr-FR" sz="1100" b="0" i="0" strike="noStrike" cap="none" spc="0" baseline="0" dirty="0">
                <a:solidFill>
                  <a:srgbClr val="000000"/>
                </a:solidFill>
                <a:effectLst/>
                <a:latin typeface="Open Sans"/>
                <a:ea typeface="Open Sans"/>
                <a:cs typeface="Open Sans"/>
              </a:rPr>
              <a:t>, Wiesbaden,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Schwerthelm</a:t>
            </a:r>
            <a:r>
              <a:rPr lang="fr-FR" sz="1100" b="0" i="0" strike="noStrike" cap="none" spc="0" baseline="0" dirty="0">
                <a:solidFill>
                  <a:srgbClr val="000000"/>
                </a:solidFill>
                <a:effectLst/>
                <a:latin typeface="Open Sans"/>
                <a:ea typeface="Open Sans"/>
                <a:cs typeface="Open Sans"/>
              </a:rPr>
              <a:t>, Moritz ; </a:t>
            </a:r>
            <a:r>
              <a:rPr lang="fr-FR" sz="1100" b="0" i="0" strike="noStrike" cap="none" spc="0" baseline="0" dirty="0" err="1">
                <a:solidFill>
                  <a:srgbClr val="000000"/>
                </a:solidFill>
                <a:effectLst/>
                <a:latin typeface="Open Sans"/>
                <a:ea typeface="Open Sans"/>
                <a:cs typeface="Open Sans"/>
              </a:rPr>
              <a:t>Sturzenhecker</a:t>
            </a:r>
            <a:r>
              <a:rPr lang="fr-FR" sz="1100" b="0" i="0" strike="noStrike" cap="none" spc="0" baseline="0" dirty="0">
                <a:solidFill>
                  <a:srgbClr val="000000"/>
                </a:solidFill>
                <a:effectLst/>
                <a:latin typeface="Open Sans"/>
                <a:ea typeface="Open Sans"/>
                <a:cs typeface="Open Sans"/>
              </a:rPr>
              <a:t>, Benedikt : </a:t>
            </a:r>
            <a:r>
              <a:rPr lang="fr-FR" sz="1100" b="0" i="1" strike="noStrike" cap="none" spc="0" baseline="0" dirty="0">
                <a:solidFill>
                  <a:srgbClr val="000000"/>
                </a:solidFill>
                <a:effectLst/>
                <a:latin typeface="Open Sans"/>
                <a:ea typeface="Open Sans"/>
                <a:cs typeface="Open Sans"/>
              </a:rPr>
              <a:t>Die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Jugendarbeit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nach</a:t>
            </a:r>
            <a:r>
              <a:rPr lang="fr-FR" sz="1100" b="0" i="1" strike="noStrike" cap="none" spc="0" baseline="0" dirty="0">
                <a:solidFill>
                  <a:srgbClr val="000000"/>
                </a:solidFill>
                <a:effectLst/>
                <a:latin typeface="Open Sans"/>
                <a:ea typeface="Open Sans"/>
                <a:cs typeface="Open Sans"/>
              </a:rPr>
              <a:t> § 11 SGB VIII. </a:t>
            </a:r>
            <a:r>
              <a:rPr lang="fr-FR" sz="1100" b="0" i="1" strike="noStrike" cap="none" spc="0" baseline="0" dirty="0" err="1">
                <a:solidFill>
                  <a:srgbClr val="000000"/>
                </a:solidFill>
                <a:effectLst/>
                <a:latin typeface="Open Sans"/>
                <a:ea typeface="Open Sans"/>
                <a:cs typeface="Open Sans"/>
              </a:rPr>
              <a:t>Erfahrungsraum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Subjekt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Demokratiebildung</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7" history="0"/>
              </a:rPr>
              <a:t>https://www.ew.uni-hamburg.de/einrichtungen/ew2/sozialpaedagogik/service-fuer-die-praxis/material-fuer-die-praxis.html</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Seckinger</a:t>
            </a:r>
            <a:r>
              <a:rPr lang="fr-FR" sz="1100" b="0" i="0" strike="noStrike" cap="none" spc="0" baseline="0" dirty="0">
                <a:solidFill>
                  <a:srgbClr val="000000"/>
                </a:solidFill>
                <a:effectLst/>
                <a:latin typeface="Open Sans"/>
                <a:ea typeface="Open Sans"/>
                <a:cs typeface="Open Sans"/>
              </a:rPr>
              <a:t>, Mike ; Pluto, Liane ; </a:t>
            </a:r>
            <a:r>
              <a:rPr lang="fr-FR" sz="1100" b="0" i="0" strike="noStrike" cap="none" spc="0" baseline="0" dirty="0" err="1">
                <a:solidFill>
                  <a:srgbClr val="000000"/>
                </a:solidFill>
                <a:effectLst/>
                <a:latin typeface="Open Sans"/>
                <a:ea typeface="Open Sans"/>
                <a:cs typeface="Open Sans"/>
              </a:rPr>
              <a:t>Peucker</a:t>
            </a:r>
            <a:r>
              <a:rPr lang="fr-FR" sz="1100" b="0" i="0" strike="noStrike" cap="none" spc="0" baseline="0" dirty="0">
                <a:solidFill>
                  <a:srgbClr val="000000"/>
                </a:solidFill>
                <a:effectLst/>
                <a:latin typeface="Open Sans"/>
                <a:ea typeface="Open Sans"/>
                <a:cs typeface="Open Sans"/>
              </a:rPr>
              <a:t>, Christian/van </a:t>
            </a:r>
            <a:r>
              <a:rPr lang="fr-FR" sz="1100" b="0" i="0" strike="noStrike" cap="none" spc="0" baseline="0" dirty="0" err="1">
                <a:solidFill>
                  <a:srgbClr val="000000"/>
                </a:solidFill>
                <a:effectLst/>
                <a:latin typeface="Open Sans"/>
                <a:ea typeface="Open Sans"/>
                <a:cs typeface="Open Sans"/>
              </a:rPr>
              <a:t>Santen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Eric</a:t>
            </a:r>
            <a:r>
              <a:rPr lang="fr-FR" sz="1100" b="0" i="0" strike="noStrike" cap="none" spc="0" baseline="0" dirty="0">
                <a:solidFill>
                  <a:srgbClr val="000000"/>
                </a:solidFill>
                <a:effectLst/>
                <a:latin typeface="Open Sans"/>
                <a:ea typeface="Open Sans"/>
                <a:cs typeface="Open Sans"/>
              </a:rPr>
              <a:t> (2016) : </a:t>
            </a:r>
            <a:r>
              <a:rPr lang="fr-FR" sz="1100" b="0" i="1" strike="noStrike" cap="none" spc="0" baseline="0" dirty="0" err="1">
                <a:solidFill>
                  <a:srgbClr val="000000"/>
                </a:solidFill>
                <a:effectLst/>
                <a:latin typeface="Open Sans"/>
                <a:ea typeface="Open Sans"/>
                <a:cs typeface="Open Sans"/>
              </a:rPr>
              <a:t>Einrichtungen</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offenen</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Jugendarbeit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empirische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Bestandsaufnahme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Reihe</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Beiträge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Jugendhilfeforschung</a:t>
            </a:r>
            <a:r>
              <a:rPr lang="fr-FR" sz="1100" b="0" i="0" strike="noStrike" cap="none" spc="0" baseline="0" dirty="0">
                <a:solidFill>
                  <a:srgbClr val="000000"/>
                </a:solidFill>
                <a:effectLst/>
                <a:latin typeface="Open Sans"/>
                <a:ea typeface="Open Sans"/>
                <a:cs typeface="Open Sans"/>
              </a:rPr>
              <a:t>, Weinheim et Bâle : </a:t>
            </a:r>
            <a:r>
              <a:rPr lang="fr-FR" sz="1100" b="0" i="0" strike="noStrike" cap="none" spc="0" baseline="0" dirty="0" err="1">
                <a:solidFill>
                  <a:srgbClr val="000000"/>
                </a:solidFill>
                <a:effectLst/>
                <a:latin typeface="Open Sans"/>
                <a:ea typeface="Open Sans"/>
                <a:cs typeface="Open Sans"/>
              </a:rPr>
              <a:t>Beltz</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Juventa</a:t>
            </a:r>
            <a:r>
              <a:rPr lang="fr-FR" sz="1100" b="0" i="0" strike="noStrike" cap="none" spc="0" baseline="0" dirty="0">
                <a:solidFill>
                  <a:srgbClr val="000000"/>
                </a:solidFill>
                <a:effectLst/>
                <a:latin typeface="Open Sans"/>
                <a:ea typeface="Open Sans"/>
                <a:cs typeface="Open Sans"/>
              </a:rPr>
              <a:t>.</a:t>
            </a:r>
          </a:p>
        </p:txBody>
      </p:sp>
      <p:sp>
        <p:nvSpPr>
          <p:cNvPr id="4" name="Foliennummernplatzhalter 3"/>
          <p:cNvSpPr>
            <a:spLocks noGrp="1"/>
          </p:cNvSpPr>
          <p:nvPr>
            <p:ph type="sldNum" sz="quarter" idx="10"/>
          </p:nvPr>
        </p:nvSpPr>
        <p:spPr/>
        <p:txBody>
          <a:bodyPr/>
          <a:lstStyle/>
          <a:p>
            <a:fld id="{178ACBB0-B8BD-7243-B5CA-EEE1A71994D0}" type="slidenum">
              <a:rPr lang="de-DE" smtClean="0"/>
              <a:t>44</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3671899989"/>
              </p:ext>
            </p:extLst>
          </p:nvPr>
        </p:nvGraphicFramePr>
        <p:xfrm>
          <a:off x="764703" y="6391592"/>
          <a:ext cx="5256585" cy="2453640"/>
        </p:xfrm>
        <a:graphic>
          <a:graphicData uri="http://schemas.openxmlformats.org/drawingml/2006/table">
            <a:tbl>
              <a:tblPr firstRow="1" bandRow="1">
                <a:tableStyleId>{5C22544A-7EE6-4342-B048-85BDC9FD1C3A}</a:tableStyleId>
              </a:tblPr>
              <a:tblGrid>
                <a:gridCol w="1752195">
                  <a:extLst>
                    <a:ext uri="{9D8B030D-6E8A-4147-A177-3AD203B41FA5}">
                      <a16:colId xmlns:a16="http://schemas.microsoft.com/office/drawing/2014/main" val="1613209398"/>
                    </a:ext>
                  </a:extLst>
                </a:gridCol>
                <a:gridCol w="1752195">
                  <a:extLst>
                    <a:ext uri="{9D8B030D-6E8A-4147-A177-3AD203B41FA5}">
                      <a16:colId xmlns:a16="http://schemas.microsoft.com/office/drawing/2014/main" val="2076106790"/>
                    </a:ext>
                  </a:extLst>
                </a:gridCol>
                <a:gridCol w="1752195">
                  <a:extLst>
                    <a:ext uri="{9D8B030D-6E8A-4147-A177-3AD203B41FA5}">
                      <a16:colId xmlns:a16="http://schemas.microsoft.com/office/drawing/2014/main" val="2710301763"/>
                    </a:ext>
                  </a:extLst>
                </a:gridCol>
              </a:tblGrid>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100" b="1" i="0" strike="noStrike" cap="none" spc="0" baseline="0" dirty="0">
                          <a:solidFill>
                            <a:srgbClr val="FFFFFF"/>
                          </a:solidFill>
                          <a:effectLst/>
                          <a:latin typeface="Open Sans"/>
                          <a:ea typeface="Open Sans"/>
                          <a:cs typeface="Open Sans"/>
                        </a:rPr>
                        <a:t>Effet recherché</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100" b="1" i="0" strike="noStrike" cap="none" spc="0" baseline="0" dirty="0">
                          <a:solidFill>
                            <a:srgbClr val="FFFFFF"/>
                          </a:solidFill>
                          <a:effectLst/>
                          <a:latin typeface="Open Sans"/>
                          <a:ea typeface="Open Sans"/>
                          <a:cs typeface="Open Sans"/>
                        </a:rPr>
                        <a:t>Objectif de l’intervention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100" b="1" i="1" strike="noStrike" cap="none" spc="0" baseline="0" dirty="0">
                          <a:solidFill>
                            <a:srgbClr val="FFFFFF"/>
                          </a:solidFill>
                          <a:effectLst/>
                          <a:latin typeface="Open Sans"/>
                          <a:ea typeface="Open Sans"/>
                          <a:cs typeface="Open Sans"/>
                        </a:rPr>
                        <a:t>Concept appliqué</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11822085"/>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100" b="0" i="0" strike="noStrike" cap="none" spc="0" baseline="0" dirty="0">
                          <a:solidFill>
                            <a:srgbClr val="000000"/>
                          </a:solidFill>
                          <a:effectLst/>
                          <a:latin typeface="Open Sans"/>
                          <a:ea typeface="Open Sans"/>
                          <a:cs typeface="Open Sans"/>
                        </a:rPr>
                        <a:t>Autodétermination des enfants et des jeunes</a:t>
                      </a:r>
                    </a:p>
                  </a:txBody>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100" b="0" i="0" strike="noStrike" cap="none" spc="0" baseline="0" dirty="0">
                          <a:solidFill>
                            <a:srgbClr val="000000"/>
                          </a:solidFill>
                          <a:effectLst/>
                          <a:latin typeface="Open Sans"/>
                          <a:ea typeface="Open Sans"/>
                          <a:cs typeface="Open Sans"/>
                        </a:rPr>
                        <a:t>Fournir à tous les enfants et les jeunes des prestations accessibles qui répondent à leurs intérêts</a:t>
                      </a:r>
                    </a:p>
                  </a:txBody>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100" b="0" i="1" strike="noStrike" cap="none" spc="0" baseline="0" dirty="0">
                          <a:solidFill>
                            <a:srgbClr val="000000"/>
                          </a:solidFill>
                          <a:effectLst/>
                          <a:latin typeface="Open Sans"/>
                          <a:ea typeface="Open Sans"/>
                          <a:cs typeface="Open Sans"/>
                        </a:rPr>
                        <a:t>Jeunes en tant que sujets pensants et éducation de soi-même</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6590284"/>
                  </a:ext>
                </a:extLst>
              </a:tr>
              <a:tr h="370840">
                <a:tc>
                  <a:txBody>
                    <a:bodyPr/>
                    <a:lstStyle/>
                    <a:p>
                      <a:r>
                        <a:rPr lang="fr-FR" sz="1100" b="0" i="0" strike="noStrike" cap="none" spc="0" baseline="0" dirty="0">
                          <a:solidFill>
                            <a:srgbClr val="000000"/>
                          </a:solidFill>
                          <a:effectLst/>
                          <a:latin typeface="Open Sans"/>
                          <a:ea typeface="Open Sans"/>
                          <a:cs typeface="Open Sans"/>
                        </a:rPr>
                        <a:t>Participation des enfants et des jeunes à la vie sociale et citoyenne</a:t>
                      </a:r>
                    </a:p>
                  </a:txBody>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1100" b="0" i="0" strike="noStrike" cap="none" spc="0" baseline="0" dirty="0">
                          <a:solidFill>
                            <a:srgbClr val="000000"/>
                          </a:solidFill>
                          <a:effectLst/>
                          <a:latin typeface="Open Sans"/>
                          <a:ea typeface="Open Sans"/>
                          <a:cs typeface="Open Sans"/>
                        </a:rPr>
                        <a:t>Favoriser la participation aux décisions et à l’organisation</a:t>
                      </a:r>
                    </a:p>
                  </a:txBody>
                  <a:tcPr/>
                </a:tc>
                <a:tc>
                  <a:txBody>
                    <a:bodyPr/>
                    <a:lstStyle/>
                    <a:p>
                      <a:r>
                        <a:rPr lang="fr-FR" sz="1100" b="0" i="1" strike="noStrike" cap="none" spc="0" baseline="0" dirty="0">
                          <a:solidFill>
                            <a:srgbClr val="000000"/>
                          </a:solidFill>
                          <a:effectLst/>
                          <a:latin typeface="Open Sans"/>
                          <a:ea typeface="Open Sans"/>
                          <a:cs typeface="Open Sans"/>
                        </a:rPr>
                        <a:t>Participation et formation démocratique,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1" strike="noStrike" cap="none" spc="0" baseline="0" dirty="0">
                          <a:solidFill>
                            <a:srgbClr val="000000"/>
                          </a:solidFill>
                          <a:effectLst/>
                          <a:latin typeface="Open Sans"/>
                          <a:ea typeface="Open Sans"/>
                          <a:cs typeface="Open Sans"/>
                        </a:rPr>
                        <a:t>Inclusion</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80605599"/>
                  </a:ext>
                </a:extLst>
              </a:tr>
            </a:tbl>
          </a:graphicData>
        </a:graphic>
      </p:graphicFrame>
    </p:spTree>
    <p:extLst>
      <p:ext uri="{BB962C8B-B14F-4D97-AF65-F5344CB8AC3E}">
        <p14:creationId xmlns:p14="http://schemas.microsoft.com/office/powerpoint/2010/main" val="3910136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420923"/>
          </a:xfrm>
        </p:spPr>
        <p:txBody>
          <a:bodyPr/>
          <a:lstStyle/>
          <a:p>
            <a:r>
              <a:rPr lang="fr-FR" sz="1100" b="0" i="0" strike="noStrike" cap="none" spc="0" baseline="0" dirty="0">
                <a:solidFill>
                  <a:srgbClr val="000000"/>
                </a:solidFill>
                <a:effectLst/>
                <a:latin typeface="Open Sans"/>
                <a:ea typeface="Open Sans"/>
                <a:cs typeface="Open Sans"/>
              </a:rPr>
              <a:t>Le travail social auprès des jeunes en difficulté consiste à mettre à la disposition de ce public des services et des infrastructures facilitant la transition du monde de l’école à celui de la vie professionnelle. Ces services sont destinés à un groupe bien spécifique : celui des jeunes qui « ont besoin d’un suivi accru pour compenser l’effet des inégalités sociales sur leurs vies ou pour surmonter un obstacle individuel » (art. 13 du Livre VIII du Code de la Sécurité et de l’action sociales).  Le travail social auprès des jeunes en difficulté constitue ainsi un lien socioéducatif entre le système scolaire et le monde du travail.</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Si les limites de son champ d’action demeurent floues, son cœur d’activité consiste à proposer des formations et des emplois associés à un accompagnement socioéducatif en vue de l’intégration sur le marché du travail. Il propose également aux jeunes participant à des programmes d’insertion professionnelle des solutions d’habitat avec accompagnement socioéducatif ; et mène des actions de prévention spécialisée pour atteindre des groupes de population peu intégrées (travail de rue, animations de proximité, et interventions des services d’aide à l’intégration des jeunes issus de l’immigration).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travail social auprès des jeunes en difficulté peut aussi intervenir en milieu scolaire. Il s’adresse alors aux élèves défavorisés sur le plan social et individuel. Son objectif consiste à compenser ces inégalités grâce à des interventions socioéducatives venant compléter l’action pédagogique de l’école, axée sur les processus d’apprentissage. Il s’agit d’aider les élèves à atteindre leurs objectifs d’apprentissage formel (et donc à rejoindre le marché du travail une fois diplômés). Au cours des vingt dernières années, la pédagogie de l’intervention sociale en milieu scolaire a toutefois évolué bien au-delà de l’esprit initial de l’article 13 du SGB VIII. Ainsi, le travail social de jeunesse intervient aujourd’hui couramment depuis l’école primaire jusqu’au lycée, et il est souvent financé par les établissements scolaires eux-mêmes.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2021, le législateur a pris acte de cette évolution à l’article 13a du SGB VIII, qui donne une définition très large des missions du travail social en milieu scolaire : « le travail social en milieu scolaire comprend les services socioéducatifs définis ci-après lorsqu’ils sont mis à la disposition des jeunes sur le lieu de l’école ». Tenant compte de la compétence des Länder en matière d’éducation, et donc de la diversité des législations scolaires à travers le territoire, il précise : « le contenu et le périmètre des missions du travail social en milieu scolaire sont définis à l’échelle des Länder, lesquels peuvent également décider de confier ces missions à d’autres organismes en prenant des dispositions légales à cet effet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programmes d’accompagnement à l’insertion socioprofessionnelle des jeunes peuvent prendre la forme d’ateliers participatifs, d’aides à la formation, mais aussi de formations professionnelles dispensées hors de l’entreprise destinées aux adolescents et aux jeunes adultes qui, du fait de leur situation sociale ou personnelle, sont peu susceptibles de pouvoir intégrer une formation d’un autre type. Ils assument le volet socioéducatif de la mission de l’agence pour l’emploi et des </a:t>
            </a:r>
            <a:r>
              <a:rPr lang="fr-FR" sz="1100" b="0" i="1" strike="noStrike" cap="none" spc="0" baseline="0" dirty="0" err="1">
                <a:solidFill>
                  <a:srgbClr val="000000"/>
                </a:solidFill>
                <a:effectLst/>
                <a:latin typeface="Open Sans"/>
                <a:ea typeface="Open Sans"/>
                <a:cs typeface="Open Sans"/>
              </a:rPr>
              <a:t>Jobcenters</a:t>
            </a:r>
            <a:r>
              <a:rPr lang="fr-FR" sz="1100" b="0" i="0" strike="noStrike" cap="none" spc="0" baseline="0" dirty="0">
                <a:solidFill>
                  <a:srgbClr val="000000"/>
                </a:solidFill>
                <a:effectLst/>
                <a:latin typeface="Open Sans"/>
                <a:ea typeface="Open Sans"/>
                <a:cs typeface="Open Sans"/>
              </a:rPr>
              <a:t> : aider les adolescents et les jeunes adultes à surmonter leurs difficultés d’orientation et les différents obstacles à l’insertion dans la vie professionnelle.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deux domaines d’intervention du travail social de jeunesse (l’école et le travail) (</a:t>
            </a:r>
            <a:r>
              <a:rPr lang="fr-FR" sz="1100" b="0" i="1" strike="noStrike" cap="none" spc="0" baseline="0" dirty="0">
                <a:solidFill>
                  <a:srgbClr val="000000"/>
                </a:solidFill>
                <a:effectLst/>
                <a:latin typeface="Open Sans"/>
                <a:ea typeface="Open Sans"/>
                <a:cs typeface="Open Sans"/>
              </a:rPr>
              <a:t>voir les sections 1.1.11 et 1.1.12</a:t>
            </a:r>
            <a:r>
              <a:rPr lang="fr-FR" sz="1100" b="0" i="0" strike="noStrike" cap="none" spc="0" baseline="0" dirty="0">
                <a:solidFill>
                  <a:srgbClr val="000000"/>
                </a:solidFill>
                <a:effectLst/>
                <a:latin typeface="Open Sans"/>
                <a:ea typeface="Open Sans"/>
                <a:cs typeface="Open Sans"/>
              </a:rPr>
              <a:t>) représentent de puissantes institutions sociales, dans lesquelles l’aide sociale à l’enfance et à la jeunesse (et sa mission socioéducative) doit s’inscrire. Ici, elle ne joue pas sur son propre terrain et doit adapter ses solutions à des modes d’action et d’organisation très différents des siens. La prévalence de ces institutions se traduit aussi par des sources de financement distinctes (par les Länder et conformément aux SGB II et III). Avec le travail social de jeunesse, l’aide sociale à l’enfance et à la jeunesse assume un rôle subsidiaire et sa contribution aux objectifs fixés est minime. En 2017, 614 millions d’euros ont été consacrés au travail social de jeunesse, soit seulement 1,4 % du budget total de l’aide sociale à l’enfance et à la jeunesse. À la fin de l’année 2016, l’Office fédéral de la statistique (2018, 13 et </a:t>
            </a:r>
            <a:r>
              <a:rPr lang="fr-FR" sz="1100" b="0" i="0" strike="noStrike" cap="none" spc="0" baseline="0" dirty="0" err="1">
                <a:solidFill>
                  <a:srgbClr val="000000"/>
                </a:solidFill>
                <a:effectLst/>
                <a:latin typeface="Open Sans"/>
                <a:ea typeface="Open Sans"/>
                <a:cs typeface="Open Sans"/>
              </a:rPr>
              <a:t>suiv</a:t>
            </a:r>
            <a:r>
              <a:rPr lang="fr-FR" sz="1100" b="0" i="0" strike="noStrike" cap="none" spc="0" baseline="0" dirty="0">
                <a:solidFill>
                  <a:srgbClr val="000000"/>
                </a:solidFill>
                <a:effectLst/>
                <a:latin typeface="Open Sans"/>
                <a:ea typeface="Open Sans"/>
                <a:cs typeface="Open Sans"/>
              </a:rPr>
              <a:t>.) dénombrait 645 structures de travail social en milieu scolaire et professionnel, dont 63 (soit à peine 10 %) étaient publiques.</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Kooperationsverbund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Jugendsozialarbeit</a:t>
            </a:r>
            <a:r>
              <a:rPr lang="fr-FR" sz="1100" b="0" i="0" strike="noStrike" cap="none" spc="0" baseline="0" dirty="0">
                <a:solidFill>
                  <a:srgbClr val="000000"/>
                </a:solidFill>
                <a:effectLst/>
                <a:latin typeface="Open Sans"/>
                <a:ea typeface="Open Sans"/>
                <a:cs typeface="Open Sans"/>
              </a:rPr>
              <a:t> (voir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https://jugendsozialarbeit.de/</a:t>
            </a:r>
            <a:r>
              <a:rPr lang="fr-FR" sz="1100" b="0" i="0" strike="noStrike" cap="none" spc="0" baseline="0" dirty="0">
                <a:solidFill>
                  <a:srgbClr val="000000"/>
                </a:solidFill>
                <a:effectLst/>
                <a:latin typeface="Open Sans"/>
                <a:ea typeface="Open Sans"/>
                <a:cs typeface="Open Sans"/>
              </a:rPr>
              <a:t>).</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Pingel</a:t>
            </a:r>
            <a:r>
              <a:rPr lang="fr-FR" sz="1100" b="0" i="0" strike="noStrike" cap="none" spc="0" baseline="0" dirty="0">
                <a:solidFill>
                  <a:srgbClr val="000000"/>
                </a:solidFill>
                <a:effectLst/>
                <a:latin typeface="Open Sans"/>
                <a:ea typeface="Open Sans"/>
                <a:cs typeface="Open Sans"/>
              </a:rPr>
              <a:t>, Andrea : </a:t>
            </a:r>
            <a:r>
              <a:rPr lang="fr-FR" sz="1100" b="0" i="1" strike="noStrike" cap="none" spc="0" baseline="0" dirty="0" err="1">
                <a:solidFill>
                  <a:srgbClr val="000000"/>
                </a:solidFill>
                <a:effectLst/>
                <a:latin typeface="Open Sans"/>
                <a:ea typeface="Open Sans"/>
                <a:cs typeface="Open Sans"/>
              </a:rPr>
              <a:t>Jugendsozialarbeit</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(2018) :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a:t>
            </a:r>
            <a:r>
              <a:rPr lang="de-DE" sz="1100" b="0" i="0" strike="noStrike" cap="none" spc="0" baseline="0" dirty="0">
                <a:solidFill>
                  <a:srgbClr val="000000"/>
                </a:solidFill>
                <a:effectLst/>
                <a:latin typeface="Open Sans"/>
                <a:ea typeface="Open Sans"/>
                <a:cs typeface="Open Sans"/>
              </a:rPr>
              <a:t>pp</a:t>
            </a:r>
            <a:r>
              <a:rPr lang="de-DE" sz="1100" dirty="0"/>
              <a:t>. 737–754.</a:t>
            </a:r>
            <a:endParaRPr lang="fr-FR" sz="1100" b="0" i="0" strike="noStrike" cap="none" spc="0" baseline="0" dirty="0">
              <a:solidFill>
                <a:srgbClr val="000000"/>
              </a:solidFill>
              <a:effectLst/>
              <a:latin typeface="Open Sans"/>
              <a:ea typeface="Open Sans"/>
              <a:cs typeface="Open Sans"/>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45</a:t>
            </a:fld>
            <a:endParaRPr lang="de-DE"/>
          </a:p>
        </p:txBody>
      </p:sp>
    </p:spTree>
    <p:extLst>
      <p:ext uri="{BB962C8B-B14F-4D97-AF65-F5344CB8AC3E}">
        <p14:creationId xmlns:p14="http://schemas.microsoft.com/office/powerpoint/2010/main" val="3632486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2052771"/>
          </a:xfrm>
        </p:spPr>
        <p:txBody>
          <a:bodyPr/>
          <a:lstStyle/>
          <a:p>
            <a:r>
              <a:rPr lang="fr-FR" sz="1100" b="0" i="0" strike="noStrike" cap="none" spc="0" baseline="0" dirty="0">
                <a:solidFill>
                  <a:srgbClr val="000000"/>
                </a:solidFill>
                <a:effectLst/>
                <a:latin typeface="Open Sans"/>
                <a:ea typeface="Open Sans"/>
                <a:cs typeface="Open Sans"/>
              </a:rPr>
              <a:t>La protection des mineurs sur le plan socioéducatif est l’une des missions de l’aide sociale à l’enfance et à la jeunesse, dont le champ d’intervention pourrait aujourd’hui être qualifié de « protection préventive des mineurs ». Elle consiste à sensibiliser les jeunes et leurs parents aux dangers auxquels ils peuvent être confrontés et à leur donner les moyens d’y faire face et/ou de les éviter avec assurance. Ces dangers comprennent p. ex.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risques de dépendance (à l’alcool, aux drogues, au jeu, etc.),</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risques liés aux divers usages médiatiques,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risques de violence (y compris sexuelle),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et les menaces idéologiques.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vertu de l’article 14 du Livre VIII du Code de la Sécurité et de l’action sociales (SGB VIII), l’aide sociale à l’enfance et à la jeunesse est chargée d’informer et d’accompagner les mineurs de tout âge pour leur permettre de reconnaître ces dangers et de s’en prémunir. Elle aide également les parents à transmettre à leurs enfants la force et l’assurance qui leur permettront non seulement de reconnaître les dangers auxquels ils sont exposés, mais aussi de s’organiser pour les combattre dans un esprit de solidarité. Dans cette perspective, elle propose notamment les services suivants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des cours d’éducation parentale visant à aider les adultes à assurer les tâches de la vie quotidienne, à surmonter et à résoudre les conflits, ou encore à leur fournir des informations sur les questions d’éducation et de droits de l’enfant (exemple : la formation « </a:t>
            </a:r>
            <a:r>
              <a:rPr lang="fr-FR" sz="1100" b="0" i="1" strike="noStrike" cap="none" spc="0" baseline="0" dirty="0" err="1">
                <a:solidFill>
                  <a:srgbClr val="000000"/>
                </a:solidFill>
                <a:effectLst/>
                <a:latin typeface="Open Sans"/>
                <a:ea typeface="Open Sans"/>
                <a:cs typeface="Open Sans"/>
              </a:rPr>
              <a:t>Starke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Eltern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Starke</a:t>
            </a:r>
            <a:r>
              <a:rPr lang="fr-FR" sz="1100" b="0" i="1" strike="noStrike" cap="none" spc="0" baseline="0" dirty="0">
                <a:solidFill>
                  <a:srgbClr val="000000"/>
                </a:solidFill>
                <a:effectLst/>
                <a:latin typeface="Open Sans"/>
                <a:ea typeface="Open Sans"/>
                <a:cs typeface="Open Sans"/>
              </a:rPr>
              <a:t> Kinder </a:t>
            </a:r>
            <a:r>
              <a:rPr lang="fr-FR" sz="1100" b="0" i="0" strike="noStrike" cap="none" spc="0" baseline="0" dirty="0">
                <a:solidFill>
                  <a:srgbClr val="000000"/>
                </a:solidFill>
                <a:effectLst/>
                <a:latin typeface="Open Sans"/>
                <a:ea typeface="Open Sans"/>
                <a:cs typeface="Open Sans"/>
              </a:rPr>
              <a:t>» proposée par l’Association allemande pour la protection de l’enfance),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l’éducation aux médias pour les enfants plus âgés et les jeunes,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des projets autour de l’éducation sexuelle adaptés à chaque tranche d’âge.</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L’aide sociale à l’enfance et à la jeunesse a en outre un rôle important à jouer en matière de sensibilisation des jeunes et de leurs parents aux questions de santé publique (alcool, drogue, dépendance au jeu) et aux dangers des idéologies extrémistes (extrême droite, islamisme, sectes, etc.).</a:t>
            </a:r>
          </a:p>
          <a:p>
            <a:endParaRPr lang="de-DE" sz="1100" b="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protection des mineurs sur le plan socioéducatif ne constitue pas </a:t>
            </a:r>
            <a:r>
              <a:rPr lang="fr-FR" sz="1100" b="0" i="0" u="none" strike="noStrike" cap="none" spc="0" baseline="0" dirty="0">
                <a:solidFill>
                  <a:srgbClr val="000000"/>
                </a:solidFill>
                <a:effectLst/>
                <a:latin typeface="Open Sans"/>
                <a:ea typeface="Open Sans"/>
                <a:cs typeface="Open Sans"/>
              </a:rPr>
              <a:t>une organisation ou un champ d’intervention isolé. Ses activités sont intégrées aux services habituels de </a:t>
            </a:r>
            <a:r>
              <a:rPr lang="fr-FR" sz="1100" b="0" i="0" strike="noStrike" cap="none" spc="0" baseline="0" dirty="0">
                <a:solidFill>
                  <a:srgbClr val="000000"/>
                </a:solidFill>
                <a:effectLst/>
                <a:latin typeface="Open Sans"/>
                <a:ea typeface="Open Sans"/>
                <a:cs typeface="Open Sans"/>
              </a:rPr>
              <a:t>soutien à l’enfance, à la jeunesse et aux familles (structures d’accueil collectif à la journée, maisons de jeunes, organisations de jeunesse, éducation parentale), au sein desquels elles poursuivent un objectif thématique consistant à favoriser l’autonomisation des jeunes et de leurs parents.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protection des mineurs sur le plan socioéducatif se distingue de la mission régalienne de protection des mineurs (</a:t>
            </a:r>
            <a:r>
              <a:rPr lang="fr-FR" sz="1100" b="1" i="0" strike="noStrike" cap="none" spc="0" baseline="0" dirty="0">
                <a:solidFill>
                  <a:srgbClr val="000000"/>
                </a:solidFill>
                <a:effectLst/>
                <a:latin typeface="Open Sans"/>
                <a:ea typeface="Open Sans"/>
                <a:cs typeface="Open Sans"/>
              </a:rPr>
              <a:t>loi sur la protection du travail de jeunesse ; loi relative à la protection des mineurs</a:t>
            </a:r>
            <a:r>
              <a:rPr lang="fr-FR" sz="1100" b="0" i="0" strike="noStrike" cap="none" spc="0" baseline="0" dirty="0">
                <a:solidFill>
                  <a:srgbClr val="000000"/>
                </a:solidFill>
                <a:effectLst/>
                <a:latin typeface="Open Sans"/>
                <a:ea typeface="Open Sans"/>
                <a:cs typeface="Open Sans"/>
              </a:rPr>
              <a:t>), laquelle implique, outre les interventions de l’aide sociale à l’enfance et à la jeunesse, des </a:t>
            </a:r>
            <a:r>
              <a:rPr lang="fr-FR" sz="1100" b="0" i="0" u="none" strike="noStrike" cap="none" spc="0" baseline="0" dirty="0">
                <a:solidFill>
                  <a:srgbClr val="000000"/>
                </a:solidFill>
                <a:effectLst/>
                <a:latin typeface="Open Sans"/>
                <a:ea typeface="Open Sans"/>
                <a:cs typeface="Open Sans"/>
              </a:rPr>
              <a:t>mesures de police et d’ordre public (y compris répressives) visant à protéger les mineurs dans l’espace public (inspection de lieux potentiellement dangereux ou contrôle de publications susceptibles de représenter une menace , p. ex.). La protection des mineurs sur le plan socioéducatif ne doit pas non plus être confondue avec la protection de l’enfance </a:t>
            </a:r>
            <a:r>
              <a:rPr lang="fr-FR" sz="1100" b="0" i="0" strike="noStrike" cap="none" spc="0" baseline="0" dirty="0">
                <a:solidFill>
                  <a:srgbClr val="000000"/>
                </a:solidFill>
                <a:effectLst/>
                <a:latin typeface="Open Sans"/>
                <a:ea typeface="Open Sans"/>
                <a:cs typeface="Open Sans"/>
              </a:rPr>
              <a:t>telle que définie aux articles 8a et 42 du SGB VIII, où il est question de missions régaliennes visant à mettre les enfants à l’abri en cas de situations dangereuses néfastes pour eux (chez leurs parents ou ailleurs). La protection des mineurs sur le plan socioéducatif s’inscrit dans une démarche préventive et contribue à favoriser l’autonomie et la responsabilité individuelle et sociale des jeunes, conformément au SGB VIII.</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Bundesarbeitsgemeinschaft</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Jugendschutz</a:t>
            </a:r>
            <a:r>
              <a:rPr lang="fr-FR" sz="1100" b="0" i="0" strike="noStrike" cap="none" spc="0" baseline="0" dirty="0">
                <a:solidFill>
                  <a:srgbClr val="000000"/>
                </a:solidFill>
                <a:effectLst/>
                <a:latin typeface="Open Sans"/>
                <a:ea typeface="Open Sans"/>
                <a:cs typeface="Open Sans"/>
              </a:rPr>
              <a:t> (2015) : </a:t>
            </a:r>
            <a:r>
              <a:rPr lang="fr-FR" sz="1100" b="0" i="1" strike="noStrike" cap="none" spc="0" baseline="0" dirty="0" err="1">
                <a:solidFill>
                  <a:srgbClr val="000000"/>
                </a:solidFill>
                <a:effectLst/>
                <a:latin typeface="Open Sans"/>
                <a:ea typeface="Open Sans"/>
                <a:cs typeface="Open Sans"/>
              </a:rPr>
              <a:t>Durchblick</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Informationen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Jugendschutz</a:t>
            </a:r>
            <a:r>
              <a:rPr lang="fr-FR" sz="1100" b="0" i="0" strike="noStrike" cap="none" spc="0" baseline="0" dirty="0">
                <a:solidFill>
                  <a:srgbClr val="000000"/>
                </a:solidFill>
                <a:effectLst/>
                <a:latin typeface="Open Sans"/>
                <a:ea typeface="Open Sans"/>
                <a:cs typeface="Open Sans"/>
              </a:rPr>
              <a:t>. Glossaire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https://www.bag-jugendschutz.de/dokumente/Online-Handbuch_Kinder-u_Jugendschutz.pdf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Nikles</a:t>
            </a:r>
            <a:r>
              <a:rPr lang="fr-FR" sz="1100" b="0" i="0" strike="noStrike" cap="none" spc="0" baseline="0" dirty="0">
                <a:solidFill>
                  <a:srgbClr val="000000"/>
                </a:solidFill>
                <a:effectLst/>
                <a:latin typeface="Open Sans"/>
                <a:ea typeface="Open Sans"/>
                <a:cs typeface="Open Sans"/>
              </a:rPr>
              <a:t>, Bruno W. (2018) : </a:t>
            </a:r>
            <a:r>
              <a:rPr lang="fr-FR" sz="1100" b="0" i="1" strike="noStrike" cap="none" spc="0" baseline="0" dirty="0" err="1">
                <a:solidFill>
                  <a:srgbClr val="000000"/>
                </a:solidFill>
                <a:effectLst/>
                <a:latin typeface="Open Sans"/>
                <a:ea typeface="Open Sans"/>
                <a:cs typeface="Open Sans"/>
              </a:rPr>
              <a:t>Erzieherischer</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Jugendschutz</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Wiesbaden, Allemagne, pp. 771−782.</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Bundesregierung</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Bericht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a:t>
            </a:r>
            <a:r>
              <a:rPr lang="fr-FR" sz="1100" b="0" i="1" strike="noStrike" cap="none" spc="0" baseline="0" dirty="0">
                <a:solidFill>
                  <a:srgbClr val="000000"/>
                </a:solidFill>
                <a:effectLst/>
                <a:latin typeface="Open Sans"/>
                <a:ea typeface="Open Sans"/>
                <a:cs typeface="Open Sans"/>
              </a:rPr>
              <a:t> die Lage </a:t>
            </a:r>
            <a:r>
              <a:rPr lang="fr-FR" sz="1100" b="0" i="1" strike="noStrike" cap="none" spc="0" baseline="0" dirty="0" err="1">
                <a:solidFill>
                  <a:srgbClr val="000000"/>
                </a:solidFill>
                <a:effectLst/>
                <a:latin typeface="Open Sans"/>
                <a:ea typeface="Open Sans"/>
                <a:cs typeface="Open Sans"/>
              </a:rPr>
              <a:t>junger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die </a:t>
            </a:r>
            <a:r>
              <a:rPr lang="fr-FR" sz="1100" b="0" i="1" strike="noStrike" cap="none" spc="0" baseline="0" dirty="0" err="1">
                <a:solidFill>
                  <a:srgbClr val="000000"/>
                </a:solidFill>
                <a:effectLst/>
                <a:latin typeface="Open Sans"/>
                <a:ea typeface="Open Sans"/>
                <a:cs typeface="Open Sans"/>
              </a:rPr>
              <a:t>Bestrebungen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Leistungen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16.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Jugendbericht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Förderung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demokratischer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Bildung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Jugendalter</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Publication du Parlement 19/24200,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http://dipbt.bundestag.de/dip21/btd/19/242/1924200.pdf</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46</a:t>
            </a:fld>
            <a:endParaRPr lang="de-DE"/>
          </a:p>
        </p:txBody>
      </p:sp>
    </p:spTree>
    <p:extLst>
      <p:ext uri="{BB962C8B-B14F-4D97-AF65-F5344CB8AC3E}">
        <p14:creationId xmlns:p14="http://schemas.microsoft.com/office/powerpoint/2010/main" val="1642054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5581164"/>
          </a:xfrm>
        </p:spPr>
        <p:txBody>
          <a:bodyPr/>
          <a:lstStyle/>
          <a:p>
            <a:r>
              <a:rPr lang="fr-FR" sz="1100" b="0" i="0" strike="noStrike" cap="none" spc="0" baseline="0" dirty="0">
                <a:solidFill>
                  <a:srgbClr val="000000"/>
                </a:solidFill>
                <a:effectLst/>
                <a:latin typeface="Open Sans"/>
                <a:ea typeface="Open Sans"/>
                <a:cs typeface="Open Sans"/>
              </a:rPr>
              <a:t>Le « soutien à l’éducation des mineurs au sein </a:t>
            </a:r>
            <a:r>
              <a:rPr lang="fr-FR" sz="1100" b="0" i="0" u="none" strike="noStrike" cap="none" spc="0" baseline="0" dirty="0">
                <a:solidFill>
                  <a:srgbClr val="000000"/>
                </a:solidFill>
                <a:effectLst/>
                <a:latin typeface="Open Sans"/>
                <a:ea typeface="Open Sans"/>
                <a:cs typeface="Open Sans"/>
              </a:rPr>
              <a:t>de leur famille » tel </a:t>
            </a:r>
            <a:r>
              <a:rPr lang="fr-FR" sz="1100" b="0" i="0" strike="noStrike" cap="none" spc="0" baseline="0" dirty="0">
                <a:solidFill>
                  <a:srgbClr val="000000"/>
                </a:solidFill>
                <a:effectLst/>
                <a:latin typeface="Open Sans"/>
                <a:ea typeface="Open Sans"/>
                <a:cs typeface="Open Sans"/>
              </a:rPr>
              <a:t>que pratiqué par l’aide sociale à l’enfance et à la jeunesse comprend une vaste gamme de services destinés aux familles ayant des enfants mineurs. Il s’agit en premier lieu de mesures de soutien aux parents, qui sont les garants du développement positif de leurs enfants. Par conséquent, le présent chapitre s’attarde en particulier sur les dispositions du Livre VIII du Code de la Sécurité et de l’action sociales (SGB VIII) en matière de politique familiale :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 Des services de soutien à l’éducation au sein de la famille sont proposés aux jeunes, aux parents, ainsi qu’à toute personne investie de l’autorité parentale. Ces services doivent aider les personnes investies de l’autorité parentale à assumer leurs responsabilités en matière d’éducation et permettre aux familles d’accéder aux connaissances et compétences correspondant à leur situation familiale (notamment en matière d’éducation, de </a:t>
            </a:r>
            <a:r>
              <a:rPr lang="fr-FR" sz="1100" b="0" i="0" u="none" strike="noStrike" cap="none" spc="0" baseline="0" dirty="0">
                <a:solidFill>
                  <a:srgbClr val="000000"/>
                </a:solidFill>
                <a:effectLst/>
                <a:latin typeface="Open Sans"/>
                <a:ea typeface="Open Sans"/>
                <a:cs typeface="Open Sans"/>
              </a:rPr>
              <a:t>couple et </a:t>
            </a:r>
            <a:r>
              <a:rPr lang="fr-FR" sz="1100" b="0" i="0" strike="noStrike" cap="none" spc="0" baseline="0" dirty="0">
                <a:solidFill>
                  <a:srgbClr val="000000"/>
                </a:solidFill>
                <a:effectLst/>
                <a:latin typeface="Open Sans"/>
                <a:ea typeface="Open Sans"/>
                <a:cs typeface="Open Sans"/>
              </a:rPr>
              <a:t>de résolution de conflits, de santé, de formation, d’usage des médias, de gestion du foyer, ainsi que de conciliation entre vie professionnelle et familiale), tout en favorisant leur intégration et leur participation active à la société. Ils doivent également proposer des méthodes de résolution non-violente des conflits familiaux. » (art. 16 du SGB VIII)</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secteur d’intervention du soutien à l’éducation des mineurs au sein </a:t>
            </a:r>
            <a:r>
              <a:rPr lang="fr-FR" sz="1100" b="0" i="0" u="none" strike="noStrike" cap="none" spc="0" baseline="0" dirty="0">
                <a:solidFill>
                  <a:srgbClr val="000000"/>
                </a:solidFill>
                <a:effectLst/>
                <a:latin typeface="Open Sans"/>
                <a:ea typeface="Open Sans"/>
                <a:cs typeface="Open Sans"/>
              </a:rPr>
              <a:t>de leur famille </a:t>
            </a:r>
            <a:r>
              <a:rPr lang="fr-FR" sz="1100" b="0" i="0" strike="noStrike" cap="none" spc="0" baseline="0" dirty="0">
                <a:solidFill>
                  <a:srgbClr val="000000"/>
                </a:solidFill>
                <a:effectLst/>
                <a:latin typeface="Open Sans"/>
                <a:ea typeface="Open Sans"/>
                <a:cs typeface="Open Sans"/>
              </a:rPr>
              <a:t>comprend notamment : </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des services universels </a:t>
            </a:r>
            <a:r>
              <a:rPr lang="fr-FR" sz="1100" b="0" i="0" strike="noStrike" cap="none" spc="0" baseline="0" dirty="0">
                <a:solidFill>
                  <a:srgbClr val="000000"/>
                </a:solidFill>
                <a:effectLst/>
                <a:latin typeface="Open Sans"/>
                <a:ea typeface="Open Sans"/>
                <a:cs typeface="Open Sans"/>
              </a:rPr>
              <a:t>(</a:t>
            </a:r>
            <a:r>
              <a:rPr lang="fr-FR" sz="1100" b="0" i="1" strike="noStrike" cap="none" spc="0" baseline="0" dirty="0">
                <a:solidFill>
                  <a:srgbClr val="000000"/>
                </a:solidFill>
                <a:effectLst/>
                <a:latin typeface="Open Sans"/>
                <a:ea typeface="Open Sans"/>
                <a:cs typeface="Open Sans"/>
              </a:rPr>
              <a:t>cf. art. 16 du SGB VIII </a:t>
            </a:r>
            <a:r>
              <a:rPr lang="fr-FR" sz="1100" b="0" i="0" strike="noStrike" cap="none" spc="0" baseline="0" dirty="0">
                <a:solidFill>
                  <a:srgbClr val="000000"/>
                </a:solidFill>
                <a:effectLst/>
                <a:latin typeface="Open Sans"/>
                <a:ea typeface="Open Sans"/>
                <a:cs typeface="Open Sans"/>
              </a:rPr>
              <a:t>: accompagnement des futurs parents, éducation familiale, conseil en matière d’éducation, offres de loisirs et de vacances en famille)</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des services de conseil et d’accompagnement répondant à des problématiques familiales spécifiques </a:t>
            </a:r>
            <a:r>
              <a:rPr lang="fr-FR" sz="1100" b="0" i="0" strike="noStrike" cap="none" spc="0" baseline="0" dirty="0">
                <a:solidFill>
                  <a:srgbClr val="000000"/>
                </a:solidFill>
                <a:effectLst/>
                <a:latin typeface="Open Sans"/>
                <a:ea typeface="Open Sans"/>
                <a:cs typeface="Open Sans"/>
              </a:rPr>
              <a:t>(</a:t>
            </a:r>
            <a:r>
              <a:rPr lang="fr-FR" sz="1100" b="0" i="1" strike="noStrike" cap="none" spc="0" baseline="0" dirty="0">
                <a:solidFill>
                  <a:srgbClr val="000000"/>
                </a:solidFill>
                <a:effectLst/>
                <a:latin typeface="Open Sans"/>
                <a:ea typeface="Open Sans"/>
                <a:cs typeface="Open Sans"/>
              </a:rPr>
              <a:t>cf. art. 17 du SGB VIII </a:t>
            </a:r>
            <a:r>
              <a:rPr lang="fr-FR" sz="1100" b="0" i="0" strike="noStrike" cap="none" spc="0" baseline="0" dirty="0">
                <a:solidFill>
                  <a:srgbClr val="000000"/>
                </a:solidFill>
                <a:effectLst/>
                <a:latin typeface="Open Sans"/>
                <a:ea typeface="Open Sans"/>
                <a:cs typeface="Open Sans"/>
              </a:rPr>
              <a:t>: conseils relatifs au couple, à la séparation et au divorce des parents de mineurs ; art. 18 du SGB VIII : conseil et accompagnement en matière d’exercice de l’autorité parentale et de </a:t>
            </a:r>
            <a:r>
              <a:rPr lang="fr-FR" sz="1100" b="0" i="0" u="none" strike="noStrike" cap="none" spc="0" baseline="0" dirty="0">
                <a:solidFill>
                  <a:srgbClr val="000000"/>
                </a:solidFill>
                <a:effectLst/>
                <a:latin typeface="Open Sans"/>
                <a:ea typeface="Open Sans"/>
                <a:cs typeface="Open Sans"/>
              </a:rPr>
              <a:t>droit de visite et d’hébergement</a:t>
            </a:r>
            <a:r>
              <a:rPr lang="fr-FR" sz="1100" b="0" i="0" strike="noStrike" cap="none" spc="0" baseline="0" dirty="0">
                <a:solidFill>
                  <a:srgbClr val="000000"/>
                </a:solidFill>
                <a:effectLst/>
                <a:latin typeface="Open Sans"/>
                <a:ea typeface="Open Sans"/>
                <a:cs typeface="Open Sans"/>
              </a:rPr>
              <a:t>)</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des services et des aides visant à faire face aux situations d’urgence </a:t>
            </a:r>
            <a:r>
              <a:rPr lang="fr-FR" sz="1100" b="0" i="0" strike="noStrike" cap="none" spc="0" baseline="0" dirty="0">
                <a:solidFill>
                  <a:srgbClr val="000000"/>
                </a:solidFill>
                <a:effectLst/>
                <a:latin typeface="Open Sans"/>
                <a:ea typeface="Open Sans"/>
                <a:cs typeface="Open Sans"/>
              </a:rPr>
              <a:t>(c</a:t>
            </a:r>
            <a:r>
              <a:rPr lang="fr-FR" sz="1100" b="0" i="1" strike="noStrike" cap="none" spc="0" baseline="0" dirty="0">
                <a:solidFill>
                  <a:srgbClr val="000000"/>
                </a:solidFill>
                <a:effectLst/>
                <a:latin typeface="Open Sans"/>
                <a:ea typeface="Open Sans"/>
                <a:cs typeface="Open Sans"/>
              </a:rPr>
              <a:t>f. art. 19 du SGB VIII </a:t>
            </a:r>
            <a:r>
              <a:rPr lang="fr-FR" sz="1100" b="0" i="0" strike="noStrike" cap="none" spc="0" baseline="0" dirty="0">
                <a:solidFill>
                  <a:srgbClr val="000000"/>
                </a:solidFill>
                <a:effectLst/>
                <a:latin typeface="Open Sans"/>
                <a:ea typeface="Open Sans"/>
                <a:cs typeface="Open Sans"/>
              </a:rPr>
              <a:t>: solutions d’habitat collectif pour les parents isolés et leurs enfants ; art. 20 du SGB VIII : prise en charge </a:t>
            </a:r>
            <a:r>
              <a:rPr lang="fr-FR" sz="1100" b="0" i="0" u="none" strike="noStrike" cap="none" spc="0" baseline="0" dirty="0">
                <a:solidFill>
                  <a:srgbClr val="000000"/>
                </a:solidFill>
                <a:effectLst/>
                <a:latin typeface="Open Sans"/>
                <a:ea typeface="Open Sans"/>
                <a:cs typeface="Open Sans"/>
              </a:rPr>
              <a:t>et soin </a:t>
            </a:r>
            <a:r>
              <a:rPr lang="fr-FR" sz="1100" b="0" i="0" strike="noStrike" cap="none" spc="0" baseline="0" dirty="0">
                <a:solidFill>
                  <a:srgbClr val="000000"/>
                </a:solidFill>
                <a:effectLst/>
                <a:latin typeface="Open Sans"/>
                <a:ea typeface="Open Sans"/>
                <a:cs typeface="Open Sans"/>
              </a:rPr>
              <a:t>de l’enfant dans les situations de détresse).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Cette liste montre bien que le soutien à l’éducation des mineurs au sein de </a:t>
            </a:r>
            <a:r>
              <a:rPr lang="fr-FR" sz="1100" b="0" i="0" u="none" strike="noStrike" cap="none" spc="0" baseline="0" dirty="0">
                <a:solidFill>
                  <a:srgbClr val="000000"/>
                </a:solidFill>
                <a:effectLst/>
                <a:latin typeface="Open Sans"/>
                <a:ea typeface="Open Sans"/>
                <a:cs typeface="Open Sans"/>
              </a:rPr>
              <a:t>leur famille</a:t>
            </a:r>
            <a:r>
              <a:rPr lang="fr-FR" sz="1100" b="0" i="0" strike="noStrike" cap="none" spc="0" baseline="0" dirty="0">
                <a:solidFill>
                  <a:srgbClr val="000000"/>
                </a:solidFill>
                <a:effectLst/>
                <a:latin typeface="Open Sans"/>
                <a:ea typeface="Open Sans"/>
                <a:cs typeface="Open Sans"/>
              </a:rPr>
              <a:t>, loin de former un système unifié, est composé de services distincts. Ce domaine d’intervention ne dispose pas d’une culture professionnelle commune, au contraire : il associe des acteurs très divers, eux-mêmes issus d’une tradition qui leur est propre.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Avec le soutien à l’éducation des mineurs au sein de leur famille, le législateur a souhaité mettre en valeur l’évolution de l’aide sociale à l’enfance et à la jeunesse, passée d’une fonction essentiellement </a:t>
            </a:r>
            <a:r>
              <a:rPr lang="fr-FR" sz="1100" b="0" i="0" u="none" strike="noStrike" cap="none" spc="0" baseline="0" dirty="0">
                <a:solidFill>
                  <a:srgbClr val="000000"/>
                </a:solidFill>
                <a:effectLst/>
                <a:latin typeface="Open Sans"/>
                <a:ea typeface="Open Sans"/>
                <a:cs typeface="Open Sans"/>
              </a:rPr>
              <a:t>corrective </a:t>
            </a:r>
            <a:r>
              <a:rPr lang="fr-FR" sz="1100" b="0" i="0" strike="noStrike" cap="none" spc="0" baseline="0" dirty="0">
                <a:solidFill>
                  <a:srgbClr val="000000"/>
                </a:solidFill>
                <a:effectLst/>
                <a:latin typeface="Open Sans"/>
                <a:ea typeface="Open Sans"/>
                <a:cs typeface="Open Sans"/>
              </a:rPr>
              <a:t>à un rôle de prévention et de soutien précoce et bienveillant.  L’objectif consiste à préserver et consolider la famille comme lieu de socialisation, notamment dans les situations difficiles telles que les séparations, les divorces </a:t>
            </a:r>
            <a:r>
              <a:rPr lang="fr-FR" sz="1100" b="0" i="0" u="none" strike="noStrike" cap="none" spc="0" baseline="0" dirty="0">
                <a:solidFill>
                  <a:srgbClr val="000000"/>
                </a:solidFill>
                <a:effectLst/>
                <a:latin typeface="Open Sans"/>
                <a:ea typeface="Open Sans"/>
                <a:cs typeface="Open Sans"/>
              </a:rPr>
              <a:t>ou l’isolement </a:t>
            </a:r>
            <a:r>
              <a:rPr lang="fr-FR" sz="1100" b="0" i="0" strike="noStrike" cap="none" spc="0" baseline="0" dirty="0">
                <a:solidFill>
                  <a:srgbClr val="000000"/>
                </a:solidFill>
                <a:effectLst/>
                <a:latin typeface="Open Sans"/>
                <a:ea typeface="Open Sans"/>
                <a:cs typeface="Open Sans"/>
              </a:rPr>
              <a:t>des parents élevant seuls leurs enfants.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Depuis 2008, le législateur prévoit en outre (quoique non dans le SGB VIII, mais dans la loi relative à la coopération et à l’information en matière de protection de l’enfance) un accompagnement des parents dès la grossesse et jusqu’aux trois ans de l’enfant. Cette nouvelle offre de services se distingue par son caractère interdisciplinaire et par la diversité de ses modes d’action et d’organisation. Conformément à l’article 1, alinéa 4 de la loi relative à la coopération et à l’information en matière de protection de l’enfance, « (…) le soutien étatique des parents dans l’exercice de leur autorité parentale [inclut] notamment des prestations de conseil et d’accompagnement, ainsi que des aides. Le principal objectif consiste à proposer aux parents ainsi qu’aux futurs parents, une offre coordonnée, pluridisciplinaire et aussi précoce que possible en faveur du développement des enfants, tout particulièrement durant leurs premières années de vie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Ainsi ces aides, conçues dans une perspective préventive, ne se cantonnent-elles pas à l’aide sociale à l’enfance et à la jeunesse : elles associent différents dispositifs sociaux et services médicaux de manière à proposer une offre coordonnée à l’échelle régionale. Elles n’assurent donc pas elles-mêmes la prestation de services. Lors de la mise en œuvre de dispositifs d’aide et de mesures de soutien, elles veillent à la coopération (voire, dans l’idéal, à la synchronisation) d’organismes et d’acteurs issus de divers secteurs (notamment l’aide sociale à l’enfance et à la jeunesse et la santé). Leur mission contribue à l’objectif général de </a:t>
            </a:r>
            <a:r>
              <a:rPr lang="fr-FR" sz="1100" b="0" i="0" u="none" strike="noStrike" cap="none" spc="0" baseline="0" dirty="0">
                <a:solidFill>
                  <a:srgbClr val="000000"/>
                </a:solidFill>
                <a:effectLst/>
                <a:latin typeface="Open Sans"/>
                <a:ea typeface="Open Sans"/>
                <a:cs typeface="Open Sans"/>
              </a:rPr>
              <a:t>réponse aux besoins </a:t>
            </a:r>
            <a:r>
              <a:rPr lang="fr-FR" sz="1100" b="0" i="0" strike="noStrike" cap="none" spc="0" baseline="0" dirty="0">
                <a:solidFill>
                  <a:srgbClr val="000000"/>
                </a:solidFill>
                <a:effectLst/>
                <a:latin typeface="Open Sans"/>
                <a:ea typeface="Open Sans"/>
                <a:cs typeface="Open Sans"/>
              </a:rPr>
              <a:t>des familles, de prestation de services de soutien adaptés, et d’amélioration de la prise en charge sur l’ensemble du territoire allemand.</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Du point de vue de l’aide sociale à l’enfance et à la jeunesse, ces aides apportées aux parents dès la grossesse relèvent du secteur du soutien à l’éducation des mineurs au sein de leur famille (et ce, malgré leur absence de mention au SGB VIII). En effet, elles mettent l’accent sur l’accessibilité, l’intervention précoce, le conseil et l’accompagnement, et s’inscrivent dans une démarche résolument préventive.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Bauer, Petra (2016) : </a:t>
            </a:r>
            <a:r>
              <a:rPr lang="fr-FR" sz="1100" b="0" i="1" strike="noStrike" cap="none" spc="0" baseline="0" dirty="0" err="1">
                <a:solidFill>
                  <a:srgbClr val="000000"/>
                </a:solidFill>
                <a:effectLst/>
                <a:latin typeface="Open Sans"/>
                <a:ea typeface="Open Sans"/>
                <a:cs typeface="Open Sans"/>
              </a:rPr>
              <a:t>Förderung</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Erziehung</a:t>
            </a:r>
            <a:r>
              <a:rPr lang="fr-FR" sz="1100" b="0" i="1" strike="noStrike" cap="none" spc="0" baseline="0" dirty="0">
                <a:solidFill>
                  <a:srgbClr val="000000"/>
                </a:solidFill>
                <a:effectLst/>
                <a:latin typeface="Open Sans"/>
                <a:ea typeface="Open Sans"/>
                <a:cs typeface="Open Sans"/>
              </a:rPr>
              <a:t> in der </a:t>
            </a:r>
            <a:r>
              <a:rPr lang="fr-FR" sz="1100" b="0" i="1" strike="noStrike" cap="none" spc="0" baseline="0" dirty="0" err="1">
                <a:solidFill>
                  <a:srgbClr val="000000"/>
                </a:solidFill>
                <a:effectLst/>
                <a:latin typeface="Open Sans"/>
                <a:ea typeface="Open Sans"/>
                <a:cs typeface="Open Sans"/>
              </a:rPr>
              <a:t>Familie</a:t>
            </a:r>
            <a:r>
              <a:rPr lang="fr-FR" sz="1100" b="0" i="0" strike="noStrike" cap="none" spc="0" baseline="0" dirty="0">
                <a:solidFill>
                  <a:srgbClr val="000000"/>
                </a:solidFill>
                <a:effectLst/>
                <a:latin typeface="Open Sans"/>
                <a:ea typeface="Open Sans"/>
                <a:cs typeface="Open Sans"/>
              </a:rPr>
              <a:t>, in : Schröer, Wolfgang ;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 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Kinder- und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Weinheim et Munich, pp. 886−912.</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Buschhorn</a:t>
            </a:r>
            <a:r>
              <a:rPr lang="fr-FR" sz="1100" b="0" i="0" strike="noStrike" cap="none" spc="0" baseline="0" dirty="0">
                <a:solidFill>
                  <a:srgbClr val="000000"/>
                </a:solidFill>
                <a:effectLst/>
                <a:latin typeface="Open Sans"/>
                <a:ea typeface="Open Sans"/>
                <a:cs typeface="Open Sans"/>
              </a:rPr>
              <a:t>, Claudia (2018) : </a:t>
            </a:r>
            <a:r>
              <a:rPr lang="fr-FR" sz="1100" b="0" i="1" strike="noStrike" cap="none" spc="0" baseline="0" dirty="0" err="1">
                <a:solidFill>
                  <a:srgbClr val="000000"/>
                </a:solidFill>
                <a:effectLst/>
                <a:latin typeface="Open Sans"/>
                <a:ea typeface="Open Sans"/>
                <a:cs typeface="Open Sans"/>
              </a:rPr>
              <a:t>Förderung</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Erziehung</a:t>
            </a:r>
            <a:r>
              <a:rPr lang="fr-FR" sz="1100" b="0" i="1" strike="noStrike" cap="none" spc="0" baseline="0" dirty="0">
                <a:solidFill>
                  <a:srgbClr val="000000"/>
                </a:solidFill>
                <a:effectLst/>
                <a:latin typeface="Open Sans"/>
                <a:ea typeface="Open Sans"/>
                <a:cs typeface="Open Sans"/>
              </a:rPr>
              <a:t> in der </a:t>
            </a:r>
            <a:r>
              <a:rPr lang="fr-FR" sz="1100" b="0" i="1" strike="noStrike" cap="none" spc="0" baseline="0" dirty="0" err="1">
                <a:solidFill>
                  <a:srgbClr val="000000"/>
                </a:solidFill>
                <a:effectLst/>
                <a:latin typeface="Open Sans"/>
                <a:ea typeface="Open Sans"/>
                <a:cs typeface="Open Sans"/>
              </a:rPr>
              <a:t>Familie</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Frühe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und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Wiesbaden, pp. 783−804.</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Nationales Zentrum </a:t>
            </a:r>
            <a:r>
              <a:rPr lang="fr-FR" sz="1100" b="0" i="0" strike="noStrike" cap="none" spc="0" baseline="0" dirty="0" err="1">
                <a:solidFill>
                  <a:srgbClr val="000000"/>
                </a:solidFill>
                <a:effectLst/>
                <a:latin typeface="Open Sans"/>
                <a:ea typeface="Open Sans"/>
                <a:cs typeface="Open Sans"/>
              </a:rPr>
              <a:t>Frühe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Hilfen</a:t>
            </a:r>
            <a:r>
              <a:rPr lang="fr-FR" sz="1100" b="0" i="0" strike="noStrike" cap="none" spc="0" baseline="0" dirty="0">
                <a:solidFill>
                  <a:srgbClr val="000000"/>
                </a:solidFill>
                <a:effectLst/>
                <a:latin typeface="Open Sans"/>
                <a:ea typeface="Open Sans"/>
                <a:cs typeface="Open Sans"/>
              </a:rPr>
              <a:t> (NZFH) (2009) : </a:t>
            </a:r>
            <a:r>
              <a:rPr lang="fr-FR" sz="1100" b="0" i="1" strike="noStrike" cap="none" spc="0" baseline="0" dirty="0" err="1">
                <a:solidFill>
                  <a:srgbClr val="000000"/>
                </a:solidFill>
                <a:effectLst/>
                <a:latin typeface="Open Sans"/>
                <a:ea typeface="Open Sans"/>
                <a:cs typeface="Open Sans"/>
              </a:rPr>
              <a:t>Begriffsbestimmung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Frühe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a:t>
            </a:r>
            <a:r>
              <a:rPr lang="de-DE" sz="1600" b="0" i="0" strike="noStrike" cap="none" spc="0" baseline="0" dirty="0">
                <a:solidFill>
                  <a:srgbClr val="000000"/>
                </a:solidFill>
                <a:effectLst/>
                <a:latin typeface="Open Sans"/>
                <a:ea typeface="Open Sans"/>
                <a:cs typeface="Open Sans"/>
              </a:rPr>
              <a:t>D</a:t>
            </a:r>
            <a:r>
              <a:rPr lang="de-DE" sz="1600" dirty="0"/>
              <a:t>isponible en </a:t>
            </a:r>
            <a:r>
              <a:rPr lang="de-DE" sz="1600" dirty="0" err="1"/>
              <a:t>ligne</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https://www.fruehehilfen.de/grundlagen-und-fachthemen/grundlagen-der-fruehen-hilfen/begriffsbestimmung-fruehe-hilfen/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47</a:t>
            </a:fld>
            <a:endParaRPr lang="de-DE"/>
          </a:p>
        </p:txBody>
      </p:sp>
    </p:spTree>
    <p:extLst>
      <p:ext uri="{BB962C8B-B14F-4D97-AF65-F5344CB8AC3E}">
        <p14:creationId xmlns:p14="http://schemas.microsoft.com/office/powerpoint/2010/main" val="949011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4285020"/>
          </a:xfrm>
        </p:spPr>
        <p:txBody>
          <a:bodyPr/>
          <a:lstStyle/>
          <a:p>
            <a:r>
              <a:rPr lang="fr-FR" sz="1100" b="0" i="0" strike="noStrike" cap="none" spc="0" baseline="0" dirty="0">
                <a:solidFill>
                  <a:srgbClr val="000000"/>
                </a:solidFill>
                <a:effectLst/>
                <a:latin typeface="Open Sans"/>
                <a:ea typeface="Open Sans"/>
                <a:cs typeface="Open Sans"/>
              </a:rPr>
              <a:t>Les articles 22 à 26 du Livre VIII du Code de la Sécurité et de l’action sociale (SGB VIII) définissent un devoir de prise en charge des enfants au sein de </a:t>
            </a:r>
            <a:r>
              <a:rPr lang="fr-FR" sz="1100" b="0" i="0" u="none" strike="noStrike" cap="none" spc="0" baseline="0" dirty="0">
                <a:solidFill>
                  <a:srgbClr val="000000"/>
                </a:solidFill>
                <a:effectLst/>
                <a:latin typeface="Open Sans"/>
                <a:ea typeface="Open Sans"/>
                <a:cs typeface="Open Sans"/>
              </a:rPr>
              <a:t>structures d’accueil collectif ou individuel </a:t>
            </a:r>
            <a:r>
              <a:rPr lang="fr-FR" sz="1100" b="0" i="0" strike="noStrike" cap="none" spc="0" baseline="0" dirty="0">
                <a:solidFill>
                  <a:srgbClr val="000000"/>
                </a:solidFill>
                <a:effectLst/>
                <a:latin typeface="Open Sans"/>
                <a:ea typeface="Open Sans"/>
                <a:cs typeface="Open Sans"/>
              </a:rPr>
              <a:t>à la journée. Cette prise en charge poursuit trois objectifs fondamentaux (</a:t>
            </a:r>
            <a:r>
              <a:rPr lang="fr-FR" sz="1100" b="0" i="1" strike="noStrike" cap="none" spc="0" baseline="0" dirty="0">
                <a:solidFill>
                  <a:srgbClr val="000000"/>
                </a:solidFill>
                <a:effectLst/>
                <a:latin typeface="Open Sans"/>
                <a:ea typeface="Open Sans"/>
                <a:cs typeface="Open Sans"/>
              </a:rPr>
              <a:t>cf. art. 22, al. 2 du SGB VIII</a:t>
            </a:r>
            <a:r>
              <a:rPr lang="fr-FR" sz="1100" b="0" i="0" strike="noStrike" cap="none" spc="0" baseline="0" dirty="0">
                <a:solidFill>
                  <a:srgbClr val="000000"/>
                </a:solidFill>
                <a:effectLst/>
                <a:latin typeface="Open Sans"/>
                <a:ea typeface="Open Sans"/>
                <a:cs typeface="Open Sans"/>
              </a:rPr>
              <a:t>)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favoriser le développement, chez l’enfant, d’une personnalité indépendante, responsable et sociable,</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soutenir et compléter l’éducation familiale, et</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aider les parents à concilier leur activité professionnelle avec l’éducation de leurs enfants et leur vie familiale.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structures d’accueil à la journée doivent accompagner tous les enfants, qu’ils soient handicapés ou non, en tenant compte des besoins spécifiques des enfants en situation ou à risque de handicap. (</a:t>
            </a:r>
            <a:r>
              <a:rPr lang="fr-FR" sz="1100" b="0" i="1" strike="noStrike" cap="none" spc="0" baseline="0" dirty="0">
                <a:solidFill>
                  <a:srgbClr val="000000"/>
                </a:solidFill>
                <a:effectLst/>
                <a:latin typeface="Open Sans"/>
                <a:ea typeface="Open Sans"/>
                <a:cs typeface="Open Sans"/>
              </a:rPr>
              <a:t>Cf. art. 22, al. 4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structures d’accueil collectif à la journée </a:t>
            </a:r>
            <a:r>
              <a:rPr lang="fr-FR" sz="1100" b="0" i="0" strike="noStrike" cap="none" spc="0" baseline="0" dirty="0">
                <a:solidFill>
                  <a:srgbClr val="000000"/>
                </a:solidFill>
                <a:effectLst/>
                <a:latin typeface="Open Sans"/>
                <a:ea typeface="Open Sans"/>
                <a:cs typeface="Open Sans"/>
              </a:rPr>
              <a:t>sont</a:t>
            </a:r>
            <a:r>
              <a:rPr lang="fr-FR" sz="1100" b="1" i="0"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des structures au sein desquelles les enfants sont accueillis dans un cadre collectif le temps d’une journée au maximum ». (</a:t>
            </a:r>
            <a:r>
              <a:rPr lang="fr-FR" sz="1100" b="0" i="1" strike="noStrike" cap="none" spc="0" baseline="0" dirty="0">
                <a:solidFill>
                  <a:srgbClr val="000000"/>
                </a:solidFill>
                <a:effectLst/>
                <a:latin typeface="Open Sans"/>
                <a:ea typeface="Open Sans"/>
                <a:cs typeface="Open Sans"/>
              </a:rPr>
              <a:t>Cf. art. 22, al. 1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t>
            </a:r>
            <a:r>
              <a:rPr lang="fr-FR" sz="1100" b="1" i="0" strike="noStrike" cap="none" spc="0" baseline="0" dirty="0">
                <a:solidFill>
                  <a:srgbClr val="000000"/>
                </a:solidFill>
                <a:effectLst/>
                <a:latin typeface="Open Sans"/>
                <a:ea typeface="Open Sans"/>
                <a:cs typeface="Open Sans"/>
              </a:rPr>
              <a:t>structures d’accueil individuel à la journée </a:t>
            </a:r>
            <a:r>
              <a:rPr lang="fr-FR" sz="1100" b="0" i="0" strike="noStrike" cap="none" spc="0" baseline="0" dirty="0">
                <a:solidFill>
                  <a:srgbClr val="000000"/>
                </a:solidFill>
                <a:effectLst/>
                <a:latin typeface="Open Sans"/>
                <a:ea typeface="Open Sans"/>
                <a:cs typeface="Open Sans"/>
              </a:rPr>
              <a:t>consistent dans « l’accueil, par une personne qualifiée, d’enfants chez leurs responsables légaux ou dans tout autre lieu d’accueil adapté ». 1) « La distinction entre structure d’accueil collectif et individuel à la journée est définie au niveau des Länder. » (</a:t>
            </a:r>
            <a:r>
              <a:rPr lang="fr-FR" sz="1100" b="0" i="1" strike="noStrike" cap="none" spc="0" baseline="0" dirty="0">
                <a:solidFill>
                  <a:srgbClr val="000000"/>
                </a:solidFill>
                <a:effectLst/>
                <a:latin typeface="Open Sans"/>
                <a:ea typeface="Open Sans"/>
                <a:cs typeface="Open Sans"/>
              </a:rPr>
              <a:t>Cf. art. 22, al. 1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16 Länder étant compétents en matière d’accueil des enfants à la journée (</a:t>
            </a:r>
            <a:r>
              <a:rPr lang="fr-FR" sz="1100" b="0" i="1" strike="noStrike" cap="none" spc="0" baseline="0" dirty="0">
                <a:solidFill>
                  <a:srgbClr val="000000"/>
                </a:solidFill>
                <a:effectLst/>
                <a:latin typeface="Open Sans"/>
                <a:ea typeface="Open Sans"/>
                <a:cs typeface="Open Sans"/>
              </a:rPr>
              <a:t>cf. art. 26 du SGB VIII</a:t>
            </a:r>
            <a:r>
              <a:rPr lang="fr-FR" sz="1100" b="0" i="0" strike="noStrike" cap="none" spc="0" baseline="0" dirty="0">
                <a:solidFill>
                  <a:srgbClr val="000000"/>
                </a:solidFill>
                <a:effectLst/>
                <a:latin typeface="Open Sans"/>
                <a:ea typeface="Open Sans"/>
                <a:cs typeface="Open Sans"/>
              </a:rPr>
              <a:t>), ils ont chacun pris des dispositions légales différentes en vertu de leur clause de réserve. Cependant, c’est le SGB VIII qui régit l’ensemble des droits relatifs à l’accueil et à l’éducation des enfants sur l’ensemble du territoire allemand :</a:t>
            </a:r>
          </a:p>
          <a:p>
            <a:pPr marL="171450" indent="-171450">
              <a:buFont typeface="Wingdings" pitchFamily="2" charset="2"/>
              <a:buChar char="Ø"/>
            </a:pPr>
            <a:r>
              <a:rPr lang="fr-FR" sz="1100" b="0" i="0" strike="noStrike" cap="none" spc="0" baseline="0" dirty="0">
                <a:solidFill>
                  <a:srgbClr val="000000"/>
                </a:solidFill>
                <a:effectLst/>
                <a:latin typeface="Open Sans"/>
                <a:ea typeface="Open Sans"/>
                <a:cs typeface="Open Sans"/>
              </a:rPr>
              <a:t>Les enfants de moins d’un an ne sont éligibles à l’accueil dans le cadre de structures d’accueil à la journée que sous certaines conditions. (</a:t>
            </a:r>
            <a:r>
              <a:rPr lang="fr-FR" sz="1100" b="0" i="1" strike="noStrike" cap="none" spc="0" baseline="0" dirty="0">
                <a:solidFill>
                  <a:srgbClr val="000000"/>
                </a:solidFill>
                <a:effectLst/>
                <a:latin typeface="Open Sans"/>
                <a:ea typeface="Open Sans"/>
                <a:cs typeface="Open Sans"/>
              </a:rPr>
              <a:t>Cf. art. 24, al. 1 du SGB VIII</a:t>
            </a:r>
            <a:r>
              <a:rPr lang="fr-FR" sz="1100" b="0" i="0" strike="noStrike" cap="none" spc="0" baseline="0" dirty="0">
                <a:solidFill>
                  <a:srgbClr val="000000"/>
                </a:solidFill>
                <a:effectLst/>
                <a:latin typeface="Open Sans"/>
                <a:ea typeface="Open Sans"/>
                <a:cs typeface="Open Sans"/>
              </a:rPr>
              <a: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enfants de 1 à 3 ans sont éligibles à l’accueil individuel ou collectif à la journée selon leurs besoins. (</a:t>
            </a:r>
            <a:r>
              <a:rPr lang="fr-FR" sz="1100" b="0" i="1" strike="noStrike" cap="none" spc="0" baseline="0" dirty="0">
                <a:solidFill>
                  <a:srgbClr val="000000"/>
                </a:solidFill>
                <a:effectLst/>
                <a:latin typeface="Open Sans"/>
                <a:ea typeface="Open Sans"/>
                <a:cs typeface="Open Sans"/>
              </a:rPr>
              <a:t>Cf. art. 24, al. 2 du SGB VIII</a:t>
            </a:r>
            <a:r>
              <a:rPr lang="fr-FR" sz="1100" b="0" i="0" strike="noStrike" cap="none" spc="0" baseline="0" dirty="0">
                <a:solidFill>
                  <a:srgbClr val="000000"/>
                </a:solidFill>
                <a:effectLst/>
                <a:latin typeface="Open Sans"/>
                <a:ea typeface="Open Sans"/>
                <a:cs typeface="Open Sans"/>
              </a:rPr>
              <a: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enfants de 3 ans révolus sont éligibles à l’accueil dans une structure d’accueil collectif à la journée jusqu’à leur entrée à l’école primaire. Ils ne peuvent fréquenter une structure d’accueil individuel à la journée à temps plein ou partiel que sous certaines conditions. (</a:t>
            </a:r>
            <a:r>
              <a:rPr lang="fr-FR" sz="1100" b="0" i="1" strike="noStrike" cap="none" spc="0" baseline="0" dirty="0">
                <a:solidFill>
                  <a:srgbClr val="000000"/>
                </a:solidFill>
                <a:effectLst/>
                <a:latin typeface="Open Sans"/>
                <a:ea typeface="Open Sans"/>
                <a:cs typeface="Open Sans"/>
              </a:rPr>
              <a:t>Cf. art. 24, al. 3 du SGB VIII</a:t>
            </a:r>
            <a:r>
              <a:rPr lang="fr-FR" sz="1100" b="0" i="0" strike="noStrike" cap="none" spc="0" baseline="0" dirty="0">
                <a:solidFill>
                  <a:srgbClr val="000000"/>
                </a:solidFill>
                <a:effectLst/>
                <a:latin typeface="Open Sans"/>
                <a:ea typeface="Open Sans"/>
                <a:cs typeface="Open Sans"/>
              </a:rPr>
              <a: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Pour les enfants d’âge scolaire, « une offre adaptée d’accueil collectif à la journée doit être proposée ». (</a:t>
            </a:r>
            <a:r>
              <a:rPr lang="fr-FR" sz="1100" b="0" i="1" strike="noStrike" cap="none" spc="0" baseline="0" dirty="0">
                <a:solidFill>
                  <a:srgbClr val="000000"/>
                </a:solidFill>
                <a:effectLst/>
                <a:latin typeface="Open Sans"/>
                <a:ea typeface="Open Sans"/>
                <a:cs typeface="Open Sans"/>
              </a:rPr>
              <a:t>Cf. art. 24, al. 4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2020, environ 3,9 millions d’enfants fréquentaient des structures d’accueil à la journée (</a:t>
            </a:r>
            <a:r>
              <a:rPr lang="fr-FR" sz="1100" b="0" i="0" strike="noStrike" cap="none" spc="0" baseline="0" dirty="0">
                <a:solidFill>
                  <a:srgbClr val="000000"/>
                </a:solidFill>
                <a:effectLst/>
                <a:latin typeface="Open Sans"/>
                <a:ea typeface="Open Sans"/>
                <a:cs typeface="Open Sans"/>
                <a:hlinkClick r:id="rId3" history="0"/>
              </a:rPr>
              <a:t>https://www.bmfsfj.de/bmfsfj/themen/familie/kinderbetreuung</a:t>
            </a:r>
            <a:r>
              <a:rPr lang="fr-FR" sz="1100" b="0" i="0" strike="noStrike" cap="none" spc="0" baseline="0" dirty="0">
                <a:solidFill>
                  <a:srgbClr val="000000"/>
                </a:solidFill>
                <a:effectLst/>
                <a:latin typeface="Open Sans"/>
                <a:ea typeface="Open Sans"/>
                <a:cs typeface="Open Sans"/>
              </a:rPr>
              <a:t>). Il convient de signaler que dans toutes les tranches d’âge, le nombre de places disponibles au sein de ces structures était largement insuffisant par rapport aux demandes des parents.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est en outre difficile d’établir dans quelle mesure les parents ont effectivement accès à la prise en charge à temps plein de leurs enfants. Les structures d’accueil publiques ont l’obligation de proposer des solutions d’accueil à la journée adaptées aux besoins des familles. À ce jour, il n’a pas été déterminé (y compris dans la jurisprudence) si ces besoins devaient être définis par les parents eux-mêmes ou par les services publics. En 2017, environ la moitié des places en structure d’accueil à la journée étaient disponibles à temps complet. La situation selon les différents Länder est toutefois très contrastée (voir la section 2.2.6).</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loi sur la prise en charge des enfants toute la journée, adoptée le 10 septembre 2021, prévoit la mise en place progressive de l’accueil des enfants dans les écoles primaires tout au long de la journée à partir de 2026.</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und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(2019) : </a:t>
            </a:r>
            <a:r>
              <a:rPr lang="fr-FR" sz="1100" b="0" i="1" strike="noStrike" cap="none" spc="0" baseline="0" dirty="0">
                <a:solidFill>
                  <a:srgbClr val="000000"/>
                </a:solidFill>
                <a:effectLst/>
                <a:latin typeface="Open Sans"/>
                <a:ea typeface="Open Sans"/>
                <a:cs typeface="Open Sans"/>
              </a:rPr>
              <a:t>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2018  –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kennzahlenbasierte</a:t>
            </a:r>
            <a:r>
              <a:rPr lang="fr-FR" sz="1100" b="0" i="1" strike="noStrike" cap="none" spc="0" baseline="0" dirty="0">
                <a:solidFill>
                  <a:srgbClr val="000000"/>
                </a:solidFill>
                <a:effectLst/>
                <a:latin typeface="Open Sans"/>
                <a:ea typeface="Open Sans"/>
                <a:cs typeface="Open Sans"/>
              </a:rPr>
              <a:t> Analyse. </a:t>
            </a:r>
            <a:r>
              <a:rPr lang="fr-FR" sz="1100" b="0" i="0" strike="noStrike" cap="none" spc="0" baseline="0" dirty="0" err="1">
                <a:solidFill>
                  <a:srgbClr val="000000"/>
                </a:solidFill>
                <a:effectLst/>
                <a:latin typeface="Open Sans"/>
                <a:ea typeface="Open Sans"/>
                <a:cs typeface="Open Sans"/>
              </a:rPr>
              <a:t>Opladen</a:t>
            </a:r>
            <a:r>
              <a:rPr lang="fr-FR" sz="1100" b="0" i="0" strike="noStrike" cap="none" spc="0" baseline="0" dirty="0">
                <a:solidFill>
                  <a:srgbClr val="000000"/>
                </a:solidFill>
                <a:effectLst/>
                <a:latin typeface="Open Sans"/>
                <a:ea typeface="Open Sans"/>
                <a:cs typeface="Open Sans"/>
              </a:rPr>
              <a:t>,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Bundesministerium</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Familie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Senioren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Frauen</a:t>
            </a:r>
            <a:r>
              <a:rPr lang="fr-FR" sz="1100" b="0" i="0" strike="noStrike" cap="none" spc="0" baseline="0" dirty="0">
                <a:solidFill>
                  <a:srgbClr val="000000"/>
                </a:solidFill>
                <a:effectLst/>
                <a:latin typeface="Open Sans"/>
                <a:ea typeface="Open Sans"/>
                <a:cs typeface="Open Sans"/>
              </a:rPr>
              <a:t> und </a:t>
            </a:r>
            <a:r>
              <a:rPr lang="fr-FR" sz="1100" b="0" i="0" strike="noStrike" cap="none" spc="0" baseline="0" dirty="0" err="1">
                <a:solidFill>
                  <a:srgbClr val="000000"/>
                </a:solidFill>
                <a:effectLst/>
                <a:latin typeface="Open Sans"/>
                <a:ea typeface="Open Sans"/>
                <a:cs typeface="Open Sans"/>
              </a:rPr>
              <a:t>Jugend</a:t>
            </a:r>
            <a:r>
              <a:rPr lang="fr-FR" sz="1100" b="0" i="0" strike="noStrike" cap="none" spc="0" baseline="0" dirty="0">
                <a:solidFill>
                  <a:srgbClr val="000000"/>
                </a:solidFill>
                <a:effectLst/>
                <a:latin typeface="Open Sans"/>
                <a:ea typeface="Open Sans"/>
                <a:cs typeface="Open Sans"/>
              </a:rPr>
              <a:t> (2018) : </a:t>
            </a:r>
            <a:r>
              <a:rPr lang="fr-FR" sz="1100" b="0" i="1" strike="noStrike" cap="none" spc="0" baseline="0" dirty="0" err="1">
                <a:solidFill>
                  <a:srgbClr val="000000"/>
                </a:solidFill>
                <a:effectLst/>
                <a:latin typeface="Open Sans"/>
                <a:ea typeface="Open Sans"/>
                <a:cs typeface="Open Sans"/>
              </a:rPr>
              <a:t>Kindertagesbetreuung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Kompakt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Ausbaustand</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Bedarf</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https://www.dji.de/fileadmin/user_upload/bibs2019/DJI_Kinderbetreuungsreport2018.pdf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Jessen</a:t>
            </a:r>
            <a:r>
              <a:rPr lang="fr-FR" sz="1100" b="0" i="0" strike="noStrike" cap="none" spc="0" baseline="0" dirty="0">
                <a:solidFill>
                  <a:srgbClr val="000000"/>
                </a:solidFill>
                <a:effectLst/>
                <a:latin typeface="Open Sans"/>
                <a:ea typeface="Open Sans"/>
                <a:cs typeface="Open Sans"/>
              </a:rPr>
              <a:t>, Jonas ; </a:t>
            </a:r>
            <a:r>
              <a:rPr lang="fr-FR" sz="1100" b="0" i="0" strike="noStrike" cap="none" spc="0" baseline="0" dirty="0" err="1">
                <a:solidFill>
                  <a:srgbClr val="000000"/>
                </a:solidFill>
                <a:effectLst/>
                <a:latin typeface="Open Sans"/>
                <a:ea typeface="Open Sans"/>
                <a:cs typeface="Open Sans"/>
              </a:rPr>
              <a:t>Spieß</a:t>
            </a:r>
            <a:r>
              <a:rPr lang="fr-FR" sz="1100" b="0" i="0" strike="noStrike" cap="none" spc="0" baseline="0" dirty="0">
                <a:solidFill>
                  <a:srgbClr val="000000"/>
                </a:solidFill>
                <a:effectLst/>
                <a:latin typeface="Open Sans"/>
                <a:ea typeface="Open Sans"/>
                <a:cs typeface="Open Sans"/>
              </a:rPr>
              <a:t>, C. Katharina ; </a:t>
            </a:r>
            <a:r>
              <a:rPr lang="fr-FR" sz="1100" b="0" i="0" strike="noStrike" cap="none" spc="0" baseline="0" dirty="0" err="1">
                <a:solidFill>
                  <a:srgbClr val="000000"/>
                </a:solidFill>
                <a:effectLst/>
                <a:latin typeface="Open Sans"/>
                <a:ea typeface="Open Sans"/>
                <a:cs typeface="Open Sans"/>
              </a:rPr>
              <a:t>Waights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Sevrin</a:t>
            </a:r>
            <a:r>
              <a:rPr lang="fr-FR" sz="1100" b="0" i="0" strike="noStrike" cap="none" spc="0" baseline="0" dirty="0">
                <a:solidFill>
                  <a:srgbClr val="000000"/>
                </a:solidFill>
                <a:effectLst/>
                <a:latin typeface="Open Sans"/>
                <a:ea typeface="Open Sans"/>
                <a:cs typeface="Open Sans"/>
              </a:rPr>
              <a:t> ; Judy, Andrew (2020) : </a:t>
            </a:r>
            <a:r>
              <a:rPr lang="fr-FR" sz="1100" b="0" i="1" strike="noStrike" cap="none" spc="0" baseline="0" dirty="0" err="1">
                <a:solidFill>
                  <a:srgbClr val="000000"/>
                </a:solidFill>
                <a:effectLst/>
                <a:latin typeface="Open Sans"/>
                <a:ea typeface="Open Sans"/>
                <a:cs typeface="Open Sans"/>
              </a:rPr>
              <a:t>Gründe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unterschiedliche</a:t>
            </a:r>
            <a:r>
              <a:rPr lang="fr-FR" sz="1100" b="0" i="1" strike="noStrike" cap="none" spc="0" baseline="0" dirty="0">
                <a:solidFill>
                  <a:srgbClr val="000000"/>
                </a:solidFill>
                <a:effectLst/>
                <a:latin typeface="Open Sans"/>
                <a:ea typeface="Open Sans"/>
                <a:cs typeface="Open Sans"/>
              </a:rPr>
              <a:t> Kita-</a:t>
            </a:r>
            <a:r>
              <a:rPr lang="fr-FR" sz="1100" b="0" i="1" strike="noStrike" cap="none" spc="0" baseline="0" dirty="0" err="1">
                <a:solidFill>
                  <a:srgbClr val="000000"/>
                </a:solidFill>
                <a:effectLst/>
                <a:latin typeface="Open Sans"/>
                <a:ea typeface="Open Sans"/>
                <a:cs typeface="Open Sans"/>
              </a:rPr>
              <a:t>Nutzung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Kindern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drei</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Jahren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sind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vielfältig</a:t>
            </a:r>
            <a:r>
              <a:rPr lang="fr-FR" sz="1100" b="0" i="1" strike="noStrike" cap="none" spc="0" baseline="0" dirty="0">
                <a:solidFill>
                  <a:srgbClr val="000000"/>
                </a:solidFill>
                <a:effectLst/>
                <a:latin typeface="Open Sans"/>
                <a:ea typeface="Open Sans"/>
                <a:cs typeface="Open Sans"/>
              </a:rPr>
              <a:t>, DIW-</a:t>
            </a:r>
            <a:r>
              <a:rPr lang="fr-FR" sz="1100" b="0" i="1" strike="noStrike" cap="none" spc="0" baseline="0" dirty="0" err="1">
                <a:solidFill>
                  <a:srgbClr val="000000"/>
                </a:solidFill>
                <a:effectLst/>
                <a:latin typeface="Open Sans"/>
                <a:ea typeface="Open Sans"/>
                <a:cs typeface="Open Sans"/>
              </a:rPr>
              <a:t>Wochenbericht</a:t>
            </a:r>
            <a:r>
              <a:rPr lang="fr-FR" sz="1100" b="0" i="1" strike="noStrike" cap="none" spc="0" baseline="0" dirty="0">
                <a:solidFill>
                  <a:srgbClr val="000000"/>
                </a:solidFill>
                <a:effectLst/>
                <a:latin typeface="Open Sans"/>
                <a:ea typeface="Open Sans"/>
                <a:cs typeface="Open Sans"/>
              </a:rPr>
              <a:t> 14/2020.</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https://www.diw.de/de/diw_01.c.745643.de/publikationen/wochenberichte/2020_14_1/gruende_fuer_unterschiedliche_kita-nutzung_von__kindern_unter_drei_jahren_sind_vielfaeltig.html</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Informationen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zum</a:t>
            </a:r>
            <a:r>
              <a:rPr lang="fr-FR" sz="1100" b="0" i="0" strike="noStrike" cap="none" spc="0" baseline="0" dirty="0">
                <a:solidFill>
                  <a:srgbClr val="000000"/>
                </a:solidFill>
                <a:effectLst/>
                <a:latin typeface="Open Sans"/>
                <a:ea typeface="Open Sans"/>
                <a:cs typeface="Open Sans"/>
              </a:rPr>
              <a:t> Thema </a:t>
            </a:r>
            <a:r>
              <a:rPr lang="fr-FR" sz="1100" b="0" i="0" strike="noStrike" cap="none" spc="0" baseline="0" dirty="0" err="1">
                <a:solidFill>
                  <a:srgbClr val="000000"/>
                </a:solidFill>
                <a:effectLst/>
                <a:latin typeface="Open Sans"/>
                <a:ea typeface="Open Sans"/>
                <a:cs typeface="Open Sans"/>
              </a:rPr>
              <a:t>Elementarbildung</a:t>
            </a:r>
            <a:r>
              <a:rPr lang="fr-FR" sz="1100" b="0" i="0" strike="noStrike" cap="none" spc="0" baseline="0" dirty="0">
                <a:solidFill>
                  <a:srgbClr val="000000"/>
                </a:solidFill>
                <a:effectLst/>
                <a:latin typeface="Open Sans"/>
                <a:ea typeface="Open Sans"/>
                <a:cs typeface="Open Sans"/>
              </a:rPr>
              <a:t> – Bildung und </a:t>
            </a:r>
            <a:r>
              <a:rPr lang="fr-FR" sz="1100" b="0" i="0" strike="noStrike" cap="none" spc="0" baseline="0" dirty="0" err="1">
                <a:solidFill>
                  <a:srgbClr val="000000"/>
                </a:solidFill>
                <a:effectLst/>
                <a:latin typeface="Open Sans"/>
                <a:ea typeface="Open Sans"/>
                <a:cs typeface="Open Sans"/>
              </a:rPr>
              <a:t>Erziehung</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Kindertagesbetreuung</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6" history="0"/>
              </a:rPr>
              <a:t>https://www.bildungsserver.de/Elementarbildung-1658-de.html</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Plattform</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Weiterbildungsinitiative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Frühpädagogische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Fachkräfte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WiFF</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7" history="0"/>
              </a:rPr>
              <a:t>https://www.weiterbildungsinitiative.de/</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48</a:t>
            </a:fld>
            <a:endParaRPr lang="de-DE"/>
          </a:p>
        </p:txBody>
      </p:sp>
    </p:spTree>
    <p:extLst>
      <p:ext uri="{BB962C8B-B14F-4D97-AF65-F5344CB8AC3E}">
        <p14:creationId xmlns:p14="http://schemas.microsoft.com/office/powerpoint/2010/main" val="864383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604499"/>
          </a:xfrm>
        </p:spPr>
        <p:txBody>
          <a:bodyPr/>
          <a:lstStyle/>
          <a:p>
            <a:r>
              <a:rPr lang="fr-FR" sz="1100" b="0" i="0" strike="noStrike" cap="none" spc="0" baseline="0" dirty="0">
                <a:solidFill>
                  <a:srgbClr val="000000"/>
                </a:solidFill>
                <a:effectLst/>
                <a:latin typeface="Open Sans"/>
                <a:ea typeface="Open Sans"/>
                <a:cs typeface="Open Sans"/>
              </a:rPr>
              <a:t>L’offre publique de structures d’accueil individuel et collectif à la journée a considérablement évolué ces dernières décennies. En effet, la gamme de services proposés, ainsi que leur usage, n’a eu de cesse d’augmenter du fait, notamment, de la création de nouveaux droits subjectifs : les enfants doivent avoir accès à une prise en charge à la journée à partir de 3 ans (et jusqu’à leur entrée à l’école primaire) depuis 1996, et dès un an depuis le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août 2013. Cette évolution légale a conduit au développement massif de l’offre de services d’accueil à la journée. Depuis la fin des années 2010, les structures d’accueil à la journée ne sont plus seulement une solution pour les parents poursuivant une activité professionnelle : plus que jamais, elles sont le premier lieu d’enseignement institutionnel que fréquentent les enfants. En 2019, le recensement de population faisait état de 2,4 millions d’enfants à la tranche d’âge des moins de 3 ans et pour celle des 3 à 5 ans.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Avec la réunification de l’Allemagne, le 3 octobre 1990, il a fallu associer deux systèmes d’accueil des enfants à la journée, dont l’un (celui de la RFA) était atrophié tandis que l’autre (en RDA) était particulièrement développé. C’est seulement en 1992 que le droit à une place en jardin d’enfants a été inscrit à l’article 24 du Livre VIII du Code de la Sécurité et de l’action sociales (SGB VIII) pour tous les enfants de 3 à 5 ans. Il n’a été pleinement mis en œuvre qu’à partir de 1999. Près de 15 ans plus tard, en 2013, ce droit a été étendu aux enfants de 1 à 3 ans.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services d’accueil à la journée pour les enfants de moins de 3 ans se sont considérablement développés entre 2009 et 2019, notamment en Allemagne de l’Ouest. Pourtant, à la fin des années 2010, le recours à ces services restait deux fois plus important en Allemagne de l’Est (territoire de l’ex-RDA) qu’à l’Ouest.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On constate que de 2009 à 2019, les structures d’accueil individuel ont gagné du terrain, tant sur le plan de l’offre que du recours à ces services. Dans l’ensemble, le nombre relatif de places disponibles dans ces structures reste pourtant constant et donc faible. Cependant, les structures d’accueil individuel à la journée sont de plus en plus souvent des structures d’accueil individuel élargies et ressemblent à de petits jardins d’enfants.</a:t>
            </a:r>
          </a:p>
          <a:p>
            <a:r>
              <a:rPr lang="fr-FR" sz="1100" b="0" i="0" strike="noStrike" cap="none" spc="0" baseline="0" dirty="0">
                <a:solidFill>
                  <a:srgbClr val="000000"/>
                </a:solidFill>
                <a:effectLst/>
                <a:latin typeface="Open Sans"/>
                <a:ea typeface="Open Sans"/>
                <a:cs typeface="Open Sans"/>
              </a:rPr>
              <a:t>Il faut en outre rappeler que l’augmentation du nombre de places s’accompagne d’un accroissement du volume horaire que les enfants passent dans les structures d’accueil, notamment chez les plus de 3 ans. Aujourd’hui, les horaires de prise en charge des deux tranches d’âge sont relativement similaires.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est difficile d’avancer des données nationales sur l’accueil à la journée des enfants scolarisés (à partir de 6 ans), car leur prise en charge diffère fortement selon les Länder. Dans certains cas (recensés par la Conférence permanente des ministres de l’Éducation des Länder (KMK):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https://www.kmk.org/dokumentation-statistik/statistik.html</a:t>
            </a:r>
            <a:r>
              <a:rPr lang="fr-FR" sz="1100" b="0" i="0" strike="noStrike" cap="none" spc="0" baseline="0" dirty="0">
                <a:solidFill>
                  <a:srgbClr val="000000"/>
                </a:solidFill>
                <a:effectLst/>
                <a:latin typeface="Open Sans"/>
                <a:ea typeface="Open Sans"/>
                <a:cs typeface="Open Sans"/>
              </a:rPr>
              <a:t>), elle est organisée au sein de l’école. Dans d’autres, elle dépend de l’aide sociale à l’enfance et à la jeunesse. On retrouve alors ses chiffres dans les statistiques sur l’enfance et la jeunesse (</a:t>
            </a:r>
            <a:r>
              <a:rPr lang="fr-FR" sz="1100" b="0" i="1" strike="noStrike" cap="none" spc="0" baseline="0" dirty="0">
                <a:solidFill>
                  <a:srgbClr val="000000"/>
                </a:solidFill>
                <a:effectLst/>
                <a:latin typeface="Open Sans"/>
                <a:ea typeface="Open Sans"/>
                <a:cs typeface="Open Sans"/>
              </a:rPr>
              <a:t>Kinder- und </a:t>
            </a:r>
            <a:r>
              <a:rPr lang="fr-FR" sz="1100" b="0" i="1" strike="noStrike" cap="none" spc="0" baseline="0" dirty="0" err="1">
                <a:solidFill>
                  <a:srgbClr val="000000"/>
                </a:solidFill>
                <a:effectLst/>
                <a:latin typeface="Open Sans"/>
                <a:ea typeface="Open Sans"/>
                <a:cs typeface="Open Sans"/>
              </a:rPr>
              <a:t>Jugendstatistik</a:t>
            </a:r>
            <a:r>
              <a:rPr lang="fr-FR" sz="1100" b="0" i="0" strike="noStrike" cap="none" spc="0" baseline="0" dirty="0">
                <a:solidFill>
                  <a:srgbClr val="000000"/>
                </a:solidFill>
                <a:effectLst/>
                <a:latin typeface="Open Sans"/>
                <a:ea typeface="Open Sans"/>
                <a:cs typeface="Open Sans"/>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Bildungsberichterstattung</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a:solidFill>
                  <a:srgbClr val="000000"/>
                </a:solidFill>
                <a:effectLst/>
                <a:latin typeface="Open Sans"/>
                <a:ea typeface="Open Sans"/>
                <a:cs typeface="Open Sans"/>
              </a:rPr>
              <a:t>Bildung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2020. </a:t>
            </a:r>
            <a:r>
              <a:rPr lang="fr-FR" sz="1100" b="0" i="1" strike="noStrike" cap="none" spc="0" baseline="0" dirty="0" err="1">
                <a:solidFill>
                  <a:srgbClr val="000000"/>
                </a:solidFill>
                <a:effectLst/>
                <a:latin typeface="Open Sans"/>
                <a:ea typeface="Open Sans"/>
                <a:cs typeface="Open Sans"/>
              </a:rPr>
              <a:t>Ein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indikatorengestützter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Bericht</a:t>
            </a:r>
            <a:r>
              <a:rPr lang="fr-FR" sz="1100" b="0" i="1" strike="noStrike" cap="none" spc="0" baseline="0" dirty="0">
                <a:solidFill>
                  <a:srgbClr val="000000"/>
                </a:solidFill>
                <a:effectLst/>
                <a:latin typeface="Open Sans"/>
                <a:ea typeface="Open Sans"/>
                <a:cs typeface="Open Sans"/>
              </a:rPr>
              <a:t> mit </a:t>
            </a:r>
            <a:r>
              <a:rPr lang="fr-FR" sz="1100" b="0" i="1" strike="noStrike" cap="none" spc="0" baseline="0" dirty="0" err="1">
                <a:solidFill>
                  <a:srgbClr val="000000"/>
                </a:solidFill>
                <a:effectLst/>
                <a:latin typeface="Open Sans"/>
                <a:ea typeface="Open Sans"/>
                <a:cs typeface="Open Sans"/>
              </a:rPr>
              <a:t>einer</a:t>
            </a:r>
            <a:r>
              <a:rPr lang="fr-FR" sz="1100" b="0" i="1" strike="noStrike" cap="none" spc="0" baseline="0" dirty="0">
                <a:solidFill>
                  <a:srgbClr val="000000"/>
                </a:solidFill>
                <a:effectLst/>
                <a:latin typeface="Open Sans"/>
                <a:ea typeface="Open Sans"/>
                <a:cs typeface="Open Sans"/>
              </a:rPr>
              <a:t> Analyse </a:t>
            </a:r>
            <a:r>
              <a:rPr lang="fr-FR" sz="1100" b="0" i="1" strike="noStrike" cap="none" spc="0" baseline="0" dirty="0" err="1">
                <a:solidFill>
                  <a:srgbClr val="000000"/>
                </a:solidFill>
                <a:effectLst/>
                <a:latin typeface="Open Sans"/>
                <a:ea typeface="Open Sans"/>
                <a:cs typeface="Open Sans"/>
              </a:rPr>
              <a:t>zu</a:t>
            </a:r>
            <a:r>
              <a:rPr lang="fr-FR" sz="1100" b="0" i="1" strike="noStrike" cap="none" spc="0" baseline="0" dirty="0">
                <a:solidFill>
                  <a:srgbClr val="000000"/>
                </a:solidFill>
                <a:effectLst/>
                <a:latin typeface="Open Sans"/>
                <a:ea typeface="Open Sans"/>
                <a:cs typeface="Open Sans"/>
              </a:rPr>
              <a:t> Bildung in </a:t>
            </a:r>
            <a:r>
              <a:rPr lang="fr-FR" sz="1100" b="0" i="1" strike="noStrike" cap="none" spc="0" baseline="0" dirty="0" err="1">
                <a:solidFill>
                  <a:srgbClr val="000000"/>
                </a:solidFill>
                <a:effectLst/>
                <a:latin typeface="Open Sans"/>
                <a:ea typeface="Open Sans"/>
                <a:cs typeface="Open Sans"/>
              </a:rPr>
              <a:t>einer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digitalisierten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Welt</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Bielefeld, Allemagne (Tableaux relatifs à l’indicateur C3 disponible en ligne : </a:t>
            </a:r>
            <a:r>
              <a:rPr lang="fr-FR" sz="1100" b="0" i="0" u="sng" strike="noStrike" cap="none" spc="0" baseline="0" dirty="0">
                <a:solidFill>
                  <a:srgbClr val="000000"/>
                </a:solidFill>
                <a:uFill>
                  <a:solidFill>
                    <a:srgbClr val="000000"/>
                  </a:solidFill>
                </a:uFill>
                <a:latin typeface="Open Sans"/>
                <a:ea typeface="Open Sans"/>
                <a:cs typeface="Open Sans"/>
                <a:hlinkClick r:id="rId4" history="0"/>
              </a:rPr>
              <a:t>www.bildungsbericht.de</a:t>
            </a:r>
            <a:r>
              <a:rPr lang="fr-FR" sz="1100" b="0" i="0" strike="noStrike" cap="none" spc="0" baseline="0" dirty="0">
                <a:solidFill>
                  <a:srgbClr val="000000"/>
                </a:solidFill>
                <a:effectLst/>
                <a:latin typeface="Open Sans"/>
                <a:ea typeface="Open Sans"/>
                <a:cs typeface="Open Sans"/>
              </a:rPr>
              <a:t> (consulté le 30/01/2021).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Feller, Nadine ; </a:t>
            </a:r>
            <a:r>
              <a:rPr lang="fr-FR" sz="1100" b="0" i="0" strike="noStrike" cap="none" spc="0" baseline="0" dirty="0" err="1">
                <a:solidFill>
                  <a:srgbClr val="000000"/>
                </a:solidFill>
                <a:effectLst/>
                <a:latin typeface="Open Sans"/>
                <a:ea typeface="Open Sans"/>
                <a:cs typeface="Open Sans"/>
              </a:rPr>
              <a:t>Meiner-Teubner</a:t>
            </a:r>
            <a:r>
              <a:rPr lang="fr-FR" sz="1100" b="0" i="0" strike="noStrike" cap="none" spc="0" baseline="0" dirty="0">
                <a:solidFill>
                  <a:srgbClr val="000000"/>
                </a:solidFill>
                <a:effectLst/>
                <a:latin typeface="Open Sans"/>
                <a:ea typeface="Open Sans"/>
                <a:cs typeface="Open Sans"/>
              </a:rPr>
              <a:t>, Christiane ; Müller, Sylvia (2019) : </a:t>
            </a:r>
            <a:r>
              <a:rPr lang="fr-FR" sz="1100" b="0" i="1" strike="noStrike" cap="none" spc="0" baseline="0" dirty="0" err="1">
                <a:solidFill>
                  <a:srgbClr val="000000"/>
                </a:solidFill>
                <a:effectLst/>
                <a:latin typeface="Open Sans"/>
                <a:ea typeface="Open Sans"/>
                <a:cs typeface="Open Sans"/>
              </a:rPr>
              <a:t>Kindertagesbetreuung</a:t>
            </a:r>
            <a:r>
              <a:rPr lang="fr-FR" sz="1100" b="0" i="1" strike="noStrike" cap="none" spc="0" baseline="0" dirty="0">
                <a:solidFill>
                  <a:srgbClr val="000000"/>
                </a:solidFill>
                <a:effectLst/>
                <a:latin typeface="Open Sans"/>
                <a:ea typeface="Open Sans"/>
                <a:cs typeface="Open Sans"/>
              </a:rPr>
              <a:t> (§§ 22 bis 24 SGB VIII)</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und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Kinder- und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2018</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Opladen</a:t>
            </a:r>
            <a:r>
              <a:rPr lang="fr-FR" sz="1100" b="0" i="0" strike="noStrike" cap="none" spc="0" baseline="0" dirty="0">
                <a:solidFill>
                  <a:srgbClr val="000000"/>
                </a:solidFill>
                <a:effectLst/>
                <a:latin typeface="Open Sans"/>
                <a:ea typeface="Open Sans"/>
                <a:cs typeface="Open Sans"/>
              </a:rPr>
              <a:t>, Allemagne, pp. 39−62.</a:t>
            </a:r>
          </a:p>
        </p:txBody>
      </p:sp>
      <p:sp>
        <p:nvSpPr>
          <p:cNvPr id="4" name="Foliennummernplatzhalter 3"/>
          <p:cNvSpPr>
            <a:spLocks noGrp="1"/>
          </p:cNvSpPr>
          <p:nvPr>
            <p:ph type="sldNum" sz="quarter" idx="10"/>
          </p:nvPr>
        </p:nvSpPr>
        <p:spPr/>
        <p:txBody>
          <a:bodyPr/>
          <a:lstStyle/>
          <a:p>
            <a:fld id="{178ACBB0-B8BD-7243-B5CA-EEE1A71994D0}" type="slidenum">
              <a:rPr lang="de-DE" smtClean="0"/>
              <a:t>49</a:t>
            </a:fld>
            <a:endParaRPr lang="de-DE"/>
          </a:p>
        </p:txBody>
      </p:sp>
    </p:spTree>
    <p:extLst>
      <p:ext uri="{BB962C8B-B14F-4D97-AF65-F5344CB8AC3E}">
        <p14:creationId xmlns:p14="http://schemas.microsoft.com/office/powerpoint/2010/main" val="99905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623520" cy="8596387"/>
          </a:xfrm>
        </p:spPr>
        <p:txBody>
          <a:bodyPr/>
          <a:lstStyle/>
          <a:p>
            <a:r>
              <a:rPr lang="fr-FR" sz="1100" b="0" i="0" strike="noStrike" cap="none" spc="0" baseline="0" dirty="0">
                <a:solidFill>
                  <a:srgbClr val="000000"/>
                </a:solidFill>
                <a:effectLst/>
                <a:latin typeface="Open Sans"/>
                <a:ea typeface="Open Sans"/>
                <a:cs typeface="Open Sans"/>
              </a:rPr>
              <a:t>À la fin de l’année 2019, 83,17 millions de personnes vivaient en Allemagne. Près d’un cinquième de la population avait moins de 20 ans, tandis que les plus de 60 ans représentaient un quart de la population (contre à peine plus d’un cinquième en 1999).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La diminution du nombre de jeunes et l’accroissement du nombre de seniors ont changé le visage démographique de l’Allemagne : comme dans la plupart des pays industrialisés, l’évolution de la structure des âges sous l’effet du recul de la fécondité et de l’allongement de l’espérance de vie y représente un enjeu politique et sociétal majeur. Depuis 2014, la nette augmentation de l’immigration a toutefois permis de compenser cette tendance. Elle a également renforcé les cohortes les plus jeunes et (entre autres) rajeuni la population active potentielle, sans pour autant avoir d’effet notable sur le vieillissement de la population dans son ensemble.</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En Allemagne, le phénomène de rétrécissement et de vieillissement de la population n’est pas nouveau. Il est lié à la forte diminution du nombre de naissances constatée depuis les années 1960, à l’allongement constant de l’espérance de vie, ainsi qu’à l’évolution du solde migratoire, parfois très sensible au contexte politique. Ce solde migratoire étant le plus souvent positif, il a jusqu’ici constitué un contrepoids efficace à la baisse de la fécondité, et continuera de jouer un rôle majeur dans la structure des âges pour les années à venir.</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Pour appréhender l’évolution de la population, il convient également de considérer les prévisions démographiques. Les projections démographiques coordonnées publiées par les bureaux statistiques permettent à cet égard d’envisager un futur relativement lointain. Elles consistent à prédire l’évolution de la population à partir de données actuelles et d’hypothèses portant sur trois composantes essentielles pour éclairer la trajectoire démographique future : (1) la fécondité, (2) l’espérance de vie et (3) les migrations. La dernière cohorte étudiée dans le cadre de la 14</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projection démographique coordonnée (2019) se caractérisant par un renforcement des classes d’âge les plus jeunes d’une part, et un vieillissement notable d’autre part, l’évolution de la taille et de la structure de la population sera sans doute moins marquée que ne le prévoyaient les projections précédemment publiées.</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(2019). </a:t>
            </a:r>
            <a:r>
              <a:rPr lang="fr-FR" sz="1100" b="0" i="1" strike="noStrike" cap="none" spc="0" baseline="0" dirty="0" err="1">
                <a:solidFill>
                  <a:srgbClr val="000000"/>
                </a:solidFill>
                <a:effectLst/>
                <a:latin typeface="Open Sans"/>
                <a:ea typeface="Open Sans"/>
                <a:cs typeface="Open Sans"/>
              </a:rPr>
              <a:t>Bevölkerung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Wandel</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Annahmen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Ergebnisse</a:t>
            </a:r>
            <a:r>
              <a:rPr lang="fr-FR" sz="1100" b="0" i="1" strike="noStrike" cap="none" spc="0" baseline="0" dirty="0">
                <a:solidFill>
                  <a:srgbClr val="000000"/>
                </a:solidFill>
                <a:effectLst/>
                <a:latin typeface="Open Sans"/>
                <a:ea typeface="Open Sans"/>
                <a:cs typeface="Open Sans"/>
              </a:rPr>
              <a:t> der 14. </a:t>
            </a:r>
            <a:r>
              <a:rPr lang="fr-FR" sz="1100" b="0" i="1" strike="noStrike" cap="none" spc="0" baseline="0" dirty="0" err="1">
                <a:solidFill>
                  <a:srgbClr val="000000"/>
                </a:solidFill>
                <a:effectLst/>
                <a:latin typeface="Open Sans"/>
                <a:ea typeface="Open Sans"/>
                <a:cs typeface="Open Sans"/>
              </a:rPr>
              <a:t>koordinierten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Bevölkerungsvorausberechnung</a:t>
            </a:r>
            <a:r>
              <a:rPr lang="fr-FR" sz="1100" b="0" i="1" strike="noStrike" cap="none" spc="0" baseline="0" dirty="0">
                <a:solidFill>
                  <a:srgbClr val="000000"/>
                </a:solidFill>
                <a:effectLst/>
                <a:latin typeface="Open Sans"/>
                <a:ea typeface="Open Sans"/>
                <a:cs typeface="Open Sans"/>
              </a:rPr>
              <a:t>, Wiesbaden</a:t>
            </a:r>
            <a:r>
              <a:rPr lang="fr-FR" sz="1100" b="0" i="0" strike="noStrike" cap="none" spc="0" baseline="0" dirty="0">
                <a:solidFill>
                  <a:srgbClr val="000000"/>
                </a:solidFill>
                <a:effectLst/>
                <a:latin typeface="Open Sans"/>
                <a:ea typeface="Open Sans"/>
                <a:cs typeface="Open Sans"/>
              </a:rPr>
              <a:t>.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https://www.destatis.de/DE/Presse/Pressekonferenzen/2019/Bevoelkerung/pressebroschuere-bevoelkerung.pdf?__blob=publicationFile</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1" strike="noStrike" cap="none" spc="0" baseline="0" dirty="0" err="1">
                <a:solidFill>
                  <a:srgbClr val="000000"/>
                </a:solidFill>
                <a:effectLst/>
                <a:latin typeface="Open Sans"/>
                <a:ea typeface="Open Sans"/>
                <a:cs typeface="Open Sans"/>
              </a:rPr>
              <a:t>Fachserie</a:t>
            </a:r>
            <a:r>
              <a:rPr lang="fr-FR" sz="1100" b="0" i="1" strike="noStrike" cap="none" spc="0" baseline="0" dirty="0">
                <a:solidFill>
                  <a:srgbClr val="000000"/>
                </a:solidFill>
                <a:effectLst/>
                <a:latin typeface="Open Sans"/>
                <a:ea typeface="Open Sans"/>
                <a:cs typeface="Open Sans"/>
              </a:rPr>
              <a:t> 1, </a:t>
            </a:r>
            <a:r>
              <a:rPr lang="fr-FR" sz="1100" b="0" i="1" strike="noStrike" cap="none" spc="0" baseline="0" dirty="0" err="1">
                <a:solidFill>
                  <a:srgbClr val="000000"/>
                </a:solidFill>
                <a:effectLst/>
                <a:latin typeface="Open Sans"/>
                <a:ea typeface="Open Sans"/>
                <a:cs typeface="Open Sans"/>
              </a:rPr>
              <a:t>Reihe</a:t>
            </a:r>
            <a:r>
              <a:rPr lang="fr-FR" sz="1100" b="0" i="1" strike="noStrike" cap="none" spc="0" baseline="0" dirty="0">
                <a:solidFill>
                  <a:srgbClr val="000000"/>
                </a:solidFill>
                <a:effectLst/>
                <a:latin typeface="Open Sans"/>
                <a:ea typeface="Open Sans"/>
                <a:cs typeface="Open Sans"/>
              </a:rPr>
              <a:t> 1.3</a:t>
            </a:r>
            <a:r>
              <a:rPr lang="fr-FR" sz="1100" b="0" i="0" strike="noStrike" cap="none" spc="0" baseline="0" dirty="0">
                <a:solidFill>
                  <a:srgbClr val="000000"/>
                </a:solidFill>
                <a:effectLst/>
                <a:latin typeface="Open Sans"/>
                <a:ea typeface="Open Sans"/>
                <a:cs typeface="Open Sans"/>
              </a:rPr>
              <a:t>. Recensements de population de différentes années.</a:t>
            </a:r>
          </a:p>
        </p:txBody>
      </p:sp>
      <p:sp>
        <p:nvSpPr>
          <p:cNvPr id="4" name="Foliennummernplatzhalter 3"/>
          <p:cNvSpPr>
            <a:spLocks noGrp="1"/>
          </p:cNvSpPr>
          <p:nvPr>
            <p:ph type="sldNum" sz="quarter" idx="10"/>
          </p:nvPr>
        </p:nvSpPr>
        <p:spPr/>
        <p:txBody>
          <a:bodyPr/>
          <a:lstStyle/>
          <a:p>
            <a:fld id="{178ACBB0-B8BD-7243-B5CA-EEE1A71994D0}" type="slidenum">
              <a:rPr lang="de-DE" smtClean="0"/>
              <a:t>5</a:t>
            </a:fld>
            <a:endParaRPr lang="de-DE"/>
          </a:p>
        </p:txBody>
      </p:sp>
    </p:spTree>
    <p:extLst>
      <p:ext uri="{BB962C8B-B14F-4D97-AF65-F5344CB8AC3E}">
        <p14:creationId xmlns:p14="http://schemas.microsoft.com/office/powerpoint/2010/main" val="3326613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50</a:t>
            </a:fld>
            <a:endParaRPr lang="de-DE"/>
          </a:p>
        </p:txBody>
      </p:sp>
    </p:spTree>
    <p:extLst>
      <p:ext uri="{BB962C8B-B14F-4D97-AF65-F5344CB8AC3E}">
        <p14:creationId xmlns:p14="http://schemas.microsoft.com/office/powerpoint/2010/main" val="1117622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028435"/>
          </a:xfrm>
        </p:spPr>
        <p:txBody>
          <a:bodyPr/>
          <a:lstStyle/>
          <a:p>
            <a:r>
              <a:rPr lang="fr-FR" sz="1100" b="0" i="0" strike="noStrike" cap="none" spc="0" baseline="0" dirty="0">
                <a:solidFill>
                  <a:srgbClr val="000000"/>
                </a:solidFill>
                <a:effectLst/>
                <a:latin typeface="Open Sans"/>
                <a:ea typeface="Open Sans"/>
                <a:cs typeface="Open Sans"/>
              </a:rPr>
              <a:t>L’article 27, alinéa 1 du Livre VIII du Code de la Sécurité et de l’action sociales (SGB VIII) régit l’ensemble des services d’aide éducative. Il définit qui peut en bénéficier, à quelles conditions, et quel sera leur contenu.</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Seuls les responsables légaux des mineurs sont </a:t>
            </a:r>
            <a:r>
              <a:rPr lang="fr-FR" sz="1100" b="1" i="0" strike="noStrike" cap="none" spc="0" baseline="0" dirty="0">
                <a:solidFill>
                  <a:srgbClr val="000000"/>
                </a:solidFill>
                <a:effectLst/>
                <a:latin typeface="Open Sans"/>
                <a:ea typeface="Open Sans"/>
                <a:cs typeface="Open Sans"/>
              </a:rPr>
              <a:t>titulaires</a:t>
            </a:r>
            <a:r>
              <a:rPr lang="fr-FR" sz="1100" b="0" i="0" strike="noStrike" cap="none" spc="0" baseline="0" dirty="0">
                <a:solidFill>
                  <a:srgbClr val="000000"/>
                </a:solidFill>
                <a:effectLst/>
                <a:latin typeface="Open Sans"/>
                <a:ea typeface="Open Sans"/>
                <a:cs typeface="Open Sans"/>
              </a:rPr>
              <a:t> du droit aux actions éducatives. Par conséquent, ces dernières prennent fin lorsque l’enfant atteint sa majorité. Il peut alors bénéficier des aides destinées aux jeunes majeurs, conformément à l’article 41 du SGB VIII (</a:t>
            </a:r>
            <a:r>
              <a:rPr lang="fr-FR" sz="1100" b="0" i="1" strike="noStrike" cap="none" spc="0" baseline="0" dirty="0">
                <a:solidFill>
                  <a:srgbClr val="000000"/>
                </a:solidFill>
                <a:effectLst/>
                <a:latin typeface="Open Sans"/>
                <a:ea typeface="Open Sans"/>
                <a:cs typeface="Open Sans"/>
              </a:rPr>
              <a:t>voir la section 2.5.1</a:t>
            </a:r>
            <a:r>
              <a:rPr lang="fr-FR" sz="1100" b="0" i="0" strike="noStrike" cap="none" spc="0" baseline="0" dirty="0">
                <a:solidFill>
                  <a:srgbClr val="000000"/>
                </a:solidFill>
                <a:effectLst/>
                <a:latin typeface="Open Sans"/>
                <a:ea typeface="Open Sans"/>
                <a:cs typeface="Open Sans"/>
              </a:rPr>
              <a:t>), soit en demandant le renouvellement de l’aide reçue jusqu’alors, soit en demandant un autre type d’aide.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principale </a:t>
            </a:r>
            <a:r>
              <a:rPr lang="fr-FR" sz="1100" b="1" i="0" strike="noStrike" cap="none" spc="0" baseline="0" dirty="0">
                <a:solidFill>
                  <a:srgbClr val="000000"/>
                </a:solidFill>
                <a:effectLst/>
                <a:latin typeface="Open Sans"/>
                <a:ea typeface="Open Sans"/>
                <a:cs typeface="Open Sans"/>
              </a:rPr>
              <a:t>condition</a:t>
            </a:r>
            <a:r>
              <a:rPr lang="fr-FR" sz="1100" b="0" i="0" strike="noStrike" cap="none" spc="0" baseline="0" dirty="0">
                <a:solidFill>
                  <a:srgbClr val="000000"/>
                </a:solidFill>
                <a:effectLst/>
                <a:latin typeface="Open Sans"/>
                <a:ea typeface="Open Sans"/>
                <a:cs typeface="Open Sans"/>
              </a:rPr>
              <a:t> d’éligibilité aux actions éducatives réside dans le constat d’une éducation ne garantissant pas le développement favorable de l’enfant. Cette condition est vérifiée au moyen d’un diagnostic posé par des professionnels du champ socioéducatif. Compte tenu de la diversité des conditions de vie des enfants, des jeunes et de leurs parents, il est impossible de définir des critères objectifs d’éligibilité aux actions éducatives. Le législateur doit se contenter de formuler un principe général, sans pouvoir nommer précisément les situations dans lesquelles il s’applique. Il a donc recours au concept relativement flou d’« absence de garantie du bien-être physique et moral de l’enfant » (</a:t>
            </a:r>
            <a:r>
              <a:rPr lang="fr-FR" sz="1100" b="0" i="1" strike="noStrike" cap="none" spc="0" baseline="0" dirty="0">
                <a:solidFill>
                  <a:srgbClr val="000000"/>
                </a:solidFill>
                <a:effectLst/>
                <a:latin typeface="Open Sans"/>
                <a:ea typeface="Open Sans"/>
                <a:cs typeface="Open Sans"/>
              </a:rPr>
              <a:t>cf. art. 27 du SGB VIII</a:t>
            </a:r>
            <a:r>
              <a:rPr lang="fr-FR" sz="1100" b="0" i="0" strike="noStrike" cap="none" spc="0" baseline="0" dirty="0">
                <a:solidFill>
                  <a:srgbClr val="000000"/>
                </a:solidFill>
                <a:effectLst/>
                <a:latin typeface="Open Sans"/>
                <a:ea typeface="Open Sans"/>
                <a:cs typeface="Open Sans"/>
              </a:rPr>
              <a:t>) sur lequel les travailleurs sociaux</a:t>
            </a:r>
            <a:r>
              <a:rPr lang="fr-FR" sz="1100" b="0" i="0" u="none" strike="noStrike" cap="none" spc="0" baseline="0" dirty="0">
                <a:solidFill>
                  <a:srgbClr val="000000"/>
                </a:solidFill>
                <a:effectLst/>
                <a:latin typeface="Open Sans"/>
                <a:ea typeface="Open Sans"/>
                <a:cs typeface="Open Sans"/>
              </a:rPr>
              <a:t> s’appuient pour proposer une ou des mesures éducatives au cas par cas. </a:t>
            </a:r>
            <a:r>
              <a:rPr lang="fr-FR" sz="1100" b="0" i="0" strike="noStrike" cap="none" spc="0" baseline="0" dirty="0">
                <a:solidFill>
                  <a:srgbClr val="000000"/>
                </a:solidFill>
                <a:effectLst/>
                <a:latin typeface="Open Sans"/>
                <a:ea typeface="Open Sans"/>
                <a:cs typeface="Open Sans"/>
              </a:rPr>
              <a:t>De même, la définition du type d’aide adapté (« nécessaire et pertinent », </a:t>
            </a:r>
            <a:r>
              <a:rPr lang="fr-FR" sz="1100" b="0" i="1" strike="noStrike" cap="none" spc="0" baseline="0" dirty="0">
                <a:solidFill>
                  <a:srgbClr val="000000"/>
                </a:solidFill>
                <a:effectLst/>
                <a:latin typeface="Open Sans"/>
                <a:ea typeface="Open Sans"/>
                <a:cs typeface="Open Sans"/>
              </a:rPr>
              <a:t>cf. art. 27 du SGB VIII</a:t>
            </a:r>
            <a:r>
              <a:rPr lang="fr-FR" sz="1100" b="0" i="0" strike="noStrike" cap="none" spc="0" baseline="0" dirty="0">
                <a:solidFill>
                  <a:srgbClr val="000000"/>
                </a:solidFill>
                <a:effectLst/>
                <a:latin typeface="Open Sans"/>
                <a:ea typeface="Open Sans"/>
                <a:cs typeface="Open Sans"/>
              </a:rPr>
              <a:t>) dépend de chaque situation particulière (problématiques rencontrées, situation familiale, environnement de l’enfant, parcours de l’enfant et de ses parents, ressources personnelles et sociales de l’enfant et de ses parents, etc.).</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contenu « nécessaire et pertinent » des actions éducatives implique la mise en place de services socioéducatifs susceptibles de compenser des carences éducatives ou d’aider les parents à proposer à leurs enfants des conditions de développement favorables à leur bien-être. Les concepts de pertinence et de nécessité servent de référence à la définition du contenu des prestations fournies.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marge d’appréciation joue ainsi un rôle particulièrement important dans la mise en place d’actions éducatives. Le constat du besoin, ainsi que la définition et la mise en œuvre des mesures éducatives, nécessite le regard de spécialistes (du champ socioéducatif), une analyse technique de la situation, et la planification de l’accompagnement au cas par cas conformément à l’article 36 du SGB VIII (</a:t>
            </a:r>
            <a:r>
              <a:rPr lang="fr-FR" sz="1100" b="0" i="1" strike="noStrike" cap="none" spc="0" baseline="0" dirty="0">
                <a:solidFill>
                  <a:srgbClr val="000000"/>
                </a:solidFill>
                <a:effectLst/>
                <a:latin typeface="Open Sans"/>
                <a:ea typeface="Open Sans"/>
                <a:cs typeface="Open Sans"/>
              </a:rPr>
              <a:t>voir la section 2.3.2</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Albus, Stefanie (2010) : </a:t>
            </a:r>
            <a:r>
              <a:rPr lang="fr-FR" sz="1100" b="0" i="1" strike="noStrike" cap="none" spc="0" baseline="0" dirty="0">
                <a:solidFill>
                  <a:srgbClr val="000000"/>
                </a:solidFill>
                <a:effectLst/>
                <a:latin typeface="Open Sans"/>
                <a:ea typeface="Open Sans"/>
                <a:cs typeface="Open Sans"/>
              </a:rPr>
              <a:t>Die </a:t>
            </a:r>
            <a:r>
              <a:rPr lang="fr-FR" sz="1100" b="0" i="1" strike="noStrike" cap="none" spc="0" baseline="0" dirty="0" err="1">
                <a:solidFill>
                  <a:srgbClr val="000000"/>
                </a:solidFill>
                <a:effectLst/>
                <a:latin typeface="Open Sans"/>
                <a:ea typeface="Open Sans"/>
                <a:cs typeface="Open Sans"/>
              </a:rPr>
              <a:t>Erzieherischen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Thole</a:t>
            </a:r>
            <a:r>
              <a:rPr lang="fr-FR" sz="1100" b="0" i="0" strike="noStrike" cap="none" spc="0" baseline="0" dirty="0">
                <a:solidFill>
                  <a:srgbClr val="000000"/>
                </a:solidFill>
                <a:effectLst/>
                <a:latin typeface="Open Sans"/>
                <a:ea typeface="Open Sans"/>
                <a:cs typeface="Open Sans"/>
              </a:rPr>
              <a:t>, Werner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Grundriss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pp</a:t>
            </a:r>
            <a:r>
              <a:rPr lang="fr-FR" sz="1100" b="0" i="0" strike="noStrike" cap="none" spc="0" baseline="0">
                <a:solidFill>
                  <a:srgbClr val="000000"/>
                </a:solidFill>
                <a:effectLst/>
                <a:latin typeface="Open Sans"/>
                <a:ea typeface="Open Sans"/>
                <a:cs typeface="Open Sans"/>
              </a:rPr>
              <a:t>. 477−482</a:t>
            </a:r>
            <a:r>
              <a:rPr lang="fr-FR" sz="1100" b="0" i="0" strike="noStrike" cap="none" spc="0" baseline="0" dirty="0">
                <a:solidFill>
                  <a:srgbClr val="000000"/>
                </a:solidFill>
                <a:effectLst/>
                <a:latin typeface="Open Sans"/>
                <a:ea typeface="Open Sans"/>
                <a:cs typeface="Open Sans"/>
              </a:rPr>
              <a:t>.</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Moch, Matthias (2018) :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Erziehung</a:t>
            </a:r>
            <a:r>
              <a:rPr lang="fr-FR" sz="1100" b="0" i="0" strike="noStrike" cap="none" spc="0" baseline="0" dirty="0">
                <a:solidFill>
                  <a:srgbClr val="000000"/>
                </a:solidFill>
                <a:effectLst/>
                <a:latin typeface="Open Sans"/>
                <a:ea typeface="Open Sans"/>
                <a:cs typeface="Open Sans"/>
              </a:rPr>
              <a:t>, in : Otto, Hans-Uwe ; </a:t>
            </a:r>
            <a:r>
              <a:rPr lang="fr-FR" sz="1100" b="0" i="0" strike="noStrike" cap="none" spc="0" baseline="0" dirty="0" err="1">
                <a:solidFill>
                  <a:srgbClr val="000000"/>
                </a:solidFill>
                <a:effectLst/>
                <a:latin typeface="Open Sans"/>
                <a:ea typeface="Open Sans"/>
                <a:cs typeface="Open Sans"/>
              </a:rPr>
              <a:t>Thiersch</a:t>
            </a:r>
            <a:r>
              <a:rPr lang="fr-FR" sz="1100" b="0" i="0" strike="noStrike" cap="none" spc="0" baseline="0" dirty="0">
                <a:solidFill>
                  <a:srgbClr val="000000"/>
                </a:solidFill>
                <a:effectLst/>
                <a:latin typeface="Open Sans"/>
                <a:ea typeface="Open Sans"/>
                <a:cs typeface="Open Sans"/>
              </a:rPr>
              <a:t>, Hans ; </a:t>
            </a:r>
            <a:r>
              <a:rPr lang="fr-FR" sz="1100" b="0" i="0" strike="noStrike" cap="none" spc="0" baseline="0" dirty="0" err="1">
                <a:solidFill>
                  <a:srgbClr val="000000"/>
                </a:solidFill>
                <a:effectLst/>
                <a:latin typeface="Open Sans"/>
                <a:ea typeface="Open Sans"/>
                <a:cs typeface="Open Sans"/>
              </a:rPr>
              <a:t>Treptow</a:t>
            </a:r>
            <a:r>
              <a:rPr lang="fr-FR" sz="1100" b="0" i="0" strike="noStrike" cap="none" spc="0" baseline="0" dirty="0">
                <a:solidFill>
                  <a:srgbClr val="000000"/>
                </a:solidFill>
                <a:effectLst/>
                <a:latin typeface="Open Sans"/>
                <a:ea typeface="Open Sans"/>
                <a:cs typeface="Open Sans"/>
              </a:rPr>
              <a:t>, Rainer ; Ziegler, Holger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0" strike="noStrike" cap="none" spc="0" baseline="0" dirty="0">
                <a:solidFill>
                  <a:srgbClr val="000000"/>
                </a:solidFill>
                <a:effectLst/>
                <a:latin typeface="Open Sans"/>
                <a:ea typeface="Open Sans"/>
                <a:cs typeface="Open Sans"/>
              </a:rPr>
              <a:t>. 6e édition, Munich, pp. 632−645.</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Richter, Martina (2018) : </a:t>
            </a:r>
            <a:r>
              <a:rPr lang="fr-FR" sz="1100" b="0" i="1" strike="noStrike" cap="none" spc="0" baseline="0" dirty="0" err="1">
                <a:solidFill>
                  <a:srgbClr val="000000"/>
                </a:solidFill>
                <a:effectLst/>
                <a:latin typeface="Open Sans"/>
                <a:ea typeface="Open Sans"/>
                <a:cs typeface="Open Sans"/>
              </a:rPr>
              <a:t>Handlungsfeld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Erziehung</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pp. 825−840.</a:t>
            </a:r>
          </a:p>
        </p:txBody>
      </p:sp>
      <p:sp>
        <p:nvSpPr>
          <p:cNvPr id="4" name="Foliennummernplatzhalter 3"/>
          <p:cNvSpPr>
            <a:spLocks noGrp="1"/>
          </p:cNvSpPr>
          <p:nvPr>
            <p:ph type="sldNum" sz="quarter" idx="10"/>
          </p:nvPr>
        </p:nvSpPr>
        <p:spPr/>
        <p:txBody>
          <a:bodyPr/>
          <a:lstStyle/>
          <a:p>
            <a:fld id="{178ACBB0-B8BD-7243-B5CA-EEE1A71994D0}" type="slidenum">
              <a:rPr lang="de-DE" smtClean="0"/>
              <a:t>51</a:t>
            </a:fld>
            <a:endParaRPr lang="de-DE"/>
          </a:p>
        </p:txBody>
      </p:sp>
    </p:spTree>
    <p:extLst>
      <p:ext uri="{BB962C8B-B14F-4D97-AF65-F5344CB8AC3E}">
        <p14:creationId xmlns:p14="http://schemas.microsoft.com/office/powerpoint/2010/main" val="4077708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420923"/>
          </a:xfrm>
        </p:spPr>
        <p:txBody>
          <a:bodyPr/>
          <a:lstStyle/>
          <a:p>
            <a:r>
              <a:rPr lang="fr-FR" sz="1100" b="0" i="0" strike="noStrike" cap="none" spc="0" baseline="0" dirty="0">
                <a:solidFill>
                  <a:srgbClr val="000000"/>
                </a:solidFill>
                <a:effectLst/>
                <a:latin typeface="Open Sans"/>
                <a:ea typeface="Open Sans"/>
                <a:cs typeface="Open Sans"/>
              </a:rPr>
              <a:t>La planification de l’accompagnement est prévue à l’art. 36, al. 2 du Livre VIII du Code de la Sécurité et de l’action sociales (SGB VIII). Il s’agit d’un processus de vérification, de concrétisation et de validation du droit à l’aide éducative (art. 27 du SGB VIII), à l’aide à l’intégration des jeunes en situation ou à risque de handicap psychique (art. 35a du SGB VIII), et aux aides destinées aux jeunes majeurs (art. 41 du SGB VIII). Toutefois, la planification de l’accompagnement ne se résume pas à une procédure administrative. C’est</a:t>
            </a:r>
            <a:r>
              <a:rPr lang="fr-FR" sz="1100" b="1" i="0" strike="noStrike" cap="none" spc="0" baseline="0" dirty="0">
                <a:solidFill>
                  <a:srgbClr val="000000"/>
                </a:solidFill>
                <a:effectLst/>
                <a:latin typeface="Open Sans"/>
                <a:ea typeface="Open Sans"/>
                <a:cs typeface="Open Sans"/>
              </a:rPr>
              <a:t> avant tout </a:t>
            </a:r>
            <a:r>
              <a:rPr lang="fr-FR" sz="1100" b="0" i="0" strike="noStrike" cap="none" spc="0" baseline="0" dirty="0">
                <a:solidFill>
                  <a:srgbClr val="000000"/>
                </a:solidFill>
                <a:effectLst/>
                <a:latin typeface="Open Sans"/>
                <a:ea typeface="Open Sans"/>
                <a:cs typeface="Open Sans"/>
              </a:rPr>
              <a:t>un processus socioéducatif de négociation et de décision par lequel les acteurs privés et publics de l’aide sociale à l’enfance et à la jeunesse conçoivent et mettent en œuvre les aides accordées. Ce processus doit permettre aux enfants, aux adolescents, aux jeunes majeurs et à leurs parents d’acquérir les moyens de résoudre les problèmes rencontrés grâce à un accompagnement pertinent et nécessaire.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planification de l’accompagnement concerne les aides de long terme : prestations d’actions éducatives (art. 27 et </a:t>
            </a:r>
            <a:r>
              <a:rPr lang="fr-FR" sz="1100" b="0" i="0" strike="noStrike" cap="none" spc="0" baseline="0" dirty="0" err="1">
                <a:solidFill>
                  <a:srgbClr val="000000"/>
                </a:solidFill>
                <a:effectLst/>
                <a:latin typeface="Open Sans"/>
                <a:ea typeface="Open Sans"/>
                <a:cs typeface="Open Sans"/>
              </a:rPr>
              <a:t>suiv</a:t>
            </a:r>
            <a:r>
              <a:rPr lang="fr-FR" sz="1100" b="0" i="0" strike="noStrike" cap="none" spc="0" baseline="0" dirty="0">
                <a:solidFill>
                  <a:srgbClr val="000000"/>
                </a:solidFill>
                <a:effectLst/>
                <a:latin typeface="Open Sans"/>
                <a:ea typeface="Open Sans"/>
                <a:cs typeface="Open Sans"/>
              </a:rPr>
              <a:t>. du SGB VIII), de l’aide à l’intégration (art. 35a), et de soutien aux jeunes majeurs (art. 41), par exemple.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planification de l’accompagnement comprend la phase de consultation initiale, la description du besoin et la conception d’un plan d’accompagnement couvrant l’intégralité de la prestation. En pratique, elle se décline en trois processus subsidiaires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identification du besoin</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planification de l’accompagnement</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évaluation de la mise en œuvre, renouvellement ou clôture de l’accompagnement.</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Selon l’art. 36 du SGB VIII, la planification de l’accompagnement joue un rôle central dans le développement qualitatif des aides fournies. Elle vise à accroître leur efficacité tout en garantissant leur qualité. Des études empiriques ont montré une corrélation qualitative entre la planification de l’accompagnement et son déroulement. Autrement dit, la qualité de la planification influe sur la qualité de la mise en œuvre. L’organisme compétent en matière de planification de l’accompagnement est le service social du service communal chargé de l’aide sociale à l’enfance et à la jeunesse. Ce dernier est chargé de la mise en œuvre de la planification, considérée comme un mécanisme de personnalisation des actions éducatives.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Selon l’art. 36 du SGB VIII, la planification de l’accompagnement doit répondre aux critères suivants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Information exhaustive et participation des responsables légaux (et des parents déchus de leurs droits parentaux, le cas échéant) et des jeunes. Les informations transmises doivent être compréhensibles, </a:t>
            </a:r>
            <a:r>
              <a:rPr lang="fr-FR" sz="1100" b="0" i="0" u="none" strike="noStrike" cap="none" spc="0" baseline="0" dirty="0">
                <a:solidFill>
                  <a:srgbClr val="000000"/>
                </a:solidFill>
                <a:effectLst/>
                <a:latin typeface="Open Sans"/>
                <a:ea typeface="Open Sans"/>
                <a:cs typeface="Open Sans"/>
              </a:rPr>
              <a:t>logiques </a:t>
            </a:r>
            <a:r>
              <a:rPr lang="fr-FR" sz="1100" b="0" i="0" strike="noStrike" cap="none" spc="0" baseline="0" dirty="0">
                <a:solidFill>
                  <a:srgbClr val="000000"/>
                </a:solidFill>
                <a:effectLst/>
                <a:latin typeface="Open Sans"/>
                <a:ea typeface="Open Sans"/>
                <a:cs typeface="Open Sans"/>
              </a:rPr>
              <a:t>et concrètes (en évoquant par exemple les éventuelles conséquences sur le développement de l’enfant ou du jeune)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Participation de différents professionnels à la prise de décision relative au type d’action pertinente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Mise en place d’un projet </a:t>
            </a:r>
            <a:r>
              <a:rPr lang="fr-FR" sz="1100" b="0" i="0" u="none" strike="noStrike" cap="none" spc="0" baseline="0" dirty="0">
                <a:solidFill>
                  <a:srgbClr val="000000"/>
                </a:solidFill>
                <a:effectLst/>
                <a:latin typeface="Open Sans"/>
                <a:ea typeface="Open Sans"/>
                <a:cs typeface="Open Sans"/>
              </a:rPr>
              <a:t>d’intervention (sur la base du </a:t>
            </a:r>
            <a:r>
              <a:rPr lang="fr-FR" sz="1100" b="0" i="0" strike="noStrike" cap="none" spc="0" baseline="0" dirty="0">
                <a:solidFill>
                  <a:srgbClr val="000000"/>
                </a:solidFill>
                <a:effectLst/>
                <a:latin typeface="Open Sans"/>
                <a:ea typeface="Open Sans"/>
                <a:cs typeface="Open Sans"/>
              </a:rPr>
              <a:t>compte rendu de l’entretien de planification de l’accompagnement) qui remplit les fonctions suivantes : garantir la participation des principaux acteurs et documenter les raisons de la mise en place de l’action éducative (les besoins éducatifs), le type d’action à mettre en place, ainsi que les prestations nécessaires, les objectifs visés, les solutions et les étapes envisagées dans le cadre de l’action. Le plan d’accompagnement facilite ainsi la mise en œuvre de l’action, ainsi que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continuité de la planification de l’accompagnement (c’est-à-dire l’évaluation régulière de l’action et de la réalisation de ses objectifs en collaboration avec les personnes et organismes participant à sa mise en œuvre).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Avec la Loi visant à renforcer la place des enfants et des jeunes (2021), les projets d’intervention ont pris une nouvelle dimension. Ils servent à documenter les obligations relatives aux droits des jeunes majeurs, des jeunes en situation de handicap et de leurs parents et assistants familiaux (cf. art 36b et 37c, al. 4 du SGB VIII).</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Depuis lors, les services communaux chargés de l’aide sociale à l’enfance et à la jeunesse sont en outre explicitement obligés de s’impliquer dans les processus de planification de l’aide à l’intégration des enfants et des jeunes en situation de handicap physique ou psychique, qui relèvent pour le moment toujours du système d’aides régi par le Livre IX du SGB (cf. art. 10a, al. 3 du SGB VIII et art. 117, al. 6 du SGB IX). À partir de 2028, ces aides seront assurées par l’aide sociale à l’enfance et à la jeunesse. D’ici là, l’implication des services communaux chargés de l’aide sociale à l’enfance et à la jeunesse vise à faire en sorte que les besoins de ces jeunes (ainsi que de leurs parents et de leurs frères et sœurs) ne soient pas appréhendés uniquement du point de vue du handicap, mais aussi du point de vue de l’aide socioéducative et axée sur les systèmes familiaux. L’objectif est de pouvoir leur proposer des prestations adaptées.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(2019) : </a:t>
            </a:r>
            <a:r>
              <a:rPr lang="fr-FR" sz="1100" b="0" i="1" strike="noStrike" cap="none" spc="0" baseline="0" dirty="0" err="1">
                <a:solidFill>
                  <a:srgbClr val="000000"/>
                </a:solidFill>
                <a:effectLst/>
                <a:latin typeface="Open Sans"/>
                <a:ea typeface="Open Sans"/>
                <a:cs typeface="Open Sans"/>
              </a:rPr>
              <a:t>Hilfeplanung</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Allgemeiner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Dienst</a:t>
            </a:r>
            <a:r>
              <a:rPr lang="fr-FR" sz="1100" b="0" i="1" strike="noStrike" cap="none" spc="0" baseline="0" dirty="0">
                <a:solidFill>
                  <a:srgbClr val="000000"/>
                </a:solidFill>
                <a:effectLst/>
                <a:latin typeface="Open Sans"/>
                <a:ea typeface="Open Sans"/>
                <a:cs typeface="Open Sans"/>
              </a:rPr>
              <a:t> (ASD).</a:t>
            </a:r>
            <a:r>
              <a:rPr lang="fr-FR" sz="1100" b="0" i="0" strike="noStrike" cap="none" spc="0" baseline="0" dirty="0">
                <a:solidFill>
                  <a:srgbClr val="000000"/>
                </a:solidFill>
                <a:effectLst/>
                <a:latin typeface="Open Sans"/>
                <a:ea typeface="Open Sans"/>
                <a:cs typeface="Open Sans"/>
              </a:rPr>
              <a:t> 3</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Munich, pp. 190−202.</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Pluto, Liane (2018) : </a:t>
            </a:r>
            <a:r>
              <a:rPr lang="fr-FR" sz="1100" b="0" i="1" strike="noStrike" cap="none" spc="0" baseline="0" dirty="0" err="1">
                <a:solidFill>
                  <a:srgbClr val="000000"/>
                </a:solidFill>
                <a:effectLst/>
                <a:latin typeface="Open Sans"/>
                <a:ea typeface="Open Sans"/>
                <a:cs typeface="Open Sans"/>
              </a:rPr>
              <a:t>Partizipation</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Beteiligungsrechte</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pp. 945−965.</a:t>
            </a:r>
          </a:p>
        </p:txBody>
      </p:sp>
      <p:sp>
        <p:nvSpPr>
          <p:cNvPr id="4" name="Foliennummernplatzhalter 3"/>
          <p:cNvSpPr>
            <a:spLocks noGrp="1"/>
          </p:cNvSpPr>
          <p:nvPr>
            <p:ph type="sldNum" sz="quarter" idx="10"/>
          </p:nvPr>
        </p:nvSpPr>
        <p:spPr/>
        <p:txBody>
          <a:bodyPr/>
          <a:lstStyle/>
          <a:p>
            <a:fld id="{178ACBB0-B8BD-7243-B5CA-EEE1A71994D0}" type="slidenum">
              <a:rPr lang="de-DE" smtClean="0"/>
              <a:t>52</a:t>
            </a:fld>
            <a:endParaRPr lang="de-DE"/>
          </a:p>
        </p:txBody>
      </p:sp>
    </p:spTree>
    <p:extLst>
      <p:ext uri="{BB962C8B-B14F-4D97-AF65-F5344CB8AC3E}">
        <p14:creationId xmlns:p14="http://schemas.microsoft.com/office/powerpoint/2010/main" val="150163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252571"/>
          </a:xfrm>
        </p:spPr>
        <p:txBody>
          <a:bodyPr/>
          <a:lstStyle/>
          <a:p>
            <a:r>
              <a:rPr lang="fr-FR" sz="1100" b="0" i="0" strike="noStrike" cap="none" spc="0" baseline="0" dirty="0">
                <a:solidFill>
                  <a:srgbClr val="000000"/>
                </a:solidFill>
                <a:effectLst/>
                <a:latin typeface="Open Sans"/>
                <a:ea typeface="Open Sans"/>
                <a:cs typeface="Open Sans"/>
              </a:rPr>
              <a:t>Conformément à l’article 27 du Livre VIII du Code de la Sécurité et de l’action sociales (SGB VIII), les responsables légaux d’un enfant peuvent demander à bénéficier d’une aide pertinente et nécessaire lorsque les conditions d’éducation favorables à son développement ne sont pas garanties. Le service communal chargé de l’aide sociale à l’enfance et à la jeunesse est responsable de la prestation de ces aides. Celles-ci sont en partie déterminées par la loi (</a:t>
            </a:r>
            <a:r>
              <a:rPr lang="fr-FR" sz="1100" b="0" i="1" strike="noStrike" cap="none" spc="0" baseline="0" dirty="0">
                <a:solidFill>
                  <a:srgbClr val="000000"/>
                </a:solidFill>
                <a:effectLst/>
                <a:latin typeface="Open Sans"/>
                <a:ea typeface="Open Sans"/>
                <a:cs typeface="Open Sans"/>
              </a:rPr>
              <a:t>cf. art. 28 à 35 du SGB VIII</a:t>
            </a:r>
            <a:r>
              <a:rPr lang="fr-FR" sz="1100" b="0" i="0" strike="noStrike" cap="none" spc="0" baseline="0" dirty="0">
                <a:solidFill>
                  <a:srgbClr val="000000"/>
                </a:solidFill>
                <a:effectLst/>
                <a:latin typeface="Open Sans"/>
                <a:ea typeface="Open Sans"/>
                <a:cs typeface="Open Sans"/>
              </a:rPr>
              <a:t>). Les personnels des services communaux chargés de l’aide sociale à l’enfance et à la jeunesse sont en outre encouragés à imaginer de nouveaux types d’actions éducatives, si possible en collaboration avec les bénéficiaires. Ce scénario est prévu à l’article 27, alinéa 2 du SGB VIII, dont la formulation renvoyant aux aides prévues aux articles 28 à 35 ouvre la voie à la conception de nouvelles actions personnalisées lorsque les types de mesures disponibles par défaut ne sont pas adaptées aux besoins des bénéficiaires.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L’accompagnement des bénéficiaires peut prendre différentes formes :</a:t>
            </a:r>
          </a:p>
          <a:p>
            <a:r>
              <a:rPr lang="fr-FR" sz="1100" b="0" i="0" strike="noStrike" cap="none" spc="0" baseline="0" dirty="0">
                <a:solidFill>
                  <a:srgbClr val="000000"/>
                </a:solidFill>
                <a:effectLst/>
                <a:latin typeface="Open Sans"/>
                <a:ea typeface="Open Sans"/>
                <a:cs typeface="Open Sans"/>
              </a:rPr>
              <a:t>Il peut s’agir de</a:t>
            </a:r>
            <a:r>
              <a:rPr lang="fr-FR" sz="1100" b="1" i="0" strike="noStrike" cap="none" spc="0" baseline="0" dirty="0">
                <a:solidFill>
                  <a:srgbClr val="000000"/>
                </a:solidFill>
                <a:effectLst/>
                <a:latin typeface="Open Sans"/>
                <a:ea typeface="Open Sans"/>
                <a:cs typeface="Open Sans"/>
              </a:rPr>
              <a:t> mesures d’assistance éducative en milieu ouvert ou semi-ouvert </a:t>
            </a:r>
            <a:r>
              <a:rPr lang="fr-FR" sz="1100" b="0" i="0" strike="noStrike" cap="none" spc="0" baseline="0" dirty="0">
                <a:solidFill>
                  <a:srgbClr val="000000"/>
                </a:solidFill>
                <a:effectLst/>
                <a:latin typeface="Open Sans"/>
                <a:ea typeface="Open Sans"/>
                <a:cs typeface="Open Sans"/>
              </a:rPr>
              <a:t>(</a:t>
            </a:r>
            <a:r>
              <a:rPr lang="fr-FR" sz="1100" b="0" i="1" strike="noStrike" cap="none" spc="0" baseline="0" dirty="0">
                <a:solidFill>
                  <a:srgbClr val="000000"/>
                </a:solidFill>
                <a:effectLst/>
                <a:latin typeface="Open Sans"/>
                <a:ea typeface="Open Sans"/>
                <a:cs typeface="Open Sans"/>
              </a:rPr>
              <a:t>voir la section 2.3.3.1</a:t>
            </a:r>
            <a:r>
              <a:rPr lang="fr-FR" sz="1100" b="0" i="0" strike="noStrike" cap="none" spc="0" baseline="0" dirty="0">
                <a:solidFill>
                  <a:srgbClr val="000000"/>
                </a:solidFill>
                <a:effectLst/>
                <a:latin typeface="Open Sans"/>
                <a:ea typeface="Open Sans"/>
                <a:cs typeface="Open Sans"/>
              </a:rPr>
              <a:t>), </a:t>
            </a:r>
            <a:r>
              <a:rPr lang="fr-FR" sz="1100" b="0" i="0" u="none" strike="noStrike" cap="none" spc="0" baseline="0" dirty="0">
                <a:solidFill>
                  <a:srgbClr val="000000"/>
                </a:solidFill>
                <a:effectLst/>
                <a:latin typeface="Open Sans"/>
                <a:ea typeface="Open Sans"/>
                <a:cs typeface="Open Sans"/>
              </a:rPr>
              <a:t>dans le cadre desquelles </a:t>
            </a:r>
            <a:r>
              <a:rPr lang="fr-FR" sz="1100" b="0" i="0" strike="noStrike" cap="none" spc="0" baseline="0" dirty="0">
                <a:solidFill>
                  <a:srgbClr val="000000"/>
                </a:solidFill>
                <a:effectLst/>
                <a:latin typeface="Open Sans"/>
                <a:ea typeface="Open Sans"/>
                <a:cs typeface="Open Sans"/>
              </a:rPr>
              <a:t>les mineurs continuent d’habiter chez leurs parents. Ces mesures peuvent poursuivre deux objectifs distincts : d’une part, conseiller et accompagner les parents en vue de </a:t>
            </a:r>
            <a:r>
              <a:rPr lang="fr-FR" sz="1100" b="1" i="0" u="none" strike="noStrike" cap="none" spc="0" baseline="0" dirty="0">
                <a:solidFill>
                  <a:srgbClr val="000000"/>
                </a:solidFill>
                <a:effectLst/>
                <a:latin typeface="Open Sans"/>
                <a:ea typeface="Open Sans"/>
                <a:cs typeface="Open Sans"/>
              </a:rPr>
              <a:t>restaurer</a:t>
            </a:r>
            <a:r>
              <a:rPr lang="fr-FR" sz="1100" b="1" i="0" u="sng" strike="noStrike" cap="none" spc="0" baseline="0" dirty="0">
                <a:solidFill>
                  <a:srgbClr val="000000"/>
                </a:solidFill>
                <a:effectLst/>
                <a:latin typeface="Open Sans"/>
                <a:ea typeface="Open Sans"/>
                <a:cs typeface="Open Sans"/>
              </a:rPr>
              <a:t> </a:t>
            </a:r>
            <a:r>
              <a:rPr lang="fr-FR" sz="1100" b="1" i="0" strike="noStrike" cap="none" spc="0" baseline="0" dirty="0">
                <a:solidFill>
                  <a:srgbClr val="000000"/>
                </a:solidFill>
                <a:effectLst/>
                <a:latin typeface="Open Sans"/>
                <a:ea typeface="Open Sans"/>
                <a:cs typeface="Open Sans"/>
              </a:rPr>
              <a:t>leurs capacités éducatives</a:t>
            </a:r>
            <a:r>
              <a:rPr lang="fr-FR" sz="1100" b="0" i="0" strike="noStrike" cap="none" spc="0" baseline="0" dirty="0">
                <a:solidFill>
                  <a:srgbClr val="000000"/>
                </a:solidFill>
                <a:effectLst/>
                <a:latin typeface="Open Sans"/>
                <a:ea typeface="Open Sans"/>
                <a:cs typeface="Open Sans"/>
              </a:rPr>
              <a:t> (dialogue avec les parents, actions éducatives à domicile), et d’autre part, accompagner les enfants et les adolescents afin de les aider à résoudre les conflits avec leurs parents ou leur environnement scolaire ou de loisirs (accompagnement collectif, curatelle éducative). Chez les plus âgés d’entre eux, les mesures d’assistance éducative en milieu ouvert visent souvent à favoriser le détachement de la famille et </a:t>
            </a:r>
            <a:r>
              <a:rPr lang="fr-FR" sz="1100" b="1" i="0" strike="noStrike" cap="none" spc="0" baseline="0" dirty="0">
                <a:solidFill>
                  <a:srgbClr val="000000"/>
                </a:solidFill>
                <a:effectLst/>
                <a:latin typeface="Open Sans"/>
                <a:ea typeface="Open Sans"/>
                <a:cs typeface="Open Sans"/>
              </a:rPr>
              <a:t>l’autonomisation</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t>
            </a:r>
            <a:r>
              <a:rPr lang="fr-FR" sz="1100" b="1" i="0" strike="noStrike" cap="none" spc="0" baseline="0" dirty="0">
                <a:solidFill>
                  <a:srgbClr val="000000"/>
                </a:solidFill>
                <a:effectLst/>
                <a:latin typeface="Open Sans"/>
                <a:ea typeface="Open Sans"/>
                <a:cs typeface="Open Sans"/>
              </a:rPr>
              <a:t>mesures de placement</a:t>
            </a:r>
            <a:r>
              <a:rPr lang="fr-FR" sz="1100" b="0" i="0" strike="noStrike" cap="none" spc="0" baseline="0" dirty="0">
                <a:solidFill>
                  <a:srgbClr val="000000"/>
                </a:solidFill>
                <a:effectLst/>
                <a:latin typeface="Open Sans"/>
                <a:ea typeface="Open Sans"/>
                <a:cs typeface="Open Sans"/>
              </a:rPr>
              <a:t> désignent les mesures éducatives consistant à éloigner les enfants et les adolescents de leurs familles. L’objectif est de leur proposer un autre lieu de vie pour leur permettre, temporairement ou définitivement, de ne plus vivre chez leurs parents. Ces mesures peuvent prendre différentes formes. On distingue principalement le placement en famille d’accueil (prise en charge à temps plein) (</a:t>
            </a:r>
            <a:r>
              <a:rPr lang="fr-FR" sz="1100" b="0" i="1" strike="noStrike" cap="none" spc="0" baseline="0" dirty="0">
                <a:solidFill>
                  <a:srgbClr val="000000"/>
                </a:solidFill>
                <a:effectLst/>
                <a:latin typeface="Open Sans"/>
                <a:ea typeface="Open Sans"/>
                <a:cs typeface="Open Sans"/>
              </a:rPr>
              <a:t>voir la section 2.3.3.2</a:t>
            </a:r>
            <a:r>
              <a:rPr lang="fr-FR" sz="1100" b="0" i="0" strike="noStrike" cap="none" spc="0" baseline="0" dirty="0">
                <a:solidFill>
                  <a:srgbClr val="000000"/>
                </a:solidFill>
                <a:effectLst/>
                <a:latin typeface="Open Sans"/>
                <a:ea typeface="Open Sans"/>
                <a:cs typeface="Open Sans"/>
              </a:rPr>
              <a:t>), appelé </a:t>
            </a:r>
            <a:r>
              <a:rPr lang="fr-FR" sz="1100" b="1" i="0" strike="noStrike" cap="none" spc="0" baseline="0" dirty="0">
                <a:solidFill>
                  <a:srgbClr val="000000"/>
                </a:solidFill>
                <a:effectLst/>
                <a:latin typeface="Open Sans"/>
                <a:ea typeface="Open Sans"/>
                <a:cs typeface="Open Sans"/>
              </a:rPr>
              <a:t>placement familial</a:t>
            </a:r>
            <a:r>
              <a:rPr lang="fr-FR" sz="1100" b="0" i="0" strike="noStrike" cap="none" spc="0" baseline="0" dirty="0">
                <a:solidFill>
                  <a:srgbClr val="000000"/>
                </a:solidFill>
                <a:effectLst/>
                <a:latin typeface="Open Sans"/>
                <a:ea typeface="Open Sans"/>
                <a:cs typeface="Open Sans"/>
              </a:rPr>
              <a:t>, et le placement au sein de foyers (ou de toute autre forme de structure d’hébergement encadré), appelé </a:t>
            </a:r>
            <a:r>
              <a:rPr lang="fr-FR" sz="1100" b="1" i="0" strike="noStrike" cap="none" spc="0" baseline="0" dirty="0">
                <a:solidFill>
                  <a:srgbClr val="000000"/>
                </a:solidFill>
                <a:effectLst/>
                <a:latin typeface="Open Sans"/>
                <a:ea typeface="Open Sans"/>
                <a:cs typeface="Open Sans"/>
              </a:rPr>
              <a:t>placement institutionnel</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voir la section 2.3.3.3</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Parallèlement, la pratique a fait émerger d’autres formes d’actions éducatives à la faveur de l’article 27, alinéa 2 du SGB VIII (voir plus haut), le plus souvent rassemblées sous le terme de « </a:t>
            </a:r>
            <a:r>
              <a:rPr lang="fr-FR" sz="1100" b="1" i="0" strike="noStrike" cap="none" spc="0" baseline="0" dirty="0">
                <a:solidFill>
                  <a:srgbClr val="000000"/>
                </a:solidFill>
                <a:effectLst/>
                <a:latin typeface="Open Sans"/>
                <a:ea typeface="Open Sans"/>
                <a:cs typeface="Open Sans"/>
              </a:rPr>
              <a:t>mesures flexibles</a:t>
            </a:r>
            <a:r>
              <a:rPr lang="fr-FR" sz="1100" b="0" i="0" strike="noStrike" cap="none" spc="0" baseline="0" dirty="0">
                <a:solidFill>
                  <a:srgbClr val="000000"/>
                </a:solidFill>
                <a:effectLst/>
                <a:latin typeface="Open Sans"/>
                <a:ea typeface="Open Sans"/>
                <a:cs typeface="Open Sans"/>
              </a:rPr>
              <a:t> ». Ces mesures oscillent entre les types d’actions éducatives définies dans les textes et visent à répondre aux problématiques individuelles des enfants, des adolescents et de leurs parents par des services adaptés et personnalisés combinant différentes formes de prise en charge.  À l’échelle locale, la mise en œuvre de ces mesures flexibles donne souvent lieu à des problèmes de chevauchement et de délimitation les types d’actions.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actions éducatives doivent être accordées et conçues conformément aux besoins des bénéficiaires. C’est pourquoi il est possible de combiner différentes approches (</a:t>
            </a:r>
            <a:r>
              <a:rPr lang="fr-FR" sz="1100" b="0" i="1" strike="noStrike" cap="none" spc="0" baseline="0" dirty="0">
                <a:solidFill>
                  <a:srgbClr val="000000"/>
                </a:solidFill>
                <a:effectLst/>
                <a:latin typeface="Open Sans"/>
                <a:ea typeface="Open Sans"/>
                <a:cs typeface="Open Sans"/>
              </a:rPr>
              <a:t>cf. art. 27, al. 2, phrase 2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Albus, Stefanie (2010) : </a:t>
            </a:r>
            <a:r>
              <a:rPr lang="fr-FR" sz="1100" b="0" i="1" strike="noStrike" cap="none" spc="0" baseline="0" dirty="0">
                <a:solidFill>
                  <a:srgbClr val="000000"/>
                </a:solidFill>
                <a:effectLst/>
                <a:latin typeface="Open Sans"/>
                <a:ea typeface="Open Sans"/>
                <a:cs typeface="Open Sans"/>
              </a:rPr>
              <a:t>Die </a:t>
            </a:r>
            <a:r>
              <a:rPr lang="fr-FR" sz="1100" b="0" i="1" strike="noStrike" cap="none" spc="0" baseline="0" dirty="0" err="1">
                <a:solidFill>
                  <a:srgbClr val="000000"/>
                </a:solidFill>
                <a:effectLst/>
                <a:latin typeface="Open Sans"/>
                <a:ea typeface="Open Sans"/>
                <a:cs typeface="Open Sans"/>
              </a:rPr>
              <a:t>Erzieherischen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Thole</a:t>
            </a:r>
            <a:r>
              <a:rPr lang="fr-FR" sz="1100" b="0" i="0" strike="noStrike" cap="none" spc="0" baseline="0" dirty="0">
                <a:solidFill>
                  <a:srgbClr val="000000"/>
                </a:solidFill>
                <a:effectLst/>
                <a:latin typeface="Open Sans"/>
                <a:ea typeface="Open Sans"/>
                <a:cs typeface="Open Sans"/>
              </a:rPr>
              <a:t>, Werner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Grundriss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pp. 477−482.</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Moch, Matthias (2018) :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Erziehung</a:t>
            </a:r>
            <a:r>
              <a:rPr lang="fr-FR" sz="1100" b="0" i="0" strike="noStrike" cap="none" spc="0" baseline="0" dirty="0">
                <a:solidFill>
                  <a:srgbClr val="000000"/>
                </a:solidFill>
                <a:effectLst/>
                <a:latin typeface="Open Sans"/>
                <a:ea typeface="Open Sans"/>
                <a:cs typeface="Open Sans"/>
              </a:rPr>
              <a:t>, in : Otto, Hans-Uwe ; </a:t>
            </a:r>
            <a:r>
              <a:rPr lang="fr-FR" sz="1100" b="0" i="0" strike="noStrike" cap="none" spc="0" baseline="0" dirty="0" err="1">
                <a:solidFill>
                  <a:srgbClr val="000000"/>
                </a:solidFill>
                <a:effectLst/>
                <a:latin typeface="Open Sans"/>
                <a:ea typeface="Open Sans"/>
                <a:cs typeface="Open Sans"/>
              </a:rPr>
              <a:t>Thiersch</a:t>
            </a:r>
            <a:r>
              <a:rPr lang="fr-FR" sz="1100" b="0" i="0" strike="noStrike" cap="none" spc="0" baseline="0" dirty="0">
                <a:solidFill>
                  <a:srgbClr val="000000"/>
                </a:solidFill>
                <a:effectLst/>
                <a:latin typeface="Open Sans"/>
                <a:ea typeface="Open Sans"/>
                <a:cs typeface="Open Sans"/>
              </a:rPr>
              <a:t>, Hans ; </a:t>
            </a:r>
            <a:r>
              <a:rPr lang="fr-FR" sz="1100" b="0" i="0" strike="noStrike" cap="none" spc="0" baseline="0" dirty="0" err="1">
                <a:solidFill>
                  <a:srgbClr val="000000"/>
                </a:solidFill>
                <a:effectLst/>
                <a:latin typeface="Open Sans"/>
                <a:ea typeface="Open Sans"/>
                <a:cs typeface="Open Sans"/>
              </a:rPr>
              <a:t>Treptow</a:t>
            </a:r>
            <a:r>
              <a:rPr lang="fr-FR" sz="1100" b="0" i="0" strike="noStrike" cap="none" spc="0" baseline="0" dirty="0">
                <a:solidFill>
                  <a:srgbClr val="000000"/>
                </a:solidFill>
                <a:effectLst/>
                <a:latin typeface="Open Sans"/>
                <a:ea typeface="Open Sans"/>
                <a:cs typeface="Open Sans"/>
              </a:rPr>
              <a:t>, Rainer ; Ziegler, Holger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0" strike="noStrike" cap="none" spc="0" baseline="0" dirty="0">
                <a:solidFill>
                  <a:srgbClr val="000000"/>
                </a:solidFill>
                <a:effectLst/>
                <a:latin typeface="Open Sans"/>
                <a:ea typeface="Open Sans"/>
                <a:cs typeface="Open Sans"/>
              </a:rPr>
              <a:t>. 6e édition, Munich, pp. 632−645.</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Richter, Martina (2018) : </a:t>
            </a:r>
            <a:r>
              <a:rPr lang="fr-FR" sz="1100" b="0" i="1" strike="noStrike" cap="none" spc="0" baseline="0" dirty="0" err="1">
                <a:solidFill>
                  <a:srgbClr val="000000"/>
                </a:solidFill>
                <a:effectLst/>
                <a:latin typeface="Open Sans"/>
                <a:ea typeface="Open Sans"/>
                <a:cs typeface="Open Sans"/>
              </a:rPr>
              <a:t>Handlungsfeld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Erziehung</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pp. 825−840.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53</a:t>
            </a:fld>
            <a:endParaRPr lang="de-DE"/>
          </a:p>
        </p:txBody>
      </p:sp>
    </p:spTree>
    <p:extLst>
      <p:ext uri="{BB962C8B-B14F-4D97-AF65-F5344CB8AC3E}">
        <p14:creationId xmlns:p14="http://schemas.microsoft.com/office/powerpoint/2010/main" val="3397368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623520" cy="13852971"/>
          </a:xfrm>
        </p:spPr>
        <p:txBody>
          <a:bodyPr/>
          <a:lstStyle/>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mesures </a:t>
            </a:r>
            <a:r>
              <a:rPr lang="fr-FR" sz="1100" b="1" dirty="0">
                <a:solidFill>
                  <a:srgbClr val="000000"/>
                </a:solidFill>
                <a:latin typeface="Open Sans"/>
                <a:ea typeface="Open Sans"/>
                <a:cs typeface="Open Sans"/>
              </a:rPr>
              <a:t>d’assistance éducative </a:t>
            </a:r>
            <a:r>
              <a:rPr lang="fr-FR" sz="1100" b="1" i="0" strike="noStrike" cap="none" spc="0" baseline="0" dirty="0">
                <a:solidFill>
                  <a:srgbClr val="000000"/>
                </a:solidFill>
                <a:effectLst/>
                <a:latin typeface="Open Sans"/>
                <a:ea typeface="Open Sans"/>
                <a:cs typeface="Open Sans"/>
              </a:rPr>
              <a:t>en milieu ouvert </a:t>
            </a:r>
            <a:r>
              <a:rPr lang="fr-FR" sz="1100" b="0" i="0" strike="noStrike" cap="none" spc="0" baseline="0" dirty="0">
                <a:solidFill>
                  <a:srgbClr val="000000"/>
                </a:solidFill>
                <a:effectLst/>
                <a:latin typeface="Open Sans"/>
                <a:ea typeface="Open Sans"/>
                <a:cs typeface="Open Sans"/>
              </a:rPr>
              <a:t>sont des actions socioéducatives dont peuvent bénéficier les enfants et les adolescents en continuant de vivre à leur adresse habituelle (en général, chez leurs parents) et qui visent à les aider à surmonter des problématiques liées à ce lieu de vie. Il s’agit notamment des mesures suivantes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Dialogue avec les parents (art. 28 du SGB VIII)</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Accompagnement collectif (art. 29)</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Curatelle éducative, assistance éducative (art. 30)</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Actions éducatives à domicile (art. 31)</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Dans le cadre des </a:t>
            </a:r>
            <a:r>
              <a:rPr lang="fr-FR" sz="1100" b="1" i="0" strike="noStrike" cap="none" spc="0" baseline="0" dirty="0">
                <a:solidFill>
                  <a:srgbClr val="000000"/>
                </a:solidFill>
                <a:effectLst/>
                <a:latin typeface="Open Sans"/>
                <a:ea typeface="Open Sans"/>
                <a:cs typeface="Open Sans"/>
              </a:rPr>
              <a:t>mesures </a:t>
            </a:r>
            <a:r>
              <a:rPr lang="fr-FR" sz="1100" b="1" dirty="0">
                <a:solidFill>
                  <a:srgbClr val="000000"/>
                </a:solidFill>
                <a:latin typeface="Open Sans"/>
                <a:ea typeface="Open Sans"/>
                <a:cs typeface="Open Sans"/>
              </a:rPr>
              <a:t>d’assistance éducative </a:t>
            </a:r>
            <a:r>
              <a:rPr lang="fr-FR" sz="1100" b="1" i="0" strike="noStrike" cap="none" spc="0" baseline="0" dirty="0">
                <a:solidFill>
                  <a:srgbClr val="000000"/>
                </a:solidFill>
                <a:effectLst/>
                <a:latin typeface="Open Sans"/>
                <a:ea typeface="Open Sans"/>
                <a:cs typeface="Open Sans"/>
              </a:rPr>
              <a:t>en milieu semi-ouvert </a:t>
            </a:r>
            <a:r>
              <a:rPr lang="fr-FR" sz="1100" b="0" i="0" strike="noStrike" cap="none" spc="0" baseline="0" dirty="0">
                <a:solidFill>
                  <a:srgbClr val="000000"/>
                </a:solidFill>
                <a:effectLst/>
                <a:latin typeface="Open Sans"/>
                <a:ea typeface="Open Sans"/>
                <a:cs typeface="Open Sans"/>
              </a:rPr>
              <a:t>aussi, l’enfant ou le jeune continue de résider à son adresse habituelle. </a:t>
            </a:r>
            <a:r>
              <a:rPr lang="fr-FR" sz="1100" b="0" i="0" u="none" strike="noStrike" cap="none" spc="0" baseline="0" dirty="0">
                <a:solidFill>
                  <a:srgbClr val="000000"/>
                </a:solidFill>
                <a:effectLst/>
                <a:latin typeface="Open Sans"/>
                <a:ea typeface="Open Sans"/>
                <a:cs typeface="Open Sans"/>
              </a:rPr>
              <a:t>En journée, </a:t>
            </a:r>
            <a:r>
              <a:rPr lang="fr-FR" sz="1100" b="0" i="0" strike="noStrike" cap="none" spc="0" baseline="0" dirty="0">
                <a:solidFill>
                  <a:srgbClr val="000000"/>
                </a:solidFill>
                <a:effectLst/>
                <a:latin typeface="Open Sans"/>
                <a:ea typeface="Open Sans"/>
                <a:cs typeface="Open Sans"/>
              </a:rPr>
              <a:t>ils sont toutefois pris en charge dans un cadre institutionnel, en dehors de leur famille. Ces mesures peuvent prendre les formes suivantes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Prise en charge collective après l’école (art. 32)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Placement adapté en famille d’accueil (art. 32)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pratique, les mesures éducatives en milieu ouvert et semi-ouvert peuvent également prendre d’autres formes en vue d’être adaptées aux besoins établis dans le cadre de la planification de l’accompagnement (voir les « aides » au sens de l’art. 27, al. 2 du SGB VIII et l’« accompagnement socioéducatif individuel intensif » évoqué à l’art. 35).  </a:t>
            </a:r>
          </a:p>
          <a:p>
            <a:r>
              <a:rPr lang="fr-FR" sz="1100" b="0" i="0" strike="noStrike" cap="none" spc="0" baseline="0" dirty="0">
                <a:solidFill>
                  <a:srgbClr val="000000"/>
                </a:solidFill>
                <a:effectLst/>
                <a:latin typeface="Open Sans"/>
                <a:ea typeface="Open Sans"/>
                <a:cs typeface="Open Sans"/>
              </a:rPr>
              <a:t>Si les mesures de suivi éducatif en milieu ouvert sont accessibles gratuitement, les mesures de suivi éducatif en milieu semi-ouvert peuvent entraîner des frais à la charge des bénéficiaires (art. 91, al. 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a:t>
            </a:r>
            <a:r>
              <a:rPr lang="fr-FR" sz="1100" b="1" i="0" strike="noStrike" cap="none" spc="0" baseline="0" dirty="0">
                <a:solidFill>
                  <a:srgbClr val="000000"/>
                </a:solidFill>
                <a:effectLst/>
                <a:latin typeface="Open Sans"/>
                <a:ea typeface="Open Sans"/>
                <a:cs typeface="Open Sans"/>
              </a:rPr>
              <a:t>dialogue avec les parents</a:t>
            </a:r>
            <a:r>
              <a:rPr lang="fr-FR" sz="1100" b="0" i="0" strike="noStrike" cap="none" spc="0" baseline="0" dirty="0">
                <a:solidFill>
                  <a:srgbClr val="000000"/>
                </a:solidFill>
                <a:effectLst/>
                <a:latin typeface="Open Sans"/>
                <a:ea typeface="Open Sans"/>
                <a:cs typeface="Open Sans"/>
              </a:rPr>
              <a:t> (art. 28) est l’action éducative la plus fréquente : 480 000 en 2019, soit près de deux actions éducatives sur cinq. </a:t>
            </a:r>
            <a:r>
              <a:rPr lang="fr-FR" sz="1100" b="0" i="0" u="none" strike="noStrike" cap="none" spc="0" baseline="0" dirty="0">
                <a:solidFill>
                  <a:srgbClr val="000000"/>
                </a:solidFill>
                <a:effectLst/>
                <a:latin typeface="Open Sans"/>
                <a:ea typeface="Open Sans"/>
                <a:cs typeface="Open Sans"/>
              </a:rPr>
              <a:t>Il a le plus souvent lieu au sein de structures de conseil </a:t>
            </a:r>
            <a:r>
              <a:rPr lang="fr-FR" sz="1100" b="0" i="0" strike="noStrike" cap="none" spc="0" baseline="0" dirty="0">
                <a:solidFill>
                  <a:srgbClr val="000000"/>
                </a:solidFill>
                <a:effectLst/>
                <a:latin typeface="Open Sans"/>
                <a:ea typeface="Open Sans"/>
                <a:cs typeface="Open Sans"/>
              </a:rPr>
              <a:t>et d’accompagnement, mais peut aussi se dérouler dans un lieu qui s’inscrit dans l’environnement social du bénéficiaire.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t>
            </a:r>
            <a:r>
              <a:rPr lang="fr-FR" sz="1100" b="1" i="0" strike="noStrike" cap="none" spc="0" baseline="0" dirty="0">
                <a:solidFill>
                  <a:srgbClr val="000000"/>
                </a:solidFill>
                <a:effectLst/>
                <a:latin typeface="Open Sans"/>
                <a:ea typeface="Open Sans"/>
                <a:cs typeface="Open Sans"/>
              </a:rPr>
              <a:t>accompagnement collectif </a:t>
            </a:r>
            <a:r>
              <a:rPr lang="fr-FR" sz="1100" b="0" i="0" strike="noStrike" cap="none" spc="0" baseline="0" dirty="0">
                <a:solidFill>
                  <a:srgbClr val="000000"/>
                </a:solidFill>
                <a:effectLst/>
                <a:latin typeface="Open Sans"/>
                <a:ea typeface="Open Sans"/>
                <a:cs typeface="Open Sans"/>
              </a:rPr>
              <a:t>(art. 29), en revanche, est peu sollicité (17 000 actions). Comme le dialogue avec les parents, il peut aussi bien se dérouler au sein d’une structure qu’à l’extérieur.</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curatelles et assistances éducatives </a:t>
            </a:r>
            <a:r>
              <a:rPr lang="fr-FR" sz="1100" b="0" i="0" strike="noStrike" cap="none" spc="0" baseline="0" dirty="0">
                <a:solidFill>
                  <a:srgbClr val="000000"/>
                </a:solidFill>
                <a:effectLst/>
                <a:latin typeface="Open Sans"/>
                <a:ea typeface="Open Sans"/>
                <a:cs typeface="Open Sans"/>
              </a:rPr>
              <a:t>(art. 30) sont des actions éducatives individuelles à destination des enfants et des adolescents vivant dans des conditions difficiles. Elles peuvent représenter un soutien précieux pour les enfants dont les parents sont incarcérés ou pour les mineurs victimes de violences domestiques, ou encore pour ceux qui sortent d’un long séjour au sein d’un établissement (un hôpital psychiatrique, par exemple). En 2019, on dénombrait 71 500 curatelles éducatives.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t>
            </a:r>
            <a:r>
              <a:rPr lang="fr-FR" sz="1100" b="1" i="0" strike="noStrike" cap="none" spc="0" baseline="0" dirty="0">
                <a:solidFill>
                  <a:srgbClr val="000000"/>
                </a:solidFill>
                <a:effectLst/>
                <a:latin typeface="Open Sans"/>
                <a:ea typeface="Open Sans"/>
                <a:cs typeface="Open Sans"/>
              </a:rPr>
              <a:t>actions éducatives à domicile</a:t>
            </a:r>
            <a:r>
              <a:rPr lang="fr-FR" sz="1100" b="0" i="0" strike="noStrike" cap="none" spc="0" baseline="0" dirty="0">
                <a:solidFill>
                  <a:srgbClr val="000000"/>
                </a:solidFill>
                <a:effectLst/>
                <a:latin typeface="Open Sans"/>
                <a:ea typeface="Open Sans"/>
                <a:cs typeface="Open Sans"/>
              </a:rPr>
              <a:t> (art. 31) concernaient quant à elles 132 764 familles et 257 392 jeunes, et représentaient un cinquième des actions éducatives. L’intégration de ce type d’action à la vie quotidienne des bénéficiaires en fait une méthode privilégiée de soutien aux familles. En cas de manque de professionnalisme, sa mise en œuvre présente toutefois des dangers : intrusion inappropriée dans la vie privée ; divulgation d’informations confidentielles, susceptible de mettre à mal le lien de confiance établi ; mandat de contrôle implicitement confié aux acteurs de l’aide sociale à l’enfance et à la jeunesse dans le cadre de la protection de l’enfance. Pour mener à bien ce type d’action éducative, il est par conséquent essentiel de respecter la culture propre à la famille et de veiller à établir un lien de confiance avec ses membres.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t>
            </a:r>
            <a:r>
              <a:rPr lang="fr-FR" sz="1100" b="1" i="0" strike="noStrike" cap="none" spc="0" baseline="0" dirty="0">
                <a:solidFill>
                  <a:srgbClr val="000000"/>
                </a:solidFill>
                <a:effectLst/>
                <a:latin typeface="Open Sans"/>
                <a:ea typeface="Open Sans"/>
                <a:cs typeface="Open Sans"/>
              </a:rPr>
              <a:t>accompagnement socioéducatif individuel intensif</a:t>
            </a:r>
            <a:r>
              <a:rPr lang="fr-FR" sz="1100" b="0" i="0" strike="noStrike" cap="none" spc="0" baseline="0" dirty="0">
                <a:solidFill>
                  <a:srgbClr val="000000"/>
                </a:solidFill>
                <a:effectLst/>
                <a:latin typeface="Open Sans"/>
                <a:ea typeface="Open Sans"/>
                <a:cs typeface="Open Sans"/>
              </a:rPr>
              <a:t> (art. 35) peut avoir lieu dans des cadres divers. Il s’agit souvent d’une simple variante (plus intensive et plus chère) d’une mesure d’assistance éducative en milieu ouvert ou de placement, avec un volume horaire plus important. En 2019, 5 300 mesures d’accompagnement socioéducatif individuel intensif ont été mises en œuvre.</a:t>
            </a:r>
          </a:p>
          <a:p>
            <a:r>
              <a:rPr lang="fr-FR" sz="1100" b="0" i="0" strike="noStrike" cap="none" spc="0" baseline="0" dirty="0">
                <a:solidFill>
                  <a:srgbClr val="000000"/>
                </a:solidFill>
                <a:effectLst/>
                <a:latin typeface="Open Sans"/>
                <a:ea typeface="Open Sans"/>
                <a:cs typeface="Open Sans"/>
              </a:rPr>
              <a:t>Conformément à l’article 27, al. 2 du SGB VIII, les services communaux chargés de l’aide sociale à l’enfance et à la jeunesse ont en outre la possibilité de concevoir et de proposer des actions éducatives personnalisées répondant à des besoins spécifiques. Ces actions sont qualifiées de « mesures flexibles » (art. 27, al. 2). Elles représentaient en 2019 environ 71 000 mesures de suivi éducatif en milieu ouvert. </a:t>
            </a:r>
          </a:p>
          <a:p>
            <a:r>
              <a:rPr lang="fr-FR" sz="1100" b="0" i="0" strike="noStrike" cap="none" spc="0" baseline="0" dirty="0">
                <a:solidFill>
                  <a:srgbClr val="000000"/>
                </a:solidFill>
                <a:effectLst/>
                <a:latin typeface="Open Sans"/>
                <a:ea typeface="Open Sans"/>
                <a:cs typeface="Open Sans"/>
              </a:rPr>
              <a:t>L’acquisition de compétences sociales, le soutien scolaire et le soutien à la parentalité sont au cœur de l’accompagnement périscolaire et, plus rarement, de certaines formes intensives de placement en famille d’accueil à la journée (art. 32). Il s’agit là de formes intensives de prise en charge visant à éviter le retrait des enfants de leurs familles. Ainsi, ces derniers restent dans leur famille le soir et le week-end. En semaine, ils passent leurs journées dans une structure d’hébergement ou dans une famille d’accueil adaptée. On recensait 24 000 placements de ce type en 2019, soit une part négligeable sur l’ensemble des actions éducatives.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Freigang</a:t>
            </a:r>
            <a:r>
              <a:rPr lang="fr-FR" sz="1100" b="0" i="0" strike="noStrike" cap="none" spc="0" baseline="0" dirty="0">
                <a:solidFill>
                  <a:srgbClr val="000000"/>
                </a:solidFill>
                <a:effectLst/>
                <a:latin typeface="Open Sans"/>
                <a:ea typeface="Open Sans"/>
                <a:cs typeface="Open Sans"/>
              </a:rPr>
              <a:t>, W. (2016) : </a:t>
            </a:r>
            <a:r>
              <a:rPr lang="fr-FR" sz="1100" b="0" i="1" strike="noStrike" cap="none" spc="0" baseline="0" dirty="0">
                <a:solidFill>
                  <a:srgbClr val="000000"/>
                </a:solidFill>
                <a:effectLst/>
                <a:latin typeface="Open Sans"/>
                <a:ea typeface="Open Sans"/>
                <a:cs typeface="Open Sans"/>
              </a:rPr>
              <a:t>Ambulante und </a:t>
            </a:r>
            <a:r>
              <a:rPr lang="fr-FR" sz="1100" b="0" i="1" strike="noStrike" cap="none" spc="0" baseline="0" dirty="0" err="1">
                <a:solidFill>
                  <a:srgbClr val="000000"/>
                </a:solidFill>
                <a:effectLst/>
                <a:latin typeface="Open Sans"/>
                <a:ea typeface="Open Sans"/>
                <a:cs typeface="Open Sans"/>
              </a:rPr>
              <a:t>teilstationäre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Erziehungshilfen</a:t>
            </a:r>
            <a:r>
              <a:rPr lang="fr-FR" sz="1100" b="0" i="0" strike="noStrike" cap="none" spc="0" baseline="0" dirty="0">
                <a:solidFill>
                  <a:srgbClr val="000000"/>
                </a:solidFill>
                <a:effectLst/>
                <a:latin typeface="Open Sans"/>
                <a:ea typeface="Open Sans"/>
                <a:cs typeface="Open Sans"/>
              </a:rPr>
              <a:t>, in : Schröer, Wolfgang ;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 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Handbuch</a:t>
            </a:r>
            <a:r>
              <a:rPr lang="fr-FR" sz="1100" b="0" i="0" strike="noStrike" cap="none" spc="0" baseline="0" dirty="0">
                <a:solidFill>
                  <a:srgbClr val="000000"/>
                </a:solidFill>
                <a:effectLst/>
                <a:latin typeface="Open Sans"/>
                <a:ea typeface="Open Sans"/>
                <a:cs typeface="Open Sans"/>
              </a:rPr>
              <a:t> Kinder- und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Weinheim et Bâle, pp. 832−851.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0" strike="noStrike" cap="none" spc="0" baseline="0" dirty="0" err="1">
                <a:solidFill>
                  <a:srgbClr val="000000"/>
                </a:solidFill>
                <a:effectLst/>
                <a:latin typeface="Open Sans"/>
                <a:ea typeface="Open Sans"/>
                <a:cs typeface="Open Sans"/>
              </a:rPr>
              <a:t>Destatis</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Erzieherische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Eingliederungshilfe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seelisch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behinderte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Volljährige</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Wiesbaden, Allemagne.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https://www.destatis.de/DE/Themen/Gesellschaft-Umwelt/Soziales/Kinderhilfe-Jugendhilfe/Publikationen/Downloads-Kinder-und-Jugendhilfe/erzieherische-hilfe-5225112197004.pdf?__blob=publicationFile</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54</a:t>
            </a:fld>
            <a:endParaRPr lang="de-DE"/>
          </a:p>
        </p:txBody>
      </p:sp>
    </p:spTree>
    <p:extLst>
      <p:ext uri="{BB962C8B-B14F-4D97-AF65-F5344CB8AC3E}">
        <p14:creationId xmlns:p14="http://schemas.microsoft.com/office/powerpoint/2010/main" val="2691121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5005100"/>
          </a:xfrm>
        </p:spPr>
        <p:txBody>
          <a:bodyPr/>
          <a:lstStyle/>
          <a:p>
            <a:r>
              <a:rPr lang="fr-FR" sz="1100" b="0" i="0" strike="noStrike" cap="none" spc="0" baseline="0" dirty="0">
                <a:solidFill>
                  <a:srgbClr val="000000"/>
                </a:solidFill>
                <a:effectLst/>
                <a:latin typeface="Open Sans"/>
                <a:ea typeface="Open Sans"/>
                <a:cs typeface="Open Sans"/>
              </a:rPr>
              <a:t>Avec le placement institutionnel, le placement familial est l’une des deux grandes formes de prise en charge permanente des enfants en dehors de leur famille. Selon l’art. 33 du Livre VIII du Code de la Sécurité et de l’action sociales (SGB VIII), le placement familial est décidé sur la base des critères définis à l’art. 27. Il peut toutefois aussi être mis en place dans les cas visés aux articles 35a (mesures de soutien aux enfants et aux jeunes </a:t>
            </a:r>
            <a:r>
              <a:rPr lang="fr-FR" sz="1100" b="0" i="0" u="none" strike="noStrike" cap="none" spc="0" baseline="0" dirty="0">
                <a:solidFill>
                  <a:srgbClr val="000000"/>
                </a:solidFill>
                <a:effectLst/>
                <a:latin typeface="Open Sans"/>
                <a:ea typeface="Open Sans"/>
                <a:cs typeface="Open Sans"/>
              </a:rPr>
              <a:t>en situation de handicap psychique</a:t>
            </a:r>
            <a:r>
              <a:rPr lang="fr-FR" sz="1100" b="0" i="0" strike="noStrike" cap="none" spc="0" baseline="0" dirty="0">
                <a:solidFill>
                  <a:srgbClr val="000000"/>
                </a:solidFill>
                <a:effectLst/>
                <a:latin typeface="Open Sans"/>
                <a:ea typeface="Open Sans"/>
                <a:cs typeface="Open Sans"/>
              </a:rPr>
              <a:t>) et 41 (mesures de soutien aux jeunes majeurs).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familles d’accueil sont le plus souvent des familles accueillant des enfants de leur entourage, ou des familles qui souhaitent proposer un toit et une famille à des enfants ou des jeunes qu’ils ne connaissent pas en raison de principes humanistes. En dehors des cas de placement familial intensif, les assistants familiaux n’ont pas besoin de suivre de formation particulière. Sa capacité à accueillir des enfants ou des jeunes est évaluée par le service communal d’aide sociale à l’enfance et à la jeunesse. Le recrutement, la formation, l’accompagnement et le dialogue avec les </a:t>
            </a:r>
            <a:r>
              <a:rPr lang="fr-FR" sz="1100" b="0" i="0" u="none" strike="noStrike" cap="none" spc="0" baseline="0" dirty="0">
                <a:solidFill>
                  <a:srgbClr val="000000"/>
                </a:solidFill>
                <a:effectLst/>
                <a:latin typeface="Open Sans"/>
                <a:ea typeface="Open Sans"/>
                <a:cs typeface="Open Sans"/>
              </a:rPr>
              <a:t>assistants familiaux </a:t>
            </a:r>
            <a:r>
              <a:rPr lang="fr-FR" sz="1100" b="0" i="0" strike="noStrike" cap="none" spc="0" baseline="0" dirty="0">
                <a:solidFill>
                  <a:srgbClr val="000000"/>
                </a:solidFill>
                <a:effectLst/>
                <a:latin typeface="Open Sans"/>
                <a:ea typeface="Open Sans"/>
                <a:cs typeface="Open Sans"/>
              </a:rPr>
              <a:t>sont généralement assurés par des services spécialisés rattachés aux services communaux ou aux organismes privés de l’aide sociale à l’enfance et à la jeunesse. Chacun des professionnels de ces services ne peut accompagner que 25 familles d’accueil à la fois.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u="none" strike="noStrike" cap="none" spc="0" baseline="0" dirty="0">
                <a:solidFill>
                  <a:srgbClr val="000000"/>
                </a:solidFill>
                <a:effectLst/>
                <a:latin typeface="Open Sans"/>
                <a:ea typeface="Open Sans"/>
                <a:cs typeface="Open Sans"/>
              </a:rPr>
              <a:t>Les assistants familiaux susceptibles de prendre en charge des enfants ou des jeunes présentant des retards de développement particulièrement importants (éducateurs ou soignants professionnels) bénéficient d’un accompagnement accru.</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familles d’accueil sont rémunérées. Cette rémunération vise à couvrir les dépenses liées à la prise en charge de l’enfant ; elle</a:t>
            </a:r>
            <a:r>
              <a:rPr lang="fr-FR" sz="1100" b="0" i="0" u="none" strike="noStrike" cap="none" spc="0" baseline="0" dirty="0">
                <a:solidFill>
                  <a:srgbClr val="000000"/>
                </a:solidFill>
                <a:effectLst/>
                <a:latin typeface="Open Sans"/>
                <a:ea typeface="Open Sans"/>
                <a:cs typeface="Open Sans"/>
              </a:rPr>
              <a:t> est assortie d’un montant plancher forfaitaire non imposable en c</a:t>
            </a:r>
            <a:r>
              <a:rPr lang="fr-FR" sz="1100" b="0" i="0" strike="noStrike" cap="none" spc="0" baseline="0" dirty="0">
                <a:solidFill>
                  <a:srgbClr val="000000"/>
                </a:solidFill>
                <a:effectLst/>
                <a:latin typeface="Open Sans"/>
                <a:ea typeface="Open Sans"/>
                <a:cs typeface="Open Sans"/>
              </a:rPr>
              <a:t>ompensation de la responsabilité éducative assumée. La plupart du temps, la rémunération comme le forfait sont cependant plus élevés </a:t>
            </a:r>
            <a:r>
              <a:rPr lang="fr-FR" sz="1100" b="0" i="0" u="none" strike="noStrike" cap="none" spc="0" baseline="0" dirty="0">
                <a:solidFill>
                  <a:srgbClr val="000000"/>
                </a:solidFill>
                <a:effectLst/>
                <a:latin typeface="Open Sans"/>
                <a:ea typeface="Open Sans"/>
                <a:cs typeface="Open Sans"/>
              </a:rPr>
              <a:t>pour les familles qui accueillent des enfants ayant des besoins spécifiques.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mesures de placement familial s’inscrivent dans une conception élargie de la famille. L’aide sociale à l’enfance et à la jeunesse ne privilégie pas, lors du recrutement d’assistants familiaux, les familles nucléaires traditionnelles. Elle recrute également des couples non mariés, des couples liés par un partenariat civil, des personnes célibataires et des gens qui forment d’autres types de foyers, sous réserve que les conditions d’un développement favorable soient réunies pour l’enfant concerné.</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Pour les enfants, les jeunes, les familles d’origine et les familles d’accueil, il est essentiel de pouvoir anticiper la durée du placement. L’article 33 du SGB VIII établit la distinction suivante : les placements familiaux peuvent être à court terme ou à long terme.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Placement familial à court terme :</a:t>
            </a:r>
            <a:r>
              <a:rPr lang="fr-FR" sz="1100" b="0" i="0" strike="noStrike" cap="none" spc="0" baseline="0" dirty="0">
                <a:solidFill>
                  <a:srgbClr val="000000"/>
                </a:solidFill>
                <a:effectLst/>
                <a:latin typeface="Open Sans"/>
                <a:ea typeface="Open Sans"/>
                <a:cs typeface="Open Sans"/>
              </a:rPr>
              <a:t> La famille d’accueil prend le relais en cas d’incapacité temporaire des parents à assumer leurs responsabilités éducatives.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Placement familial à long terme :</a:t>
            </a:r>
            <a:r>
              <a:rPr lang="fr-FR" sz="1100" b="0" i="0" strike="noStrike" cap="none" spc="0" baseline="0" dirty="0">
                <a:solidFill>
                  <a:srgbClr val="000000"/>
                </a:solidFill>
                <a:effectLst/>
                <a:latin typeface="Open Sans"/>
                <a:ea typeface="Open Sans"/>
                <a:cs typeface="Open Sans"/>
              </a:rPr>
              <a:t> La famille d’accueil prend en charge le mineur pour une durée indéterminée.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Depuis 2021, la loi en faveur de l’enfance et de la jeunesse donne (</a:t>
            </a:r>
            <a:r>
              <a:rPr lang="fr-FR" sz="1100" b="0" i="1" strike="noStrike" cap="none" spc="0" baseline="0" dirty="0">
                <a:solidFill>
                  <a:srgbClr val="000000"/>
                </a:solidFill>
                <a:effectLst/>
                <a:latin typeface="Open Sans"/>
                <a:ea typeface="Open Sans"/>
                <a:cs typeface="Open Sans"/>
              </a:rPr>
              <a:t>cf. art. 1632, al. 4 du Code civil allemand</a:t>
            </a:r>
            <a:r>
              <a:rPr lang="fr-FR" sz="1100" b="0" i="0" strike="noStrike" cap="none" spc="0" baseline="0" dirty="0">
                <a:solidFill>
                  <a:srgbClr val="000000"/>
                </a:solidFill>
                <a:effectLst/>
                <a:latin typeface="Open Sans"/>
                <a:ea typeface="Open Sans"/>
                <a:cs typeface="Open Sans"/>
              </a:rPr>
              <a:t>) la possibilité pour le juge aux affaires familiales de délivrer (soit d’office, soit à la demande de la famille d’accueil) une ordonnance prévoyant le placement familial à long terme dès lors que :</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 (…) les conditions de développement de l’enfant offertes par ses parents ne se sont pas améliorées dans un délai raisonnable en dépit d’un accompagnement adapté, et qu’il est peu probable que ces conditions s’améliorent à l’avenir », et si </a:t>
            </a:r>
          </a:p>
          <a:p>
            <a:pPr marL="228600" indent="-228600">
              <a:buFont typeface="+mj-lt"/>
              <a:buAutoNum type="arabicPeriod"/>
            </a:pPr>
            <a:r>
              <a:rPr lang="fr-FR" sz="1100" b="0" i="0" strike="noStrike" cap="none" spc="0" baseline="0" dirty="0">
                <a:solidFill>
                  <a:srgbClr val="000000"/>
                </a:solidFill>
                <a:effectLst/>
                <a:latin typeface="Open Sans"/>
                <a:ea typeface="Open Sans"/>
                <a:cs typeface="Open Sans"/>
              </a:rPr>
              <a:t>« cette mesure est nécessaire dans l’intérêt supérieur de l’enfant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parents peuvent toutefois demander l’annulation de cette ordonnance, à condition </a:t>
            </a:r>
            <a:r>
              <a:rPr lang="fr-FR" sz="1100" b="0" i="0" u="none" strike="noStrike" cap="none" spc="0" baseline="0" dirty="0">
                <a:solidFill>
                  <a:srgbClr val="000000"/>
                </a:solidFill>
                <a:effectLst/>
                <a:latin typeface="Open Sans"/>
                <a:ea typeface="Open Sans"/>
                <a:cs typeface="Open Sans"/>
              </a:rPr>
              <a:t>que le retrait de la famille d’accueil </a:t>
            </a:r>
            <a:r>
              <a:rPr lang="fr-FR" sz="1100" b="0" i="0" strike="noStrike" cap="none" spc="0" baseline="0" dirty="0">
                <a:solidFill>
                  <a:srgbClr val="000000"/>
                </a:solidFill>
                <a:effectLst/>
                <a:latin typeface="Open Sans"/>
                <a:ea typeface="Open Sans"/>
                <a:cs typeface="Open Sans"/>
              </a:rPr>
              <a:t>ne menace pas l’intérêt supérieur de l’enfant (art. 1696, al. 3).</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parents dont les enfants sont placés en foyer ou en famille d’accueil peuvent bénéficier de mesures d’accompagnement et de soutien, notamment pour continuer à entretenir un lien avec leur enfant (</a:t>
            </a:r>
            <a:r>
              <a:rPr lang="fr-FR" sz="1100" b="0" i="1" strike="noStrike" cap="none" spc="0" baseline="0" dirty="0">
                <a:solidFill>
                  <a:srgbClr val="000000"/>
                </a:solidFill>
                <a:effectLst/>
                <a:latin typeface="Open Sans"/>
                <a:ea typeface="Open Sans"/>
                <a:cs typeface="Open Sans"/>
              </a:rPr>
              <a:t>cf. art. 37, al. 1 du SGB VIII</a:t>
            </a:r>
            <a:r>
              <a:rPr lang="fr-FR" sz="1100" b="0" i="0" strike="noStrike" cap="none" spc="0" baseline="0" dirty="0">
                <a:solidFill>
                  <a:srgbClr val="000000"/>
                </a:solidFill>
                <a:effectLst/>
                <a:latin typeface="Open Sans"/>
                <a:ea typeface="Open Sans"/>
                <a:cs typeface="Open Sans"/>
              </a:rPr>
              <a:t>). Les </a:t>
            </a:r>
            <a:r>
              <a:rPr lang="fr-FR" sz="1100" b="0" i="0" u="none" strike="noStrike" cap="none" spc="0" baseline="0" dirty="0">
                <a:solidFill>
                  <a:srgbClr val="000000"/>
                </a:solidFill>
                <a:effectLst/>
                <a:latin typeface="Open Sans"/>
                <a:ea typeface="Open Sans"/>
                <a:cs typeface="Open Sans"/>
              </a:rPr>
              <a:t>assistants familiaux peuvent eux aussi bénéficier d’un accompagnement (art. 37a).</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15 362 mesures de placement familial ont été mises en œuvre, dont 1 904 cas résultant d’une modification de la compétence publique. Dans 3 905 cas, les enfants ont été placés dans une famille avec laquelle ils avaient des liens de parenté. Au total, 91 176 jeunes vivaient dans une famille d’accueil au sens de l’art. 33 du SGB VIII (placements en cours au 31 décembre ou achevés durant l’année en cours).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Blandow</a:t>
            </a:r>
            <a:r>
              <a:rPr lang="fr-FR" sz="1100" b="0" i="0" strike="noStrike" cap="none" spc="0" baseline="0" dirty="0">
                <a:solidFill>
                  <a:srgbClr val="000000"/>
                </a:solidFill>
                <a:effectLst/>
                <a:latin typeface="Open Sans"/>
                <a:ea typeface="Open Sans"/>
                <a:cs typeface="Open Sans"/>
              </a:rPr>
              <a:t>, Jürgen (2004) : </a:t>
            </a:r>
            <a:r>
              <a:rPr lang="fr-FR" sz="1100" b="0" i="1" strike="noStrike" cap="none" spc="0" baseline="0" dirty="0" err="1">
                <a:solidFill>
                  <a:srgbClr val="000000"/>
                </a:solidFill>
                <a:effectLst/>
                <a:latin typeface="Open Sans"/>
                <a:ea typeface="Open Sans"/>
                <a:cs typeface="Open Sans"/>
              </a:rPr>
              <a:t>Pflegekinder</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ihre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Familien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Geschichte</a:t>
            </a:r>
            <a:r>
              <a:rPr lang="fr-FR" sz="1100" b="0" i="1" strike="noStrike" cap="none" spc="0" baseline="0" dirty="0">
                <a:solidFill>
                  <a:srgbClr val="000000"/>
                </a:solidFill>
                <a:effectLst/>
                <a:latin typeface="Open Sans"/>
                <a:ea typeface="Open Sans"/>
                <a:cs typeface="Open Sans"/>
              </a:rPr>
              <a:t>, Situation und </a:t>
            </a:r>
            <a:r>
              <a:rPr lang="fr-FR" sz="1100" b="0" i="1" strike="noStrike" cap="none" spc="0" baseline="0" dirty="0" err="1">
                <a:solidFill>
                  <a:srgbClr val="000000"/>
                </a:solidFill>
                <a:effectLst/>
                <a:latin typeface="Open Sans"/>
                <a:ea typeface="Open Sans"/>
                <a:cs typeface="Open Sans"/>
              </a:rPr>
              <a:t>Perspektiven</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Pflegekinderwesens</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Weinheim,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Kindler</a:t>
            </a:r>
            <a:r>
              <a:rPr lang="fr-FR" sz="1100" b="0" i="0" strike="noStrike" cap="none" spc="0" baseline="0" dirty="0">
                <a:solidFill>
                  <a:srgbClr val="000000"/>
                </a:solidFill>
                <a:effectLst/>
                <a:latin typeface="Open Sans"/>
                <a:ea typeface="Open Sans"/>
                <a:cs typeface="Open Sans"/>
              </a:rPr>
              <a:t>, Heinz ; </a:t>
            </a:r>
            <a:r>
              <a:rPr lang="fr-FR" sz="1100" b="0" i="0" strike="noStrike" cap="none" spc="0" baseline="0" dirty="0" err="1">
                <a:solidFill>
                  <a:srgbClr val="000000"/>
                </a:solidFill>
                <a:effectLst/>
                <a:latin typeface="Open Sans"/>
                <a:ea typeface="Open Sans"/>
                <a:cs typeface="Open Sans"/>
              </a:rPr>
              <a:t>Helming</a:t>
            </a:r>
            <a:r>
              <a:rPr lang="fr-FR" sz="1100" b="0" i="0" strike="noStrike" cap="none" spc="0" baseline="0" dirty="0">
                <a:solidFill>
                  <a:srgbClr val="000000"/>
                </a:solidFill>
                <a:effectLst/>
                <a:latin typeface="Open Sans"/>
                <a:ea typeface="Open Sans"/>
                <a:cs typeface="Open Sans"/>
              </a:rPr>
              <a:t>, Elisabeth ; </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(2010)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Pflegekinderhilfe</a:t>
            </a:r>
            <a:r>
              <a:rPr lang="fr-FR" sz="1100" b="0" i="0" strike="noStrike" cap="none" spc="0" baseline="0" dirty="0">
                <a:solidFill>
                  <a:srgbClr val="000000"/>
                </a:solidFill>
                <a:effectLst/>
                <a:latin typeface="Open Sans"/>
                <a:ea typeface="Open Sans"/>
                <a:cs typeface="Open Sans"/>
              </a:rPr>
              <a:t>. Munich, Allemagne.</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Gesellschaft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erzieherische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Hilfen</a:t>
            </a:r>
            <a:r>
              <a:rPr lang="fr-FR" sz="1100" b="0" i="0" strike="noStrike" cap="none" spc="0" baseline="0" dirty="0">
                <a:solidFill>
                  <a:srgbClr val="000000"/>
                </a:solidFill>
                <a:effectLst/>
                <a:latin typeface="Open Sans"/>
                <a:ea typeface="Open Sans"/>
                <a:cs typeface="Open Sans"/>
              </a:rPr>
              <a:t>, site Web : </a:t>
            </a:r>
            <a:r>
              <a:rPr lang="fr-FR" sz="1100" b="0" i="1" strike="noStrike" cap="none" spc="0" baseline="0" dirty="0" err="1">
                <a:solidFill>
                  <a:srgbClr val="000000"/>
                </a:solidFill>
                <a:effectLst/>
                <a:latin typeface="Open Sans"/>
                <a:ea typeface="Open Sans"/>
                <a:cs typeface="Open Sans"/>
              </a:rPr>
              <a:t>Dialogforum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Pflegekinderhilfe</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a:rPr>
              <a:t>https://www.dialogforum-pflegekinderhilfe.de</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55</a:t>
            </a:fld>
            <a:endParaRPr lang="de-DE"/>
          </a:p>
        </p:txBody>
      </p:sp>
    </p:spTree>
    <p:extLst>
      <p:ext uri="{BB962C8B-B14F-4D97-AF65-F5344CB8AC3E}">
        <p14:creationId xmlns:p14="http://schemas.microsoft.com/office/powerpoint/2010/main" val="16300871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6373252"/>
          </a:xfrm>
        </p:spPr>
        <p:txBody>
          <a:bodyPr/>
          <a:lstStyle/>
          <a:p>
            <a:r>
              <a:rPr lang="fr-FR" sz="1100" b="0" i="0" strike="noStrike" cap="none" spc="0" baseline="0" dirty="0">
                <a:solidFill>
                  <a:srgbClr val="000000"/>
                </a:solidFill>
                <a:effectLst/>
                <a:latin typeface="Open Sans"/>
                <a:ea typeface="Open Sans"/>
                <a:cs typeface="Open Sans"/>
              </a:rPr>
              <a:t>La prise en charge éducative au sein d’un foyer ou de toute autre structure d’hébergement est une mesure de placement qui peut poursuivre trois objectifs différents (art. 34 du SGB VIII)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retour de l’enfant dans sa famille,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préparation à un placement familial,</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préparation à l’indépendance (séjours longs).</a:t>
            </a:r>
          </a:p>
          <a:p>
            <a:endParaRPr lang="de-DE" sz="1100" b="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parents dont les enfants sont placés en foyer ou dans un autre type de structure d’hébergement d’accueil peuvent bénéficier de mesures d’accompagnement et de soutien, notamment pour continuer à entretenir un lien avec leur enfant. Ces mesures visent à améliorer leurs capacités éducatives dans un délai raisonnable de manière à leur permettre d’élever de nouveau eux-mêmes leurs enfants. S’ils ne sont pas en mesure d’atteindre un degré d’amélioration suffisante dans ce délai, le soutien et l’accompagnement fournis servent à envisager et à poursuivre de nouvelles perspectives de vie favorables à l’intérêt supérieur de l’enfant sur le long terme (</a:t>
            </a:r>
            <a:r>
              <a:rPr lang="fr-FR" sz="1100" b="0" i="1" strike="noStrike" cap="none" spc="0" baseline="0" dirty="0">
                <a:solidFill>
                  <a:srgbClr val="000000"/>
                </a:solidFill>
                <a:effectLst/>
                <a:latin typeface="Open Sans"/>
                <a:ea typeface="Open Sans"/>
                <a:cs typeface="Open Sans"/>
              </a:rPr>
              <a:t>cf. art. 37, al. 1 du SGB VIII</a:t>
            </a:r>
            <a:r>
              <a:rPr lang="fr-FR" sz="1100" b="0" i="0" strike="noStrike" cap="none" spc="0" baseline="0" dirty="0">
                <a:solidFill>
                  <a:srgbClr val="000000"/>
                </a:solidFill>
                <a:effectLst/>
                <a:latin typeface="Open Sans"/>
                <a:ea typeface="Open Sans"/>
                <a:cs typeface="Open Sans"/>
              </a:rPr>
              <a:t>).</a:t>
            </a:r>
          </a:p>
          <a:p>
            <a:endParaRPr lang="de-DE" sz="1100" b="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placement institutionnel d’un enfant peut être décidé pour différentes raisons. Les raisons principalement invoquées sont les suivantes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insuffisance éducative des parents ou responsables légaux,</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insuffisance du soutien, de l’encadrement et du soin accordés à l’enfant au sein de sa famille, et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mise en danger de l’enfant.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environ 136 000 jeunes ont été placés en foyer sur la base de ces critères.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Mais le placement institutionnel d’un enfant ou d’un adolescent peut s’appuyer sur d’autres critères légaux et revêtir d’autres formes dans le cadre de l’aide sociale à l’enfance et à la jeunesse, telles que l’aide à l’intégration des jeunes en situation de handicap psychique, par exemple. Au total, on dénombre ainsi 165 000 jeunes placés dans des structures gérées par l’aide sociale à l’enfance et à la jeunesse en 2019. 60 % sont placés dans des structures d’accueil collectif multi-groupes, 36 % dans des structures d’accueil mono-grou</a:t>
            </a:r>
            <a:r>
              <a:rPr lang="fr-FR" sz="1100" b="0" i="0" u="none" strike="noStrike" cap="none" spc="0" baseline="0" dirty="0">
                <a:solidFill>
                  <a:srgbClr val="000000"/>
                </a:solidFill>
                <a:effectLst/>
                <a:latin typeface="Open Sans"/>
                <a:ea typeface="Open Sans"/>
                <a:cs typeface="Open Sans"/>
              </a:rPr>
              <a:t>pe </a:t>
            </a:r>
            <a:r>
              <a:rPr lang="fr-FR" sz="1100" b="0" i="0" strike="noStrike" cap="none" spc="0" baseline="0" dirty="0">
                <a:solidFill>
                  <a:srgbClr val="000000"/>
                </a:solidFill>
                <a:effectLst/>
                <a:latin typeface="Open Sans"/>
                <a:ea typeface="Open Sans"/>
                <a:cs typeface="Open Sans"/>
              </a:rPr>
              <a:t>et 4 % disposent d’un logement individuel. Entre 2006 et 2018, le nombre de structures d’accueil a augmenté de 87 %, atteignant 12 400. La tranche d’âge la plus représentée au sein de ces structures est celle des 14-18 ans. Au cours des dix dernières années, le nombre de placements d’enfants n’ayant pas encore l’âge d’être scolarisés a toutefois lui aussi augmenté (6 300 en 2019).</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jeunes hébergés au sein de foyers ont souvent grandi dans des conditions très difficiles : plus de 50 % des familles dont au moins un enfant a été placé en foyer bénéficient de </a:t>
            </a:r>
            <a:r>
              <a:rPr lang="fr-FR" sz="1100" b="0" i="0" u="none" strike="noStrike" cap="none" spc="0" baseline="0" dirty="0">
                <a:solidFill>
                  <a:srgbClr val="000000"/>
                </a:solidFill>
                <a:effectLst/>
                <a:latin typeface="Open Sans"/>
                <a:ea typeface="Open Sans"/>
                <a:cs typeface="Open Sans"/>
              </a:rPr>
              <a:t>prestations sociales versées par l’État ; </a:t>
            </a:r>
            <a:r>
              <a:rPr lang="fr-FR" sz="1100" b="0" i="0" strike="noStrike" cap="none" spc="0" baseline="0" dirty="0">
                <a:solidFill>
                  <a:srgbClr val="000000"/>
                </a:solidFill>
                <a:effectLst/>
                <a:latin typeface="Open Sans"/>
                <a:ea typeface="Open Sans"/>
                <a:cs typeface="Open Sans"/>
              </a:rPr>
              <a:t>40 % de ces parents sont des parents isolés. </a:t>
            </a:r>
            <a:r>
              <a:rPr lang="fr-FR" sz="1100" b="0" i="0" u="none" strike="noStrike" cap="none" spc="0" baseline="0" dirty="0">
                <a:solidFill>
                  <a:srgbClr val="000000"/>
                </a:solidFill>
                <a:effectLst/>
                <a:latin typeface="Open Sans"/>
                <a:ea typeface="Open Sans"/>
                <a:cs typeface="Open Sans"/>
              </a:rPr>
              <a:t>70 % des parents isolés vivent de tels revenus de transfert. </a:t>
            </a:r>
            <a:r>
              <a:rPr lang="fr-FR" sz="1100" b="0" i="0" strike="noStrike" cap="none" spc="0" baseline="0" dirty="0">
                <a:solidFill>
                  <a:srgbClr val="000000"/>
                </a:solidFill>
                <a:effectLst/>
                <a:latin typeface="Open Sans"/>
                <a:ea typeface="Open Sans"/>
                <a:cs typeface="Open Sans"/>
              </a:rPr>
              <a:t>2 % des jeunes placés en foyer sont orphelins de leurs deux parents. Près de la moitié d’entre eux est issue de l’immigration, et près d’un tiers</a:t>
            </a:r>
            <a:r>
              <a:rPr lang="fr-FR" sz="1100" b="0" i="0" u="none" strike="noStrike" cap="none" spc="0" baseline="0" dirty="0">
                <a:solidFill>
                  <a:srgbClr val="000000"/>
                </a:solidFill>
                <a:effectLst/>
                <a:latin typeface="Open Sans"/>
                <a:ea typeface="Open Sans"/>
                <a:cs typeface="Open Sans"/>
              </a:rPr>
              <a:t> parle </a:t>
            </a:r>
            <a:r>
              <a:rPr lang="fr-FR" sz="1100" b="0" i="0" strike="noStrike" cap="none" spc="0" baseline="0" dirty="0">
                <a:solidFill>
                  <a:srgbClr val="000000"/>
                </a:solidFill>
                <a:effectLst/>
                <a:latin typeface="Open Sans"/>
                <a:ea typeface="Open Sans"/>
                <a:cs typeface="Open Sans"/>
              </a:rPr>
              <a:t>une autre langue que l’allemand dans sa famille.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filles sont sous-représentées parmi les bénéficiaires de toutes les actions éducatives. C’est seulement à partir de la puberté qu’elles apparaissent plus nettement dans les chiffres de ces structures et services.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jeunes hébergés </a:t>
            </a:r>
            <a:r>
              <a:rPr lang="fr-FR" sz="1100" b="0" i="0" u="none" strike="noStrike" cap="none" spc="0" baseline="0" dirty="0">
                <a:solidFill>
                  <a:srgbClr val="000000"/>
                </a:solidFill>
                <a:effectLst/>
                <a:latin typeface="Open Sans"/>
                <a:ea typeface="Open Sans"/>
                <a:cs typeface="Open Sans"/>
              </a:rPr>
              <a:t>au sein de ces structures plaident souvent en faveur d’un abandon du terme de « foyer », y compris dans la loi. Ils souffrent en effet de la qualification « gamins de foyer », qu’ils </a:t>
            </a:r>
            <a:r>
              <a:rPr lang="fr-FR" sz="1100" b="0" i="0" strike="noStrike" cap="none" spc="0" baseline="0" dirty="0">
                <a:solidFill>
                  <a:srgbClr val="000000"/>
                </a:solidFill>
                <a:effectLst/>
                <a:latin typeface="Open Sans"/>
                <a:ea typeface="Open Sans"/>
                <a:cs typeface="Open Sans"/>
              </a:rPr>
              <a:t>perçoivent comme stigmatisante.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Avant leur ouverture, les foyers, comme les autres types de structures d’hébergement, doivent obtenir une autorisation (</a:t>
            </a:r>
            <a:r>
              <a:rPr lang="fr-FR" sz="1100" b="0" i="1" strike="noStrike" cap="none" spc="0" baseline="0" dirty="0">
                <a:solidFill>
                  <a:srgbClr val="000000"/>
                </a:solidFill>
                <a:effectLst/>
                <a:latin typeface="Open Sans"/>
                <a:ea typeface="Open Sans"/>
                <a:cs typeface="Open Sans"/>
              </a:rPr>
              <a:t>cf. art. 45 du SGB VIII</a:t>
            </a:r>
            <a:r>
              <a:rPr lang="fr-FR" sz="1100" b="0" i="0" strike="noStrike" cap="none" spc="0" baseline="0" dirty="0">
                <a:solidFill>
                  <a:srgbClr val="000000"/>
                </a:solidFill>
                <a:effectLst/>
                <a:latin typeface="Open Sans"/>
                <a:ea typeface="Open Sans"/>
                <a:cs typeface="Open Sans"/>
              </a:rPr>
              <a:t>) délivrée par l’organisme compétent en matière d’aide sociale à l’enfance et à la jeunesse à l’échelle </a:t>
            </a:r>
            <a:r>
              <a:rPr lang="fr-FR" sz="1100" b="0" i="0" strike="noStrike" cap="none" spc="0" baseline="0" dirty="0" err="1">
                <a:solidFill>
                  <a:srgbClr val="000000"/>
                </a:solidFill>
                <a:effectLst/>
                <a:latin typeface="Open Sans"/>
                <a:ea typeface="Open Sans"/>
                <a:cs typeface="Open Sans"/>
              </a:rPr>
              <a:t>supracommunale</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cf. art. 85, al. 2.6</a:t>
            </a:r>
            <a:r>
              <a:rPr lang="fr-FR" sz="1100" b="0" i="0" strike="noStrike" cap="none" spc="0" baseline="0" dirty="0">
                <a:solidFill>
                  <a:srgbClr val="000000"/>
                </a:solidFill>
                <a:effectLst/>
                <a:latin typeface="Open Sans"/>
                <a:ea typeface="Open Sans"/>
                <a:cs typeface="Open Sans"/>
              </a:rPr>
              <a:t>). L’octroi de cette autorisation dépend notamment de l’existence de moyen de recours et de protection des jeunes au sein de la structure.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frais d’hébergement sont assumés par l’État (</a:t>
            </a:r>
            <a:r>
              <a:rPr lang="fr-FR" sz="1100" b="0" i="1" strike="noStrike" cap="none" spc="0" baseline="0" dirty="0">
                <a:solidFill>
                  <a:srgbClr val="000000"/>
                </a:solidFill>
                <a:effectLst/>
                <a:latin typeface="Open Sans"/>
                <a:ea typeface="Open Sans"/>
                <a:cs typeface="Open Sans"/>
              </a:rPr>
              <a:t>cf. art. 30 ; 40 ; et 91, al. 5</a:t>
            </a:r>
            <a:r>
              <a:rPr lang="fr-FR" sz="1100" b="0" i="0" strike="noStrike" cap="none" spc="0" baseline="0" dirty="0">
                <a:solidFill>
                  <a:srgbClr val="000000"/>
                </a:solidFill>
                <a:effectLst/>
                <a:latin typeface="Open Sans"/>
                <a:ea typeface="Open Sans"/>
                <a:cs typeface="Open Sans"/>
              </a:rPr>
              <a:t>). Les parents peuvent être mis à contribution en fonction de leurs revenus. Le montant de cette contribution est déterminé par la loi (</a:t>
            </a:r>
            <a:r>
              <a:rPr lang="fr-FR" sz="1100" b="0" i="1" strike="noStrike" cap="none" spc="0" baseline="0" dirty="0">
                <a:solidFill>
                  <a:srgbClr val="000000"/>
                </a:solidFill>
                <a:effectLst/>
                <a:latin typeface="Open Sans"/>
                <a:ea typeface="Open Sans"/>
                <a:cs typeface="Open Sans"/>
              </a:rPr>
              <a:t>cf. art. 94, al. 5</a:t>
            </a:r>
            <a:r>
              <a:rPr lang="fr-FR" sz="1100" b="0" i="0" strike="noStrike" cap="none" spc="0" baseline="0" dirty="0">
                <a:solidFill>
                  <a:srgbClr val="000000"/>
                </a:solidFill>
                <a:effectLst/>
                <a:latin typeface="Open Sans"/>
                <a:ea typeface="Open Sans"/>
                <a:cs typeface="Open Sans"/>
              </a:rPr>
              <a:t>).  Les adolescents et les jeunes majeurs doivent quant à eux contribuer à hauteur de 25 % de leurs revenus (à cet égard, le service communal d’aide sociale à l’enfance et à la jeunesse dispose toutefois d’une certaine marge d’appréciation, </a:t>
            </a:r>
            <a:r>
              <a:rPr lang="de-DE" sz="1100" b="0" i="1" strike="noStrike" cap="none" spc="0" baseline="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cf. art.</a:t>
            </a:r>
            <a:r>
              <a:rPr lang="de-DE" sz="1100" i="1" dirty="0">
                <a:latin typeface="Open Sans" panose="020B0606030504020204" pitchFamily="34" charset="0"/>
                <a:ea typeface="Open Sans" panose="020B0606030504020204" pitchFamily="34" charset="0"/>
                <a:cs typeface="Open Sans" panose="020B0606030504020204" pitchFamily="34" charset="0"/>
              </a:rPr>
              <a:t> 94, al. 6</a:t>
            </a:r>
            <a:r>
              <a:rPr lang="fr-FR" sz="1100" b="0" i="0" strike="noStrike" cap="none" spc="0" baseline="0" dirty="0">
                <a:solidFill>
                  <a:srgbClr val="000000"/>
                </a:solidFill>
                <a:effectLst/>
                <a:latin typeface="Open Sans"/>
                <a:ea typeface="Open Sans"/>
                <a:cs typeface="Open Sans"/>
              </a:rPr>
              <a:t>). Les revenus suivants ne sont pas pris en compte : </a:t>
            </a:r>
            <a:r>
              <a:rPr lang="fr-FR" sz="1100" b="0" i="0" u="none" strike="noStrike" cap="none" spc="0" baseline="0" dirty="0">
                <a:solidFill>
                  <a:srgbClr val="000000"/>
                </a:solidFill>
                <a:effectLst/>
                <a:latin typeface="Open Sans"/>
                <a:ea typeface="Open Sans"/>
                <a:cs typeface="Open Sans"/>
              </a:rPr>
              <a:t>revenus </a:t>
            </a:r>
            <a:r>
              <a:rPr lang="fr-FR" sz="1100" b="0" i="0" strike="noStrike" cap="none" spc="0" baseline="0" dirty="0">
                <a:solidFill>
                  <a:srgbClr val="000000"/>
                </a:solidFill>
                <a:effectLst/>
                <a:latin typeface="Open Sans"/>
                <a:ea typeface="Open Sans"/>
                <a:cs typeface="Open Sans"/>
              </a:rPr>
              <a:t>d’emplois étudiants ou de stages d’une valeur inférieure à 150 € ; </a:t>
            </a:r>
            <a:r>
              <a:rPr lang="fr-FR" sz="1100" b="0" i="0" u="none" strike="noStrike" cap="none" spc="0" baseline="0" dirty="0">
                <a:solidFill>
                  <a:srgbClr val="000000"/>
                </a:solidFill>
                <a:effectLst/>
                <a:latin typeface="Open Sans"/>
                <a:ea typeface="Open Sans"/>
                <a:cs typeface="Open Sans"/>
              </a:rPr>
              <a:t>rémunération de </a:t>
            </a:r>
            <a:r>
              <a:rPr lang="fr-FR" sz="1100" b="0" i="0" strike="noStrike" cap="none" spc="0" baseline="0" dirty="0">
                <a:solidFill>
                  <a:srgbClr val="000000"/>
                </a:solidFill>
                <a:effectLst/>
                <a:latin typeface="Open Sans"/>
                <a:ea typeface="Open Sans"/>
                <a:cs typeface="Open Sans"/>
              </a:rPr>
              <a:t>jobs d’été ; revenus issus d’une activité bénévole ; 150 € au titre de la rémunération des apprentis.</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Bundesarbeitsgemeinschaft</a:t>
            </a:r>
            <a:r>
              <a:rPr lang="fr-FR" sz="1100" b="0" i="0" strike="noStrike" cap="none" spc="0" baseline="0" dirty="0">
                <a:solidFill>
                  <a:srgbClr val="000000"/>
                </a:solidFill>
                <a:effectLst/>
                <a:latin typeface="Open Sans"/>
                <a:ea typeface="Open Sans"/>
                <a:cs typeface="Open Sans"/>
              </a:rPr>
              <a:t> der </a:t>
            </a:r>
            <a:r>
              <a:rPr lang="fr-FR" sz="1100" b="0" i="0" strike="noStrike" cap="none" spc="0" baseline="0" dirty="0" err="1">
                <a:solidFill>
                  <a:srgbClr val="000000"/>
                </a:solidFill>
                <a:effectLst/>
                <a:latin typeface="Open Sans"/>
                <a:ea typeface="Open Sans"/>
                <a:cs typeface="Open Sans"/>
              </a:rPr>
              <a:t>Landesjugendämter</a:t>
            </a:r>
            <a:r>
              <a:rPr lang="fr-FR" sz="1100" b="0" i="0" strike="noStrike" cap="none" spc="0" baseline="0" dirty="0">
                <a:solidFill>
                  <a:srgbClr val="000000"/>
                </a:solidFill>
                <a:effectLst/>
                <a:latin typeface="Open Sans"/>
                <a:ea typeface="Open Sans"/>
                <a:cs typeface="Open Sans"/>
              </a:rPr>
              <a:t>/Internationale Gesellschaft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erzieherische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Hilfen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IGfH</a:t>
            </a:r>
            <a:r>
              <a:rPr lang="fr-FR" sz="1100" b="0" i="0" strike="noStrike" cap="none" spc="0" baseline="0" dirty="0">
                <a:solidFill>
                  <a:srgbClr val="000000"/>
                </a:solidFill>
                <a:effectLst/>
                <a:latin typeface="Open Sans"/>
                <a:ea typeface="Open Sans"/>
                <a:cs typeface="Open Sans"/>
              </a:rPr>
              <a:t>) (2018) : </a:t>
            </a:r>
            <a:r>
              <a:rPr lang="fr-FR" sz="1100" b="0" i="1" strike="noStrike" cap="none" spc="0" baseline="0" dirty="0" err="1">
                <a:solidFill>
                  <a:srgbClr val="000000"/>
                </a:solidFill>
                <a:effectLst/>
                <a:latin typeface="Open Sans"/>
                <a:ea typeface="Open Sans"/>
                <a:cs typeface="Open Sans"/>
              </a:rPr>
              <a:t>Rechte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haben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Recht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kriegen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Ratgeberhandbuch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Jugendliche</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Erziehungshilfen</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3</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Weinheim et Bâle. Note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https://igfh.de/publikationen/fachbuecher/rechte-haben-recht-kriegen</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Tabel</a:t>
            </a:r>
            <a:r>
              <a:rPr lang="fr-FR" sz="1100" b="0" i="0" strike="noStrike" cap="none" spc="0" baseline="0" dirty="0">
                <a:solidFill>
                  <a:srgbClr val="000000"/>
                </a:solidFill>
                <a:effectLst/>
                <a:latin typeface="Open Sans"/>
                <a:ea typeface="Open Sans"/>
                <a:cs typeface="Open Sans"/>
              </a:rPr>
              <a:t>, Agathe (2020) : </a:t>
            </a:r>
            <a:r>
              <a:rPr lang="fr-FR" sz="1100" b="0" i="1" strike="noStrike" cap="none" spc="0" baseline="0" dirty="0" err="1">
                <a:solidFill>
                  <a:srgbClr val="000000"/>
                </a:solidFill>
                <a:effectLst/>
                <a:latin typeface="Open Sans"/>
                <a:ea typeface="Open Sans"/>
                <a:cs typeface="Open Sans"/>
              </a:rPr>
              <a:t>Empirische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Standortbestimmung</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Heimerziehung</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IGfH-Eigenverlag</a:t>
            </a:r>
            <a:r>
              <a:rPr lang="fr-FR" sz="1100" b="0" i="0" strike="noStrike" cap="none" spc="0" baseline="0" dirty="0">
                <a:solidFill>
                  <a:srgbClr val="000000"/>
                </a:solidFill>
                <a:effectLst/>
                <a:latin typeface="Open Sans"/>
                <a:ea typeface="Open Sans"/>
                <a:cs typeface="Open Sans"/>
              </a:rPr>
              <a:t>, Francfort-sur-le-Main. </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0" strike="noStrike" cap="none" spc="0" baseline="0" dirty="0" err="1">
                <a:solidFill>
                  <a:srgbClr val="000000"/>
                </a:solidFill>
                <a:effectLst/>
                <a:latin typeface="Open Sans"/>
                <a:ea typeface="Open Sans"/>
                <a:cs typeface="Open Sans"/>
              </a:rPr>
              <a:t>Destatis</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und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Erzieherische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Eingliederungshilfe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seelisch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behinderte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Volljährige</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Wiesbaden, Allemagne.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https://www.destatis.de/DE/Themen/Gesellschaft-Umwelt/Soziales/Kinderhilfe-Jugendhilfe/Publikationen/Downloads-Kinder-und-Jugendhilfe/erzieherische-hilfe-5225112197004.pdf?__blob=publicationFile</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1" strike="noStrike" cap="none" spc="0" baseline="0" dirty="0" err="1">
                <a:solidFill>
                  <a:srgbClr val="000000"/>
                </a:solidFill>
                <a:effectLst/>
                <a:latin typeface="Open Sans"/>
                <a:ea typeface="Open Sans"/>
                <a:cs typeface="Open Sans"/>
              </a:rPr>
              <a:t>Zukunftsforum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Heimerziehung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Initiative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Weiterentwicklung</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Heimerziehung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gefördert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durch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das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Bundesministerium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Familien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Senioren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Frauen</a:t>
            </a:r>
            <a:r>
              <a:rPr lang="fr-FR" sz="1100" b="0" i="1" strike="noStrike" cap="none" spc="0" baseline="0" dirty="0">
                <a:solidFill>
                  <a:srgbClr val="000000"/>
                </a:solidFill>
                <a:effectLst/>
                <a:latin typeface="Open Sans"/>
                <a:ea typeface="Open Sans"/>
                <a:cs typeface="Open Sans"/>
              </a:rPr>
              <a:t> und </a:t>
            </a:r>
            <a:r>
              <a:rPr lang="fr-FR" sz="1100" b="0" i="1" strike="noStrike" cap="none" spc="0" baseline="0" dirty="0" err="1">
                <a:solidFill>
                  <a:srgbClr val="000000"/>
                </a:solidFill>
                <a:effectLst/>
                <a:latin typeface="Open Sans"/>
                <a:ea typeface="Open Sans"/>
                <a:cs typeface="Open Sans"/>
              </a:rPr>
              <a:t>Jugend</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uFill>
                  <a:solidFill>
                    <a:srgbClr val="000000"/>
                  </a:solidFill>
                </a:uFill>
                <a:latin typeface="Open Sans"/>
                <a:ea typeface="Open Sans"/>
                <a:cs typeface="Open Sans"/>
                <a:hlinkClick r:id="rId5" history="0"/>
              </a:rPr>
              <a:t>www.zukunftsforum-heimerziehung.de</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56</a:t>
            </a:fld>
            <a:endParaRPr lang="de-DE"/>
          </a:p>
        </p:txBody>
      </p:sp>
    </p:spTree>
    <p:extLst>
      <p:ext uri="{BB962C8B-B14F-4D97-AF65-F5344CB8AC3E}">
        <p14:creationId xmlns:p14="http://schemas.microsoft.com/office/powerpoint/2010/main" val="411047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468595"/>
          </a:xfrm>
        </p:spPr>
        <p:txBody>
          <a:bodyPr/>
          <a:lstStyle/>
          <a:p>
            <a:r>
              <a:rPr lang="fr-FR" sz="1100" b="0" i="0" strike="noStrike" cap="none" spc="0" baseline="0" dirty="0">
                <a:solidFill>
                  <a:srgbClr val="000000"/>
                </a:solidFill>
                <a:effectLst/>
                <a:latin typeface="Open Sans"/>
                <a:ea typeface="Open Sans"/>
                <a:cs typeface="Open Sans"/>
              </a:rPr>
              <a:t>Le graphique ci-dessus comptabilise uniquement les mineurs bénéficiant d’actions éducatives (</a:t>
            </a:r>
            <a:r>
              <a:rPr lang="fr-FR" sz="1100" b="0" i="1" strike="noStrike" cap="none" spc="0" baseline="0" dirty="0">
                <a:solidFill>
                  <a:srgbClr val="000000"/>
                </a:solidFill>
                <a:effectLst/>
                <a:latin typeface="Open Sans"/>
                <a:ea typeface="Open Sans"/>
                <a:cs typeface="Open Sans"/>
              </a:rPr>
              <a:t>cf. art. 27 du SGB VIII</a:t>
            </a:r>
            <a:r>
              <a:rPr lang="fr-FR" sz="1100" b="0" i="0" strike="noStrike" cap="none" spc="0" baseline="0" dirty="0">
                <a:solidFill>
                  <a:srgbClr val="000000"/>
                </a:solidFill>
                <a:effectLst/>
                <a:latin typeface="Open Sans"/>
                <a:ea typeface="Open Sans"/>
                <a:cs typeface="Open Sans"/>
              </a:rPr>
              <a:t>). Il ne tient compte ni des aides destinées aux enfants en situation de handicap psychique (</a:t>
            </a:r>
            <a:r>
              <a:rPr lang="fr-FR" sz="1100" b="0" i="1" strike="noStrike" cap="none" spc="0" baseline="0" dirty="0">
                <a:solidFill>
                  <a:srgbClr val="000000"/>
                </a:solidFill>
                <a:effectLst/>
                <a:latin typeface="Open Sans"/>
                <a:ea typeface="Open Sans"/>
                <a:cs typeface="Open Sans"/>
              </a:rPr>
              <a:t>cf. art. 35a</a:t>
            </a:r>
            <a:r>
              <a:rPr lang="fr-FR" sz="1100" b="0" i="0" strike="noStrike" cap="none" spc="0" baseline="0" dirty="0">
                <a:solidFill>
                  <a:srgbClr val="000000"/>
                </a:solidFill>
                <a:effectLst/>
                <a:latin typeface="Open Sans"/>
                <a:ea typeface="Open Sans"/>
                <a:cs typeface="Open Sans"/>
              </a:rPr>
              <a:t>), ni du grand nombre de jeunes majeurs (</a:t>
            </a:r>
            <a:r>
              <a:rPr lang="fr-FR" sz="1100" b="0" i="1" strike="noStrike" cap="none" spc="0" baseline="0" dirty="0">
                <a:solidFill>
                  <a:srgbClr val="000000"/>
                </a:solidFill>
                <a:effectLst/>
                <a:latin typeface="Open Sans"/>
                <a:ea typeface="Open Sans"/>
                <a:cs typeface="Open Sans"/>
              </a:rPr>
              <a:t>cf. art. 41</a:t>
            </a:r>
            <a:r>
              <a:rPr lang="fr-FR" sz="1100" b="0" i="0" strike="noStrike" cap="none" spc="0" baseline="0" dirty="0">
                <a:solidFill>
                  <a:srgbClr val="000000"/>
                </a:solidFill>
                <a:effectLst/>
                <a:latin typeface="Open Sans"/>
                <a:ea typeface="Open Sans"/>
                <a:cs typeface="Open Sans"/>
              </a:rPr>
              <a:t>) bénéficiant de tous les types d’aides représentés ici (et notamment </a:t>
            </a:r>
            <a:r>
              <a:rPr lang="fr-FR" sz="1100" b="0" i="0" u="none" strike="noStrike" cap="none" spc="0" baseline="0" dirty="0">
                <a:solidFill>
                  <a:srgbClr val="000000"/>
                </a:solidFill>
                <a:effectLst/>
                <a:latin typeface="Open Sans"/>
                <a:ea typeface="Open Sans"/>
                <a:cs typeface="Open Sans"/>
              </a:rPr>
              <a:t>du placement).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répartition des types d’aides témoigne de la grande variété d’actions éducatives accessibles aux mineurs, conformément aux articles 27 et suivants du Livre VIII du Code de la Sécurité et de l’action sociales (SGB VIII), lequel n’a pas beaucoup évolué au cours des dernières années. La répartition actuelle des 1 026 882 mineurs (et de leurs familles) qui ont demandé et obtenu une aide éducative en 2019 met en évidence le rôle prépondérant du dialogue avec les parents, qui représente la majorité des actions éducatives mises en œuvre (43 %). Le fait que l’accès à ce type d’aide ne soit pas conditionné à une autorisation ou à un éventuel financement du service communal d’aide sociale à l’enfance et à la jeunesse (</a:t>
            </a:r>
            <a:r>
              <a:rPr lang="fr-FR" sz="1100" b="0" i="1" strike="noStrike" cap="none" spc="0" baseline="0" dirty="0">
                <a:solidFill>
                  <a:srgbClr val="000000"/>
                </a:solidFill>
                <a:effectLst/>
                <a:latin typeface="Open Sans"/>
                <a:ea typeface="Open Sans"/>
                <a:cs typeface="Open Sans"/>
              </a:rPr>
              <a:t>cf. art. 36a, al. 2</a:t>
            </a:r>
            <a:r>
              <a:rPr lang="fr-FR" sz="1100" b="0" i="0" strike="noStrike" cap="none" spc="0" baseline="0" dirty="0">
                <a:solidFill>
                  <a:srgbClr val="000000"/>
                </a:solidFill>
                <a:effectLst/>
                <a:latin typeface="Open Sans"/>
                <a:ea typeface="Open Sans"/>
                <a:cs typeface="Open Sans"/>
              </a:rPr>
              <a:t>) joue certainement un rôle ici.</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ce qui concerne les </a:t>
            </a:r>
            <a:r>
              <a:rPr lang="fr-FR" sz="1100" b="0" i="0" u="none" strike="noStrike" cap="none" spc="0" baseline="0" dirty="0">
                <a:solidFill>
                  <a:srgbClr val="000000"/>
                </a:solidFill>
                <a:effectLst/>
                <a:latin typeface="Open Sans"/>
                <a:ea typeface="Open Sans"/>
                <a:cs typeface="Open Sans"/>
              </a:rPr>
              <a:t>actions éducatives en milieu ouvert, </a:t>
            </a:r>
            <a:r>
              <a:rPr lang="fr-FR" sz="1100" b="0" i="0" strike="noStrike" cap="none" spc="0" baseline="0" dirty="0">
                <a:solidFill>
                  <a:srgbClr val="000000"/>
                </a:solidFill>
                <a:effectLst/>
                <a:latin typeface="Open Sans"/>
                <a:ea typeface="Open Sans"/>
                <a:cs typeface="Open Sans"/>
              </a:rPr>
              <a:t>celles qui se déroulent à domicile (</a:t>
            </a:r>
            <a:r>
              <a:rPr lang="fr-FR" sz="1100" b="0" i="1" strike="noStrike" cap="none" spc="0" baseline="0" dirty="0">
                <a:solidFill>
                  <a:srgbClr val="000000"/>
                </a:solidFill>
                <a:effectLst/>
                <a:latin typeface="Open Sans"/>
                <a:ea typeface="Open Sans"/>
                <a:cs typeface="Open Sans"/>
              </a:rPr>
              <a:t>cf. art. 31</a:t>
            </a:r>
            <a:r>
              <a:rPr lang="fr-FR" sz="1100" b="0" i="0" strike="noStrike" cap="none" spc="0" baseline="0" dirty="0">
                <a:solidFill>
                  <a:srgbClr val="000000"/>
                </a:solidFill>
                <a:effectLst/>
                <a:latin typeface="Open Sans"/>
                <a:ea typeface="Open Sans"/>
                <a:cs typeface="Open Sans"/>
              </a:rPr>
              <a:t>) sont les plus répandues. En 2019, environ 24 % des mineurs recensés ont bénéficié de cette prestation. Loin derrière, avec 7 %, on retrouve le suivi éducatif flexible en milieu ouvert (art. 27, al. 2), puis les curatelles éducatives (art. 30) à 4 %. L’accompagnement collectif (art. 29) et l’assistance éducative (art. 30) représentent quant à eux une fraction marginale de l’ensemble des actions éducatives mises en œuvre (1,6 % et 0,5 % respectivement).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part du suivi éducatif en milieu semi-ouvert dans le cadre de l’accompagnement périscolaire (art. 32) et de l’accompagnement socioéducatif individuel intensif (art. 35), qui associe les actions avec et sans hébergement, est du même ordre.  </a:t>
            </a:r>
          </a:p>
          <a:p>
            <a:r>
              <a:rPr lang="fr-FR" sz="1100" b="0" i="0" strike="noStrike" cap="none" spc="0" baseline="0" dirty="0">
                <a:solidFill>
                  <a:srgbClr val="000000"/>
                </a:solidFill>
                <a:effectLst/>
                <a:latin typeface="Open Sans"/>
                <a:ea typeface="Open Sans"/>
                <a:cs typeface="Open Sans"/>
              </a:rPr>
              <a:t>En 2019, près de 18 % des jeunes de moins de 18 ans bénéficiant d’actions éducatives étaient placés (</a:t>
            </a:r>
            <a:r>
              <a:rPr lang="fr-FR" sz="1100" b="0" i="1" strike="noStrike" cap="none" spc="0" baseline="0" dirty="0">
                <a:solidFill>
                  <a:srgbClr val="000000"/>
                </a:solidFill>
                <a:effectLst/>
                <a:latin typeface="Open Sans"/>
                <a:ea typeface="Open Sans"/>
                <a:cs typeface="Open Sans"/>
              </a:rPr>
              <a:t>cf. art. 27, 33 et 34, y compris art. 27, al. 2</a:t>
            </a:r>
            <a:r>
              <a:rPr lang="fr-FR" sz="1100" b="0" i="0" strike="noStrike" cap="none" spc="0" baseline="0" dirty="0">
                <a:solidFill>
                  <a:srgbClr val="000000"/>
                </a:solidFill>
                <a:effectLst/>
                <a:latin typeface="Open Sans"/>
                <a:ea typeface="Open Sans"/>
                <a:cs typeface="Open Sans"/>
              </a:rPr>
              <a:t>). Ils étaient près de 9 % à vivre au sein d’un foyer de l’enfance (art. 34), et 8 % dans une famille d’accueil (art. 33). Seul 1 % d’entre eux bénéficiait de mesures de placement relevant de l’article 27, alinéa 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répartition des mesures éducatives mises en œuvre auprès des jeunes majeurs (18 à 27 ans) en 2019 forme un tout autre tableau. Au total, 140 923 jeunes majeurs ont bénéficié d’actions éducatives. Parmi eux, 38 % ont été placés dans des structures d’hébergement (art. 27, 33 et 34, y compris l’art. 27, al. 2), soit une part bien plus importante que chez les mineurs. Avec 30 % des actions mises en œuvre, le placement institutionnel joue un rôle prépondérant dans cette tranche d’âge. Lorsque les jeunes majeurs se tournent vers le suivi éducatif en milieu ouvert, c’est le plus souvent pour bénéficier d’une curatelle éducative (14 % des cas). Enfin, 24 % des jeunes majeurs bénéficiant d’actions éducatives ont eu recours au dialogue avec les parents.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Fendrich</a:t>
            </a:r>
            <a:r>
              <a:rPr lang="fr-FR" sz="1100" b="0" i="0" strike="noStrike" cap="none" spc="0" baseline="0" dirty="0">
                <a:solidFill>
                  <a:srgbClr val="000000"/>
                </a:solidFill>
                <a:effectLst/>
                <a:latin typeface="Open Sans"/>
                <a:ea typeface="Open Sans"/>
                <a:cs typeface="Open Sans"/>
              </a:rPr>
              <a:t>, Sandra ; </a:t>
            </a:r>
            <a:r>
              <a:rPr lang="fr-FR" sz="1100" b="0" i="0" strike="noStrike" cap="none" spc="0" baseline="0" dirty="0" err="1">
                <a:solidFill>
                  <a:srgbClr val="000000"/>
                </a:solidFill>
                <a:effectLst/>
                <a:latin typeface="Open Sans"/>
                <a:ea typeface="Open Sans"/>
                <a:cs typeface="Open Sans"/>
              </a:rPr>
              <a:t>Pothmann</a:t>
            </a:r>
            <a:r>
              <a:rPr lang="fr-FR" sz="1100" b="0" i="0" strike="noStrike" cap="none" spc="0" baseline="0" dirty="0">
                <a:solidFill>
                  <a:srgbClr val="000000"/>
                </a:solidFill>
                <a:effectLst/>
                <a:latin typeface="Open Sans"/>
                <a:ea typeface="Open Sans"/>
                <a:cs typeface="Open Sans"/>
              </a:rPr>
              <a:t>, Jens ; </a:t>
            </a:r>
            <a:r>
              <a:rPr lang="fr-FR" sz="1100" b="0" i="0" strike="noStrike" cap="none" spc="0" baseline="0" dirty="0" err="1">
                <a:solidFill>
                  <a:srgbClr val="000000"/>
                </a:solidFill>
                <a:effectLst/>
                <a:latin typeface="Open Sans"/>
                <a:ea typeface="Open Sans"/>
                <a:cs typeface="Open Sans"/>
              </a:rPr>
              <a:t>Tabel</a:t>
            </a:r>
            <a:r>
              <a:rPr lang="fr-FR" sz="1100" b="0" i="0" strike="noStrike" cap="none" spc="0" baseline="0" dirty="0">
                <a:solidFill>
                  <a:srgbClr val="000000"/>
                </a:solidFill>
                <a:effectLst/>
                <a:latin typeface="Open Sans"/>
                <a:ea typeface="Open Sans"/>
                <a:cs typeface="Open Sans"/>
              </a:rPr>
              <a:t>, Agathe (2021) : </a:t>
            </a:r>
            <a:r>
              <a:rPr lang="fr-FR" sz="1100" b="0" i="1" strike="noStrike" cap="none" spc="0" baseline="0" dirty="0">
                <a:solidFill>
                  <a:srgbClr val="000000"/>
                </a:solidFill>
                <a:effectLst/>
                <a:latin typeface="Open Sans"/>
                <a:ea typeface="Open Sans"/>
                <a:cs typeface="Open Sans"/>
              </a:rPr>
              <a:t>Monitor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Erziehung</a:t>
            </a:r>
            <a:r>
              <a:rPr lang="fr-FR" sz="1100" b="0" i="1" strike="noStrike" cap="none" spc="0" baseline="0" dirty="0">
                <a:solidFill>
                  <a:srgbClr val="000000"/>
                </a:solidFill>
                <a:effectLst/>
                <a:latin typeface="Open Sans"/>
                <a:ea typeface="Open Sans"/>
                <a:cs typeface="Open Sans"/>
              </a:rPr>
              <a:t> 2020</a:t>
            </a:r>
            <a:r>
              <a:rPr lang="fr-FR" sz="1100" b="0" i="0" strike="noStrike" cap="none" spc="0" baseline="0" dirty="0">
                <a:solidFill>
                  <a:srgbClr val="000000"/>
                </a:solidFill>
                <a:effectLst/>
                <a:latin typeface="Open Sans"/>
                <a:ea typeface="Open Sans"/>
                <a:cs typeface="Open Sans"/>
              </a:rPr>
              <a:t>. Dortmund,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Statistisches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Bundesamt</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Erzieherische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Eingliederungshilfe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Volljährige</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Wiesbaden, Allemagne.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https://www.destatis.de/DE/Themen/Gesellschaft-Umwelt/Soziales/Kinderhilfe-Jugendhilfe/Publikationen/Downloads-Kinder-und-Jugendhilfe/erzieherische-hilfe-5225112197004.pdf?__blob=publicationFile</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57</a:t>
            </a:fld>
            <a:endParaRPr lang="de-DE"/>
          </a:p>
        </p:txBody>
      </p:sp>
    </p:spTree>
    <p:extLst>
      <p:ext uri="{BB962C8B-B14F-4D97-AF65-F5344CB8AC3E}">
        <p14:creationId xmlns:p14="http://schemas.microsoft.com/office/powerpoint/2010/main" val="3583308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58</a:t>
            </a:fld>
            <a:endParaRPr lang="de-DE"/>
          </a:p>
        </p:txBody>
      </p:sp>
    </p:spTree>
    <p:extLst>
      <p:ext uri="{BB962C8B-B14F-4D97-AF65-F5344CB8AC3E}">
        <p14:creationId xmlns:p14="http://schemas.microsoft.com/office/powerpoint/2010/main" val="1652604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204899"/>
          </a:xfrm>
        </p:spPr>
        <p:txBody>
          <a:bodyPr/>
          <a:lstStyle/>
          <a:p>
            <a:r>
              <a:rPr lang="fr-FR" sz="1100" b="0" i="0" strike="noStrike" cap="none" spc="0" baseline="0" dirty="0">
                <a:solidFill>
                  <a:srgbClr val="000000"/>
                </a:solidFill>
                <a:effectLst/>
                <a:latin typeface="Open Sans"/>
                <a:ea typeface="Open Sans"/>
                <a:cs typeface="Open Sans"/>
              </a:rPr>
              <a:t>Les prestations en matière d’aide à l’intégration visent à garantir les droits (humains) des personnes en situation de handicap en matière de participation à la vie sociale, ce que l’Allemagne s’est engagée à faire officiellement en 2009 avec l’entrée en vigueur de la Convention des Nations unies relative aux droits des personnes handicapées. Ces prestations interviennent dans différents domaines (médical, professionnel, éducatif, social et matériel) et sont assurées par différents acteurs (p. ex. les caisses d’assurance maladie, l’Agence fédérale pour l’emploi, les caisses d’assurance retraite, et les acteurs de l’aide sociale à l’enfance et à la jeunesse et de l’aide à l’intégration).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2015, les Nations unies ont contrôlé le degré de mise en œuvre de la Convention relative aux droits des personnes handicapées en Allemagne et constaté plusieurs axes d’amélioration, à la lumière desquels le droit de la participation a été profondément réformé en 2017 dans le cadre de la loi fédérale sur la participation. L’une des principales nouveautés introduites à cette occasion a consisté dans la révision de la définition du handicap conformément à la Convention. Selon celle-ci, une personne est en situation de handicap (et peut donc prétendre aux prestations d’aide à l’intégration) lorsqu’elle présente une incapacité physique, psychique, intellectuelle ou sensorielle dont l’interaction avec des barrières psychologiques ou </a:t>
            </a:r>
            <a:r>
              <a:rPr lang="fr-FR" sz="1100" b="0" i="0" u="none" strike="noStrike" cap="none" spc="0" baseline="0" dirty="0">
                <a:solidFill>
                  <a:srgbClr val="000000"/>
                </a:solidFill>
                <a:effectLst/>
                <a:latin typeface="Open Sans"/>
                <a:ea typeface="Open Sans"/>
                <a:cs typeface="Open Sans"/>
              </a:rPr>
              <a:t>structurelles ou </a:t>
            </a:r>
            <a:r>
              <a:rPr lang="fr-FR" sz="1100" b="0" i="0" strike="noStrike" cap="none" spc="0" baseline="0" dirty="0">
                <a:solidFill>
                  <a:srgbClr val="000000"/>
                </a:solidFill>
                <a:effectLst/>
                <a:latin typeface="Open Sans"/>
                <a:ea typeface="Open Sans"/>
                <a:cs typeface="Open Sans"/>
              </a:rPr>
              <a:t>environnementales fait (ou risque de faire) obstacle à sa pleine participation à la vie sociale (</a:t>
            </a:r>
            <a:r>
              <a:rPr lang="fr-FR" sz="1100" b="0" i="1" strike="noStrike" cap="none" spc="0" baseline="0" dirty="0">
                <a:solidFill>
                  <a:srgbClr val="000000"/>
                </a:solidFill>
                <a:effectLst/>
                <a:latin typeface="Open Sans"/>
                <a:ea typeface="Open Sans"/>
                <a:cs typeface="Open Sans"/>
              </a:rPr>
              <a:t>cf. art. 2 du SGB IX</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Si par le passé, le handicap était considéré comme résultant exclusivement des déficiences propres à la personne concernée (selon le modèle dit individuel ou médical), on tient aujourd’hui également compte de ses conditions de vie matérielles. Ces personnes s</a:t>
            </a:r>
            <a:r>
              <a:rPr lang="fr-FR" sz="1100" b="0" i="0" u="none" strike="noStrike" cap="none" spc="0" baseline="0" dirty="0">
                <a:solidFill>
                  <a:srgbClr val="000000"/>
                </a:solidFill>
                <a:effectLst/>
                <a:latin typeface="Open Sans"/>
                <a:ea typeface="Open Sans"/>
                <a:cs typeface="Open Sans"/>
              </a:rPr>
              <a:t>ont donc non seulement en situation de handicap de fait, mais elles sont mises en situation de handicap </a:t>
            </a:r>
            <a:r>
              <a:rPr lang="fr-FR" sz="1100" b="0" i="0" strike="noStrike" cap="none" spc="0" baseline="0" dirty="0">
                <a:solidFill>
                  <a:srgbClr val="000000"/>
                </a:solidFill>
                <a:effectLst/>
                <a:latin typeface="Open Sans"/>
                <a:ea typeface="Open Sans"/>
                <a:cs typeface="Open Sans"/>
              </a:rPr>
              <a:t>(modèle biopsychosocial). Depuis la loi en faveur de l’enfance et de la jeunesse de 2021 et sa traduction dans le SGB VIII (</a:t>
            </a:r>
            <a:r>
              <a:rPr lang="fr-FR" sz="1100" b="0" i="1" strike="noStrike" cap="none" spc="0" baseline="0" dirty="0">
                <a:solidFill>
                  <a:srgbClr val="000000"/>
                </a:solidFill>
                <a:effectLst/>
                <a:latin typeface="Open Sans"/>
                <a:ea typeface="Open Sans"/>
                <a:cs typeface="Open Sans"/>
              </a:rPr>
              <a:t>cf. art. 7, al. 2</a:t>
            </a:r>
            <a:r>
              <a:rPr lang="fr-FR" sz="1100" b="0" i="0" strike="noStrike" cap="none" spc="0" baseline="0" dirty="0">
                <a:solidFill>
                  <a:srgbClr val="000000"/>
                </a:solidFill>
                <a:effectLst/>
                <a:latin typeface="Open Sans"/>
                <a:ea typeface="Open Sans"/>
                <a:cs typeface="Open Sans"/>
              </a:rPr>
              <a:t>), cette définition vaut aussi expressément pour les enfants, les adolescents et les jeunes majeurs. Le principal texte de loi relatif à l’aide aux jeunes en situation de handicap psychique n’a malheureusement pas été modifié en conséquence. On constate donc une discordance entre la définition du handicap fournie à l’article 2 du SGB IX et celle de l’article 7 du SGB VIII. Cette dernière devrait également être révisée en vue de garantir le respect des </a:t>
            </a:r>
            <a:r>
              <a:rPr lang="fr-FR" sz="1100" b="0" i="0" u="none" strike="noStrike" cap="none" spc="0" baseline="0" dirty="0">
                <a:solidFill>
                  <a:srgbClr val="000000"/>
                </a:solidFill>
                <a:effectLst/>
                <a:latin typeface="Open Sans"/>
                <a:ea typeface="Open Sans"/>
                <a:cs typeface="Open Sans"/>
              </a:rPr>
              <a:t>droits humains.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Tandis que les jeunes en situation ou à risque de handicap psychique sont pris en charge par l’aide sociale à l’enfance et à la jeunesse (</a:t>
            </a:r>
            <a:r>
              <a:rPr lang="fr-FR" sz="1100" b="0" i="1" strike="noStrike" cap="none" spc="0" baseline="0" dirty="0">
                <a:solidFill>
                  <a:srgbClr val="000000"/>
                </a:solidFill>
                <a:effectLst/>
                <a:latin typeface="Open Sans"/>
                <a:ea typeface="Open Sans"/>
                <a:cs typeface="Open Sans"/>
              </a:rPr>
              <a:t>cf. art. 35a du SGB VIII</a:t>
            </a:r>
            <a:r>
              <a:rPr lang="fr-FR" sz="1100" b="0" i="0" strike="noStrike" cap="none" spc="0" baseline="0" dirty="0">
                <a:solidFill>
                  <a:srgbClr val="000000"/>
                </a:solidFill>
                <a:effectLst/>
                <a:latin typeface="Open Sans"/>
                <a:ea typeface="Open Sans"/>
                <a:cs typeface="Open Sans"/>
              </a:rPr>
              <a:t>), les enfants et les jeunes en situation de handicap physique ou mental relèvent quant à eux du système d’aide aux adultes en situation de handicap, conformément au SGB IX (</a:t>
            </a:r>
            <a:r>
              <a:rPr lang="fr-FR" sz="1100" b="0" i="1" strike="noStrike" cap="none" spc="0" baseline="0" dirty="0">
                <a:solidFill>
                  <a:srgbClr val="000000"/>
                </a:solidFill>
                <a:effectLst/>
                <a:latin typeface="Open Sans"/>
                <a:ea typeface="Open Sans"/>
                <a:cs typeface="Open Sans"/>
              </a:rPr>
              <a:t>cf. section 1.1.16</a:t>
            </a:r>
            <a:r>
              <a:rPr lang="fr-FR" sz="1100" b="0" i="0" strike="noStrike" cap="none" spc="0" baseline="0" dirty="0">
                <a:solidFill>
                  <a:srgbClr val="000000"/>
                </a:solidFill>
                <a:effectLst/>
                <a:latin typeface="Open Sans"/>
                <a:ea typeface="Open Sans"/>
                <a:cs typeface="Open Sans"/>
              </a:rPr>
              <a:t>). La loi en faveur de l’enfance et de la jeunesse prévoit de ramener progressivement ces enfants dans le giron de l’aide sociale à l’enfance et à la jeunesse afin que, d’ici à 2028, celle-ci prenne en charge tous les enfants, en situation de handicap ou non, et quel que soit le type de handicap.</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À la différence des actions éducatives (</a:t>
            </a:r>
            <a:r>
              <a:rPr lang="fr-FR" sz="1100" b="0" i="1" strike="noStrike" cap="none" spc="0" baseline="0" dirty="0">
                <a:solidFill>
                  <a:srgbClr val="000000"/>
                </a:solidFill>
                <a:effectLst/>
                <a:latin typeface="Open Sans"/>
                <a:ea typeface="Open Sans"/>
                <a:cs typeface="Open Sans"/>
              </a:rPr>
              <a:t>voir le chapitre 2.3</a:t>
            </a:r>
            <a:r>
              <a:rPr lang="fr-FR" sz="1100" b="0" i="0" strike="noStrike" cap="none" spc="0" baseline="0" dirty="0">
                <a:solidFill>
                  <a:srgbClr val="000000"/>
                </a:solidFill>
                <a:effectLst/>
                <a:latin typeface="Open Sans"/>
                <a:ea typeface="Open Sans"/>
                <a:cs typeface="Open Sans"/>
              </a:rPr>
              <a:t>), ce sont les enfants et les jeunes eux-mêmes qui sont titulaires du droit aux prestations d’aide à l’intégration, et non leurs responsables légaux, quand bien même ces derniers les représentent régulièrement tout au long de la prestation. L’accès à l’aide à l’intégration est conditionné au diagnostic d’un handicap psychique par un pédopsychiatre ou par un un psychothérapeute (</a:t>
            </a:r>
            <a:r>
              <a:rPr lang="fr-FR" sz="1100" b="0" i="1" strike="noStrike" cap="none" spc="0" baseline="0" dirty="0">
                <a:solidFill>
                  <a:srgbClr val="000000"/>
                </a:solidFill>
                <a:effectLst/>
                <a:latin typeface="Open Sans"/>
                <a:ea typeface="Open Sans"/>
                <a:cs typeface="Open Sans"/>
              </a:rPr>
              <a:t>cf. art. 35a, al. 1a du SGB VIII</a:t>
            </a:r>
            <a:r>
              <a:rPr lang="fr-FR" sz="1100" b="0" i="0" strike="noStrike" cap="none" spc="0" baseline="0" dirty="0">
                <a:solidFill>
                  <a:srgbClr val="000000"/>
                </a:solidFill>
                <a:effectLst/>
                <a:latin typeface="Open Sans"/>
                <a:ea typeface="Open Sans"/>
                <a:cs typeface="Open Sans"/>
              </a:rPr>
              <a:t>) et à l’évaluation, par le service communal d’aide sociale à l’enfance et à la jeunesse, du degré d’entrave à la participation à la vie sociale que subit (ou risque de subir) l’enfant ou le jeune.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Si la demande d’aide est validée, le contenu de la prestation est défini conformément aux règles du SGB IX auxquelles renvoie l’article 35a, alinéa 3 du SGB VIII. Il s’agira notamment de prestations visant à favoriser la participation en matière éducative (accompagnement scolaire p. ex., voir art. 112 du SGB IX), sociale (vie en famille d’accueil, p. ex., voir art. 113.4 du SGB IX), mais aussi l’insertion </a:t>
            </a:r>
            <a:r>
              <a:rPr lang="fr-FR" sz="1100" b="0" i="0" u="none" strike="noStrike" cap="none" spc="0" baseline="0" dirty="0">
                <a:solidFill>
                  <a:srgbClr val="000000"/>
                </a:solidFill>
                <a:effectLst/>
                <a:latin typeface="Open Sans"/>
                <a:ea typeface="Open Sans"/>
                <a:cs typeface="Open Sans"/>
              </a:rPr>
              <a:t>professionnelle ou le suivi médical (thérapie</a:t>
            </a:r>
            <a:r>
              <a:rPr lang="fr-FR" sz="1100" b="0" i="0" strike="noStrike" cap="none" spc="0" baseline="0" dirty="0">
                <a:solidFill>
                  <a:srgbClr val="000000"/>
                </a:solidFill>
                <a:effectLst/>
                <a:latin typeface="Open Sans"/>
                <a:ea typeface="Open Sans"/>
                <a:cs typeface="Open Sans"/>
              </a:rPr>
              <a:t>, p. ex., voir art. 42 du SGB IX). Pour en savoir plus, consulter la section 2.4.3.</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b="0" u="none" dirty="0">
                <a:latin typeface="Open Sans" panose="020B0606030504020204" pitchFamily="34" charset="0"/>
                <a:ea typeface="Open Sans" panose="020B0606030504020204" pitchFamily="34" charset="0"/>
                <a:cs typeface="Open Sans" panose="020B0606030504020204" pitchFamily="34" charset="0"/>
              </a:rPr>
              <a:t>Comité des </a:t>
            </a:r>
            <a:r>
              <a:rPr lang="de-DE" sz="1100" b="0" u="none" dirty="0" err="1">
                <a:latin typeface="Open Sans" panose="020B0606030504020204" pitchFamily="34" charset="0"/>
                <a:ea typeface="Open Sans" panose="020B0606030504020204" pitchFamily="34" charset="0"/>
                <a:cs typeface="Open Sans" panose="020B0606030504020204" pitchFamily="34" charset="0"/>
              </a:rPr>
              <a:t>droits</a:t>
            </a:r>
            <a:r>
              <a:rPr lang="de-DE" sz="1100" b="0" u="none" dirty="0">
                <a:latin typeface="Open Sans" panose="020B0606030504020204" pitchFamily="34" charset="0"/>
                <a:ea typeface="Open Sans" panose="020B0606030504020204" pitchFamily="34" charset="0"/>
                <a:cs typeface="Open Sans" panose="020B0606030504020204" pitchFamily="34" charset="0"/>
              </a:rPr>
              <a:t> des </a:t>
            </a:r>
            <a:r>
              <a:rPr lang="de-DE" sz="1100" b="0" u="none" dirty="0" err="1">
                <a:latin typeface="Open Sans" panose="020B0606030504020204" pitchFamily="34" charset="0"/>
                <a:ea typeface="Open Sans" panose="020B0606030504020204" pitchFamily="34" charset="0"/>
                <a:cs typeface="Open Sans" panose="020B0606030504020204" pitchFamily="34" charset="0"/>
              </a:rPr>
              <a:t>personnes</a:t>
            </a:r>
            <a:r>
              <a:rPr lang="de-DE" sz="1100" b="0" u="none" dirty="0">
                <a:latin typeface="Open Sans" panose="020B0606030504020204" pitchFamily="34" charset="0"/>
                <a:ea typeface="Open Sans" panose="020B0606030504020204" pitchFamily="34" charset="0"/>
                <a:cs typeface="Open Sans" panose="020B0606030504020204" pitchFamily="34" charset="0"/>
              </a:rPr>
              <a:t> </a:t>
            </a:r>
            <a:r>
              <a:rPr lang="de-DE" sz="1100" b="0" u="none" dirty="0" err="1">
                <a:latin typeface="Open Sans" panose="020B0606030504020204" pitchFamily="34" charset="0"/>
                <a:ea typeface="Open Sans" panose="020B0606030504020204" pitchFamily="34" charset="0"/>
                <a:cs typeface="Open Sans" panose="020B0606030504020204" pitchFamily="34" charset="0"/>
              </a:rPr>
              <a:t>handicapées</a:t>
            </a:r>
            <a:r>
              <a:rPr lang="de-DE" sz="1100" b="0" u="none" dirty="0">
                <a:latin typeface="Open Sans" panose="020B0606030504020204" pitchFamily="34" charset="0"/>
                <a:ea typeface="Open Sans" panose="020B0606030504020204" pitchFamily="34" charset="0"/>
                <a:cs typeface="Open Sans" panose="020B0606030504020204" pitchFamily="34" charset="0"/>
              </a:rPr>
              <a:t> des </a:t>
            </a:r>
            <a:r>
              <a:rPr lang="de-DE" sz="1100" b="0" u="none" dirty="0" err="1">
                <a:latin typeface="Open Sans" panose="020B0606030504020204" pitchFamily="34" charset="0"/>
                <a:ea typeface="Open Sans" panose="020B0606030504020204" pitchFamily="34" charset="0"/>
                <a:cs typeface="Open Sans" panose="020B0606030504020204" pitchFamily="34" charset="0"/>
              </a:rPr>
              <a:t>Nations</a:t>
            </a:r>
            <a:r>
              <a:rPr lang="de-DE" sz="1100" b="0" u="none" dirty="0">
                <a:latin typeface="Open Sans" panose="020B0606030504020204" pitchFamily="34" charset="0"/>
                <a:ea typeface="Open Sans" panose="020B0606030504020204" pitchFamily="34" charset="0"/>
                <a:cs typeface="Open Sans" panose="020B0606030504020204" pitchFamily="34" charset="0"/>
              </a:rPr>
              <a:t> </a:t>
            </a:r>
            <a:r>
              <a:rPr lang="de-DE" sz="1100" b="0" u="none" dirty="0" err="1">
                <a:latin typeface="Open Sans" panose="020B0606030504020204" pitchFamily="34" charset="0"/>
                <a:ea typeface="Open Sans" panose="020B0606030504020204" pitchFamily="34" charset="0"/>
                <a:cs typeface="Open Sans" panose="020B0606030504020204" pitchFamily="34" charset="0"/>
              </a:rPr>
              <a:t>unies</a:t>
            </a:r>
            <a:r>
              <a:rPr lang="de-DE" sz="1100" b="0" u="none" dirty="0">
                <a:latin typeface="Open Sans" panose="020B0606030504020204" pitchFamily="34" charset="0"/>
                <a:ea typeface="Open Sans" panose="020B0606030504020204" pitchFamily="34" charset="0"/>
                <a:cs typeface="Open Sans" panose="020B0606030504020204" pitchFamily="34" charset="0"/>
              </a:rPr>
              <a:t>, </a:t>
            </a:r>
            <a:r>
              <a:rPr lang="fr-FR" sz="1100" b="0" i="0" strike="noStrike" cap="none" spc="0" baseline="0" dirty="0">
                <a:solidFill>
                  <a:srgbClr val="000000"/>
                </a:solidFill>
                <a:effectLst/>
                <a:latin typeface="Open Sans"/>
                <a:ea typeface="Open Sans"/>
                <a:cs typeface="Open Sans"/>
              </a:rPr>
              <a:t>Observations finales sur le rapport initial de l’Allemagne (CRPD/C/DEU/CO/1), 2015, III. A. N° 8 (a).</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v. </a:t>
            </a:r>
            <a:r>
              <a:rPr lang="fr-FR" sz="1100" b="0" i="0" strike="noStrike" cap="none" spc="0" baseline="0" dirty="0" err="1">
                <a:solidFill>
                  <a:srgbClr val="000000"/>
                </a:solidFill>
                <a:effectLst/>
                <a:latin typeface="Open Sans"/>
                <a:ea typeface="Open Sans"/>
                <a:cs typeface="Open Sans"/>
              </a:rPr>
              <a:t>Boetticher</a:t>
            </a:r>
            <a:r>
              <a:rPr lang="fr-FR" sz="1100" b="0" i="0" strike="noStrike" cap="none" spc="0" baseline="0" dirty="0">
                <a:solidFill>
                  <a:srgbClr val="000000"/>
                </a:solidFill>
                <a:effectLst/>
                <a:latin typeface="Open Sans"/>
                <a:ea typeface="Open Sans"/>
                <a:cs typeface="Open Sans"/>
              </a:rPr>
              <a:t>, Arne ; </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(2019) :</a:t>
            </a:r>
            <a:r>
              <a:rPr lang="fr-FR" sz="1100" b="0" i="1" strike="noStrike" cap="none" spc="0" baseline="0" dirty="0">
                <a:solidFill>
                  <a:srgbClr val="000000"/>
                </a:solidFill>
                <a:effectLst/>
                <a:latin typeface="Open Sans"/>
                <a:ea typeface="Open Sans"/>
                <a:cs typeface="Open Sans"/>
              </a:rPr>
              <a:t> § 35a,</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Frankfurter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1" strike="noStrike" cap="none" spc="0" baseline="0" dirty="0">
                <a:solidFill>
                  <a:srgbClr val="000000"/>
                </a:solidFill>
                <a:effectLst/>
                <a:latin typeface="Open Sans"/>
                <a:ea typeface="Open Sans"/>
                <a:cs typeface="Open Sans"/>
              </a:rPr>
              <a:t> SGB VIII Kinder- und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8</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Baden-Baden.</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Schönecker</a:t>
            </a:r>
            <a:r>
              <a:rPr lang="fr-FR" sz="1100" b="0" i="0" strike="noStrike" cap="none" spc="0" baseline="0" dirty="0">
                <a:solidFill>
                  <a:srgbClr val="000000"/>
                </a:solidFill>
                <a:effectLst/>
                <a:latin typeface="Open Sans"/>
                <a:ea typeface="Open Sans"/>
                <a:cs typeface="Open Sans"/>
              </a:rPr>
              <a:t>, Lydia (2019) : </a:t>
            </a:r>
            <a:r>
              <a:rPr lang="fr-FR" sz="1100" b="0" i="1" strike="noStrike" cap="none" spc="0" baseline="0" dirty="0" err="1">
                <a:solidFill>
                  <a:srgbClr val="000000"/>
                </a:solidFill>
                <a:effectLst/>
              </a:rPr>
              <a:t>Auswirkungen</a:t>
            </a:r>
            <a:r>
              <a:rPr lang="fr-FR" sz="1100" b="0" i="1" strike="noStrike" cap="none" spc="0" baseline="0" dirty="0">
                <a:solidFill>
                  <a:srgbClr val="000000"/>
                </a:solidFill>
                <a:effectLst/>
              </a:rPr>
              <a:t> des BTHG </a:t>
            </a:r>
            <a:r>
              <a:rPr lang="fr-FR" sz="1100" b="0" i="1" strike="noStrike" cap="none" spc="0" baseline="0" dirty="0" err="1">
                <a:solidFill>
                  <a:srgbClr val="000000"/>
                </a:solidFill>
                <a:effectLst/>
              </a:rPr>
              <a:t>auf</a:t>
            </a:r>
            <a:r>
              <a:rPr lang="fr-FR" sz="1100" b="0" i="1" strike="noStrike" cap="none" spc="0" baseline="0" dirty="0">
                <a:solidFill>
                  <a:srgbClr val="000000"/>
                </a:solidFill>
                <a:effectLst/>
              </a:rPr>
              <a:t> Kinder und </a:t>
            </a:r>
            <a:r>
              <a:rPr lang="fr-FR" sz="1100" b="0" i="1" strike="noStrike" cap="none" spc="0" baseline="0" dirty="0" err="1">
                <a:solidFill>
                  <a:srgbClr val="000000"/>
                </a:solidFill>
                <a:effectLst/>
              </a:rPr>
              <a:t>Jugendliche</a:t>
            </a:r>
            <a:r>
              <a:rPr lang="fr-FR" sz="1100" b="0" i="1" strike="noStrike" cap="none" spc="0" baseline="0" dirty="0">
                <a:solidFill>
                  <a:srgbClr val="000000"/>
                </a:solidFill>
                <a:effectLst/>
              </a:rPr>
              <a:t> mit </a:t>
            </a:r>
            <a:r>
              <a:rPr lang="fr-FR" sz="1100" b="0" i="1" strike="noStrike" cap="none" spc="0" baseline="0" dirty="0" err="1">
                <a:solidFill>
                  <a:srgbClr val="000000"/>
                </a:solidFill>
                <a:effectLst/>
              </a:rPr>
              <a:t>Behinderungen</a:t>
            </a:r>
            <a:r>
              <a:rPr lang="fr-FR" sz="1100" b="0" i="0" strike="noStrike" cap="none" spc="0" baseline="0" dirty="0">
                <a:solidFill>
                  <a:srgbClr val="000000"/>
                </a:solidFill>
                <a:effectLst/>
              </a:rPr>
              <a:t>, heilpädagogik.de 34 (3), pp. 18</a:t>
            </a:r>
            <a:r>
              <a:rPr lang="de-DE" sz="1100" b="0" i="0" strike="noStrike" cap="none" spc="0" baseline="0" dirty="0">
                <a:solidFill>
                  <a:srgbClr val="000000"/>
                </a:solidFill>
                <a:effectLst/>
              </a:rPr>
              <a:t>−</a:t>
            </a:r>
            <a:r>
              <a:rPr lang="fr-FR" sz="1100" b="0" i="0" strike="noStrike" cap="none" spc="0" baseline="0" dirty="0">
                <a:solidFill>
                  <a:srgbClr val="000000"/>
                </a:solidFill>
                <a:effectLst/>
              </a:rPr>
              <a:t>23.</a:t>
            </a:r>
          </a:p>
        </p:txBody>
      </p:sp>
      <p:sp>
        <p:nvSpPr>
          <p:cNvPr id="4" name="Foliennummernplatzhalter 3"/>
          <p:cNvSpPr>
            <a:spLocks noGrp="1"/>
          </p:cNvSpPr>
          <p:nvPr>
            <p:ph type="sldNum" sz="quarter" idx="10"/>
          </p:nvPr>
        </p:nvSpPr>
        <p:spPr/>
        <p:txBody>
          <a:bodyPr/>
          <a:lstStyle/>
          <a:p>
            <a:fld id="{178ACBB0-B8BD-7243-B5CA-EEE1A71994D0}" type="slidenum">
              <a:rPr lang="de-DE" smtClean="0"/>
              <a:t>59</a:t>
            </a:fld>
            <a:endParaRPr lang="de-DE"/>
          </a:p>
        </p:txBody>
      </p:sp>
    </p:spTree>
    <p:extLst>
      <p:ext uri="{BB962C8B-B14F-4D97-AF65-F5344CB8AC3E}">
        <p14:creationId xmlns:p14="http://schemas.microsoft.com/office/powerpoint/2010/main" val="234165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20688" y="4400549"/>
            <a:ext cx="5688632" cy="9604499"/>
          </a:xfrm>
        </p:spPr>
        <p:txBody>
          <a:bodyPr/>
          <a:lstStyle/>
          <a:p>
            <a:r>
              <a:rPr lang="fr-FR" sz="1100" b="0" i="0" strike="noStrike" cap="none" spc="0" baseline="0" dirty="0">
                <a:solidFill>
                  <a:srgbClr val="000000"/>
                </a:solidFill>
                <a:effectLst/>
                <a:latin typeface="Open Sans"/>
                <a:ea typeface="Open Sans"/>
                <a:cs typeface="Open Sans"/>
              </a:rPr>
              <a:t>Ces vingt dernières années ont été caractérisées par une diminution du nombre de familles en Allemagne : alors qu’on en comptait encore 13,2 millions en 1996, elles n’étaient plus de 11,2 millions en 2019. Cette même année, on dénombrait 8,19 millions de familles avec un ou des enfants mineurs.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composition des foyers varie beaucoup selon les enfants et les jeunes. Il existe notamment des familles recomposées, des familles monoparentales, des familles d’accueil, des couples de parents mariés ou non et des familles homoparentales (familles dont les parents sont de même sexe). Le fait de vivre avec ses deux parents ou avec un seul d’entre eux joue un rôle décisif dans la vie familiale de l’enfant. Dans les familles biparentales, les parents peuvent se répartir les tâches éducatives, la gestion de la vie quotidienne et la contribution aux revenus du ménage. Dans les familles monoparentales en revanche, le parent isolé doit généralement assumer seul ces différentes tâches. La monoparentalité résultant par ailleurs souvent d’une séparation ou d’un divorce, elle peut aussi avoir des conséquences psychologiques (parfois importantes) chez le parent et son enfant / ses enfants.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plupart des enfants et des jeunes grandissent dans une famille biparentale, c’est-à-dire qu’ils sont élevés par un couple, marié ou non. En 2019, les familles monoparentales représentaient plus de 16 % des familles avec enfant(s) de moins de 18 ans. Cette part s’accroît avec l’âge des enfants. Après avoir considérablement augmenté pendant plusieurs années, elle est par ailleurs légèrement redescendue depuis 2016.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Parallèlement, la part de parents qui travaillent tout en élevant des enfants en bas âge augmente. Aujourd’hui, dans la moitié des familles biparentales avec enfant(s) de moins de 6 ans, les deux parents travaillent. En 2006, ce n’était le cas que pour 41 % d’entre elles. Chez les parents isolés avec enfant(s) de moins de 18 ans aussi, on constate une augmentation de l’activité professionnelle (passée de 67 % à 73 % en à peine 10 ans).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Pour de nombreuses familles, l’aide sociale à l’enfance et à la jeunesse représente une source de soutien important, notamment grâce aux structures d’accueil des enfants à la journée. Elle permet entre autres de favoriser l’activité professionnelle des parents et de faciliter ou d’alléger les tâches et les difficultés du quotidien.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Böwing-Schmalenbrock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Melanie</a:t>
            </a:r>
            <a:r>
              <a:rPr lang="fr-FR" sz="1100" b="0" i="0" strike="noStrike" cap="none" spc="0" baseline="0" dirty="0">
                <a:solidFill>
                  <a:srgbClr val="000000"/>
                </a:solidFill>
                <a:effectLst/>
                <a:latin typeface="Open Sans"/>
                <a:ea typeface="Open Sans"/>
                <a:cs typeface="Open Sans"/>
              </a:rPr>
              <a:t> ; </a:t>
            </a:r>
            <a:r>
              <a:rPr lang="fr-FR" sz="1100" b="0" i="0" strike="noStrike" cap="none" spc="0" baseline="0" dirty="0" err="1">
                <a:solidFill>
                  <a:srgbClr val="000000"/>
                </a:solidFill>
                <a:effectLst/>
                <a:latin typeface="Open Sans"/>
                <a:ea typeface="Open Sans"/>
                <a:cs typeface="Open Sans"/>
              </a:rPr>
              <a:t>Detemple</a:t>
            </a:r>
            <a:r>
              <a:rPr lang="fr-FR" sz="1100" b="0" i="0" strike="noStrike" cap="none" spc="0" baseline="0" dirty="0">
                <a:solidFill>
                  <a:srgbClr val="000000"/>
                </a:solidFill>
                <a:effectLst/>
                <a:latin typeface="Open Sans"/>
                <a:ea typeface="Open Sans"/>
                <a:cs typeface="Open Sans"/>
              </a:rPr>
              <a:t>, Jonas ; </a:t>
            </a:r>
            <a:r>
              <a:rPr lang="fr-FR" sz="1100" b="0" i="0" strike="noStrike" cap="none" spc="0" baseline="0" dirty="0" err="1">
                <a:solidFill>
                  <a:srgbClr val="000000"/>
                </a:solidFill>
                <a:effectLst/>
                <a:latin typeface="Open Sans"/>
                <a:ea typeface="Open Sans"/>
                <a:cs typeface="Open Sans"/>
              </a:rPr>
              <a:t>Meiner-Teubner</a:t>
            </a:r>
            <a:r>
              <a:rPr lang="fr-FR" sz="1100" b="0" i="0" strike="noStrike" cap="none" spc="0" baseline="0" dirty="0">
                <a:solidFill>
                  <a:srgbClr val="000000"/>
                </a:solidFill>
                <a:effectLst/>
                <a:latin typeface="Open Sans"/>
                <a:ea typeface="Open Sans"/>
                <a:cs typeface="Open Sans"/>
              </a:rPr>
              <a:t>, Christiane. </a:t>
            </a:r>
            <a:r>
              <a:rPr lang="fr-FR" sz="1100" b="0" i="0" strike="noStrike" cap="none" spc="0" baseline="0" dirty="0" err="1">
                <a:solidFill>
                  <a:srgbClr val="000000"/>
                </a:solidFill>
                <a:effectLst/>
                <a:latin typeface="Open Sans"/>
                <a:ea typeface="Open Sans"/>
                <a:cs typeface="Open Sans"/>
              </a:rPr>
              <a:t>Aufwachsen</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 </a:t>
            </a:r>
            <a:r>
              <a:rPr lang="fr-FR" sz="1100" b="0" i="0" strike="noStrike" cap="none" spc="0" baseline="0" dirty="0" err="1">
                <a:solidFill>
                  <a:srgbClr val="000000"/>
                </a:solidFill>
                <a:effectLst/>
                <a:latin typeface="Open Sans"/>
                <a:ea typeface="Open Sans"/>
                <a:cs typeface="Open Sans"/>
              </a:rPr>
              <a:t>Rahmenbedingungen</a:t>
            </a:r>
            <a:r>
              <a:rPr lang="fr-FR" sz="1100" b="0" i="0" strike="noStrike" cap="none" spc="0" baseline="0" dirty="0">
                <a:solidFill>
                  <a:srgbClr val="000000"/>
                </a:solidFill>
                <a:effectLst/>
                <a:latin typeface="Open Sans"/>
                <a:ea typeface="Open Sans"/>
                <a:cs typeface="Open Sans"/>
              </a:rPr>
              <a:t> der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in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Extra 2021. </a:t>
            </a:r>
            <a:r>
              <a:rPr lang="fr-FR" sz="1100" b="0" i="0" strike="noStrike" cap="none" spc="0" baseline="0" dirty="0">
                <a:solidFill>
                  <a:srgbClr val="000000"/>
                </a:solidFill>
                <a:effectLst/>
                <a:latin typeface="Open Sans"/>
                <a:ea typeface="Open Sans"/>
                <a:cs typeface="Open Sans"/>
              </a:rPr>
              <a:t>Dortmund, 2021 : </a:t>
            </a: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pp. 7-11.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fédéral de la Famille, des Personnes âgées, des Femmes et de la Jeunesse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Familie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heute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Daten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Fakten</a:t>
            </a:r>
            <a:r>
              <a:rPr lang="fr-FR" sz="1100" b="0" i="1" strike="noStrike" cap="none" spc="0" baseline="0" dirty="0">
                <a:solidFill>
                  <a:srgbClr val="000000"/>
                </a:solidFill>
                <a:effectLst/>
                <a:latin typeface="Open Sans"/>
                <a:ea typeface="Open Sans"/>
                <a:cs typeface="Open Sans"/>
              </a:rPr>
              <a:t>. Trends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Familienreport</a:t>
            </a:r>
            <a:r>
              <a:rPr lang="fr-FR" sz="1100" b="0" i="0" strike="noStrike" cap="none" spc="0" baseline="0" dirty="0">
                <a:solidFill>
                  <a:srgbClr val="000000"/>
                </a:solidFill>
                <a:effectLst/>
                <a:latin typeface="Open Sans"/>
                <a:ea typeface="Open Sans"/>
                <a:cs typeface="Open Sans"/>
              </a:rPr>
              <a:t> 2020, Berlin, 2020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https://www.bmfsfj.de/blob/163108/edcf52db42aa6bc27683f797f16a350e/familienreport-2020-familie-heute-daten-fakten-trends-data.pdf</a:t>
            </a:r>
            <a:r>
              <a:rPr lang="fr-FR" sz="1100" b="0" i="0" strike="noStrike" cap="none" spc="0" baseline="0" dirty="0">
                <a:solidFill>
                  <a:srgbClr val="000000"/>
                </a:solidFill>
                <a:effectLst/>
                <a:latin typeface="Open Sans"/>
                <a:ea typeface="Open Sans"/>
                <a:cs typeface="Open Sans"/>
              </a:rPr>
              <a:t> (consulté le 16/02/2021).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1" strike="noStrike" cap="none" spc="0" baseline="0" dirty="0" err="1">
                <a:solidFill>
                  <a:srgbClr val="000000"/>
                </a:solidFill>
                <a:effectLst/>
                <a:latin typeface="Open Sans"/>
                <a:ea typeface="Open Sans"/>
                <a:cs typeface="Open Sans"/>
              </a:rPr>
              <a:t>Ergebnisse</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Mikrozensus</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Bevölkerung</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Familie</a:t>
            </a:r>
            <a:r>
              <a:rPr lang="fr-FR" sz="1100" b="0" i="1" strike="noStrike" cap="none" spc="0" baseline="0" dirty="0">
                <a:solidFill>
                  <a:srgbClr val="000000"/>
                </a:solidFill>
                <a:effectLst/>
                <a:latin typeface="Open Sans"/>
                <a:ea typeface="Open Sans"/>
                <a:cs typeface="Open Sans"/>
              </a:rPr>
              <a:t>/</a:t>
            </a:r>
            <a:r>
              <a:rPr lang="fr-FR" sz="1100" b="0" i="1" strike="noStrike" cap="none" spc="0" baseline="0" dirty="0" err="1">
                <a:solidFill>
                  <a:srgbClr val="000000"/>
                </a:solidFill>
                <a:effectLst/>
                <a:latin typeface="Open Sans"/>
                <a:ea typeface="Open Sans"/>
                <a:cs typeface="Open Sans"/>
              </a:rPr>
              <a:t>Lebensform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Hauptwohnsitz</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Ergebnisse</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Mikrozensus</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Information à jour du 22/07/2020 (</a:t>
            </a:r>
            <a:r>
              <a:rPr lang="fr-FR" sz="1100" b="0" i="0" u="sng" strike="noStrike" cap="none" spc="0" baseline="0" dirty="0">
                <a:solidFill>
                  <a:srgbClr val="000000"/>
                </a:solidFill>
                <a:uFill>
                  <a:solidFill>
                    <a:srgbClr val="000000"/>
                  </a:solidFill>
                </a:uFill>
                <a:latin typeface="Open Sans"/>
                <a:ea typeface="Open Sans"/>
                <a:cs typeface="Open Sans"/>
                <a:hlinkClick r:id="rId4" history="0"/>
              </a:rPr>
              <a:t>www.destatis.de/DE/Themen/Gesellschaft-Umwelt/Bevoelkerung/Haushalte-Familien/Tabellen/2-5-familien.html</a:t>
            </a:r>
            <a:r>
              <a:rPr lang="fr-FR" sz="1100" b="0" i="0" strike="noStrike" cap="none" spc="0" baseline="0" dirty="0">
                <a:solidFill>
                  <a:srgbClr val="000000"/>
                </a:solidFill>
                <a:effectLst/>
                <a:latin typeface="Open Sans"/>
                <a:ea typeface="Open Sans"/>
                <a:cs typeface="Open Sans"/>
              </a:rPr>
              <a:t> (consulté le 30/01/2021).</a:t>
            </a:r>
          </a:p>
        </p:txBody>
      </p:sp>
      <p:sp>
        <p:nvSpPr>
          <p:cNvPr id="4" name="Foliennummernplatzhalter 3"/>
          <p:cNvSpPr>
            <a:spLocks noGrp="1"/>
          </p:cNvSpPr>
          <p:nvPr>
            <p:ph type="sldNum" sz="quarter" idx="10"/>
          </p:nvPr>
        </p:nvSpPr>
        <p:spPr/>
        <p:txBody>
          <a:bodyPr/>
          <a:lstStyle/>
          <a:p>
            <a:fld id="{178ACBB0-B8BD-7243-B5CA-EEE1A71994D0}" type="slidenum">
              <a:rPr lang="de-DE" smtClean="0"/>
              <a:t>6</a:t>
            </a:fld>
            <a:endParaRPr lang="de-DE"/>
          </a:p>
        </p:txBody>
      </p:sp>
    </p:spTree>
    <p:extLst>
      <p:ext uri="{BB962C8B-B14F-4D97-AF65-F5344CB8AC3E}">
        <p14:creationId xmlns:p14="http://schemas.microsoft.com/office/powerpoint/2010/main" val="4263194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8524379"/>
          </a:xfrm>
        </p:spPr>
        <p:txBody>
          <a:bodyPr/>
          <a:lstStyle/>
          <a:p>
            <a:r>
              <a:rPr lang="fr-FR" sz="1100" b="0" i="0" strike="noStrike" cap="none" spc="0" baseline="0" dirty="0">
                <a:solidFill>
                  <a:srgbClr val="000000"/>
                </a:solidFill>
                <a:effectLst/>
                <a:latin typeface="Open Sans"/>
                <a:ea typeface="Open Sans"/>
                <a:cs typeface="Open Sans"/>
              </a:rPr>
              <a:t>Les prestations en faveur de la pleine participation sociale des personnes en situation de handicap sont prises en charge par différents acteurs (</a:t>
            </a:r>
            <a:r>
              <a:rPr lang="fr-FR" sz="1100" b="0" i="1" strike="noStrike" cap="none" spc="0" baseline="0" dirty="0">
                <a:solidFill>
                  <a:srgbClr val="000000"/>
                </a:solidFill>
                <a:effectLst/>
                <a:latin typeface="Open Sans"/>
                <a:ea typeface="Open Sans"/>
                <a:cs typeface="Open Sans"/>
              </a:rPr>
              <a:t>voir la section 2.4.1</a:t>
            </a:r>
            <a:r>
              <a:rPr lang="fr-FR" sz="1100" b="0" i="0" strike="noStrike" cap="none" spc="0" baseline="0" dirty="0">
                <a:solidFill>
                  <a:srgbClr val="000000"/>
                </a:solidFill>
                <a:effectLst/>
                <a:latin typeface="Open Sans"/>
                <a:ea typeface="Open Sans"/>
                <a:cs typeface="Open Sans"/>
              </a:rPr>
              <a:t>). D’une part, cette différenciation permet de cibler au mieux les besoins des différents publics. D’autre part cependant, elle risque de compliquer l’identification, par les titulaires de ces droits, de l’organisme compétent pour les aider et des règles de procédure applicables dans leur cas, mais aussi d’entraîner des conflits de compétence susceptibles de causer un retard de prise en charge.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Face à cette situation, le législateur a redéfini </a:t>
            </a:r>
            <a:r>
              <a:rPr lang="fr-FR" sz="1100" i="0" strike="noStrike" cap="none" spc="0" baseline="0" dirty="0">
                <a:solidFill>
                  <a:srgbClr val="000000"/>
                </a:solidFill>
                <a:effectLst/>
                <a:latin typeface="Open Sans"/>
                <a:ea typeface="Open Sans"/>
                <a:cs typeface="Open Sans"/>
              </a:rPr>
              <a:t>l</a:t>
            </a:r>
            <a:r>
              <a:rPr lang="fr-FR" sz="1100" b="0" i="0" strike="noStrike" cap="none" spc="0" baseline="0" dirty="0">
                <a:solidFill>
                  <a:srgbClr val="000000"/>
                </a:solidFill>
                <a:effectLst/>
                <a:latin typeface="Open Sans"/>
                <a:ea typeface="Open Sans"/>
                <a:cs typeface="Open Sans"/>
              </a:rPr>
              <a:t>’ensemble des règles de procédure applicables à tous les acteurs de la rééducation à l’occasion de la grande réforme du droit à la participation (voir la </a:t>
            </a:r>
            <a:r>
              <a:rPr lang="fr-FR" sz="1100" b="0" i="1" strike="noStrike" cap="none" spc="0" baseline="0" dirty="0">
                <a:solidFill>
                  <a:srgbClr val="000000"/>
                </a:solidFill>
                <a:effectLst/>
                <a:latin typeface="Open Sans"/>
                <a:ea typeface="Open Sans"/>
                <a:cs typeface="Open Sans"/>
              </a:rPr>
              <a:t>section 2.4.1</a:t>
            </a:r>
            <a:r>
              <a:rPr lang="fr-FR" sz="1100" b="0" i="0" strike="noStrike" cap="none" spc="0" baseline="0" dirty="0">
                <a:solidFill>
                  <a:srgbClr val="000000"/>
                </a:solidFill>
                <a:effectLst/>
                <a:latin typeface="Open Sans"/>
                <a:ea typeface="Open Sans"/>
                <a:cs typeface="Open Sans"/>
              </a:rPr>
              <a:t>). Celles-ci figurent au SGB IX et s’appliquent y compris lorsqu’elles entrent en contradiction avec les règles de procédures qui leur sont propres, p. ex. celles du SGB VIII dans le cas de l’aide sociale à l’enfance et à la jeunesse (</a:t>
            </a:r>
            <a:r>
              <a:rPr lang="fr-FR" sz="1100" b="0" i="1" strike="noStrike" cap="none" spc="0" baseline="0" dirty="0">
                <a:solidFill>
                  <a:srgbClr val="000000"/>
                </a:solidFill>
                <a:effectLst/>
                <a:latin typeface="Open Sans"/>
                <a:ea typeface="Open Sans"/>
                <a:cs typeface="Open Sans"/>
              </a:rPr>
              <a:t>cf. art. 7, al. 2 du SGB IX</a:t>
            </a:r>
            <a:r>
              <a:rPr lang="fr-FR" sz="1100" b="0" i="0" strike="noStrike" cap="none" spc="0" baseline="0" dirty="0">
                <a:solidFill>
                  <a:srgbClr val="000000"/>
                </a:solidFill>
                <a:effectLst/>
                <a:latin typeface="Open Sans"/>
                <a:ea typeface="Open Sans"/>
                <a:cs typeface="Open Sans"/>
              </a:rPr>
              <a:t>). Lorsque le service communal d’aide sociale à l’enfance et à la jeunesse prend en charge des jeunes en situation de handicap psychique, il agit en tant qu’acteur de la rééducation et doit donc se conformer aux règles spéciales de procédure décrites dans le SGB IX.</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SGB IX prévoit notamment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mise en œuvre d’une </a:t>
            </a:r>
            <a:r>
              <a:rPr lang="fr-FR" sz="1100" b="1" i="0" strike="noStrike" cap="none" spc="0" baseline="0" dirty="0">
                <a:solidFill>
                  <a:srgbClr val="000000"/>
                </a:solidFill>
                <a:effectLst/>
                <a:latin typeface="Open Sans"/>
                <a:ea typeface="Open Sans"/>
                <a:cs typeface="Open Sans"/>
              </a:rPr>
              <a:t>procédure de validation accélérée</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cf. art. 14</a:t>
            </a:r>
            <a:r>
              <a:rPr lang="fr-FR" sz="1100" b="0" i="0" strike="noStrike" cap="none" spc="0" baseline="0" dirty="0">
                <a:solidFill>
                  <a:srgbClr val="000000"/>
                </a:solidFill>
                <a:effectLst/>
                <a:latin typeface="Open Sans"/>
                <a:ea typeface="Open Sans"/>
                <a:cs typeface="Open Sans"/>
              </a:rPr>
              <a:t>) : L’acteur qui reçoit une demande de prise en charge doit vérifier la validité de la demande et sa propre compétence en la matière dans un délai très court afin d’accorder les prestations nécessaires rapidement. Il dispose de seulement deux semaines pour transmettre la demande à un acteur s’il constate qu’il est lui-même incompétent. Passé ce délai, il doit assumer la prise en charge de l’ayant droit même si son cas ne relève pas de sa compétence : il n’est plus en mesure de lui opposer son incompétence et doit fournir une prestation qui ne relève pas de son ressort, et qu’il se fera ensuite rembourser auprès de l’acteur par lequel elle aurait dû être assurée.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a:t>
            </a:r>
            <a:r>
              <a:rPr lang="fr-FR" sz="1100" b="1" i="0" strike="noStrike" cap="none" spc="0" baseline="0" dirty="0">
                <a:solidFill>
                  <a:srgbClr val="000000"/>
                </a:solidFill>
                <a:effectLst/>
                <a:latin typeface="Open Sans"/>
                <a:ea typeface="Open Sans"/>
                <a:cs typeface="Open Sans"/>
              </a:rPr>
              <a:t>coordination des prestations</a:t>
            </a:r>
            <a:r>
              <a:rPr lang="fr-FR" sz="1100" b="0" i="0" strike="noStrike" cap="none" spc="0" baseline="0" dirty="0">
                <a:solidFill>
                  <a:srgbClr val="000000"/>
                </a:solidFill>
                <a:effectLst/>
                <a:latin typeface="Open Sans"/>
                <a:ea typeface="Open Sans"/>
                <a:cs typeface="Open Sans"/>
              </a:rPr>
              <a:t> : L’acteur compétent (de fait) endosse la responsabilité de l’ensemble des prestations. Ainsi, si des prestations assurées par différents acteurs de la rééducation sont nécessaires, elle doit d’une part y participer (</a:t>
            </a:r>
            <a:r>
              <a:rPr lang="fr-FR" sz="1100" b="0" i="1" strike="noStrike" cap="none" spc="0" baseline="0" dirty="0">
                <a:solidFill>
                  <a:srgbClr val="000000"/>
                </a:solidFill>
                <a:effectLst/>
                <a:latin typeface="Open Sans"/>
                <a:ea typeface="Open Sans"/>
                <a:cs typeface="Open Sans"/>
              </a:rPr>
              <a:t>cf. art. 15</a:t>
            </a:r>
            <a:r>
              <a:rPr lang="fr-FR" sz="1100" b="0" i="0" strike="noStrike" cap="none" spc="0" baseline="0" dirty="0">
                <a:solidFill>
                  <a:srgbClr val="000000"/>
                </a:solidFill>
                <a:effectLst/>
                <a:latin typeface="Open Sans"/>
                <a:ea typeface="Open Sans"/>
                <a:cs typeface="Open Sans"/>
              </a:rPr>
              <a:t>) et d’autre part coordonner leur action dans le cadre d’un plan global d’aide à la participation (</a:t>
            </a:r>
            <a:r>
              <a:rPr lang="fr-FR" sz="1100" b="0" i="1" strike="noStrike" cap="none" spc="0" baseline="0" dirty="0">
                <a:solidFill>
                  <a:srgbClr val="000000"/>
                </a:solidFill>
                <a:effectLst/>
                <a:latin typeface="Open Sans"/>
                <a:ea typeface="Open Sans"/>
                <a:cs typeface="Open Sans"/>
              </a:rPr>
              <a:t>cf. art. 19 et 20</a:t>
            </a:r>
            <a:r>
              <a:rPr lang="fr-FR" sz="1100" b="0" i="0" strike="noStrike" cap="none" spc="0" baseline="0" dirty="0">
                <a:solidFill>
                  <a:srgbClr val="000000"/>
                </a:solidFill>
                <a:effectLst/>
                <a:latin typeface="Open Sans"/>
                <a:ea typeface="Open Sans"/>
                <a:cs typeface="Open Sans"/>
              </a:rPr>
              <a:t>). Cela permet aux bénéficiaires de disposer d’un interlocuteur unique </a:t>
            </a:r>
            <a:r>
              <a:rPr lang="fr-FR" sz="1100" b="0" i="0" u="none" strike="noStrike" cap="none" spc="0" baseline="0" dirty="0">
                <a:solidFill>
                  <a:srgbClr val="000000"/>
                </a:solidFill>
                <a:effectLst/>
                <a:latin typeface="Open Sans"/>
                <a:ea typeface="Open Sans"/>
                <a:cs typeface="Open Sans"/>
              </a:rPr>
              <a:t>dédié qui conçoit les prestations nécessaires et s’assure de leur réalisation.</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v. </a:t>
            </a:r>
            <a:r>
              <a:rPr lang="fr-FR" sz="1100" b="0" i="0" strike="noStrike" cap="none" spc="0" baseline="0" dirty="0" err="1">
                <a:solidFill>
                  <a:srgbClr val="000000"/>
                </a:solidFill>
                <a:effectLst/>
                <a:latin typeface="Open Sans"/>
                <a:ea typeface="Open Sans"/>
                <a:cs typeface="Open Sans"/>
              </a:rPr>
              <a:t>Boetticher</a:t>
            </a:r>
            <a:r>
              <a:rPr lang="fr-FR" sz="1100" b="0" i="0" strike="noStrike" cap="none" spc="0" baseline="0" dirty="0">
                <a:solidFill>
                  <a:srgbClr val="000000"/>
                </a:solidFill>
                <a:effectLst/>
                <a:latin typeface="Open Sans"/>
                <a:ea typeface="Open Sans"/>
                <a:cs typeface="Open Sans"/>
              </a:rPr>
              <a:t>, Arne (2020) : </a:t>
            </a:r>
            <a:r>
              <a:rPr lang="fr-FR" sz="1100" b="0" i="1" strike="noStrike" cap="none" spc="0" baseline="0" dirty="0" err="1">
                <a:solidFill>
                  <a:srgbClr val="000000"/>
                </a:solidFill>
                <a:effectLst/>
                <a:latin typeface="Open Sans"/>
                <a:ea typeface="Open Sans"/>
                <a:cs typeface="Open Sans"/>
              </a:rPr>
              <a:t>Das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neue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Teilhaberecht</a:t>
            </a:r>
            <a:r>
              <a:rPr lang="fr-FR" sz="1100" b="0" i="0" strike="noStrike" cap="none" spc="0" baseline="0" dirty="0">
                <a:solidFill>
                  <a:srgbClr val="000000"/>
                </a:solidFill>
                <a:effectLst/>
                <a:latin typeface="Open Sans"/>
                <a:ea typeface="Open Sans"/>
                <a:cs typeface="Open Sans"/>
              </a:rPr>
              <a:t>,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Baden-Baden, Allemagne.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Schönecker</a:t>
            </a:r>
            <a:r>
              <a:rPr lang="fr-FR" sz="1100" b="0" i="0" strike="noStrike" cap="none" spc="0" baseline="0" dirty="0">
                <a:solidFill>
                  <a:srgbClr val="000000"/>
                </a:solidFill>
                <a:effectLst/>
                <a:latin typeface="Open Sans"/>
                <a:ea typeface="Open Sans"/>
                <a:cs typeface="Open Sans"/>
              </a:rPr>
              <a:t>, Lydia (2019) : </a:t>
            </a:r>
            <a:r>
              <a:rPr lang="fr-FR" sz="1100" b="0" i="1" strike="noStrike" cap="none" spc="0" baseline="0" dirty="0" err="1">
                <a:solidFill>
                  <a:srgbClr val="000000"/>
                </a:solidFill>
                <a:effectLst/>
              </a:rPr>
              <a:t>Auswirkungen</a:t>
            </a:r>
            <a:r>
              <a:rPr lang="fr-FR" sz="1100" b="0" i="1" strike="noStrike" cap="none" spc="0" baseline="0" dirty="0">
                <a:solidFill>
                  <a:srgbClr val="000000"/>
                </a:solidFill>
                <a:effectLst/>
              </a:rPr>
              <a:t> des BTHG </a:t>
            </a:r>
            <a:r>
              <a:rPr lang="fr-FR" sz="1100" b="0" i="1" strike="noStrike" cap="none" spc="0" baseline="0" dirty="0" err="1">
                <a:solidFill>
                  <a:srgbClr val="000000"/>
                </a:solidFill>
                <a:effectLst/>
              </a:rPr>
              <a:t>auf</a:t>
            </a:r>
            <a:r>
              <a:rPr lang="fr-FR" sz="1100" b="0" i="1" strike="noStrike" cap="none" spc="0" baseline="0" dirty="0">
                <a:solidFill>
                  <a:srgbClr val="000000"/>
                </a:solidFill>
                <a:effectLst/>
              </a:rPr>
              <a:t> Kinder und </a:t>
            </a:r>
            <a:r>
              <a:rPr lang="fr-FR" sz="1100" b="0" i="1" strike="noStrike" cap="none" spc="0" baseline="0" dirty="0" err="1">
                <a:solidFill>
                  <a:srgbClr val="000000"/>
                </a:solidFill>
                <a:effectLst/>
              </a:rPr>
              <a:t>Jugendliche</a:t>
            </a:r>
            <a:r>
              <a:rPr lang="fr-FR" sz="1100" b="0" i="1" strike="noStrike" cap="none" spc="0" baseline="0" dirty="0">
                <a:solidFill>
                  <a:srgbClr val="000000"/>
                </a:solidFill>
                <a:effectLst/>
              </a:rPr>
              <a:t> mit </a:t>
            </a:r>
            <a:r>
              <a:rPr lang="fr-FR" sz="1100" b="0" i="1" strike="noStrike" cap="none" spc="0" baseline="0" dirty="0" err="1">
                <a:solidFill>
                  <a:srgbClr val="000000"/>
                </a:solidFill>
                <a:effectLst/>
              </a:rPr>
              <a:t>Behinderungen</a:t>
            </a:r>
            <a:r>
              <a:rPr lang="fr-FR" sz="1100" b="0" i="0" strike="noStrike" cap="none" spc="0" baseline="0" dirty="0">
                <a:solidFill>
                  <a:srgbClr val="000000"/>
                </a:solidFill>
                <a:effectLst/>
              </a:rPr>
              <a:t>, heilpädagogik.de 34 (3), pp. 18−23.</a:t>
            </a:r>
          </a:p>
        </p:txBody>
      </p:sp>
      <p:sp>
        <p:nvSpPr>
          <p:cNvPr id="4" name="Foliennummernplatzhalter 3"/>
          <p:cNvSpPr>
            <a:spLocks noGrp="1"/>
          </p:cNvSpPr>
          <p:nvPr>
            <p:ph type="sldNum" sz="quarter" idx="10"/>
          </p:nvPr>
        </p:nvSpPr>
        <p:spPr/>
        <p:txBody>
          <a:bodyPr/>
          <a:lstStyle/>
          <a:p>
            <a:fld id="{178ACBB0-B8BD-7243-B5CA-EEE1A71994D0}" type="slidenum">
              <a:rPr lang="de-DE" smtClean="0"/>
              <a:t>60</a:t>
            </a:fld>
            <a:endParaRPr lang="de-DE"/>
          </a:p>
        </p:txBody>
      </p:sp>
    </p:spTree>
    <p:extLst>
      <p:ext uri="{BB962C8B-B14F-4D97-AF65-F5344CB8AC3E}">
        <p14:creationId xmlns:p14="http://schemas.microsoft.com/office/powerpoint/2010/main" val="432407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420923"/>
          </a:xfrm>
        </p:spPr>
        <p:txBody>
          <a:bodyPr/>
          <a:lstStyle/>
          <a:p>
            <a:r>
              <a:rPr lang="fr-FR" sz="1100" b="0" i="0" strike="noStrike" cap="none" spc="0" baseline="0" dirty="0">
                <a:solidFill>
                  <a:srgbClr val="000000"/>
                </a:solidFill>
                <a:effectLst/>
                <a:latin typeface="Open Sans"/>
                <a:ea typeface="Open Sans"/>
                <a:cs typeface="Open Sans"/>
              </a:rPr>
              <a:t>L’aide sociale à l’enfance et à la jeunesse est l’un des acteurs compétents en matière de prise en charge des jeunes en situation de handicap, voire à ce jour le seul acteur compétent lorsqu’il s’agit d’un handicap psychique (pour en savoir plus sur dispositions légales relatives à la planification de l’aide des jeunes en situation de handicap physique et/ou mental d’ici à 2028, </a:t>
            </a:r>
            <a:r>
              <a:rPr lang="fr-FR" sz="1100" b="0" i="1" strike="noStrike" cap="none" spc="0" baseline="0" dirty="0">
                <a:solidFill>
                  <a:srgbClr val="000000"/>
                </a:solidFill>
                <a:effectLst/>
                <a:latin typeface="Open Sans"/>
                <a:ea typeface="Open Sans"/>
                <a:cs typeface="Open Sans"/>
              </a:rPr>
              <a:t>voir la section 1.1.16</a:t>
            </a:r>
            <a:r>
              <a:rPr lang="fr-FR" sz="1100" b="0" i="0" strike="noStrike" cap="none" spc="0" baseline="0" dirty="0">
                <a:solidFill>
                  <a:srgbClr val="000000"/>
                </a:solidFill>
                <a:effectLst/>
                <a:latin typeface="Open Sans"/>
                <a:ea typeface="Open Sans"/>
                <a:cs typeface="Open Sans"/>
              </a:rPr>
              <a:t>). Les aides accordées si les conditions prévues à l’article 35a du SGB VIII sont remplies (</a:t>
            </a:r>
            <a:r>
              <a:rPr lang="fr-FR" sz="1100" b="0" i="1" strike="noStrike" cap="none" spc="0" baseline="0" dirty="0">
                <a:solidFill>
                  <a:srgbClr val="000000"/>
                </a:solidFill>
                <a:effectLst/>
                <a:latin typeface="Open Sans"/>
                <a:ea typeface="Open Sans"/>
                <a:cs typeface="Open Sans"/>
              </a:rPr>
              <a:t>voir la section 2.4.1</a:t>
            </a:r>
            <a:r>
              <a:rPr lang="fr-FR" sz="1100" b="0" i="0" strike="noStrike" cap="none" spc="0" baseline="0" dirty="0">
                <a:solidFill>
                  <a:srgbClr val="000000"/>
                </a:solidFill>
                <a:effectLst/>
                <a:latin typeface="Open Sans"/>
                <a:ea typeface="Open Sans"/>
                <a:cs typeface="Open Sans"/>
              </a:rPr>
              <a:t>) peuvent être mises en place selon les mêmes modalités que les actions éducatives : mesures de suivi en milieu ouvert, semi-ouvert ou au sein d’une structure d’hébergement (</a:t>
            </a:r>
            <a:r>
              <a:rPr lang="fr-FR" sz="1100" b="0" i="1" strike="noStrike" cap="none" spc="0" baseline="0" dirty="0">
                <a:solidFill>
                  <a:srgbClr val="000000"/>
                </a:solidFill>
                <a:effectLst/>
                <a:latin typeface="Open Sans"/>
                <a:ea typeface="Open Sans"/>
                <a:cs typeface="Open Sans"/>
              </a:rPr>
              <a:t>cf. art. 35a, al. 2 du SGB VIII</a:t>
            </a:r>
            <a:r>
              <a:rPr lang="fr-FR" sz="1100" b="0" i="0" strike="noStrike" cap="none" spc="0" baseline="0" dirty="0">
                <a:solidFill>
                  <a:srgbClr val="000000"/>
                </a:solidFill>
                <a:effectLst/>
                <a:latin typeface="Open Sans"/>
                <a:ea typeface="Open Sans"/>
                <a:cs typeface="Open Sans"/>
              </a:rPr>
              <a:t>). Le contenu des prestations proposées est défini dans le SGB IX (</a:t>
            </a:r>
            <a:r>
              <a:rPr lang="fr-FR" sz="1100" b="0" i="1" strike="noStrike" cap="none" spc="0" baseline="0" dirty="0">
                <a:solidFill>
                  <a:srgbClr val="000000"/>
                </a:solidFill>
                <a:effectLst/>
                <a:latin typeface="Open Sans"/>
                <a:ea typeface="Open Sans"/>
                <a:cs typeface="Open Sans"/>
              </a:rPr>
              <a:t>cf. art. 35, al. 3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Conformément à l’art. 6, al. 1.6 du SGB IX, l’aide sociale à l’enfance et à la jeunesse assure l’aide à l’intégration dans les domaines suivants :</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Participation au suivi médical :</a:t>
            </a:r>
            <a:r>
              <a:rPr lang="fr-FR" sz="1100" b="0" i="0" strike="noStrike" cap="none" spc="0" baseline="0" dirty="0">
                <a:solidFill>
                  <a:srgbClr val="000000"/>
                </a:solidFill>
                <a:effectLst/>
                <a:latin typeface="Open Sans"/>
                <a:ea typeface="Open Sans"/>
                <a:cs typeface="Open Sans"/>
              </a:rPr>
              <a:t> ces prestations relèvent normalement de la responsabilité des caisses d’assurance maladie. Certains handicaps, par exemple la </a:t>
            </a:r>
            <a:r>
              <a:rPr lang="fr-FR" sz="1100" b="0" i="0" strike="noStrike" cap="none" spc="0" baseline="0" dirty="0" err="1">
                <a:solidFill>
                  <a:srgbClr val="000000"/>
                </a:solidFill>
                <a:effectLst/>
                <a:latin typeface="Open Sans"/>
                <a:ea typeface="Open Sans"/>
                <a:cs typeface="Open Sans"/>
              </a:rPr>
              <a:t>légasthénie</a:t>
            </a:r>
            <a:r>
              <a:rPr lang="fr-FR" sz="1100" b="0" i="0" strike="noStrike" cap="none" spc="0" baseline="0" dirty="0">
                <a:solidFill>
                  <a:srgbClr val="000000"/>
                </a:solidFill>
                <a:effectLst/>
                <a:latin typeface="Open Sans"/>
                <a:ea typeface="Open Sans"/>
                <a:cs typeface="Open Sans"/>
              </a:rPr>
              <a:t>, ne sont toutefois pas pris en charge par ces dernières. Dans ce cas, c’est l’aide sociale à l’enfance et à la jeunesse </a:t>
            </a:r>
            <a:r>
              <a:rPr lang="fr-FR" sz="1100" b="0" i="0" u="none" strike="noStrike" cap="none" spc="0" baseline="0" dirty="0">
                <a:solidFill>
                  <a:srgbClr val="000000"/>
                </a:solidFill>
                <a:effectLst/>
                <a:latin typeface="Open Sans"/>
                <a:ea typeface="Open Sans"/>
                <a:cs typeface="Open Sans"/>
              </a:rPr>
              <a:t>qui intervient, conformément </a:t>
            </a:r>
            <a:r>
              <a:rPr lang="fr-FR" sz="1100" b="0" i="0" strike="noStrike" cap="none" spc="0" baseline="0" dirty="0">
                <a:solidFill>
                  <a:srgbClr val="000000"/>
                </a:solidFill>
                <a:effectLst/>
                <a:latin typeface="Open Sans"/>
                <a:ea typeface="Open Sans"/>
                <a:cs typeface="Open Sans"/>
              </a:rPr>
              <a:t>à l’article 35a du SGB VIII.</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Participation à la vie professionnelle : </a:t>
            </a:r>
            <a:r>
              <a:rPr lang="fr-FR" sz="1100" b="0" i="0" strike="noStrike" cap="none" spc="0" baseline="0" dirty="0">
                <a:solidFill>
                  <a:srgbClr val="000000"/>
                </a:solidFill>
                <a:effectLst/>
                <a:latin typeface="Open Sans"/>
                <a:ea typeface="Open Sans"/>
                <a:cs typeface="Open Sans"/>
              </a:rPr>
              <a:t>ici aussi, c’est un autre acteur (l’Agence fédérale pour l’emploi) qui est en principe responsable de la prise en charge, y compris lorsque des mesures éducatives sont nécessaires (par exemple en cas d’hébergement en internat). En revanche, si celles-ci prennent la forme d’actions éducatives indépendantes du suivi du parcours professionnel, </a:t>
            </a:r>
            <a:r>
              <a:rPr lang="fr-FR" sz="1100" b="0" i="0" u="none" strike="noStrike" cap="none" spc="0" baseline="0" dirty="0">
                <a:solidFill>
                  <a:srgbClr val="000000"/>
                </a:solidFill>
                <a:effectLst/>
                <a:latin typeface="Open Sans"/>
                <a:ea typeface="Open Sans"/>
                <a:cs typeface="Open Sans"/>
              </a:rPr>
              <a:t>elles peuvent être assurées à titre dérogatoire</a:t>
            </a:r>
            <a:r>
              <a:rPr lang="fr-FR" sz="1100" b="0" i="0" strike="noStrike" cap="none" spc="0" baseline="0" dirty="0">
                <a:solidFill>
                  <a:srgbClr val="000000"/>
                </a:solidFill>
                <a:effectLst/>
                <a:latin typeface="Open Sans"/>
                <a:ea typeface="Open Sans"/>
                <a:cs typeface="Open Sans"/>
              </a:rPr>
              <a:t> par l’aide sociale à l’enfance et à la jeunesse conformément à l’article 35a du SGB VIII.</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Participation à l’éducation et à la formation : </a:t>
            </a:r>
            <a:r>
              <a:rPr lang="fr-FR" sz="1100" b="0" i="0" strike="noStrike" cap="none" spc="0" baseline="0" dirty="0">
                <a:solidFill>
                  <a:srgbClr val="000000"/>
                </a:solidFill>
                <a:effectLst/>
                <a:latin typeface="Open Sans"/>
                <a:ea typeface="Open Sans"/>
                <a:cs typeface="Open Sans"/>
              </a:rPr>
              <a:t>la garantie de la pleine participation des enfants en situation de handicap dans le domaine de l’éducation (c’est-à-dire dans les cursus ordinaires) incombe normalement au système scolaire. Ce dernier étant cependant largement défaillant en la matière (</a:t>
            </a:r>
            <a:r>
              <a:rPr lang="fr-FR" sz="1100" b="0" i="1" strike="noStrike" cap="none" spc="0" baseline="0" dirty="0">
                <a:solidFill>
                  <a:srgbClr val="000000"/>
                </a:solidFill>
                <a:effectLst/>
                <a:latin typeface="Open Sans"/>
                <a:ea typeface="Open Sans"/>
                <a:cs typeface="Open Sans"/>
              </a:rPr>
              <a:t>voir le fort taux d’élèves scolarisés dans des établissements d’enseignement spécialisés, section 1.1.9</a:t>
            </a:r>
            <a:r>
              <a:rPr lang="fr-FR" sz="1100" b="0" i="0" strike="noStrike" cap="none" spc="0" baseline="0" dirty="0">
                <a:solidFill>
                  <a:srgbClr val="000000"/>
                </a:solidFill>
                <a:effectLst/>
                <a:latin typeface="Open Sans"/>
                <a:ea typeface="Open Sans"/>
                <a:cs typeface="Open Sans"/>
              </a:rPr>
              <a:t>), l’aide sociale à l’enfance et à la jeunesse est souvent amenée à prendre des mesures compensatoires, lesquelles prennent notamment la forme d’un accompagnement par des auxiliaires de vie </a:t>
            </a:r>
            <a:r>
              <a:rPr lang="fr-FR" sz="1100" b="0" i="0" u="none" strike="noStrike" cap="none" spc="0" baseline="0" dirty="0">
                <a:solidFill>
                  <a:srgbClr val="000000"/>
                </a:solidFill>
                <a:effectLst/>
                <a:latin typeface="Open Sans"/>
                <a:ea typeface="Open Sans"/>
                <a:cs typeface="Open Sans"/>
              </a:rPr>
              <a:t>scolaire ou universitaire (</a:t>
            </a:r>
            <a:r>
              <a:rPr lang="fr-FR" sz="1100" b="0" i="1" strike="noStrike" cap="none" spc="0" baseline="0" dirty="0">
                <a:solidFill>
                  <a:srgbClr val="000000"/>
                </a:solidFill>
                <a:effectLst/>
                <a:latin typeface="Open Sans"/>
                <a:ea typeface="Open Sans"/>
                <a:cs typeface="Open Sans"/>
              </a:rPr>
              <a:t>cf. art. 112 du SGB IX</a:t>
            </a:r>
            <a:r>
              <a:rPr lang="fr-FR" sz="1100" b="0" i="0" strike="noStrike" cap="none" spc="0" baseline="0" dirty="0">
                <a:solidFill>
                  <a:srgbClr val="000000"/>
                </a:solidFill>
                <a:effectLst/>
                <a:latin typeface="Open Sans"/>
                <a:ea typeface="Open Sans"/>
                <a:cs typeface="Open Sans"/>
              </a:rPr>
              <a:t>).</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Participation à la vie sociale :</a:t>
            </a:r>
            <a:r>
              <a:rPr lang="fr-FR" sz="1100" b="0" i="0" strike="noStrike" cap="none" spc="0" baseline="0" dirty="0">
                <a:solidFill>
                  <a:srgbClr val="000000"/>
                </a:solidFill>
                <a:effectLst/>
                <a:latin typeface="Open Sans"/>
                <a:ea typeface="Open Sans"/>
                <a:cs typeface="Open Sans"/>
              </a:rPr>
              <a:t> le soutien à la participation sociale des enfants et des jeunes en situation de handicap psychique relève du périmètre de compétence classique de l’aide sociale à l’enfance et à la jeunesse. Ce soutien prend notamment la forme de mesures d’enseignement spécialisé à destination des enfants qui ne sont pas encore scolarisés (</a:t>
            </a:r>
            <a:r>
              <a:rPr lang="fr-FR" sz="1100" b="0" i="1" strike="noStrike" cap="none" spc="0" baseline="0" dirty="0">
                <a:solidFill>
                  <a:srgbClr val="000000"/>
                </a:solidFill>
                <a:effectLst/>
                <a:latin typeface="Open Sans"/>
                <a:ea typeface="Open Sans"/>
                <a:cs typeface="Open Sans"/>
              </a:rPr>
              <a:t>cf. art. 79 du SGB IX</a:t>
            </a:r>
            <a:r>
              <a:rPr lang="fr-FR" sz="1100" b="0" i="0" strike="noStrike" cap="none" spc="0" baseline="0" dirty="0">
                <a:solidFill>
                  <a:srgbClr val="000000"/>
                </a:solidFill>
                <a:effectLst/>
                <a:latin typeface="Open Sans"/>
                <a:ea typeface="Open Sans"/>
                <a:cs typeface="Open Sans"/>
              </a:rPr>
              <a:t>) ou de mesures d’aide aux loisirs (encadrement des enfants scolarisés après l’école, p. ex., </a:t>
            </a:r>
            <a:r>
              <a:rPr lang="fr-FR" sz="1100" b="0" i="1" strike="noStrike" cap="none" spc="0" baseline="0" dirty="0">
                <a:solidFill>
                  <a:srgbClr val="000000"/>
                </a:solidFill>
                <a:effectLst/>
                <a:latin typeface="Open Sans"/>
                <a:ea typeface="Open Sans"/>
                <a:cs typeface="Open Sans"/>
              </a:rPr>
              <a:t>cf. art. 113 du SGB IX</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Chiffres clés de l’aide à l’intégration au sens de l’article 35a du SGB VIII (2019) :</a:t>
            </a: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endParaRPr lang="fr-FR" sz="1100" dirty="0">
              <a:solidFill>
                <a:srgbClr val="000000"/>
              </a:solidFill>
              <a:latin typeface="Open Sans"/>
              <a:ea typeface="Open Sans"/>
              <a:cs typeface="Open Sans"/>
            </a:endParaRPr>
          </a:p>
          <a:p>
            <a:endParaRPr lang="fr-FR" sz="1100" b="0" i="0" strike="noStrike" cap="none" spc="0" baseline="0" dirty="0">
              <a:solidFill>
                <a:srgbClr val="000000"/>
              </a:solidFill>
              <a:effectLst/>
              <a:latin typeface="Open Sans"/>
              <a:ea typeface="Open Sans"/>
              <a:cs typeface="Open Sans"/>
            </a:endParaRPr>
          </a:p>
          <a:p>
            <a:pPr algn="ctr"/>
            <a:r>
              <a:rPr lang="fr-FR" sz="1100" b="1" i="0" strike="noStrike" cap="none" spc="0" baseline="0" dirty="0">
                <a:solidFill>
                  <a:srgbClr val="000000"/>
                </a:solidFill>
                <a:effectLst/>
                <a:latin typeface="Open Sans"/>
                <a:ea typeface="Open Sans"/>
                <a:cs typeface="Open Sans"/>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			</a:t>
            </a:r>
          </a:p>
          <a:p>
            <a:endParaRPr lang="de-DE" sz="1100" b="1"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Tabel</a:t>
            </a:r>
            <a:r>
              <a:rPr lang="fr-FR" sz="1100" b="0" i="0" strike="noStrike" cap="none" spc="0" baseline="0" dirty="0">
                <a:solidFill>
                  <a:srgbClr val="000000"/>
                </a:solidFill>
                <a:effectLst/>
                <a:latin typeface="Open Sans"/>
                <a:ea typeface="Open Sans"/>
                <a:cs typeface="Open Sans"/>
              </a:rPr>
              <a:t>, Agathe ; </a:t>
            </a:r>
            <a:r>
              <a:rPr lang="fr-FR" sz="1100" b="0" i="0" strike="noStrike" cap="none" spc="0" baseline="0" dirty="0" err="1">
                <a:solidFill>
                  <a:srgbClr val="000000"/>
                </a:solidFill>
                <a:effectLst/>
                <a:latin typeface="Open Sans"/>
                <a:ea typeface="Open Sans"/>
                <a:cs typeface="Open Sans"/>
              </a:rPr>
              <a:t>Fendrich</a:t>
            </a:r>
            <a:r>
              <a:rPr lang="fr-FR" sz="1100" b="0" i="0" strike="noStrike" cap="none" spc="0" baseline="0" dirty="0">
                <a:solidFill>
                  <a:srgbClr val="000000"/>
                </a:solidFill>
                <a:effectLst/>
                <a:latin typeface="Open Sans"/>
                <a:ea typeface="Open Sans"/>
                <a:cs typeface="Open Sans"/>
              </a:rPr>
              <a:t>, Sandra. </a:t>
            </a:r>
            <a:r>
              <a:rPr lang="fr-FR" sz="1100" b="0" i="0" strike="noStrike" cap="none" spc="0" baseline="0" dirty="0" err="1">
                <a:solidFill>
                  <a:srgbClr val="000000"/>
                </a:solidFill>
                <a:effectLst/>
                <a:latin typeface="Open Sans"/>
                <a:ea typeface="Open Sans"/>
                <a:cs typeface="Open Sans"/>
              </a:rPr>
              <a:t>Eingliederungshilfen</a:t>
            </a:r>
            <a:r>
              <a:rPr lang="fr-FR" sz="1100" b="0" i="0" strike="noStrike" cap="none" spc="0" baseline="0" dirty="0">
                <a:solidFill>
                  <a:srgbClr val="000000"/>
                </a:solidFill>
                <a:effectLst/>
                <a:latin typeface="Open Sans"/>
                <a:ea typeface="Open Sans"/>
                <a:cs typeface="Open Sans"/>
              </a:rPr>
              <a:t> (§ 35a SGB VIII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6. </a:t>
            </a:r>
            <a:r>
              <a:rPr lang="fr-FR" sz="1100" b="0" i="0" strike="noStrike" cap="none" spc="0" baseline="0" dirty="0" err="1">
                <a:solidFill>
                  <a:srgbClr val="000000"/>
                </a:solidFill>
                <a:effectLst/>
                <a:latin typeface="Open Sans"/>
                <a:ea typeface="Open Sans"/>
                <a:cs typeface="Open Sans"/>
              </a:rPr>
              <a:t>Kapitel</a:t>
            </a:r>
            <a:r>
              <a:rPr lang="fr-FR" sz="1100" b="0" i="0" strike="noStrike" cap="none" spc="0" baseline="0" dirty="0">
                <a:solidFill>
                  <a:srgbClr val="000000"/>
                </a:solidFill>
                <a:effectLst/>
                <a:latin typeface="Open Sans"/>
                <a:ea typeface="Open Sans"/>
                <a:cs typeface="Open Sans"/>
              </a:rPr>
              <a:t> SGB XII), in : </a:t>
            </a:r>
            <a:r>
              <a:rPr lang="fr-FR" sz="1100" b="0" i="1" strike="noStrike" cap="none" spc="0" baseline="0" dirty="0" err="1">
                <a:solidFill>
                  <a:srgbClr val="000000"/>
                </a:solidFill>
                <a:effectLst/>
                <a:latin typeface="Open Sans"/>
                <a:ea typeface="Open Sans"/>
                <a:cs typeface="Open Sans"/>
              </a:rPr>
              <a:t>Autorengruppe</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Jugendhilfestatistik</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Extra 2021.</a:t>
            </a:r>
            <a:r>
              <a:rPr lang="fr-FR" sz="1100" b="0" i="0" strike="noStrike" cap="none" spc="0" baseline="0" dirty="0">
                <a:solidFill>
                  <a:srgbClr val="000000"/>
                </a:solidFill>
                <a:effectLst/>
                <a:latin typeface="Open Sans"/>
                <a:ea typeface="Open Sans"/>
                <a:cs typeface="Open Sans"/>
              </a:rPr>
              <a:t> Dortmund, 2021, pp. 26−30.</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Schönecker</a:t>
            </a:r>
            <a:r>
              <a:rPr lang="fr-FR" sz="1100" b="0" i="0" strike="noStrike" cap="none" spc="0" baseline="0" dirty="0">
                <a:solidFill>
                  <a:srgbClr val="000000"/>
                </a:solidFill>
                <a:effectLst/>
                <a:latin typeface="Open Sans"/>
                <a:ea typeface="Open Sans"/>
                <a:cs typeface="Open Sans"/>
              </a:rPr>
              <a:t>, Lydia ; </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(2019) :</a:t>
            </a:r>
            <a:r>
              <a:rPr lang="fr-FR" sz="1100" b="0" i="1" strike="noStrike" cap="none" spc="0" baseline="0" dirty="0">
                <a:solidFill>
                  <a:srgbClr val="000000"/>
                </a:solidFill>
                <a:effectLst/>
                <a:latin typeface="Open Sans"/>
                <a:ea typeface="Open Sans"/>
                <a:cs typeface="Open Sans"/>
              </a:rPr>
              <a:t> § 10 SGB VIII,</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Frankfurter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1" strike="noStrike" cap="none" spc="0" baseline="0" dirty="0">
                <a:solidFill>
                  <a:srgbClr val="000000"/>
                </a:solidFill>
                <a:effectLst/>
                <a:latin typeface="Open Sans"/>
                <a:ea typeface="Open Sans"/>
                <a:cs typeface="Open Sans"/>
              </a:rPr>
              <a:t> SGB VIII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8</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Baden-Baden.</a:t>
            </a:r>
          </a:p>
        </p:txBody>
      </p:sp>
      <p:sp>
        <p:nvSpPr>
          <p:cNvPr id="4" name="Foliennummernplatzhalter 3"/>
          <p:cNvSpPr>
            <a:spLocks noGrp="1"/>
          </p:cNvSpPr>
          <p:nvPr>
            <p:ph type="sldNum" sz="quarter" idx="10"/>
          </p:nvPr>
        </p:nvSpPr>
        <p:spPr/>
        <p:txBody>
          <a:bodyPr/>
          <a:lstStyle/>
          <a:p>
            <a:fld id="{178ACBB0-B8BD-7243-B5CA-EEE1A71994D0}" type="slidenum">
              <a:rPr lang="de-DE" smtClean="0"/>
              <a:t>61</a:t>
            </a:fld>
            <a:endParaRPr lang="de-DE"/>
          </a:p>
        </p:txBody>
      </p:sp>
      <p:graphicFrame>
        <p:nvGraphicFramePr>
          <p:cNvPr id="5" name="Tabelle 5">
            <a:extLst>
              <a:ext uri="{FF2B5EF4-FFF2-40B4-BE49-F238E27FC236}">
                <a16:creationId xmlns:a16="http://schemas.microsoft.com/office/drawing/2014/main" id="{0BA6791C-5036-CA82-0203-B295B8EA6F96}"/>
              </a:ext>
            </a:extLst>
          </p:cNvPr>
          <p:cNvGraphicFramePr>
            <a:graphicFrameLocks noGrp="1"/>
          </p:cNvGraphicFramePr>
          <p:nvPr>
            <p:extLst>
              <p:ext uri="{D42A27DB-BD31-4B8C-83A1-F6EECF244321}">
                <p14:modId xmlns:p14="http://schemas.microsoft.com/office/powerpoint/2010/main" val="1517494571"/>
              </p:ext>
            </p:extLst>
          </p:nvPr>
        </p:nvGraphicFramePr>
        <p:xfrm>
          <a:off x="764704" y="11844808"/>
          <a:ext cx="5188788" cy="5934075"/>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1675704930"/>
                    </a:ext>
                  </a:extLst>
                </a:gridCol>
                <a:gridCol w="1516380">
                  <a:extLst>
                    <a:ext uri="{9D8B030D-6E8A-4147-A177-3AD203B41FA5}">
                      <a16:colId xmlns:a16="http://schemas.microsoft.com/office/drawing/2014/main" val="3438454548"/>
                    </a:ext>
                  </a:extLst>
                </a:gridCol>
                <a:gridCol w="1728192">
                  <a:extLst>
                    <a:ext uri="{9D8B030D-6E8A-4147-A177-3AD203B41FA5}">
                      <a16:colId xmlns:a16="http://schemas.microsoft.com/office/drawing/2014/main" val="1280834973"/>
                    </a:ext>
                  </a:extLst>
                </a:gridCol>
              </a:tblGrid>
              <a:tr h="370840">
                <a:tc>
                  <a:txBody>
                    <a:bodyPr/>
                    <a:lstStyle/>
                    <a:p>
                      <a:endParaRPr lang="de-DE" sz="1100" dirty="0">
                        <a:latin typeface="Open Sans" pitchFamily="2" charset="0"/>
                        <a:ea typeface="Open Sans" pitchFamily="2" charset="0"/>
                        <a:cs typeface="Open Sans" pitchFamily="2" charset="0"/>
                      </a:endParaRPr>
                    </a:p>
                  </a:txBody>
                  <a:tcPr/>
                </a:tc>
                <a:tc>
                  <a:txBody>
                    <a:bodyPr/>
                    <a:lstStyle/>
                    <a:p>
                      <a:pPr algn="ctr"/>
                      <a:r>
                        <a:rPr lang="fr-FR" sz="1100" b="1" i="0" strike="noStrike" cap="none" spc="0" baseline="0" dirty="0">
                          <a:solidFill>
                            <a:srgbClr val="000000"/>
                          </a:solidFill>
                          <a:effectLst/>
                          <a:latin typeface="Open Sans" pitchFamily="2" charset="0"/>
                          <a:ea typeface="Open Sans" pitchFamily="2" charset="0"/>
                          <a:cs typeface="Open Sans" pitchFamily="2" charset="0"/>
                        </a:rPr>
                        <a:t>Accompagnement </a:t>
                      </a:r>
                      <a:br>
                        <a:rPr lang="fr-FR" sz="1100" b="1" i="0" strike="noStrike" cap="none" spc="0" baseline="0" dirty="0">
                          <a:solidFill>
                            <a:srgbClr val="000000"/>
                          </a:solidFill>
                          <a:effectLst/>
                          <a:latin typeface="Open Sans" pitchFamily="2" charset="0"/>
                          <a:ea typeface="Open Sans" pitchFamily="2" charset="0"/>
                          <a:cs typeface="Open Sans" pitchFamily="2" charset="0"/>
                        </a:rPr>
                      </a:br>
                      <a:r>
                        <a:rPr lang="fr-FR" sz="1100" b="1" i="0" strike="noStrike" cap="none" spc="0" baseline="0" dirty="0">
                          <a:solidFill>
                            <a:srgbClr val="000000"/>
                          </a:solidFill>
                          <a:effectLst/>
                          <a:latin typeface="Open Sans" pitchFamily="2" charset="0"/>
                          <a:ea typeface="Open Sans" pitchFamily="2" charset="0"/>
                          <a:cs typeface="Open Sans" pitchFamily="2" charset="0"/>
                        </a:rPr>
                        <a:t>en milieu ouvert</a:t>
                      </a:r>
                      <a:endParaRPr lang="de-DE" sz="1100" dirty="0">
                        <a:latin typeface="Open Sans" pitchFamily="2" charset="0"/>
                        <a:ea typeface="Open Sans" pitchFamily="2" charset="0"/>
                        <a:cs typeface="Open Sans" pitchFamily="2" charset="0"/>
                      </a:endParaRPr>
                    </a:p>
                  </a:txBody>
                  <a:tcPr/>
                </a:tc>
                <a:tc>
                  <a:txBody>
                    <a:bodyPr/>
                    <a:lstStyle/>
                    <a:p>
                      <a:r>
                        <a:rPr lang="fr-FR" sz="1100" b="1" i="0" strike="noStrike" cap="none" spc="0" baseline="0" dirty="0">
                          <a:solidFill>
                            <a:srgbClr val="000000"/>
                          </a:solidFill>
                          <a:effectLst/>
                          <a:latin typeface="Open Sans" pitchFamily="2" charset="0"/>
                          <a:ea typeface="Open Sans" pitchFamily="2" charset="0"/>
                          <a:cs typeface="Open Sans" pitchFamily="2" charset="0"/>
                        </a:rPr>
                        <a:t>Accompagnement en structure d’hébergement</a:t>
                      </a:r>
                      <a:endParaRPr lang="de-DE" sz="11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92301968"/>
                  </a:ext>
                </a:extLst>
              </a:tr>
              <a:tr h="370840">
                <a:tc>
                  <a:txBody>
                    <a:bodyPr/>
                    <a:lstStyle/>
                    <a:p>
                      <a:pPr>
                        <a:lnSpc>
                          <a:spcPct val="150000"/>
                        </a:lnSpc>
                      </a:pPr>
                      <a:r>
                        <a:rPr lang="fr-FR" sz="1100" b="1" i="0" strike="noStrike" cap="none" spc="0" baseline="0" dirty="0">
                          <a:solidFill>
                            <a:srgbClr val="000000"/>
                          </a:solidFill>
                          <a:effectLst/>
                          <a:latin typeface="Open Sans"/>
                          <a:ea typeface="Open Sans"/>
                          <a:cs typeface="Open Sans"/>
                        </a:rPr>
                        <a:t>Nombre </a:t>
                      </a:r>
                      <a:r>
                        <a:rPr lang="fr-FR" sz="1100" b="0" i="0" strike="noStrike" cap="none" spc="0" baseline="0" dirty="0">
                          <a:solidFill>
                            <a:srgbClr val="000000"/>
                          </a:solidFill>
                          <a:effectLst/>
                          <a:latin typeface="Open Sans"/>
                          <a:ea typeface="Open Sans"/>
                          <a:cs typeface="Open Sans"/>
                        </a:rPr>
                        <a:t>de jeunes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101 765</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22 571</a:t>
                      </a:r>
                      <a:endParaRPr lang="de-DE" sz="11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3112810598"/>
                  </a:ext>
                </a:extLst>
              </a:tr>
              <a:tr h="370840">
                <a:tc>
                  <a:txBody>
                    <a:bodyPr/>
                    <a:lstStyle/>
                    <a:p>
                      <a:pPr>
                        <a:lnSpc>
                          <a:spcPct val="150000"/>
                        </a:lnSpc>
                      </a:pPr>
                      <a:r>
                        <a:rPr lang="fr-FR" sz="1100" b="1" i="0" strike="noStrike" cap="none" spc="0" baseline="0" dirty="0">
                          <a:solidFill>
                            <a:srgbClr val="000000"/>
                          </a:solidFill>
                          <a:effectLst/>
                          <a:latin typeface="Open Sans"/>
                          <a:ea typeface="Open Sans"/>
                          <a:cs typeface="Open Sans"/>
                        </a:rPr>
                        <a:t>Âge moyen</a:t>
                      </a:r>
                      <a:r>
                        <a:rPr lang="fr-FR" sz="1100" b="0" i="0" strike="noStrike" cap="none" spc="0" baseline="0" dirty="0">
                          <a:solidFill>
                            <a:srgbClr val="000000"/>
                          </a:solidFill>
                          <a:effectLst/>
                          <a:latin typeface="Open Sans"/>
                          <a:ea typeface="Open Sans"/>
                          <a:cs typeface="Open Sans"/>
                        </a:rPr>
                        <a:t> au début de la prise en charge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10,8 ans</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14,7 ans</a:t>
                      </a:r>
                      <a:endParaRPr lang="de-DE" sz="11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3957383084"/>
                  </a:ext>
                </a:extLst>
              </a:tr>
              <a:tr h="370840">
                <a:tc>
                  <a:txBody>
                    <a:bodyPr/>
                    <a:lstStyle/>
                    <a:p>
                      <a:pPr>
                        <a:lnSpc>
                          <a:spcPct val="150000"/>
                        </a:lnSpc>
                      </a:pPr>
                      <a:r>
                        <a:rPr lang="fr-FR" sz="1100" b="1" i="0" strike="noStrike" cap="none" spc="0" baseline="0" dirty="0">
                          <a:solidFill>
                            <a:srgbClr val="000000"/>
                          </a:solidFill>
                          <a:effectLst/>
                          <a:latin typeface="Open Sans"/>
                          <a:ea typeface="Open Sans"/>
                          <a:cs typeface="Open Sans"/>
                        </a:rPr>
                        <a:t>Part d’enfants ou de jeunes élevés par un parent isolé </a:t>
                      </a:r>
                      <a:br>
                        <a:rPr lang="fr-FR" sz="1100" dirty="0"/>
                      </a:br>
                      <a:r>
                        <a:rPr lang="fr-FR" sz="1100" b="0" i="0" strike="noStrike" cap="none" spc="0" baseline="0" dirty="0">
                          <a:solidFill>
                            <a:srgbClr val="000000"/>
                          </a:solidFill>
                          <a:effectLst/>
                          <a:latin typeface="Open Sans"/>
                          <a:ea typeface="Open Sans"/>
                          <a:cs typeface="Open Sans"/>
                        </a:rPr>
                        <a:t>au début de la prise en charge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30,6 %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40,2 %</a:t>
                      </a:r>
                      <a:endParaRPr lang="de-DE" sz="11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1443891820"/>
                  </a:ext>
                </a:extLst>
              </a:tr>
              <a:tr h="370840">
                <a:tc>
                  <a:txBody>
                    <a:bodyPr/>
                    <a:lstStyle/>
                    <a:p>
                      <a:pPr>
                        <a:lnSpc>
                          <a:spcPct val="150000"/>
                        </a:lnSpc>
                      </a:pPr>
                      <a:r>
                        <a:rPr lang="fr-FR" sz="1100" b="1" i="0" strike="noStrike" cap="none" spc="0" baseline="0" dirty="0">
                          <a:solidFill>
                            <a:srgbClr val="000000"/>
                          </a:solidFill>
                          <a:effectLst/>
                          <a:latin typeface="Open Sans"/>
                          <a:ea typeface="Open Sans"/>
                          <a:cs typeface="Open Sans"/>
                        </a:rPr>
                        <a:t>Part bénéficiant de revenus de transfert </a:t>
                      </a:r>
                      <a:br>
                        <a:rPr lang="fr-FR" sz="1100" dirty="0"/>
                      </a:br>
                      <a:r>
                        <a:rPr lang="fr-FR" sz="1100" b="0" i="0" strike="noStrike" cap="none" spc="0" baseline="0" dirty="0">
                          <a:solidFill>
                            <a:srgbClr val="000000"/>
                          </a:solidFill>
                          <a:effectLst/>
                          <a:latin typeface="Open Sans"/>
                          <a:ea typeface="Open Sans"/>
                          <a:cs typeface="Open Sans"/>
                        </a:rPr>
                        <a:t>au début de la prise en charge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24,0 %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39,4 %</a:t>
                      </a:r>
                      <a:endParaRPr lang="de-DE" sz="11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3703071853"/>
                  </a:ext>
                </a:extLst>
              </a:tr>
              <a:tr h="370840">
                <a:tc>
                  <a:txBody>
                    <a:bodyPr/>
                    <a:lstStyle/>
                    <a:p>
                      <a:pPr>
                        <a:lnSpc>
                          <a:spcPct val="150000"/>
                        </a:lnSpc>
                      </a:pPr>
                      <a:r>
                        <a:rPr lang="fr-FR" sz="1100" b="1" i="0" strike="noStrike" cap="none" spc="0" baseline="0" dirty="0">
                          <a:solidFill>
                            <a:srgbClr val="000000"/>
                          </a:solidFill>
                          <a:effectLst/>
                          <a:latin typeface="Open Sans"/>
                          <a:ea typeface="Open Sans"/>
                          <a:cs typeface="Open Sans"/>
                        </a:rPr>
                        <a:t>Part utilisant une autre langue que l’allemand dans sa famille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12,2 %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9,3 %</a:t>
                      </a:r>
                      <a:endParaRPr lang="de-DE" sz="11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1366208926"/>
                  </a:ext>
                </a:extLst>
              </a:tr>
              <a:tr h="370840">
                <a:tc>
                  <a:txBody>
                    <a:bodyPr/>
                    <a:lstStyle/>
                    <a:p>
                      <a:pPr>
                        <a:lnSpc>
                          <a:spcPct val="150000"/>
                        </a:lnSpc>
                      </a:pPr>
                      <a:r>
                        <a:rPr lang="fr-FR" sz="1100" b="1" i="0" strike="noStrike" cap="none" spc="0" baseline="0" dirty="0">
                          <a:solidFill>
                            <a:srgbClr val="000000"/>
                          </a:solidFill>
                          <a:effectLst/>
                          <a:latin typeface="Open Sans"/>
                          <a:ea typeface="Open Sans"/>
                          <a:cs typeface="Open Sans"/>
                        </a:rPr>
                        <a:t>Part de filles :</a:t>
                      </a:r>
                      <a:r>
                        <a:rPr lang="fr-FR" sz="1100" b="0" i="0" strike="noStrike" cap="none" spc="0" baseline="0" dirty="0">
                          <a:solidFill>
                            <a:srgbClr val="000000"/>
                          </a:solidFill>
                          <a:effectLst/>
                          <a:latin typeface="Open Sans"/>
                          <a:ea typeface="Open Sans"/>
                          <a:cs typeface="Open Sans"/>
                        </a:rPr>
                        <a:t>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26,6 %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37,9 %</a:t>
                      </a:r>
                      <a:endParaRPr lang="de-DE" sz="11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2671593762"/>
                  </a:ext>
                </a:extLst>
              </a:tr>
              <a:tr h="370840">
                <a:tc>
                  <a:txBody>
                    <a:bodyPr/>
                    <a:lstStyle/>
                    <a:p>
                      <a:pPr>
                        <a:lnSpc>
                          <a:spcPct val="150000"/>
                        </a:lnSpc>
                      </a:pPr>
                      <a:r>
                        <a:rPr lang="fr-FR" sz="1100" b="1" i="0" strike="noStrike" cap="none" spc="0" baseline="0" dirty="0">
                          <a:solidFill>
                            <a:srgbClr val="000000"/>
                          </a:solidFill>
                          <a:effectLst/>
                          <a:latin typeface="Open Sans"/>
                          <a:ea typeface="Open Sans"/>
                          <a:cs typeface="Open Sans"/>
                        </a:rPr>
                        <a:t>Durée moyenne </a:t>
                      </a:r>
                      <a:br>
                        <a:rPr lang="fr-FR" sz="1100" dirty="0"/>
                      </a:br>
                      <a:r>
                        <a:rPr lang="fr-FR" sz="1100" b="0" i="0" strike="noStrike" cap="none" spc="0" baseline="0" dirty="0">
                          <a:solidFill>
                            <a:srgbClr val="000000"/>
                          </a:solidFill>
                          <a:effectLst/>
                          <a:latin typeface="Open Sans"/>
                          <a:ea typeface="Open Sans"/>
                          <a:cs typeface="Open Sans"/>
                        </a:rPr>
                        <a:t>des prises en charge terminées :</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24 mois</a:t>
                      </a:r>
                      <a:endParaRPr lang="de-DE" sz="1100" dirty="0">
                        <a:latin typeface="Open Sans" pitchFamily="2" charset="0"/>
                        <a:ea typeface="Open Sans" pitchFamily="2" charset="0"/>
                        <a:cs typeface="Open Sans" pitchFamily="2" charset="0"/>
                      </a:endParaRPr>
                    </a:p>
                  </a:txBody>
                  <a:tcPr/>
                </a:tc>
                <a:tc>
                  <a:txBody>
                    <a:bodyPr/>
                    <a:lstStyle/>
                    <a:p>
                      <a:pPr algn="ctr">
                        <a:lnSpc>
                          <a:spcPct val="150000"/>
                        </a:lnSpc>
                      </a:pPr>
                      <a:r>
                        <a:rPr lang="fr-FR" sz="1100" b="0" i="0" strike="noStrike" cap="none" spc="0" baseline="0" dirty="0">
                          <a:solidFill>
                            <a:srgbClr val="000000"/>
                          </a:solidFill>
                          <a:effectLst/>
                          <a:latin typeface="Open Sans"/>
                          <a:ea typeface="Open Sans"/>
                          <a:cs typeface="Open Sans"/>
                        </a:rPr>
                        <a:t>23 mois</a:t>
                      </a:r>
                      <a:endParaRPr lang="de-DE" sz="1100"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557853190"/>
                  </a:ext>
                </a:extLst>
              </a:tr>
            </a:tbl>
          </a:graphicData>
        </a:graphic>
      </p:graphicFrame>
    </p:spTree>
    <p:extLst>
      <p:ext uri="{BB962C8B-B14F-4D97-AF65-F5344CB8AC3E}">
        <p14:creationId xmlns:p14="http://schemas.microsoft.com/office/powerpoint/2010/main" val="391876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62</a:t>
            </a:fld>
            <a:endParaRPr lang="de-DE"/>
          </a:p>
        </p:txBody>
      </p:sp>
    </p:spTree>
    <p:extLst>
      <p:ext uri="{BB962C8B-B14F-4D97-AF65-F5344CB8AC3E}">
        <p14:creationId xmlns:p14="http://schemas.microsoft.com/office/powerpoint/2010/main" val="2246619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036547"/>
          </a:xfrm>
        </p:spPr>
        <p:txBody>
          <a:bodyPr/>
          <a:lstStyle/>
          <a:p>
            <a:r>
              <a:rPr lang="fr-FR" sz="1100" b="0" i="0" strike="noStrike" cap="none" spc="0" baseline="0" dirty="0">
                <a:solidFill>
                  <a:srgbClr val="000000"/>
                </a:solidFill>
                <a:effectLst/>
                <a:latin typeface="Open Sans"/>
                <a:ea typeface="Open Sans"/>
                <a:cs typeface="Open Sans"/>
              </a:rPr>
              <a:t>« Les jeunes majeurs bénéficient d’une aide nécessaire et adaptée (…) si et aussi longtemps que le développement de leur personnalité ne leur permet pas de mener une vie autonome, responsable et indépendante, en principe jusqu’à leur 21e anniversaire. Lorsque la situation le justifie, l’aide peut être prolongée au-delà de cet âge pour une durée limitée. Le terme de l’aide n’exclut pas sa prolongation ou l’octroi d’une nouvelle aide conformément à ce qui précède. » (</a:t>
            </a:r>
            <a:r>
              <a:rPr lang="fr-FR" sz="1100" b="0" i="1" strike="noStrike" cap="none" spc="0" baseline="0" dirty="0">
                <a:solidFill>
                  <a:srgbClr val="000000"/>
                </a:solidFill>
                <a:effectLst/>
                <a:latin typeface="Open Sans"/>
                <a:ea typeface="Open Sans"/>
                <a:cs typeface="Open Sans"/>
              </a:rPr>
              <a:t>art. 41, al. 1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L’octroi de ces aides repose sur l’idée que la jeunesse dure aujourd’hui bien au-delà de l’âge de 18 ans et ne s’achève pas à un âge ou lors d’un changement de statut précis. C’est pourquoi la majorité ne suffit pas à justifier l’arrêt soudain des aides fournies, y compris d’un point vue juridique. L’association Care </a:t>
            </a:r>
            <a:r>
              <a:rPr lang="fr-FR" sz="1100" b="0" i="0" strike="noStrike" cap="none" spc="0" baseline="0" dirty="0" err="1">
                <a:solidFill>
                  <a:srgbClr val="000000"/>
                </a:solidFill>
                <a:effectLst/>
                <a:latin typeface="Open Sans"/>
                <a:ea typeface="Open Sans"/>
                <a:cs typeface="Open Sans"/>
              </a:rPr>
              <a:t>Leaver</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https://www.careleaver.de/</a:t>
            </a:r>
            <a:r>
              <a:rPr lang="fr-FR" sz="1100" b="0" i="0" strike="noStrike" cap="none" spc="0" baseline="0" dirty="0">
                <a:solidFill>
                  <a:srgbClr val="000000"/>
                </a:solidFill>
                <a:effectLst/>
                <a:latin typeface="Open Sans"/>
                <a:ea typeface="Open Sans"/>
                <a:cs typeface="Open Sans"/>
              </a:rPr>
              <a:t>), qui regroupe des adultes ayant bénéficié des prestations de l’aide sociale à l’enfance et à la jeunesse, met en lumière les problèmes associés à un arrêt prématuré des aides : sans-abrisme, abandon des études, réactions psychosomatiques, impossibilité de présenter des attestations parentales, etc. Le recul de l’âge d’arrêt de la prise en charge de 21 à 25 ans réclamé par Care </a:t>
            </a:r>
            <a:r>
              <a:rPr lang="fr-FR" sz="1100" b="0" i="0" strike="noStrike" cap="none" spc="0" baseline="0" dirty="0" err="1">
                <a:solidFill>
                  <a:srgbClr val="000000"/>
                </a:solidFill>
                <a:effectLst/>
                <a:latin typeface="Open Sans"/>
                <a:ea typeface="Open Sans"/>
                <a:cs typeface="Open Sans"/>
              </a:rPr>
              <a:t>Leaver</a:t>
            </a:r>
            <a:r>
              <a:rPr lang="fr-FR" sz="1100" b="0" i="0" strike="noStrike" cap="none" spc="0" baseline="0" dirty="0">
                <a:solidFill>
                  <a:srgbClr val="000000"/>
                </a:solidFill>
                <a:effectLst/>
                <a:latin typeface="Open Sans"/>
                <a:ea typeface="Open Sans"/>
                <a:cs typeface="Open Sans"/>
              </a:rPr>
              <a:t> est approuvé par de nombreux organismes professionnels, mais la loi n’a pas été modifiée en conséquence pour le moment.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types d’aides dont peuvent bénéficier les jeunes majeurs correspondent à celles proposées dans le cadre des actions éducatives en milieu ouvert ou en structure d’hébergement. L’accent est mis sur la prolongation du suivi éducatif réalisé en foyer, en logement individuel encadré ou en famille d’accueil, mais aussi en milieu ouvert.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jeunes majeurs ont le droit de « bénéficier d’un accompagnement cohérent, pertinent, utile et suffisant pendant une période raisonnable au-delà du terme de l’aide à l’autonomisation dont ils ont bénéficié » (</a:t>
            </a:r>
            <a:r>
              <a:rPr lang="fr-FR" sz="1100" b="0" i="1" strike="noStrike" cap="none" spc="0" baseline="0" dirty="0">
                <a:solidFill>
                  <a:srgbClr val="000000"/>
                </a:solidFill>
                <a:effectLst/>
                <a:latin typeface="Open Sans"/>
                <a:ea typeface="Open Sans"/>
                <a:cs typeface="Open Sans"/>
              </a:rPr>
              <a:t>cf. art. 41, al. 1 du SGB VIII</a:t>
            </a:r>
            <a:r>
              <a:rPr lang="fr-FR" sz="1100" b="0" i="0" strike="noStrike" cap="none" spc="0" baseline="0" dirty="0">
                <a:solidFill>
                  <a:srgbClr val="000000"/>
                </a:solidFill>
                <a:effectLst/>
                <a:latin typeface="Open Sans"/>
                <a:ea typeface="Open Sans"/>
                <a:cs typeface="Open Sans"/>
              </a:rPr>
              <a:t>). La prestation peut être renouvelée si son arrêt s’avère prématuré et dommageable (</a:t>
            </a:r>
            <a:r>
              <a:rPr lang="fr-FR" sz="1100" b="0" i="1" strike="noStrike" cap="none" spc="0" baseline="0" dirty="0">
                <a:solidFill>
                  <a:srgbClr val="000000"/>
                </a:solidFill>
                <a:effectLst/>
                <a:latin typeface="Open Sans"/>
                <a:ea typeface="Open Sans"/>
                <a:cs typeface="Open Sans"/>
              </a:rPr>
              <a:t>art. 41, al. 1</a:t>
            </a:r>
            <a:r>
              <a:rPr lang="fr-FR" sz="1100" b="0" i="0" strike="noStrike" cap="none" spc="0" baseline="0" dirty="0">
                <a:solidFill>
                  <a:srgbClr val="000000"/>
                </a:solidFill>
                <a:effectLst/>
                <a:latin typeface="Open Sans"/>
                <a:ea typeface="Open Sans"/>
                <a:cs typeface="Open Sans"/>
              </a:rPr>
              <a:t>). Le service communal d’aide sociale à l’enfance et à la jeunesse doit donc rester en contact régulier avec ses anciens bénéficiaires (</a:t>
            </a:r>
            <a:r>
              <a:rPr lang="fr-FR" sz="1100" b="0" i="1" strike="noStrike" cap="none" spc="0" baseline="0" dirty="0">
                <a:solidFill>
                  <a:srgbClr val="000000"/>
                </a:solidFill>
                <a:effectLst/>
                <a:latin typeface="Open Sans"/>
                <a:ea typeface="Open Sans"/>
                <a:cs typeface="Open Sans"/>
              </a:rPr>
              <a:t>art. 41, al. 2</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Lorsque l’arrêt d’une prestation est envisagé, il doit vérifier un an en amont de la date prévue dans le plan d’accompagnement si le bénéficiaire peut avoir besoin par la suite de prestations assurées par d’autres organismes sociaux (art. 41, al. 3). </a:t>
            </a:r>
          </a:p>
          <a:p>
            <a:r>
              <a:rPr lang="fr-FR" sz="1100" b="0" i="0" strike="noStrike" cap="none" spc="0" baseline="0" dirty="0">
                <a:solidFill>
                  <a:srgbClr val="000000"/>
                </a:solidFill>
                <a:effectLst/>
                <a:latin typeface="Open Sans"/>
                <a:ea typeface="Open Sans"/>
                <a:cs typeface="Open Sans"/>
              </a:rPr>
              <a:t>Jusqu’en mai 2021, les jeunes majeurs devaient contribuer au financement de l’aide dont ils bénéficiaient à hauteur de 75 % de leur patrimoine. Depuis, leur contribution se limite à 25 % de leurs revenus. Les revenus suivants ne sont pas pris en compte : salaires de stages ou de jobs d’été, dédommagement d’une activité bénévole et un montant forfaitaire de 150 € sur la rémunération des apprentis.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Nüsken</a:t>
            </a:r>
            <a:r>
              <a:rPr lang="fr-FR" sz="1100" b="0" i="0" strike="noStrike" cap="none" spc="0" baseline="0" dirty="0">
                <a:solidFill>
                  <a:srgbClr val="000000"/>
                </a:solidFill>
                <a:effectLst/>
                <a:latin typeface="Open Sans"/>
                <a:ea typeface="Open Sans"/>
                <a:cs typeface="Open Sans"/>
              </a:rPr>
              <a:t>, Dirk (2014) : </a:t>
            </a:r>
            <a:r>
              <a:rPr lang="fr-FR" sz="1100" b="0" i="1" strike="noStrike" cap="none" spc="0" baseline="0" dirty="0" err="1">
                <a:solidFill>
                  <a:srgbClr val="000000"/>
                </a:solidFill>
                <a:effectLst/>
                <a:latin typeface="Open Sans"/>
                <a:ea typeface="Open Sans"/>
                <a:cs typeface="Open Sans"/>
              </a:rPr>
              <a:t>Übergang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aus</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stationären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ins </a:t>
            </a:r>
            <a:r>
              <a:rPr lang="fr-FR" sz="1100" b="0" i="1" strike="noStrike" cap="none" spc="0" baseline="0" dirty="0" err="1">
                <a:solidFill>
                  <a:srgbClr val="000000"/>
                </a:solidFill>
                <a:effectLst/>
                <a:latin typeface="Open Sans"/>
                <a:ea typeface="Open Sans"/>
                <a:cs typeface="Open Sans"/>
              </a:rPr>
              <a:t>Erwachsenenleben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https://igfh.de/publikationen/broschueren-expertisen/uebergang-aus-stationaeren-jugendhilfe-ins-erwachsenenleben</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Nüsken</a:t>
            </a:r>
            <a:r>
              <a:rPr lang="fr-FR" sz="1100" b="0" i="0" strike="noStrike" cap="none" spc="0" baseline="0" dirty="0">
                <a:solidFill>
                  <a:srgbClr val="000000"/>
                </a:solidFill>
                <a:effectLst/>
                <a:latin typeface="Open Sans"/>
                <a:ea typeface="Open Sans"/>
                <a:cs typeface="Open Sans"/>
              </a:rPr>
              <a:t>, Dirk (2008) : </a:t>
            </a:r>
            <a:r>
              <a:rPr lang="fr-FR" sz="1100" b="0" i="1" strike="noStrike" cap="none" spc="0" baseline="0" dirty="0" err="1">
                <a:solidFill>
                  <a:srgbClr val="000000"/>
                </a:solidFill>
                <a:effectLst/>
                <a:latin typeface="Open Sans"/>
                <a:ea typeface="Open Sans"/>
                <a:cs typeface="Open Sans"/>
              </a:rPr>
              <a:t>Regionale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Disparitäten</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empirische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Untersuchung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a:t>
            </a:r>
            <a:r>
              <a:rPr lang="fr-FR" sz="1100" b="0" i="1" strike="noStrike" cap="none" spc="0" baseline="0" dirty="0">
                <a:solidFill>
                  <a:srgbClr val="000000"/>
                </a:solidFill>
                <a:effectLst/>
                <a:latin typeface="Open Sans"/>
                <a:ea typeface="Open Sans"/>
                <a:cs typeface="Open Sans"/>
              </a:rPr>
              <a:t> den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Volljährige</a:t>
            </a:r>
            <a:r>
              <a:rPr lang="fr-FR" sz="1100" b="0" i="0" strike="noStrike" cap="none" spc="0" baseline="0" dirty="0">
                <a:solidFill>
                  <a:srgbClr val="000000"/>
                </a:solidFill>
                <a:effectLst/>
                <a:latin typeface="Open Sans"/>
                <a:ea typeface="Open Sans"/>
                <a:cs typeface="Open Sans"/>
              </a:rPr>
              <a:t>, Münster (notamment).</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Site Web de l’association </a:t>
            </a:r>
            <a:r>
              <a:rPr lang="fr-FR" sz="1100" b="0" i="0" strike="noStrike" cap="none" spc="0" baseline="0" dirty="0" err="1">
                <a:solidFill>
                  <a:srgbClr val="000000"/>
                </a:solidFill>
                <a:effectLst/>
                <a:latin typeface="Open Sans"/>
                <a:ea typeface="Open Sans"/>
                <a:cs typeface="Open Sans"/>
              </a:rPr>
              <a:t>Careleaver</a:t>
            </a:r>
            <a:r>
              <a:rPr lang="fr-FR" sz="1100" b="0" i="0" strike="noStrike" cap="none" spc="0" baseline="0" dirty="0">
                <a:solidFill>
                  <a:srgbClr val="000000"/>
                </a:solidFill>
                <a:effectLst/>
                <a:latin typeface="Open Sans"/>
                <a:ea typeface="Open Sans"/>
                <a:cs typeface="Open Sans"/>
              </a:rPr>
              <a:t> e. V.: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https://www.careleaver.de/</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63</a:t>
            </a:fld>
            <a:endParaRPr lang="de-DE"/>
          </a:p>
        </p:txBody>
      </p:sp>
    </p:spTree>
    <p:extLst>
      <p:ext uri="{BB962C8B-B14F-4D97-AF65-F5344CB8AC3E}">
        <p14:creationId xmlns:p14="http://schemas.microsoft.com/office/powerpoint/2010/main" val="25009707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64</a:t>
            </a:fld>
            <a:endParaRPr lang="de-DE"/>
          </a:p>
        </p:txBody>
      </p:sp>
    </p:spTree>
    <p:extLst>
      <p:ext uri="{BB962C8B-B14F-4D97-AF65-F5344CB8AC3E}">
        <p14:creationId xmlns:p14="http://schemas.microsoft.com/office/powerpoint/2010/main" val="2963869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7957426"/>
          </a:xfrm>
        </p:spPr>
        <p:txBody>
          <a:bodyPr/>
          <a:lstStyle/>
          <a:p>
            <a:r>
              <a:rPr lang="fr-FR" sz="1100" b="0" i="0" strike="noStrike" cap="none" spc="0" baseline="0" dirty="0">
                <a:solidFill>
                  <a:srgbClr val="000000"/>
                </a:solidFill>
                <a:effectLst/>
                <a:latin typeface="Open Sans"/>
                <a:ea typeface="Open Sans"/>
                <a:cs typeface="Open Sans"/>
              </a:rPr>
              <a:t>Outre ses missions de conseil, d’accompagnement, d’éducation et de soutien, l’aide sociale à l’enfance et à la jeunesse est aussi chargée de protéger les enfants et les jeunes (</a:t>
            </a:r>
            <a:r>
              <a:rPr lang="fr-FR" sz="1100" b="0" i="1" strike="noStrike" cap="none" spc="0" baseline="0" dirty="0">
                <a:solidFill>
                  <a:srgbClr val="000000"/>
                </a:solidFill>
                <a:effectLst/>
                <a:latin typeface="Open Sans"/>
                <a:ea typeface="Open Sans"/>
                <a:cs typeface="Open Sans"/>
              </a:rPr>
              <a:t>cf. art. 1, al. 3.4 du Livre VIII du Code de la Sécurité et de l’action sociale</a:t>
            </a:r>
            <a:r>
              <a:rPr lang="fr-FR" sz="1100" b="0" i="0" strike="noStrike" cap="none" spc="0" baseline="0" dirty="0">
                <a:solidFill>
                  <a:srgbClr val="000000"/>
                </a:solidFill>
                <a:effectLst/>
                <a:latin typeface="Open Sans"/>
                <a:ea typeface="Open Sans"/>
                <a:cs typeface="Open Sans"/>
              </a:rPr>
              <a:t>). Ce mandat est fondé sur une acception stricte de la protection de l’enfance entendue comme l’élimination des risques menaçant leur développement. Selon la jurisprudence, la mise en danger de l’enfant désigne « une situation d’une dangerosité telle que son évolution présente un risque quasiment certain de préjudice important pour l’enfant » (</a:t>
            </a:r>
            <a:r>
              <a:rPr lang="fr-FR" sz="1100" b="0" i="0" u="none" strike="noStrike" cap="none" spc="0" baseline="0" dirty="0">
                <a:solidFill>
                  <a:srgbClr val="000000"/>
                </a:solidFill>
                <a:effectLst/>
                <a:latin typeface="Open Sans"/>
                <a:ea typeface="Open Sans"/>
                <a:cs typeface="Open Sans"/>
              </a:rPr>
              <a:t>Cour suprême, 1956</a:t>
            </a:r>
            <a:r>
              <a:rPr lang="fr-FR" sz="1100" b="0" i="0" strike="noStrike" cap="none" spc="0" baseline="0" dirty="0">
                <a:solidFill>
                  <a:srgbClr val="000000"/>
                </a:solidFill>
                <a:effectLst/>
                <a:latin typeface="Open Sans"/>
                <a:ea typeface="Open Sans"/>
                <a:cs typeface="Open Sans"/>
              </a:rPr>
              <a:t>). Selon l’article 1666, alinéa 1.1 du Code civil, l’intérêt supérieur de l’enfant est menacé lorsqu’il apparaît que l’enfant est exposé à une situation dangereuse qui, si elle perdure, menace fortement son bien-être physique, intellectuel ou psychique.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Cette mission de protection est évoquée à plusieurs reprises dans le SGB VIII, notamment dans les articles suivants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8a : mission de protection de l’enfance en danger</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42 : mesures de placement des enfants et des jeunes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8b : accompagnement professionnel des enfants et des jeunes en vue de leur protection</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45 : autorisatio</a:t>
            </a:r>
            <a:r>
              <a:rPr lang="fr-FR" sz="1100" b="0" i="0" u="none" strike="noStrike" cap="none" spc="0" baseline="0" dirty="0">
                <a:solidFill>
                  <a:srgbClr val="000000"/>
                </a:solidFill>
                <a:effectLst/>
                <a:latin typeface="Open Sans"/>
                <a:ea typeface="Open Sans"/>
                <a:cs typeface="Open Sans"/>
              </a:rPr>
              <a:t>n nécessaire à la gestion </a:t>
            </a:r>
            <a:r>
              <a:rPr lang="fr-FR" sz="1100" b="0" i="0" strike="noStrike" cap="none" spc="0" baseline="0" dirty="0">
                <a:solidFill>
                  <a:srgbClr val="000000"/>
                </a:solidFill>
                <a:effectLst/>
                <a:latin typeface="Open Sans"/>
                <a:ea typeface="Open Sans"/>
                <a:cs typeface="Open Sans"/>
              </a:rPr>
              <a:t>d’une structure d’accueil</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D’autres dispositions normatives (p. ex. les art. 37b et 44 sur la garantie des droits des enfants et des jeunes au sein des familles d’accueil et l’art. 38 sur l’autorisation de la réalisation de prestations à l’étranger, etc.) font mention de mesures de protection spécifiques. Les cinq articles de la loi relative à la coopération et à l’information en matière de protection de l’enfance comprennent également des dispositions importantes en la matière (voir p. ex. l’art. 4, qui prévoit un mandat semblable à celui formulé à l’art. 8a du SGB VIII, mais destiné à d’autres secteurs professionnels que celui de l’aide sociale à l’enfance et à la jeunesse). Ces textes établissent les procédures à suivre, attribuent les différentes missions et définissent les droits dont peuvent se prévaloir les bénéficiaires.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t>
            </a:r>
            <a:r>
              <a:rPr lang="fr-FR" sz="1100" b="1" i="0" strike="noStrike" cap="none" spc="0" baseline="0" dirty="0">
                <a:solidFill>
                  <a:srgbClr val="000000"/>
                </a:solidFill>
                <a:effectLst/>
                <a:latin typeface="Open Sans"/>
                <a:ea typeface="Open Sans"/>
                <a:cs typeface="Open Sans"/>
              </a:rPr>
              <a:t>article 8a </a:t>
            </a:r>
            <a:r>
              <a:rPr lang="fr-FR" sz="1100" b="0" i="0" strike="noStrike" cap="none" spc="0" baseline="0" dirty="0">
                <a:solidFill>
                  <a:srgbClr val="000000"/>
                </a:solidFill>
                <a:effectLst/>
                <a:latin typeface="Open Sans"/>
                <a:ea typeface="Open Sans"/>
                <a:cs typeface="Open Sans"/>
              </a:rPr>
              <a:t>du SGB VIII détermine les mesures que doit prendre le service communal d’aide sociale à l’enfance et à la jeunesse lorsque des « indices graves » de la mise en danger de l’intérêt supérieur d’un enfant sont portés à sa connaissance : avec l’aide de différents professionnels, il doit évaluer le risque auquel est exposé l’enfant ou l’adolescent, si possible avec la collaboration de ce dernier et de ses responsables légaux. Il doit également apprécier par lui-même l’environnement dans lequel grandit l’enfant ou le jeune, </a:t>
            </a:r>
            <a:r>
              <a:rPr lang="fr-FR" sz="1100" b="0" i="0" u="none" strike="noStrike" cap="none" spc="0" baseline="0" dirty="0">
                <a:solidFill>
                  <a:srgbClr val="000000"/>
                </a:solidFill>
                <a:effectLst/>
                <a:latin typeface="Open Sans"/>
                <a:ea typeface="Open Sans"/>
                <a:cs typeface="Open Sans"/>
              </a:rPr>
              <a:t>si possible </a:t>
            </a:r>
            <a:r>
              <a:rPr lang="fr-FR" sz="1100" b="0" i="0" strike="noStrike" cap="none" spc="0" baseline="0" dirty="0">
                <a:solidFill>
                  <a:srgbClr val="000000"/>
                </a:solidFill>
                <a:effectLst/>
                <a:latin typeface="Open Sans"/>
                <a:ea typeface="Open Sans"/>
                <a:cs typeface="Open Sans"/>
              </a:rPr>
              <a:t>avec la participation de la personne à l’origine du signalement. S’il constate qu’une aide est nécessaire pour éliminer le risque auquel est exposé l’enfant ou le jeune, il doit proposer des prestations susceptibles de répondre à ce besoin.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Des </a:t>
            </a:r>
            <a:r>
              <a:rPr lang="fr-FR" sz="1100" b="1" i="0" strike="noStrike" cap="none" spc="0" baseline="0" dirty="0">
                <a:solidFill>
                  <a:srgbClr val="000000"/>
                </a:solidFill>
                <a:effectLst/>
                <a:latin typeface="Open Sans"/>
                <a:ea typeface="Open Sans"/>
                <a:cs typeface="Open Sans"/>
              </a:rPr>
              <a:t>conventions </a:t>
            </a:r>
            <a:r>
              <a:rPr lang="fr-FR" sz="1100" b="0" i="0" strike="noStrike" cap="none" spc="0" baseline="0" dirty="0">
                <a:solidFill>
                  <a:srgbClr val="000000"/>
                </a:solidFill>
                <a:effectLst/>
                <a:latin typeface="Open Sans"/>
                <a:ea typeface="Open Sans"/>
                <a:cs typeface="Open Sans"/>
              </a:rPr>
              <a:t>doivent par ailleurs être conclues avec tous les organismes d’aide sociale à l’enfance et à la jeunesse afin de s’assurer que ces derniers procèdent eux aussi à une évaluation du risque en cas d’indices graves de mise en danger de l’intérêt supérieur de l’enfant ou du jeune. Cette évaluation doit être réalisée par un professionnel expérimenté et impliquer les personnes concernées, dans la mesure où leur implication n’aggrave pas le danger auquel est exposé l’enfant. Les accords doivent définir les qualifications dont doit disposer le professionnel qui procèdera à l’évaluation, lequel doit notamment être en mesure de reconnaître les besoins de protection spécifiques aux enfants et aux jeunes en situation de handicap. Si nécessaire, le recours aux aides proposées doit être encouragé. Une fois que l’ensemble des moyens disponibles en matière d’aide et de protection sont épuisés, les personnels des organismes sociaux doivent informer le service communal d’aide sociale à l’enfance et à la jeunesse du danger auquel l’enfant ou le jeune est exposé (</a:t>
            </a:r>
            <a:r>
              <a:rPr lang="fr-FR" sz="1100" b="0" i="1" strike="noStrike" cap="none" spc="0" baseline="0" dirty="0">
                <a:solidFill>
                  <a:srgbClr val="000000"/>
                </a:solidFill>
                <a:effectLst/>
                <a:latin typeface="Open Sans"/>
                <a:ea typeface="Open Sans"/>
                <a:cs typeface="Open Sans"/>
              </a:rPr>
              <a:t>cf. art. 8a, al. 4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cas de </a:t>
            </a:r>
            <a:r>
              <a:rPr lang="fr-FR" sz="1100" b="0" i="0" u="none" strike="noStrike" cap="none" spc="0" baseline="0" dirty="0">
                <a:solidFill>
                  <a:srgbClr val="000000"/>
                </a:solidFill>
                <a:effectLst/>
                <a:latin typeface="Open Sans"/>
                <a:ea typeface="Open Sans"/>
                <a:cs typeface="Open Sans"/>
              </a:rPr>
              <a:t>danger immédiat</a:t>
            </a:r>
            <a:r>
              <a:rPr lang="fr-FR" sz="1100" b="0" i="0" strike="noStrike" cap="none" spc="0" baseline="0" dirty="0">
                <a:solidFill>
                  <a:srgbClr val="000000"/>
                </a:solidFill>
                <a:effectLst/>
                <a:latin typeface="Open Sans"/>
                <a:ea typeface="Open Sans"/>
                <a:cs typeface="Open Sans"/>
              </a:rPr>
              <a:t>, le service communal chargé de l’aide sociale à l’enfance et à la jeunesse a le droit et l’obligation de prendre des mesures de placement (</a:t>
            </a:r>
            <a:r>
              <a:rPr lang="fr-FR" sz="1100" b="0" i="1" strike="noStrike" cap="none" spc="0" baseline="0" dirty="0">
                <a:solidFill>
                  <a:srgbClr val="000000"/>
                </a:solidFill>
                <a:effectLst/>
                <a:latin typeface="Open Sans"/>
                <a:ea typeface="Open Sans"/>
                <a:cs typeface="Open Sans"/>
              </a:rPr>
              <a:t>cf. art. 42, al. 2</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voir la section 2.6.2</a:t>
            </a:r>
            <a:r>
              <a:rPr lang="fr-FR" sz="1100" b="0" i="0" strike="noStrike" cap="none" spc="0" baseline="0" dirty="0">
                <a:solidFill>
                  <a:srgbClr val="000000"/>
                </a:solidFill>
                <a:effectLst/>
                <a:latin typeface="Open Sans"/>
                <a:ea typeface="Open Sans"/>
                <a:cs typeface="Open Sans"/>
              </a:rPr>
              <a:t>). Si les parents s’y opposent, c’est le juge aux affaires familiales qui statue sur la poursuite de ces mesures.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juge aux affaires familiales doit être saisi si son intervention est estimée nécessaire (</a:t>
            </a:r>
            <a:r>
              <a:rPr lang="fr-FR" sz="1100" b="0" i="1" strike="noStrike" cap="none" spc="0" baseline="0" dirty="0">
                <a:solidFill>
                  <a:srgbClr val="000000"/>
                </a:solidFill>
                <a:effectLst/>
                <a:latin typeface="Open Sans"/>
                <a:ea typeface="Open Sans"/>
                <a:cs typeface="Open Sans"/>
              </a:rPr>
              <a:t>cf. art. 8a, al. 2</a:t>
            </a:r>
            <a:r>
              <a:rPr lang="fr-FR" sz="1100" b="0" i="0" strike="noStrike" cap="none" spc="0" baseline="0" dirty="0">
                <a:solidFill>
                  <a:srgbClr val="000000"/>
                </a:solidFill>
                <a:effectLst/>
                <a:latin typeface="Open Sans"/>
                <a:ea typeface="Open Sans"/>
                <a:cs typeface="Open Sans"/>
              </a:rPr>
              <a:t>). Les mesures de </a:t>
            </a:r>
            <a:r>
              <a:rPr lang="fr-FR" sz="1100" b="0" i="0" u="none" strike="noStrike" cap="none" spc="0" baseline="0" dirty="0">
                <a:solidFill>
                  <a:srgbClr val="000000"/>
                </a:solidFill>
                <a:effectLst/>
                <a:latin typeface="Open Sans"/>
                <a:ea typeface="Open Sans"/>
                <a:cs typeface="Open Sans"/>
              </a:rPr>
              <a:t>retrait partiel ou total </a:t>
            </a:r>
            <a:r>
              <a:rPr lang="fr-FR" sz="1100" b="0" i="0" strike="noStrike" cap="none" spc="0" baseline="0" dirty="0">
                <a:solidFill>
                  <a:srgbClr val="000000"/>
                </a:solidFill>
                <a:effectLst/>
                <a:latin typeface="Open Sans"/>
                <a:ea typeface="Open Sans"/>
                <a:cs typeface="Open Sans"/>
              </a:rPr>
              <a:t>de l’autorité parentale relèvent de sa compétence exclusive (</a:t>
            </a:r>
            <a:r>
              <a:rPr lang="fr-FR" sz="1100" b="0" i="1" strike="noStrike" cap="none" spc="0" baseline="0" dirty="0">
                <a:solidFill>
                  <a:srgbClr val="000000"/>
                </a:solidFill>
                <a:effectLst/>
                <a:latin typeface="Open Sans"/>
                <a:ea typeface="Open Sans"/>
                <a:cs typeface="Open Sans"/>
              </a:rPr>
              <a:t>cf. art. 1666 du Code civil</a:t>
            </a:r>
            <a:r>
              <a:rPr lang="fr-FR" sz="1100" b="0" i="0" strike="noStrike" cap="none" spc="0" baseline="0" dirty="0">
                <a:solidFill>
                  <a:srgbClr val="000000"/>
                </a:solidFill>
                <a:effectLst/>
                <a:latin typeface="Open Sans"/>
                <a:ea typeface="Open Sans"/>
                <a:cs typeface="Open Sans"/>
              </a:rPr>
              <a:t>), à l’exception des mesures urgentes de placement en cas de mise en danger imminente de l’enfant (</a:t>
            </a:r>
            <a:r>
              <a:rPr lang="fr-FR" sz="1100" b="0" i="1" strike="noStrike" cap="none" spc="0" baseline="0" dirty="0">
                <a:solidFill>
                  <a:srgbClr val="000000"/>
                </a:solidFill>
                <a:effectLst/>
                <a:latin typeface="Open Sans"/>
                <a:ea typeface="Open Sans"/>
                <a:cs typeface="Open Sans"/>
              </a:rPr>
              <a:t>voir la section 2.6.3</a:t>
            </a:r>
            <a:r>
              <a:rPr lang="fr-FR" sz="1100" b="0" i="0" strike="noStrike" cap="none" spc="0" baseline="0" dirty="0">
                <a:solidFill>
                  <a:srgbClr val="000000"/>
                </a:solidFill>
                <a:effectLst/>
                <a:latin typeface="Open Sans"/>
                <a:ea typeface="Open Sans"/>
                <a:cs typeface="Open Sans"/>
              </a:rPr>
              <a:t>). Lorsque l’autorité parentale doit être </a:t>
            </a:r>
            <a:r>
              <a:rPr lang="fr-FR" sz="1100" b="0" i="0" u="none" strike="noStrike" cap="none" spc="0" baseline="0" dirty="0">
                <a:solidFill>
                  <a:srgbClr val="000000"/>
                </a:solidFill>
                <a:effectLst/>
                <a:latin typeface="Open Sans"/>
                <a:ea typeface="Open Sans"/>
                <a:cs typeface="Open Sans"/>
              </a:rPr>
              <a:t>retirée, </a:t>
            </a:r>
            <a:r>
              <a:rPr lang="fr-FR" sz="1100" b="0" i="0" strike="noStrike" cap="none" spc="0" baseline="0" dirty="0">
                <a:solidFill>
                  <a:srgbClr val="000000"/>
                </a:solidFill>
                <a:effectLst/>
                <a:latin typeface="Open Sans"/>
                <a:ea typeface="Open Sans"/>
                <a:cs typeface="Open Sans"/>
              </a:rPr>
              <a:t>ce sont des tuteurs ou des assistants familiaux qui assument la représentation légale du mineur (</a:t>
            </a:r>
            <a:r>
              <a:rPr lang="fr-FR" sz="1100" b="0" i="1" strike="noStrike" cap="none" spc="0" baseline="0" dirty="0">
                <a:solidFill>
                  <a:srgbClr val="000000"/>
                </a:solidFill>
                <a:effectLst/>
                <a:latin typeface="Open Sans"/>
                <a:ea typeface="Open Sans"/>
                <a:cs typeface="Open Sans"/>
              </a:rPr>
              <a:t>voir la section 2.6.5</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personnes </a:t>
            </a:r>
            <a:r>
              <a:rPr lang="fr-FR" sz="1100" b="0" i="0" strike="noStrike" cap="none" spc="0" baseline="0" dirty="0">
                <a:solidFill>
                  <a:srgbClr val="000000"/>
                </a:solidFill>
                <a:effectLst/>
                <a:latin typeface="Open Sans"/>
                <a:ea typeface="Open Sans"/>
                <a:cs typeface="Open Sans"/>
              </a:rPr>
              <a:t>qui, « dans le cadre de leur activité professionnelle, sont en contact avec des enfants ou des jeunes » (c’est-à-dire non seulement les personnels de l’aide sociale à l’enfance et à la jeunesse, mais aussi p. ex. le personnel administratif, enseignant, soignant et médical) et qui suspectent la mise en danger d’un enfant ou d’un jeune peuvent consulter un professionnel qualifié du service communal d’aide sociale à l’enfance et à la jeunesse (</a:t>
            </a:r>
            <a:r>
              <a:rPr lang="fr-FR" sz="1100" b="0" i="1" strike="noStrike" cap="none" spc="0" baseline="0" dirty="0">
                <a:solidFill>
                  <a:srgbClr val="000000"/>
                </a:solidFill>
                <a:effectLst/>
                <a:latin typeface="Open Sans"/>
                <a:ea typeface="Open Sans"/>
                <a:cs typeface="Open Sans"/>
              </a:rPr>
              <a:t>cf. art. 8b, al. 1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a:t>
            </a:r>
            <a:r>
              <a:rPr lang="fr-FR" sz="1100" b="1" i="0" strike="noStrike" cap="none" spc="0" baseline="0" dirty="0">
                <a:solidFill>
                  <a:srgbClr val="000000"/>
                </a:solidFill>
                <a:effectLst/>
                <a:latin typeface="Open Sans"/>
                <a:ea typeface="Open Sans"/>
                <a:cs typeface="Open Sans"/>
              </a:rPr>
              <a:t> organismes </a:t>
            </a:r>
            <a:r>
              <a:rPr lang="fr-FR" sz="1100" b="0" i="0" strike="noStrike" cap="none" spc="0" baseline="0" dirty="0">
                <a:solidFill>
                  <a:srgbClr val="000000"/>
                </a:solidFill>
                <a:effectLst/>
                <a:latin typeface="Open Sans"/>
                <a:ea typeface="Open Sans"/>
                <a:cs typeface="Open Sans"/>
              </a:rPr>
              <a:t>gestionnaires d’institutions peuvent quant à eux se tourner vers le service chargé de l’aide sociale à l’enfance et à la jeunesse au niveau régional pour les aider à mettre en place des dispositifs de protection, de participation et de recours, lesquels conditionnent l’obtention d’une autorisation d’ouvrir les structures en question (</a:t>
            </a:r>
            <a:r>
              <a:rPr lang="fr-FR" sz="1100" b="0" i="1" strike="noStrike" cap="none" spc="0" baseline="0" dirty="0">
                <a:solidFill>
                  <a:srgbClr val="000000"/>
                </a:solidFill>
                <a:effectLst/>
                <a:latin typeface="Open Sans"/>
                <a:ea typeface="Open Sans"/>
                <a:cs typeface="Open Sans"/>
              </a:rPr>
              <a:t>cf. art. 45 du SGB VIII</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a:t>
            </a:r>
            <a:r>
              <a:rPr lang="fr-FR" sz="1100" b="1" i="0" strike="noStrike" cap="none" spc="0" baseline="0" dirty="0">
                <a:solidFill>
                  <a:srgbClr val="000000"/>
                </a:solidFill>
                <a:effectLst/>
                <a:latin typeface="Open Sans"/>
                <a:ea typeface="Open Sans"/>
                <a:cs typeface="Open Sans"/>
              </a:rPr>
              <a:t>loi relative à la coopération et à l’information en matière de protection de l’enfance</a:t>
            </a:r>
            <a:r>
              <a:rPr lang="fr-FR" sz="1100" b="0" i="0" strike="noStrike" cap="none" spc="0" baseline="0" dirty="0">
                <a:solidFill>
                  <a:srgbClr val="000000"/>
                </a:solidFill>
                <a:effectLst/>
                <a:latin typeface="Open Sans"/>
                <a:ea typeface="Open Sans"/>
                <a:cs typeface="Open Sans"/>
              </a:rPr>
              <a:t> est un texte distinct contenant des dispositions importantes quant à l’interaction des différents acteurs de la protection de l’enfance et définit le « cadre d’une structure en réseau dans laquelle doivent s’inscrire les mesures de protection de l’enfance » (</a:t>
            </a:r>
            <a:r>
              <a:rPr lang="fr-FR" sz="1100" b="0" i="1" strike="noStrike" cap="none" spc="0" baseline="0" dirty="0">
                <a:solidFill>
                  <a:srgbClr val="000000"/>
                </a:solidFill>
                <a:effectLst/>
                <a:latin typeface="Open Sans"/>
                <a:ea typeface="Open Sans"/>
                <a:cs typeface="Open Sans"/>
              </a:rPr>
              <a:t>cf. art. 3</a:t>
            </a:r>
            <a:r>
              <a:rPr lang="fr-FR" sz="1100" b="0" i="0" strike="noStrike" cap="none" spc="0" baseline="0" dirty="0">
                <a:solidFill>
                  <a:srgbClr val="000000"/>
                </a:solidFill>
                <a:effectLst/>
                <a:latin typeface="Open Sans"/>
                <a:ea typeface="Open Sans"/>
                <a:cs typeface="Open Sans"/>
              </a:rPr>
              <a:t>). Elle régit également « la transmission d’informations [au service communal d’aide sociale à l’enfance et à la jeunesse] par les personnes tenues au secret professionnel » (</a:t>
            </a:r>
            <a:r>
              <a:rPr lang="fr-FR" sz="1100" b="0" i="1" strike="noStrike" cap="none" spc="0" baseline="0" dirty="0">
                <a:solidFill>
                  <a:srgbClr val="000000"/>
                </a:solidFill>
                <a:effectLst/>
                <a:latin typeface="Open Sans"/>
                <a:ea typeface="Open Sans"/>
                <a:cs typeface="Open Sans"/>
              </a:rPr>
              <a:t>cf. art. 4</a:t>
            </a:r>
            <a:r>
              <a:rPr lang="fr-FR" sz="1100" b="0" i="0" strike="noStrike" cap="none" spc="0" baseline="0" dirty="0">
                <a:solidFill>
                  <a:srgbClr val="000000"/>
                </a:solidFill>
                <a:effectLst/>
                <a:latin typeface="Open Sans"/>
                <a:ea typeface="Open Sans"/>
                <a:cs typeface="Open Sans"/>
              </a:rPr>
              <a:t>). Ces dispositions reposent sur la même logique que l’article 8a du SGB VIII, qui vise les professionnels de l’aide sociale à l’enfance et à la jeunesse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impliquer les personnes concernées au processus d’évaluation des risques et leur proposer de l’aide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se faire conseiller par un professionnel expérimenté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si le danger persiste, en informer le service communal d’aide sociale à l’enfance et à la jeunesse (ce à quoi les personnels médicaux sont obligés au titre de l’art. 4, al. 3 de la loi relative à la coopération et à l’information en matière de protection de l’enfance).</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si une procédure pénale révèle des indices graves de mise en danger de </a:t>
            </a:r>
            <a:r>
              <a:rPr lang="fr-FR" sz="1100" b="0" i="0" u="none" strike="noStrike" cap="none" spc="0" baseline="0" dirty="0">
                <a:solidFill>
                  <a:srgbClr val="000000"/>
                </a:solidFill>
                <a:effectLst/>
                <a:latin typeface="Open Sans"/>
                <a:ea typeface="Open Sans"/>
                <a:cs typeface="Open Sans"/>
              </a:rPr>
              <a:t>l’enfant, les services du procureur ou le tribunal doivent immédiatement en informer le service communal </a:t>
            </a:r>
            <a:r>
              <a:rPr lang="fr-FR" sz="1100" b="0" i="0" strike="noStrike" cap="none" spc="0" baseline="0" dirty="0">
                <a:solidFill>
                  <a:srgbClr val="000000"/>
                </a:solidFill>
                <a:effectLst/>
                <a:latin typeface="Open Sans"/>
                <a:ea typeface="Open Sans"/>
                <a:cs typeface="Open Sans"/>
              </a:rPr>
              <a:t>d’aide sociale à l’enfance et à la jeunesse (</a:t>
            </a:r>
            <a:r>
              <a:rPr lang="fr-FR" sz="1100" b="0" i="1" strike="noStrike" cap="none" spc="0" baseline="0" dirty="0">
                <a:solidFill>
                  <a:srgbClr val="000000"/>
                </a:solidFill>
                <a:effectLst/>
                <a:latin typeface="Open Sans"/>
                <a:ea typeface="Open Sans"/>
                <a:cs typeface="Open Sans"/>
              </a:rPr>
              <a:t>cf. art. 5 </a:t>
            </a:r>
            <a:r>
              <a:rPr lang="fr-FR" sz="1100" b="0" i="1" u="none" strike="noStrike" cap="none" spc="0" baseline="0" dirty="0">
                <a:solidFill>
                  <a:srgbClr val="000000"/>
                </a:solidFill>
                <a:effectLst/>
                <a:latin typeface="Open Sans"/>
                <a:ea typeface="Open Sans"/>
                <a:cs typeface="Open Sans"/>
              </a:rPr>
              <a:t>de ladite loi</a:t>
            </a:r>
            <a:r>
              <a:rPr lang="fr-FR" sz="1100" b="0" i="1"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Biesel</a:t>
            </a:r>
            <a:r>
              <a:rPr lang="fr-FR" sz="1100" b="0" i="0" strike="noStrike" cap="none" spc="0" baseline="0" dirty="0">
                <a:solidFill>
                  <a:srgbClr val="000000"/>
                </a:solidFill>
                <a:effectLst/>
                <a:latin typeface="Open Sans"/>
                <a:ea typeface="Open Sans"/>
                <a:cs typeface="Open Sans"/>
              </a:rPr>
              <a:t>, Kai ; Urban-Stahl, Ulrike (2018) : </a:t>
            </a:r>
            <a:r>
              <a:rPr lang="fr-FR" sz="1100" b="0" i="1" strike="noStrike" cap="none" spc="0" baseline="0" dirty="0" err="1">
                <a:solidFill>
                  <a:srgbClr val="000000"/>
                </a:solidFill>
                <a:effectLst/>
                <a:latin typeface="Open Sans"/>
                <a:ea typeface="Open Sans"/>
                <a:cs typeface="Open Sans"/>
              </a:rPr>
              <a:t>Lehrbuch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Kinderschutz</a:t>
            </a:r>
            <a:r>
              <a:rPr lang="fr-FR" sz="1100" b="0" i="0" strike="noStrike" cap="none" spc="0" baseline="0" dirty="0">
                <a:solidFill>
                  <a:srgbClr val="000000"/>
                </a:solidFill>
                <a:effectLst/>
                <a:latin typeface="Open Sans"/>
                <a:ea typeface="Open Sans"/>
                <a:cs typeface="Open Sans"/>
              </a:rPr>
              <a:t>. Weinheim et Bâle.</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Schone, Reinhold ;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(2015) : </a:t>
            </a:r>
            <a:r>
              <a:rPr lang="fr-FR" sz="1100" b="0" i="1" strike="noStrike" cap="none" spc="0" baseline="0" dirty="0" err="1">
                <a:solidFill>
                  <a:srgbClr val="000000"/>
                </a:solidFill>
                <a:effectLst/>
                <a:latin typeface="Open Sans"/>
                <a:ea typeface="Open Sans"/>
                <a:cs typeface="Open Sans"/>
              </a:rPr>
              <a:t>Kinderschutz</a:t>
            </a:r>
            <a:r>
              <a:rPr lang="fr-FR" sz="1100" b="0" i="0" strike="noStrike" cap="none" spc="0" baseline="0" dirty="0">
                <a:solidFill>
                  <a:srgbClr val="000000"/>
                </a:solidFill>
                <a:effectLst/>
                <a:latin typeface="Open Sans"/>
                <a:ea typeface="Open Sans"/>
                <a:cs typeface="Open Sans"/>
              </a:rPr>
              <a:t>, in : Otto, Hans-Uwe ; </a:t>
            </a:r>
            <a:r>
              <a:rPr lang="fr-FR" sz="1100" b="0" i="0" strike="noStrike" cap="none" spc="0" baseline="0" dirty="0" err="1">
                <a:solidFill>
                  <a:srgbClr val="000000"/>
                </a:solidFill>
                <a:effectLst/>
                <a:latin typeface="Open Sans"/>
                <a:ea typeface="Open Sans"/>
                <a:cs typeface="Open Sans"/>
              </a:rPr>
              <a:t>Thiersch</a:t>
            </a:r>
            <a:r>
              <a:rPr lang="fr-FR" sz="1100" b="0" i="0" strike="noStrike" cap="none" spc="0" baseline="0" dirty="0">
                <a:solidFill>
                  <a:srgbClr val="000000"/>
                </a:solidFill>
                <a:effectLst/>
                <a:latin typeface="Open Sans"/>
                <a:ea typeface="Open Sans"/>
                <a:cs typeface="Open Sans"/>
              </a:rPr>
              <a:t>, Hans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0" strike="noStrike" cap="none" spc="0" baseline="0" dirty="0">
                <a:solidFill>
                  <a:srgbClr val="000000"/>
                </a:solidFill>
                <a:effectLst/>
                <a:latin typeface="Open Sans"/>
                <a:ea typeface="Open Sans"/>
                <a:cs typeface="Open Sans"/>
              </a:rPr>
              <a:t>, 5</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augmentée, Munich et Bâle, pp. 791−814.</a:t>
            </a:r>
          </a:p>
        </p:txBody>
      </p:sp>
      <p:sp>
        <p:nvSpPr>
          <p:cNvPr id="4" name="Foliennummernplatzhalter 3"/>
          <p:cNvSpPr>
            <a:spLocks noGrp="1"/>
          </p:cNvSpPr>
          <p:nvPr>
            <p:ph type="sldNum" sz="quarter" idx="10"/>
          </p:nvPr>
        </p:nvSpPr>
        <p:spPr/>
        <p:txBody>
          <a:bodyPr/>
          <a:lstStyle/>
          <a:p>
            <a:fld id="{178ACBB0-B8BD-7243-B5CA-EEE1A71994D0}" type="slidenum">
              <a:rPr lang="de-DE" smtClean="0"/>
              <a:t>65</a:t>
            </a:fld>
            <a:endParaRPr lang="de-DE"/>
          </a:p>
        </p:txBody>
      </p:sp>
    </p:spTree>
    <p:extLst>
      <p:ext uri="{BB962C8B-B14F-4D97-AF65-F5344CB8AC3E}">
        <p14:creationId xmlns:p14="http://schemas.microsoft.com/office/powerpoint/2010/main" val="10923230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708955"/>
          </a:xfrm>
        </p:spPr>
        <p:txBody>
          <a:bodyPr/>
          <a:lstStyle/>
          <a:p>
            <a:r>
              <a:rPr lang="fr-FR" sz="1100" b="0" i="0" strike="noStrike" cap="none" spc="0" baseline="0" dirty="0">
                <a:solidFill>
                  <a:srgbClr val="000000"/>
                </a:solidFill>
                <a:effectLst/>
                <a:latin typeface="Open Sans"/>
                <a:ea typeface="Open Sans"/>
                <a:cs typeface="Open Sans"/>
              </a:rPr>
              <a:t>Les enfants et les adolescents bénéficient d’un droit inconditionnel au placement lorsque, pour quelque raison que ce soit, la vie au sein de leur foyer leur est devenue momentanément insupportable.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service communal chargé de l’aide sociale à l’enfance et de la politique de jeunesse a en outre « le droit et l’obligation » de placer un enfant ou un adolescent lorsqu’un « danger imminent menace » son intérêt supérieur et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lorsqu’un « enfant ou un jeune étranger arrive seul en Allemagne, en l’absence de responsables légaux sur le territoire » (</a:t>
            </a:r>
            <a:r>
              <a:rPr lang="fr-FR" sz="1100" b="0" i="1" strike="noStrike" cap="none" spc="0" baseline="0" dirty="0">
                <a:solidFill>
                  <a:srgbClr val="000000"/>
                </a:solidFill>
                <a:effectLst/>
                <a:latin typeface="Open Sans"/>
                <a:ea typeface="Open Sans"/>
                <a:cs typeface="Open Sans"/>
              </a:rPr>
              <a:t>cf. art. 42, al. 1 du Livre VIII du Code de la Sécurité et de l’action sociale</a:t>
            </a:r>
            <a:r>
              <a:rPr lang="fr-FR" sz="1100" b="0" i="0" strike="noStrike" cap="none" spc="0" baseline="0" dirty="0">
                <a:solidFill>
                  <a:srgbClr val="000000"/>
                </a:solidFill>
                <a:effectLst/>
                <a:latin typeface="Open Sans"/>
                <a:ea typeface="Open Sans"/>
                <a:cs typeface="Open Sans"/>
              </a:rPr>
              <a:t>).</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placement consiste à héberger temporairement l’enfant ou le jeune au sein d’une famille d’accueil, d’une structure d’hébergement ou de toute autre forme de logement idoine (</a:t>
            </a:r>
            <a:r>
              <a:rPr lang="fr-FR" sz="1100" b="0" i="1" strike="noStrike" cap="none" spc="0" baseline="0" dirty="0">
                <a:solidFill>
                  <a:srgbClr val="000000"/>
                </a:solidFill>
                <a:effectLst/>
                <a:latin typeface="Open Sans"/>
                <a:ea typeface="Open Sans"/>
                <a:cs typeface="Open Sans"/>
              </a:rPr>
              <a:t>cf. art. 42, al. 1 du SGB VIII</a:t>
            </a:r>
            <a:r>
              <a:rPr lang="fr-FR" sz="1100" b="0" i="0" strike="noStrike" cap="none" spc="0" baseline="0" dirty="0">
                <a:solidFill>
                  <a:srgbClr val="000000"/>
                </a:solidFill>
                <a:effectLst/>
                <a:latin typeface="Open Sans"/>
                <a:ea typeface="Open Sans"/>
                <a:cs typeface="Open Sans"/>
              </a:rPr>
              <a:t>). Il vise à résoudre la situation de crise et à déterminer la suite des événements en concertation avec les parents (ou tuteurs) et </a:t>
            </a:r>
            <a:r>
              <a:rPr lang="fr-FR" sz="1100" b="0" i="0" u="none" strike="noStrike" cap="none" spc="0" baseline="0" dirty="0">
                <a:solidFill>
                  <a:srgbClr val="000000"/>
                </a:solidFill>
                <a:effectLst/>
                <a:latin typeface="Open Sans"/>
                <a:ea typeface="Open Sans"/>
                <a:cs typeface="Open Sans"/>
              </a:rPr>
              <a:t>les </a:t>
            </a:r>
            <a:r>
              <a:rPr lang="fr-FR" sz="1100" b="0" i="0" strike="noStrike" cap="none" spc="0" baseline="0" dirty="0">
                <a:solidFill>
                  <a:srgbClr val="000000"/>
                </a:solidFill>
                <a:effectLst/>
                <a:latin typeface="Open Sans"/>
                <a:ea typeface="Open Sans"/>
                <a:cs typeface="Open Sans"/>
              </a:rPr>
              <a:t>enfants en question, et ce dans les plus brefs délais.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principe, le placement d’un mineur est soumis à l’accord de ses responsables légaux, lesquels doivent être informés sans délai de cette mesure (</a:t>
            </a:r>
            <a:r>
              <a:rPr lang="fr-FR" sz="1100" b="0" i="1" strike="noStrike" cap="none" spc="0" baseline="0" dirty="0">
                <a:solidFill>
                  <a:srgbClr val="000000"/>
                </a:solidFill>
                <a:effectLst/>
                <a:latin typeface="Open Sans"/>
                <a:ea typeface="Open Sans"/>
                <a:cs typeface="Open Sans"/>
              </a:rPr>
              <a:t>cf. art. 42, al. 1.1a du SGB VIII</a:t>
            </a:r>
            <a:r>
              <a:rPr lang="fr-FR" sz="1100" b="0" i="0" strike="noStrike" cap="none" spc="0" baseline="0" dirty="0">
                <a:solidFill>
                  <a:srgbClr val="000000"/>
                </a:solidFill>
                <a:effectLst/>
                <a:latin typeface="Open Sans"/>
                <a:ea typeface="Open Sans"/>
                <a:cs typeface="Open Sans"/>
              </a:rPr>
              <a:t>). Lorsque la situation requiert le placement en urgence du mineur en vue d’assurer sa sécurité, le service communal chargé de l’aide sociale à l’enfance et la jeunesse peut toutefois procéder à son placement sans attendre une décision du juge aux affaires familiales (seul compétent en matière de retrait partiel ou total de l’autorité parentale) (</a:t>
            </a:r>
            <a:r>
              <a:rPr lang="fr-FR" sz="1100" b="0" i="1" strike="noStrike" cap="none" spc="0" baseline="0" dirty="0">
                <a:solidFill>
                  <a:srgbClr val="000000"/>
                </a:solidFill>
                <a:effectLst/>
                <a:latin typeface="Open Sans"/>
                <a:ea typeface="Open Sans"/>
                <a:cs typeface="Open Sans"/>
              </a:rPr>
              <a:t>cf. art. 42, al. 1.1b</a:t>
            </a:r>
            <a:r>
              <a:rPr lang="fr-FR" sz="1100" b="0" i="0" strike="noStrike" cap="none" spc="0" baseline="0" dirty="0">
                <a:solidFill>
                  <a:srgbClr val="000000"/>
                </a:solidFill>
                <a:effectLst/>
                <a:latin typeface="Open Sans"/>
                <a:ea typeface="Open Sans"/>
                <a:cs typeface="Open Sans"/>
              </a:rPr>
              <a:t>). Il doit toutefois obtenir cette décision dans les meilleurs délais (</a:t>
            </a:r>
            <a:r>
              <a:rPr lang="fr-FR" sz="1100" b="0" i="1" strike="noStrike" cap="none" spc="0" baseline="0" dirty="0">
                <a:solidFill>
                  <a:srgbClr val="000000"/>
                </a:solidFill>
                <a:effectLst/>
                <a:latin typeface="Open Sans"/>
                <a:ea typeface="Open Sans"/>
                <a:cs typeface="Open Sans"/>
              </a:rPr>
              <a:t>cf. art. 42, al. 3.2</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u="none" strike="noStrike" cap="none" spc="0" baseline="0" dirty="0">
                <a:solidFill>
                  <a:srgbClr val="000000"/>
                </a:solidFill>
                <a:effectLst/>
                <a:latin typeface="Open Sans"/>
                <a:ea typeface="Open Sans"/>
                <a:cs typeface="Open Sans"/>
              </a:rPr>
              <a:t>Pendant la durée du placement, le </a:t>
            </a:r>
            <a:r>
              <a:rPr lang="fr-FR" sz="1100" b="0" i="0" strike="noStrike" cap="none" spc="0" baseline="0" dirty="0">
                <a:solidFill>
                  <a:srgbClr val="000000"/>
                </a:solidFill>
                <a:effectLst/>
                <a:latin typeface="Open Sans"/>
                <a:ea typeface="Open Sans"/>
                <a:cs typeface="Open Sans"/>
              </a:rPr>
              <a:t>service communal chargé de l’aide sociale à l’enfance et à la jeunesse est habilité à « prendre toutes les mesures légales qui s’imposent dans l’intérêt supérieur de l’enfant » (</a:t>
            </a:r>
            <a:r>
              <a:rPr lang="fr-FR" sz="1100" b="0" i="1" strike="noStrike" cap="none" spc="0" baseline="0" dirty="0">
                <a:solidFill>
                  <a:srgbClr val="000000"/>
                </a:solidFill>
                <a:effectLst/>
                <a:latin typeface="Open Sans"/>
                <a:ea typeface="Open Sans"/>
                <a:cs typeface="Open Sans"/>
              </a:rPr>
              <a:t>cf. art. 42, al. 2</a:t>
            </a:r>
            <a:r>
              <a:rPr lang="fr-FR" sz="1100" b="0" i="0" strike="noStrike" cap="none" spc="0" baseline="0" dirty="0">
                <a:solidFill>
                  <a:srgbClr val="000000"/>
                </a:solidFill>
                <a:effectLst/>
                <a:latin typeface="Open Sans"/>
                <a:ea typeface="Open Sans"/>
                <a:cs typeface="Open Sans"/>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2015, l’arrivée massive de réfugiés en Allemagne a donné lieu à l’intégration de nouvelles règles dans le SGB VIII en vue du placement provisoire des mineurs non accompagnés </a:t>
            </a:r>
            <a:r>
              <a:rPr lang="fr-FR" sz="1100" b="0" i="1" strike="noStrike" cap="none" spc="0" baseline="0" dirty="0">
                <a:solidFill>
                  <a:srgbClr val="000000"/>
                </a:solidFill>
                <a:effectLst/>
                <a:latin typeface="Open Sans"/>
                <a:ea typeface="Open Sans"/>
                <a:cs typeface="Open Sans"/>
              </a:rPr>
              <a:t>(cf. art. 42a et </a:t>
            </a:r>
            <a:r>
              <a:rPr lang="fr-FR" sz="1100" b="0" i="1" strike="noStrike" cap="none" spc="0" baseline="0" dirty="0" err="1">
                <a:solidFill>
                  <a:srgbClr val="000000"/>
                </a:solidFill>
                <a:effectLst/>
                <a:latin typeface="Open Sans"/>
                <a:ea typeface="Open Sans"/>
                <a:cs typeface="Open Sans"/>
              </a:rPr>
              <a:t>suiv</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placement provisoire intervient avant la répartition des mineurs concernés entre les différents Länder, lesquels assurent ensuite leur placement selon la procédure ordinaire (</a:t>
            </a:r>
            <a:r>
              <a:rPr lang="fr-FR" sz="1100" b="0" i="1" strike="noStrike" cap="none" spc="0" baseline="0" dirty="0">
                <a:solidFill>
                  <a:srgbClr val="000000"/>
                </a:solidFill>
                <a:effectLst/>
                <a:latin typeface="Open Sans"/>
                <a:ea typeface="Open Sans"/>
                <a:cs typeface="Open Sans"/>
              </a:rPr>
              <a:t>cf. art. 42</a:t>
            </a:r>
            <a:r>
              <a:rPr lang="fr-FR" sz="1100" b="0" i="0" strike="noStrike" cap="none" spc="0" baseline="0" dirty="0">
                <a:solidFill>
                  <a:srgbClr val="000000"/>
                </a:solidFill>
                <a:effectLst/>
                <a:latin typeface="Open Sans"/>
                <a:ea typeface="Open Sans"/>
                <a:cs typeface="Open Sans"/>
              </a:rPr>
              <a:t>).  Ces dispositions visaient à soulager les communes qui accueillaient en 2015 un nombre disproportionné de mineurs non accompagnés. À la fin de l’année 2020, le </a:t>
            </a:r>
            <a:r>
              <a:rPr lang="fr-FR" sz="1100" b="0" i="0" u="none" strike="noStrike" cap="none" spc="0" baseline="0" dirty="0">
                <a:solidFill>
                  <a:srgbClr val="000000"/>
                </a:solidFill>
                <a:effectLst/>
                <a:latin typeface="Open Sans"/>
                <a:ea typeface="Open Sans"/>
                <a:cs typeface="Open Sans"/>
              </a:rPr>
              <a:t>Ministère fédéral </a:t>
            </a:r>
            <a:r>
              <a:rPr lang="fr-FR" sz="1100" b="0" i="0" strike="noStrike" cap="none" spc="0" baseline="0" dirty="0">
                <a:solidFill>
                  <a:srgbClr val="000000"/>
                </a:solidFill>
                <a:effectLst/>
                <a:latin typeface="Open Sans"/>
                <a:ea typeface="Open Sans"/>
                <a:cs typeface="Open Sans"/>
              </a:rPr>
              <a:t>de la Famille, des Personnes âgées, des Femmes et de la Jeunesse devait présenter le résultat d’une étude sur leur efficacité devant le Parlement, pour lequel il doit en outre réaliser un rapport annuel sur la situation des mineurs non accompagnés en Allemagne (</a:t>
            </a:r>
            <a:r>
              <a:rPr lang="fr-FR" sz="1100" b="0" i="1" strike="noStrike" cap="none" spc="0" baseline="0" dirty="0">
                <a:solidFill>
                  <a:srgbClr val="000000"/>
                </a:solidFill>
                <a:effectLst/>
                <a:latin typeface="Open Sans"/>
                <a:ea typeface="Open Sans"/>
                <a:cs typeface="Open Sans"/>
              </a:rPr>
              <a:t>cf. art. 42e</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mesures ordinaires et provisoires de placement relèvent des « autres missions » de l’aide sociale à l’enfance et à la jeunesse (</a:t>
            </a:r>
            <a:r>
              <a:rPr lang="fr-FR" sz="1100" b="0" i="1" strike="noStrike" cap="none" spc="0" baseline="0" dirty="0">
                <a:solidFill>
                  <a:srgbClr val="000000"/>
                </a:solidFill>
                <a:effectLst/>
                <a:latin typeface="Open Sans"/>
                <a:ea typeface="Open Sans"/>
                <a:cs typeface="Open Sans"/>
              </a:rPr>
              <a:t>cf. art. 2, al. 3 du SGB VIII</a:t>
            </a:r>
            <a:r>
              <a:rPr lang="fr-FR" sz="1100" b="0" i="0" strike="noStrike" cap="none" spc="0" baseline="0" dirty="0">
                <a:solidFill>
                  <a:srgbClr val="000000"/>
                </a:solidFill>
                <a:effectLst/>
                <a:latin typeface="Open Sans"/>
                <a:ea typeface="Open Sans"/>
                <a:cs typeface="Open Sans"/>
              </a:rPr>
              <a:t>) et donc de la responsabilité les acteurs publics de ce secteur (</a:t>
            </a:r>
            <a:r>
              <a:rPr lang="fr-FR" sz="1100" b="0" i="1" strike="noStrike" cap="none" spc="0" baseline="0" dirty="0">
                <a:solidFill>
                  <a:srgbClr val="000000"/>
                </a:solidFill>
                <a:effectLst/>
                <a:latin typeface="Open Sans"/>
                <a:ea typeface="Open Sans"/>
                <a:cs typeface="Open Sans"/>
              </a:rPr>
              <a:t>cf. art. 3, al. 3</a:t>
            </a:r>
            <a:r>
              <a:rPr lang="fr-FR" sz="1100" b="0" i="0" strike="noStrike" cap="none" spc="0" baseline="0" dirty="0">
                <a:solidFill>
                  <a:srgbClr val="000000"/>
                </a:solidFill>
                <a:effectLst/>
                <a:latin typeface="Open Sans"/>
                <a:ea typeface="Open Sans"/>
                <a:cs typeface="Open Sans"/>
              </a:rPr>
              <a:t>). Selon l’article 76, alinéa 1 du SGB VIII, ces derniers ne sont pas censés déléguer cette tâche à des acteurs privés. Les </a:t>
            </a:r>
            <a:r>
              <a:rPr lang="fr-FR" sz="1100" b="0" i="0" u="none" strike="noStrike" cap="none" spc="0" baseline="0" dirty="0">
                <a:solidFill>
                  <a:srgbClr val="000000"/>
                </a:solidFill>
                <a:effectLst/>
                <a:latin typeface="Open Sans"/>
                <a:ea typeface="Open Sans"/>
                <a:cs typeface="Open Sans"/>
              </a:rPr>
              <a:t>organismes indépendants de l’aide sociale à l’enfance et à la jeunesse agréés peuvent néanmoins prendre part à la mise en œuvre des mesures de placement</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environ 49 550 enfants et jeunes ont été placés : 8 400 d’entre eux (en majorité âgés de 14 à 18 ans et de sexe féminin dans deux tiers des cas) en avaient fait la demande eux-mêmes ; 32 500 (assez équitablement répartis entre les deux sexes et les différentes tranches d’âge) ont été placés en raison de leur exposition à un danger imminent ; et 8 650 (en majorité âgés de 14 à 18 ans et de sexe masculin dans 80 % des cas) étaient des mineurs non accompagnés.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Environ 50 % des mesures de protection ont duré deux semaines ou moins. La plupart des enfants et jeunes (38 %) ont ensuite rejoint leur lieu de vie précédent (domicile parental, famille d’accueil ou foyer). Près de 30 % ont été transférés dans une autre famille, foyer ou logement individuel encadré.</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Rapport du gouvernement sur la loi relative à l’amélioration de l’hébergement et de la prise en charge des enfants et jeunes étrangers conformément à l’art. 42e du SGB VIII : </a:t>
            </a:r>
            <a:r>
              <a:rPr lang="fr-FR" sz="1100" b="0" i="1" strike="noStrike" cap="none" spc="0" baseline="0" dirty="0">
                <a:solidFill>
                  <a:srgbClr val="000000"/>
                </a:solidFill>
                <a:effectLst/>
                <a:latin typeface="Open Sans"/>
                <a:ea typeface="Open Sans"/>
                <a:cs typeface="Open Sans"/>
              </a:rPr>
              <a:t>Die Situation </a:t>
            </a:r>
            <a:r>
              <a:rPr lang="fr-FR" sz="1100" b="0" i="1" strike="noStrike" cap="none" spc="0" baseline="0" dirty="0" err="1">
                <a:solidFill>
                  <a:srgbClr val="000000"/>
                </a:solidFill>
                <a:effectLst/>
                <a:latin typeface="Open Sans"/>
                <a:ea typeface="Open Sans"/>
                <a:cs typeface="Open Sans"/>
              </a:rPr>
              <a:t>unbegleiteter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Minderjähriger</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(2020). Disponible en ligne: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https://www.bmfsfj.de/blob/148642/43592ef3cccc4a39f8ab039da77162d5/uma-bericht-2020-data.pdf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Fachgruppe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Inobhutnahme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Inobhutnahme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Grundlagen</a:t>
            </a:r>
            <a:r>
              <a:rPr lang="fr-FR" sz="1100" b="0" i="1" strike="noStrike" cap="none" spc="0" baseline="0" dirty="0">
                <a:solidFill>
                  <a:srgbClr val="000000"/>
                </a:solidFill>
                <a:effectLst/>
                <a:latin typeface="Open Sans"/>
                <a:ea typeface="Open Sans"/>
                <a:cs typeface="Open Sans"/>
              </a:rPr>
              <a:t> – Praxis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Methoden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Spannungsfelder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Frankcfort-sur-le-Main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IGfH-Eigenverlag</a:t>
            </a:r>
            <a:r>
              <a:rPr lang="fr-FR" sz="1100" b="0" i="0" strike="noStrike" cap="none" spc="0" baseline="0" dirty="0">
                <a:solidFill>
                  <a:srgbClr val="000000"/>
                </a:solidFill>
                <a:effectLst/>
                <a:latin typeface="Open Sans"/>
                <a:ea typeface="Open Sans"/>
                <a:cs typeface="Open Sans"/>
              </a:rPr>
              <a:t>.</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 </a:t>
            </a:r>
            <a:r>
              <a:rPr lang="fr-FR" sz="1100" b="0" i="0" strike="noStrike" cap="none" spc="0" baseline="0" dirty="0" err="1">
                <a:solidFill>
                  <a:srgbClr val="000000"/>
                </a:solidFill>
                <a:effectLst/>
                <a:latin typeface="Open Sans"/>
                <a:ea typeface="Open Sans"/>
                <a:cs typeface="Open Sans"/>
              </a:rPr>
              <a:t>Düring</a:t>
            </a:r>
            <a:r>
              <a:rPr lang="fr-FR" sz="1100" b="0" i="0" strike="noStrike" cap="none" spc="0" baseline="0" dirty="0">
                <a:solidFill>
                  <a:srgbClr val="000000"/>
                </a:solidFill>
                <a:effectLst/>
                <a:latin typeface="Open Sans"/>
                <a:ea typeface="Open Sans"/>
                <a:cs typeface="Open Sans"/>
              </a:rPr>
              <a:t>, Diana ; Neumann-Witt, Andreas (2017) : </a:t>
            </a:r>
            <a:r>
              <a:rPr lang="fr-FR" sz="1100" b="0" i="1" strike="noStrike" cap="none" spc="0" baseline="0" dirty="0" err="1">
                <a:solidFill>
                  <a:srgbClr val="000000"/>
                </a:solidFill>
                <a:effectLst/>
                <a:latin typeface="Open Sans"/>
                <a:ea typeface="Open Sans"/>
                <a:cs typeface="Open Sans"/>
              </a:rPr>
              <a:t>Inobhutnahme</a:t>
            </a:r>
            <a:r>
              <a:rPr lang="fr-FR" sz="1100" b="0" i="0" strike="noStrike" cap="none" spc="0" baseline="0" dirty="0">
                <a:solidFill>
                  <a:srgbClr val="000000"/>
                </a:solidFill>
                <a:effectLst/>
                <a:latin typeface="Open Sans"/>
                <a:ea typeface="Open Sans"/>
                <a:cs typeface="Open Sans"/>
              </a:rPr>
              <a:t>, 3</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66</a:t>
            </a:fld>
            <a:endParaRPr lang="de-DE"/>
          </a:p>
        </p:txBody>
      </p:sp>
    </p:spTree>
    <p:extLst>
      <p:ext uri="{BB962C8B-B14F-4D97-AF65-F5344CB8AC3E}">
        <p14:creationId xmlns:p14="http://schemas.microsoft.com/office/powerpoint/2010/main" val="2911483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4717068"/>
          </a:xfrm>
        </p:spPr>
        <p:txBody>
          <a:bodyPr/>
          <a:lstStyle/>
          <a:p>
            <a:r>
              <a:rPr lang="fr-FR" sz="1100" b="0" i="0" strike="noStrike" cap="none" spc="0" baseline="0" dirty="0">
                <a:solidFill>
                  <a:srgbClr val="000000"/>
                </a:solidFill>
                <a:effectLst/>
                <a:latin typeface="Open Sans"/>
                <a:ea typeface="Open Sans"/>
                <a:cs typeface="Open Sans"/>
              </a:rPr>
              <a:t>Selon la jurisprudence, la mise en danger de l’enfant désigne « une situation d’une dangerosité telle que son évolution présente un risque quasiment certain de préjudice important pour l’enfant ». Si les parents refusent ou qu’ils ne sont pas en capacité de prendre les mesures nécessaires à la résolution d’une telle situation, ou s’ils en sont la cause, l’État a le devoir d’assurer la protection des enfants et des jeunes dont l’intérêt supérieur est menacé (rôle de sentinelle).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L’État a principalement transféré cette responsabilité aux juges aux affaires familiales et aux services communaux chargés de l’aide sociale à l’enfance et de la politique de jeunesse. Ces deux institutions forment le cœur du dispositif allemand de protection de l’enfance et doivent garantir le respect de l’intérêt supérieur de l’enfant. Les dispositions légales régissant la concrétisation du rôle de sentinelle de l’État figurent essentiellement dans le Livre VIII du Code de la Sécurité et de l’action sociales (SGB VIII), dans le Code civil et dans le Code de procédure en matière familiale et gracieuse. Ce sont ces textes qui prévoient l’obligation d’implication et de participation du service communal d’aide sociale à l’enfance et de la politique de jeunesse dans le cadre des procédures devant le juge aux affaires familiales.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L’article 1666 du Code civil (mesures</a:t>
            </a:r>
            <a:r>
              <a:rPr lang="fr-FR" sz="1100" b="0" i="0" u="none" strike="noStrike" cap="none" spc="0" baseline="0" dirty="0">
                <a:solidFill>
                  <a:srgbClr val="000000"/>
                </a:solidFill>
                <a:effectLst/>
                <a:latin typeface="Open Sans"/>
                <a:ea typeface="Open Sans"/>
                <a:cs typeface="Open Sans"/>
              </a:rPr>
              <a:t> judiciaires </a:t>
            </a:r>
            <a:r>
              <a:rPr lang="fr-FR" sz="1100" b="0" i="0" strike="noStrike" cap="none" spc="0" baseline="0" dirty="0">
                <a:solidFill>
                  <a:srgbClr val="000000"/>
                </a:solidFill>
                <a:effectLst/>
                <a:latin typeface="Open Sans"/>
                <a:ea typeface="Open Sans"/>
                <a:cs typeface="Open Sans"/>
              </a:rPr>
              <a:t>de protection en cas de mise en danger de l’enfant) définit les modalités de concrétisation du rôle de sentinelle de l’État. L’alinéa 1 évoque notamment les conditions dans lesquelles il peut être mis en œuvre : mise en danger (dont les différentes formes sont définies par la loi) du bien-être physique, intellectuel ou psychique de l’enfant ou du jeune, et disposition et capacité des parents à éliminer la source de ce danger par eux-mêmes ou avec l’aide de professionnels. L’alinéa 3 énumère les différentes mesures que peut prendre le juge aux affaires familiales. Il peut notamment formuler des obligations de faire ou de ne pas faire, se substituer aux responsables légaux pour certaines décisions, voire leur retirer tout ou partie de leur autorité parentale. Conformément à l’article 1666a du Code civil, les mesures prises par le juge aux affaires familiales doivent être proportionnées et donner la priorité aux aides publiques. Séparation l’enfant </a:t>
            </a:r>
            <a:r>
              <a:rPr lang="fr-FR" sz="1100" b="0" i="0" u="none" strike="noStrike" cap="none" spc="0" baseline="0" dirty="0">
                <a:solidFill>
                  <a:srgbClr val="000000"/>
                </a:solidFill>
                <a:effectLst/>
                <a:latin typeface="Open Sans"/>
                <a:ea typeface="Open Sans"/>
                <a:cs typeface="Open Sans"/>
              </a:rPr>
              <a:t>de ses parents </a:t>
            </a:r>
            <a:r>
              <a:rPr lang="fr-FR" sz="1100" b="0" i="0" strike="noStrike" cap="none" spc="0" baseline="0" dirty="0">
                <a:solidFill>
                  <a:srgbClr val="000000"/>
                </a:solidFill>
                <a:effectLst/>
                <a:latin typeface="Open Sans"/>
                <a:ea typeface="Open Sans"/>
                <a:cs typeface="Open Sans"/>
              </a:rPr>
              <a:t>est considérée comme une solution de dernier recours.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Rôle et missions du service communal chargé de l’aide sociale à l’enfance et de la politique de jeunesse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 service joue un rôle spécifique dans la procédure d’élimination des risques menaçant l’intérêt supérieur de l’enfant (voir notamment les art. 8a et 50 du SGB VIII). L’article 50 du SGB VIII prévoit notamment qu’il garantisse une prise en compte satisfaisante des besoins de l’enfant en matière de développement. Il doit également informer le juge aux affaires familiales des prestations déjà mises en place et de celles qui peuvent encore être prises. En règle générale, le service communal chargé de l’aide sociale à l’enfance et de la jeunesse prend connaissance de situations de mise en danger de l’enfant dans le cadre de ses activités et vise à résoudre ces situations par le biais d’interventions socioéducatives. Dans certains cas, ces mesures ne suffisent pas, notamment parce que les parents s’opposent à l’évaluation du risque auquel est exposé leur enfant ou parce qu’ils ne sont pas en mesure d’éliminer ce risque. Le service communal chargé de l’aide sociale à l’enfance et de la politique de jeunesse saisit alors le juge aux affaires familiales. L’objectif de cette saisine consiste à obtenir une décision de justice visant par exemple le retrait partiel ou total l’autorité parentale pour la transférer à un tuteur ou à un assistant familial (voir la section 2.6.4), toujours dans l’intérêt supérieur de l’enfant. N’étant pas une institution judiciaire, le service communal chargé de l’aide sociale à l’enfance et de la politique de jeunesse ne peut pas lui-même décider d’un retrait partiel ou total de l’autorité parentale.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Rôle et missions du juge aux affaires familiales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Seul le juge aux affaires familiales peut décider non seulement du placement temporaire de l’enfant, mais aussi du retrait partiel ou total de l’autorité parentale lorsque l’intérêt supérieur de l’enfant le justifie. Il s’agit de la seule institution compétente en matière d’autorité parentale (</a:t>
            </a:r>
            <a:r>
              <a:rPr lang="fr-FR" sz="1100" b="0" i="1" strike="noStrike" cap="none" spc="0" baseline="0" dirty="0">
                <a:solidFill>
                  <a:srgbClr val="000000"/>
                </a:solidFill>
                <a:effectLst/>
                <a:latin typeface="Open Sans"/>
                <a:ea typeface="Open Sans"/>
                <a:cs typeface="Open Sans"/>
              </a:rPr>
              <a:t>cf. art. 1666 du Code civil</a:t>
            </a:r>
            <a:r>
              <a:rPr lang="fr-FR" sz="1100" b="0" i="0" strike="noStrike" cap="none" spc="0" baseline="0" dirty="0">
                <a:solidFill>
                  <a:srgbClr val="000000"/>
                </a:solidFill>
                <a:effectLst/>
                <a:latin typeface="Open Sans"/>
                <a:ea typeface="Open Sans"/>
                <a:cs typeface="Open Sans"/>
              </a:rPr>
              <a:t>). Procéder à des aménagements peut alors prendre la forme d’obligations de faire ou de ne pas faire, voire d’un retrait partiel ou total de l’autorité parentale pour la transférer à un tuteur ou assistant familial désigné à cet effet.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Droit procédural</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Depuis le 1er septembre 2009, la procédure à suivre en matière familiale est régie par le Code de procédure en matière familiale et gracieuse. Ce dernier prévoit la priorisation et le traitement des affaires de protection de l’enfance dans les meilleurs délais (</a:t>
            </a:r>
            <a:r>
              <a:rPr lang="fr-FR" sz="1100" b="0" i="1" strike="noStrike" cap="none" spc="0" baseline="0" dirty="0">
                <a:solidFill>
                  <a:srgbClr val="000000"/>
                </a:solidFill>
                <a:effectLst/>
                <a:latin typeface="Open Sans"/>
                <a:ea typeface="Open Sans"/>
                <a:cs typeface="Open Sans"/>
              </a:rPr>
              <a:t>cf. art. 155</a:t>
            </a:r>
            <a:r>
              <a:rPr lang="fr-FR" sz="1100" b="0" i="0" strike="noStrike" cap="none" spc="0" baseline="0" dirty="0">
                <a:solidFill>
                  <a:srgbClr val="000000"/>
                </a:solidFill>
                <a:effectLst/>
                <a:latin typeface="Open Sans"/>
                <a:ea typeface="Open Sans"/>
                <a:cs typeface="Open Sans"/>
              </a:rPr>
              <a:t>), la possibilité de tenir une audience anticipée et de prendre des mesures provisoires (</a:t>
            </a:r>
            <a:r>
              <a:rPr lang="fr-FR" sz="1100" b="0" i="1" strike="noStrike" cap="none" spc="0" baseline="0" dirty="0">
                <a:solidFill>
                  <a:srgbClr val="000000"/>
                </a:solidFill>
                <a:effectLst/>
                <a:latin typeface="Open Sans"/>
                <a:ea typeface="Open Sans"/>
                <a:cs typeface="Open Sans"/>
              </a:rPr>
              <a:t>cf. art. 157</a:t>
            </a:r>
            <a:r>
              <a:rPr lang="fr-FR" sz="1100" b="0" i="0" strike="noStrike" cap="none" spc="0" baseline="0" dirty="0">
                <a:solidFill>
                  <a:srgbClr val="000000"/>
                </a:solidFill>
                <a:effectLst/>
                <a:latin typeface="Open Sans"/>
                <a:ea typeface="Open Sans"/>
                <a:cs typeface="Open Sans"/>
              </a:rPr>
              <a:t>), ainsi que de désigner des assistants de procédure pour accompagner les enfants et les jeunes qui sont invités à se prononcer dans le cadre de la procédure (</a:t>
            </a:r>
            <a:r>
              <a:rPr lang="fr-FR" sz="1100" b="0" i="1" strike="noStrike" cap="none" spc="0" baseline="0" dirty="0">
                <a:solidFill>
                  <a:srgbClr val="000000"/>
                </a:solidFill>
                <a:effectLst/>
                <a:latin typeface="Open Sans"/>
                <a:ea typeface="Open Sans"/>
                <a:cs typeface="Open Sans"/>
              </a:rPr>
              <a:t>cf. art. 158</a:t>
            </a:r>
            <a:r>
              <a:rPr lang="fr-FR" sz="1100" b="0" i="0" strike="noStrike" cap="none" spc="0" baseline="0" dirty="0">
                <a:solidFill>
                  <a:srgbClr val="000000"/>
                </a:solidFill>
                <a:effectLst/>
                <a:latin typeface="Open Sans"/>
                <a:ea typeface="Open Sans"/>
                <a:cs typeface="Open Sans"/>
              </a:rPr>
              <a:t>). Conformément à l’article 163, un expert peut en outre être consulté.</a:t>
            </a:r>
          </a:p>
          <a:p>
            <a:r>
              <a:rPr lang="fr-FR" sz="1100" b="0" i="0" strike="noStrike" cap="none" spc="0" baseline="0" dirty="0">
                <a:solidFill>
                  <a:srgbClr val="000000"/>
                </a:solidFill>
                <a:effectLst/>
                <a:latin typeface="Open Sans"/>
                <a:ea typeface="Open Sans"/>
                <a:cs typeface="Open Sans"/>
              </a:rPr>
              <a:t>L’audience (obligatoire) de l’enfant ou de l’adolescent (</a:t>
            </a:r>
            <a:r>
              <a:rPr lang="fr-FR" sz="1100" b="0" i="1" strike="noStrike" cap="none" spc="0" baseline="0" dirty="0">
                <a:solidFill>
                  <a:srgbClr val="000000"/>
                </a:solidFill>
                <a:effectLst/>
                <a:latin typeface="Open Sans"/>
                <a:ea typeface="Open Sans"/>
                <a:cs typeface="Open Sans"/>
              </a:rPr>
              <a:t>cf. art. 159</a:t>
            </a:r>
            <a:r>
              <a:rPr lang="fr-FR" sz="1100" b="0" i="0" strike="noStrike" cap="none" spc="0" baseline="0" dirty="0">
                <a:solidFill>
                  <a:srgbClr val="000000"/>
                </a:solidFill>
                <a:effectLst/>
                <a:latin typeface="Open Sans"/>
                <a:ea typeface="Open Sans"/>
                <a:cs typeface="Open Sans"/>
              </a:rPr>
              <a:t>) représente enfin l’une des pierres angulaires de la procédure, tout comme l’implication de ses responsables légaux (</a:t>
            </a:r>
            <a:r>
              <a:rPr lang="fr-FR" sz="1100" b="0" i="1" strike="noStrike" cap="none" spc="0" baseline="0" dirty="0">
                <a:solidFill>
                  <a:srgbClr val="000000"/>
                </a:solidFill>
                <a:effectLst/>
                <a:latin typeface="Open Sans"/>
                <a:ea typeface="Open Sans"/>
                <a:cs typeface="Open Sans"/>
              </a:rPr>
              <a:t>cf. art. 160</a:t>
            </a:r>
            <a:r>
              <a:rPr lang="fr-FR" sz="1100" b="0" i="0" strike="noStrike" cap="none" spc="0" baseline="0" dirty="0">
                <a:solidFill>
                  <a:srgbClr val="000000"/>
                </a:solidFill>
                <a:effectLst/>
                <a:latin typeface="Open Sans"/>
                <a:ea typeface="Open Sans"/>
                <a:cs typeface="Open Sans"/>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Berghaus</a:t>
            </a:r>
            <a:r>
              <a:rPr lang="fr-FR" sz="1100" b="0" i="0" strike="noStrike" cap="none" spc="0" baseline="0" dirty="0">
                <a:solidFill>
                  <a:srgbClr val="000000"/>
                </a:solidFill>
                <a:effectLst/>
                <a:latin typeface="Open Sans"/>
                <a:ea typeface="Open Sans"/>
                <a:cs typeface="Open Sans"/>
              </a:rPr>
              <a:t>, Michaela (2020) : </a:t>
            </a:r>
            <a:r>
              <a:rPr lang="fr-FR" sz="1100" b="0" i="1" strike="noStrike" cap="none" spc="0" baseline="0" dirty="0" err="1">
                <a:solidFill>
                  <a:srgbClr val="000000"/>
                </a:solidFill>
                <a:effectLst/>
                <a:latin typeface="Open Sans"/>
                <a:ea typeface="Open Sans"/>
                <a:cs typeface="Open Sans"/>
              </a:rPr>
              <a:t>Erleben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Bewältigen</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Verfahren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Abwendung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Kindeswohlgefährdung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betroffener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Eltern</a:t>
            </a:r>
            <a:r>
              <a:rPr lang="fr-FR" sz="1100" b="0" i="0" strike="noStrike" cap="none" spc="0" baseline="0" dirty="0">
                <a:solidFill>
                  <a:srgbClr val="000000"/>
                </a:solidFill>
                <a:effectLst/>
                <a:latin typeface="Open Sans"/>
                <a:ea typeface="Open Sans"/>
                <a:cs typeface="Open Sans"/>
              </a:rPr>
              <a:t>, Weinheim.</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Deutsches Institut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Familienrecht</a:t>
            </a:r>
            <a:r>
              <a:rPr lang="fr-FR" sz="1100" b="0" i="0" strike="noStrike" cap="none" spc="0" baseline="0" dirty="0">
                <a:solidFill>
                  <a:srgbClr val="000000"/>
                </a:solidFill>
                <a:effectLst/>
                <a:latin typeface="Open Sans"/>
                <a:ea typeface="Open Sans"/>
                <a:cs typeface="Open Sans"/>
              </a:rPr>
              <a:t> e. V. (2010) : </a:t>
            </a:r>
            <a:r>
              <a:rPr lang="fr-FR" sz="1100" b="0" i="1" strike="noStrike" cap="none" spc="0" baseline="0" dirty="0">
                <a:solidFill>
                  <a:srgbClr val="000000"/>
                </a:solidFill>
                <a:effectLst/>
                <a:latin typeface="Open Sans"/>
                <a:ea typeface="Open Sans"/>
                <a:cs typeface="Open Sans"/>
              </a:rPr>
              <a:t>Situation, </a:t>
            </a:r>
            <a:r>
              <a:rPr lang="fr-FR" sz="1100" b="0" i="1" strike="noStrike" cap="none" spc="0" baseline="0" dirty="0" err="1">
                <a:solidFill>
                  <a:srgbClr val="000000"/>
                </a:solidFill>
                <a:effectLst/>
                <a:latin typeface="Open Sans"/>
                <a:ea typeface="Open Sans"/>
                <a:cs typeface="Open Sans"/>
              </a:rPr>
              <a:t>Perspektiven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Entwicklungsbedarf</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verlässlicher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Qualitätsstandards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klarer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Rollengestaltung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familiengerichtlichen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Verfahren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Kinderschutz</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https://www.dijuf.de/files/downloads/2011/2012/Positionspapier_SKF_2.pdf</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67</a:t>
            </a:fld>
            <a:endParaRPr lang="de-DE"/>
          </a:p>
        </p:txBody>
      </p:sp>
    </p:spTree>
    <p:extLst>
      <p:ext uri="{BB962C8B-B14F-4D97-AF65-F5344CB8AC3E}">
        <p14:creationId xmlns:p14="http://schemas.microsoft.com/office/powerpoint/2010/main" val="36959950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100" b="0" i="0" strike="noStrike" cap="none" spc="0" baseline="0" dirty="0">
                <a:solidFill>
                  <a:srgbClr val="000000"/>
                </a:solidFill>
                <a:effectLst/>
                <a:latin typeface="Open Sans"/>
                <a:ea typeface="Open Sans"/>
                <a:cs typeface="Open Sans"/>
              </a:rPr>
              <a:t>En principe, les parents continuent d’exercer conjointement l’autorité parentale après leur séparation, qu’ils aient été mariés ou non. Dans l’idéal, les parents séparés définissent ensemble la façon dont ils souhaitent se répartir leurs droits et responsabilités, et la forme que prendront désormais les relations qu’ils entretiennent avec leur enfant. Le service communal chargé de l’aide sociale à l’enfance et de la politique de jeunesse se tient à leur disposition en cas de besoin. Il peut notamment leur proposer des prestations conformément aux articles 17 (conseil en matière de vie conjugale, de séparation et de divorce) et 18 (conseil et soutien en matière d’exercice de l’autorité parentale et des </a:t>
            </a:r>
            <a:r>
              <a:rPr lang="fr-FR" sz="1100" b="0" i="0" u="none" strike="noStrike" cap="none" spc="0" baseline="0" dirty="0">
                <a:solidFill>
                  <a:srgbClr val="000000"/>
                </a:solidFill>
                <a:effectLst/>
                <a:latin typeface="Open Sans"/>
                <a:ea typeface="Open Sans"/>
                <a:cs typeface="Open Sans"/>
              </a:rPr>
              <a:t>droits de visite et d’hébergement) </a:t>
            </a:r>
            <a:r>
              <a:rPr lang="fr-FR" sz="1100" b="0" i="0" strike="noStrike" cap="none" spc="0" baseline="0" dirty="0">
                <a:solidFill>
                  <a:srgbClr val="000000"/>
                </a:solidFill>
                <a:effectLst/>
                <a:latin typeface="Open Sans"/>
                <a:ea typeface="Open Sans"/>
                <a:cs typeface="Open Sans"/>
              </a:rPr>
              <a:t>du SGB VIII. Les parents sont libres de recourir ou non à ces prestations. Elles visent à favoriser la coopération entre les parents en vue d’élaborer des solutions permettant à chacun d’assumer ses responsabilités parentales dans un contexte de séparation.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collaboration du service communal chargé de l’aide sociale à l’enfance et de la politique de jeunesse avec le juge aux affaires familiales s’inscrit dans sa mission régalienne de protection de l’enfance ; elle est étroitement liée à son rôle de soutien à l’éducation des mineurs au sein de leur famille (</a:t>
            </a:r>
            <a:r>
              <a:rPr lang="fr-FR" sz="1100" b="0" i="1" strike="noStrike" cap="none" spc="0" baseline="0" dirty="0">
                <a:solidFill>
                  <a:srgbClr val="000000"/>
                </a:solidFill>
                <a:effectLst/>
                <a:latin typeface="Open Sans"/>
                <a:ea typeface="Open Sans"/>
                <a:cs typeface="Open Sans"/>
              </a:rPr>
              <a:t>voir la section 2.2.4</a:t>
            </a:r>
            <a:r>
              <a:rPr lang="fr-FR" sz="1100" b="0" i="0" strike="noStrike" cap="none" spc="0" baseline="0" dirty="0">
                <a:solidFill>
                  <a:srgbClr val="000000"/>
                </a:solidFill>
                <a:effectLst/>
                <a:latin typeface="Open Sans"/>
                <a:ea typeface="Open Sans"/>
                <a:cs typeface="Open Sans"/>
              </a:rPr>
              <a:t>). Lorsque le juge est saisi d’un contentieux en matière de droit de garde (p. ex. si l’un des parents demande la modification de la résidence principale ou de son droit de visite et d’hébergement), il a l’obligation de faire intervenir le service communal compétent. Selon le Code de procédure du tribunal des affaires familiales : « Le service communal chargé de l’aide sociale à l’enfance et de la politique de jeunesse doit être entendu dans le cadre des procédures concernant la personne de l’enfant. Si cette audience est reportée en raison d’un danger imminent, elle doit être tenue dans les meilleurs délais. » (</a:t>
            </a:r>
            <a:r>
              <a:rPr lang="fr-FR" sz="1100" b="0" i="1" strike="noStrike" cap="none" spc="0" baseline="0" dirty="0">
                <a:solidFill>
                  <a:srgbClr val="000000"/>
                </a:solidFill>
                <a:effectLst/>
                <a:latin typeface="Open Sans"/>
                <a:ea typeface="Open Sans"/>
                <a:cs typeface="Open Sans"/>
              </a:rPr>
              <a:t>cf. art. 162, al. 1 du Code de procédure en matière familiale et gracieuse</a:t>
            </a:r>
            <a:r>
              <a:rPr lang="fr-FR" sz="1100" b="0" i="0" strike="noStrike" cap="none" spc="0" baseline="0" dirty="0">
                <a:solidFill>
                  <a:srgbClr val="000000"/>
                </a:solidFill>
                <a:effectLst/>
                <a:latin typeface="Open Sans"/>
                <a:ea typeface="Open Sans"/>
                <a:cs typeface="Open Sans"/>
              </a:rPr>
              <a:t>). Selon l’article 50, alinéa 1 du SGB VIII, le service communal d’aide sociale à l’enfance et à la jeunesse doit collaborer et soutenir le travail du juge dans le cadre de l’ensemble des procédures touchant aux questions d’autorité parentale. Il doit se tenir à la disposition des familles en vue de les aider à trouver des solutions amiables aux conflits opposant les parents, par exemple en les encourageant à recourir (de nouveau) aux prestations de conseil et d’accompagnement à leur disposition (</a:t>
            </a:r>
            <a:r>
              <a:rPr lang="fr-FR" sz="1100" b="0" i="1" strike="noStrike" cap="none" spc="0" baseline="0" dirty="0">
                <a:solidFill>
                  <a:srgbClr val="000000"/>
                </a:solidFill>
                <a:effectLst/>
                <a:latin typeface="Open Sans"/>
                <a:ea typeface="Open Sans"/>
                <a:cs typeface="Open Sans"/>
              </a:rPr>
              <a:t>cf. art. 17 et 18 du SGB VIII</a:t>
            </a:r>
            <a:r>
              <a:rPr lang="fr-FR" sz="1100" b="0" i="0" strike="noStrike" cap="none" spc="0" baseline="0" dirty="0">
                <a:solidFill>
                  <a:srgbClr val="000000"/>
                </a:solidFill>
                <a:effectLst/>
                <a:latin typeface="Open Sans"/>
                <a:ea typeface="Open Sans"/>
                <a:cs typeface="Open Sans"/>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service communal chargé de l’aide sociale à l’enfance et de la politique de jeunesse informe le juge aux affaires familiales des prestations qui ont été proposées et mises en œuvre, ainsi que des autres interventions envisageables. Il s’appuie sur son expertise socioéducative pour permettre au juge de prendre une décision éclairée. Ses avis et rapports d’expertise portent notamment sur le développement social et émotionnel des enfants et des jeunes concernés, évaluent les liens qu’ils entretiennent avec leurs parents et leurs frères et sœurs, et reprennent les souhaits qu’ils ont formulés. Les procédures de divorce et de séparation ont la particularité de toujours </a:t>
            </a:r>
            <a:r>
              <a:rPr lang="fr-FR" sz="1100" b="1" i="0" strike="noStrike" cap="none" spc="0" baseline="0" dirty="0">
                <a:solidFill>
                  <a:srgbClr val="000000"/>
                </a:solidFill>
                <a:effectLst/>
                <a:latin typeface="Open Sans"/>
                <a:ea typeface="Open Sans"/>
                <a:cs typeface="Open Sans"/>
              </a:rPr>
              <a:t>favoriser les solutions amiables</a:t>
            </a:r>
            <a:r>
              <a:rPr lang="fr-FR" sz="1100" b="0" i="0" strike="noStrike" cap="none" spc="0" baseline="0" dirty="0">
                <a:solidFill>
                  <a:srgbClr val="000000"/>
                </a:solidFill>
                <a:effectLst/>
                <a:latin typeface="Open Sans"/>
                <a:ea typeface="Open Sans"/>
                <a:cs typeface="Open Sans"/>
              </a:rPr>
              <a:t>, conformément à l’article 156 du Code de procédure en matière familiale et gracieuse. Les parents qui ne sont pas en mesure de se mettre d’accord par eux-mêmes peuvent recourir aux services de conseil et de médiation proposés par l’aide sociale à l’enfance et à la jeunesse en vue de parvenir à une solution amiable en matière de droit de garde. Si les parents refusent d’être accompagnés, ils peuvent y être contraints par le juge, qui peut ordonner la consultation de professionnels de l’aide sociale à l’enfance et à la jeunesse ou une séance gratuite d’information en vue d’une médiation.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L’article 155 du Code de procédure en matière familiale et gracieuse prévoit l’organisation d’un premier rendez-vous dans un délai maximal d’un mois après le début de la procédure. Ce premier rendez-vous vise à évoquer la situation avec l’ensemble des personnes concernées et à évaluer leur disposition et capacité à coopérer. Il est également l’occasion d’évoquer les différentes options possibles dans le cadre de la procédure et, dans le meilleur des cas, de conclure des accords. À défaut, le juge aux affaires familiales peut prendre des dispositions transitoires. Lors de la procédure, de nouvelles informations seront portées à la connaissance du juge, qui sera alors en mesure de prendre une décision finale.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 </a:t>
            </a:r>
            <a:r>
              <a:rPr lang="fr-FR" sz="1100" b="0" i="0" strike="noStrike" cap="none" spc="0" baseline="0" dirty="0" err="1">
                <a:solidFill>
                  <a:srgbClr val="000000"/>
                </a:solidFill>
                <a:effectLst/>
                <a:latin typeface="Open Sans"/>
                <a:ea typeface="Open Sans"/>
                <a:cs typeface="Open Sans"/>
              </a:rPr>
              <a:t>Nonninger</a:t>
            </a:r>
            <a:r>
              <a:rPr lang="fr-FR" sz="1100" b="0" i="0" strike="noStrike" cap="none" spc="0" baseline="0" dirty="0">
                <a:solidFill>
                  <a:srgbClr val="000000"/>
                </a:solidFill>
                <a:effectLst/>
                <a:latin typeface="Open Sans"/>
                <a:ea typeface="Open Sans"/>
                <a:cs typeface="Open Sans"/>
              </a:rPr>
              <a:t>, Sybille (2019) : </a:t>
            </a:r>
            <a:r>
              <a:rPr lang="fr-FR" sz="1100" b="0" i="1" strike="noStrike" cap="none" spc="0" baseline="0" dirty="0" err="1">
                <a:solidFill>
                  <a:srgbClr val="000000"/>
                </a:solidFill>
                <a:effectLst/>
                <a:latin typeface="Open Sans"/>
                <a:ea typeface="Open Sans"/>
                <a:cs typeface="Open Sans"/>
              </a:rPr>
              <a:t>Familienrecht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familiengerichtliches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Verfahren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FamFG</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Allgemeiner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Dienst</a:t>
            </a:r>
            <a:r>
              <a:rPr lang="fr-FR" sz="1100" b="0" i="0" strike="noStrike" cap="none" spc="0" baseline="0" dirty="0">
                <a:solidFill>
                  <a:srgbClr val="000000"/>
                </a:solidFill>
                <a:effectLst/>
                <a:latin typeface="Open Sans"/>
                <a:ea typeface="Open Sans"/>
                <a:cs typeface="Open Sans"/>
              </a:rPr>
              <a:t>, 3</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Munich, pp. 126−136.</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(2017) : </a:t>
            </a:r>
            <a:r>
              <a:rPr lang="fr-FR" sz="1100" b="0" i="1" strike="noStrike" cap="none" spc="0" baseline="0" dirty="0" err="1">
                <a:solidFill>
                  <a:srgbClr val="000000"/>
                </a:solidFill>
                <a:effectLst/>
                <a:latin typeface="Open Sans"/>
                <a:ea typeface="Open Sans"/>
                <a:cs typeface="Open Sans"/>
              </a:rPr>
              <a:t>Kindeswohl</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zwischen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Justiz</a:t>
            </a:r>
            <a:r>
              <a:rPr lang="fr-FR" sz="1100" b="0" i="0" strike="noStrike" cap="none" spc="0" baseline="0" dirty="0">
                <a:solidFill>
                  <a:srgbClr val="000000"/>
                </a:solidFill>
                <a:effectLst/>
                <a:latin typeface="Open Sans"/>
                <a:ea typeface="Open Sans"/>
                <a:cs typeface="Open Sans"/>
              </a:rPr>
              <a:t>, Weinheim et Bâle.</a:t>
            </a:r>
          </a:p>
        </p:txBody>
      </p:sp>
      <p:sp>
        <p:nvSpPr>
          <p:cNvPr id="4" name="Foliennummernplatzhalter 3"/>
          <p:cNvSpPr>
            <a:spLocks noGrp="1"/>
          </p:cNvSpPr>
          <p:nvPr>
            <p:ph type="sldNum" sz="quarter" idx="10"/>
          </p:nvPr>
        </p:nvSpPr>
        <p:spPr/>
        <p:txBody>
          <a:bodyPr/>
          <a:lstStyle/>
          <a:p>
            <a:fld id="{178ACBB0-B8BD-7243-B5CA-EEE1A71994D0}" type="slidenum">
              <a:rPr lang="de-DE" smtClean="0"/>
              <a:t>68</a:t>
            </a:fld>
            <a:endParaRPr lang="de-DE"/>
          </a:p>
        </p:txBody>
      </p:sp>
    </p:spTree>
    <p:extLst>
      <p:ext uri="{BB962C8B-B14F-4D97-AF65-F5344CB8AC3E}">
        <p14:creationId xmlns:p14="http://schemas.microsoft.com/office/powerpoint/2010/main" val="809625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8925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Tout mineur doit bénéficier d’une représentation légale. Celle-ci est en principe assurée par son ou ses parents, à condition qu’ils disposent de l’autorité parentale. Le juge aux affaires familiales peut décider, en collaboration avec le service communal chargé de l’aide sociale à l’enfance et de la politique de jeunesse, de transférer l’autorité parentale à un tuteur (retrait total) ou à un curateur (retrait partiel) lorsque les parents biologiques ne souhaitent ou ne peuvent pas l’assumer eux-mêmes, notamment lorsqu’ils ne sont pas en mesure de protéger leur enfant, voire qu’ils le mettent eux-mêmes en danger (maltraitance, négligence, violences sexuelles).</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Parmi les tutelles exercées par un service public, on distingue celles qui résultent d’une décision de justice (tutelles mandatées, </a:t>
            </a:r>
            <a:r>
              <a:rPr lang="fr-FR" sz="1100" b="0" i="1" strike="noStrike" cap="none" spc="0" baseline="0" dirty="0">
                <a:solidFill>
                  <a:srgbClr val="000000"/>
                </a:solidFill>
                <a:effectLst/>
                <a:latin typeface="Open Sans"/>
                <a:ea typeface="Open Sans"/>
                <a:cs typeface="Open Sans"/>
              </a:rPr>
              <a:t>cf. art. 1791b du Code civil</a:t>
            </a:r>
            <a:r>
              <a:rPr lang="fr-FR" sz="1100" b="0" i="0" strike="noStrike" cap="none" spc="0" baseline="0" dirty="0">
                <a:solidFill>
                  <a:srgbClr val="000000"/>
                </a:solidFill>
                <a:effectLst/>
                <a:latin typeface="Open Sans"/>
                <a:ea typeface="Open Sans"/>
                <a:cs typeface="Open Sans"/>
              </a:rPr>
              <a:t>) de celles qui sont fondées sur la loi (tutelles légales, </a:t>
            </a:r>
            <a:r>
              <a:rPr lang="fr-FR" sz="1100" b="0" i="1" strike="noStrike" cap="none" spc="0" baseline="0" dirty="0">
                <a:solidFill>
                  <a:srgbClr val="000000"/>
                </a:solidFill>
                <a:effectLst/>
                <a:latin typeface="Open Sans"/>
                <a:ea typeface="Open Sans"/>
                <a:cs typeface="Open Sans"/>
              </a:rPr>
              <a:t>cf. art. 1791c et 1751</a:t>
            </a:r>
            <a:r>
              <a:rPr lang="fr-FR" sz="1100" b="0" i="0" strike="noStrike" cap="none" spc="0" baseline="0" dirty="0">
                <a:solidFill>
                  <a:srgbClr val="000000"/>
                </a:solidFill>
                <a:effectLst/>
                <a:latin typeface="Open Sans"/>
                <a:ea typeface="Open Sans"/>
                <a:cs typeface="Open Sans"/>
              </a:rPr>
              <a:t>). Les tutelles légales sont mises en place lorsque la mère est mineure et célibataire à la naissance de son enfant ou lorsque les parents confient leur enfant à l’adoption.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personne à laquelle est transférée l’autorité parentale se voit confier le droit et le devoir de prendre soin du mineur (</a:t>
            </a:r>
            <a:r>
              <a:rPr lang="fr-FR" sz="1100" b="0" i="1" strike="noStrike" cap="none" spc="0" baseline="0" dirty="0">
                <a:solidFill>
                  <a:srgbClr val="000000"/>
                </a:solidFill>
                <a:effectLst/>
                <a:latin typeface="Open Sans"/>
                <a:ea typeface="Open Sans"/>
                <a:cs typeface="Open Sans"/>
              </a:rPr>
              <a:t>cf. art. 1800 du Code civil</a:t>
            </a:r>
            <a:r>
              <a:rPr lang="fr-FR" sz="1100" b="0" i="0" strike="noStrike" cap="none" spc="0" baseline="0" dirty="0">
                <a:solidFill>
                  <a:srgbClr val="000000"/>
                </a:solidFill>
                <a:effectLst/>
                <a:latin typeface="Open Sans"/>
                <a:ea typeface="Open Sans"/>
                <a:cs typeface="Open Sans"/>
              </a:rPr>
              <a:t>). Elle décide notamment de son lieu de résidence, peut demander des aides en son nom et introduire un recours en cas de refus. Elle est tenue d’agir dans l’intérêt de l’enfant, seul impératif auquel doivent se conformer ses décisions. Depuis 2011, les tuteurs et curateurs doivent en outre entretenir une relation interpersonnelle avec leurs pupilles, en général par le biais d’un rendez-vous mensuel (</a:t>
            </a:r>
            <a:r>
              <a:rPr lang="fr-FR" sz="1100" b="0" i="1" strike="noStrike" cap="none" spc="0" baseline="0" dirty="0">
                <a:solidFill>
                  <a:srgbClr val="000000"/>
                </a:solidFill>
                <a:effectLst/>
                <a:latin typeface="Open Sans"/>
                <a:ea typeface="Open Sans"/>
                <a:cs typeface="Open Sans"/>
              </a:rPr>
              <a:t>cf. art. 1793, al. 1a du Code civil</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tuteurs et curateurs peuvent être des particuliers ou des salariés d’associations ou de services publics, et notamment du service communal d’aide sociale à l’enfance et à la jeunesse (</a:t>
            </a:r>
            <a:r>
              <a:rPr lang="fr-FR" sz="1100" b="0" i="1" strike="noStrike" cap="none" spc="0" baseline="0" dirty="0">
                <a:solidFill>
                  <a:srgbClr val="000000"/>
                </a:solidFill>
                <a:effectLst/>
                <a:latin typeface="Open Sans"/>
                <a:ea typeface="Open Sans"/>
                <a:cs typeface="Open Sans"/>
              </a:rPr>
              <a:t>cf. art. 1791a et 1791b du Code civil</a:t>
            </a:r>
            <a:r>
              <a:rPr lang="fr-FR" sz="1100" b="0" i="0" strike="noStrike" cap="none" spc="0" baseline="0" dirty="0">
                <a:solidFill>
                  <a:srgbClr val="000000"/>
                </a:solidFill>
                <a:effectLst/>
                <a:latin typeface="Open Sans"/>
                <a:ea typeface="Open Sans"/>
                <a:cs typeface="Open Sans"/>
              </a:rPr>
              <a:t>), qui confie la tutelle ou curatelle de chaque mineur à l’un des membres de son personnel. Ce dernier assume la représentation légale du mineur conformément au cadre défini par la loi ou par le juge (</a:t>
            </a:r>
            <a:r>
              <a:rPr lang="fr-FR" sz="1100" b="0" i="1" strike="noStrike" cap="none" spc="0" baseline="0" dirty="0">
                <a:solidFill>
                  <a:srgbClr val="000000"/>
                </a:solidFill>
                <a:effectLst/>
                <a:latin typeface="Open Sans"/>
                <a:ea typeface="Open Sans"/>
                <a:cs typeface="Open Sans"/>
              </a:rPr>
              <a:t>cf. art. 55, al. 2 du Livre VIII du Code de la Sécurité et de l’action sociale</a:t>
            </a:r>
            <a:r>
              <a:rPr lang="fr-FR" sz="1100" b="0" i="0" strike="noStrike" cap="none" spc="0" baseline="0" dirty="0">
                <a:solidFill>
                  <a:srgbClr val="000000"/>
                </a:solidFill>
                <a:effectLst/>
                <a:latin typeface="Open Sans"/>
                <a:ea typeface="Open Sans"/>
                <a:cs typeface="Open Sans"/>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juge aux affaires familiales peut non seulement statuer sur le retrait total ou partiel de l’autorité parentale, mais aussi formuler des obligations de faire ou de ne pas faire (</a:t>
            </a:r>
            <a:r>
              <a:rPr lang="fr-FR" sz="1100" b="0" i="1" strike="noStrike" cap="none" spc="0" baseline="0" dirty="0">
                <a:solidFill>
                  <a:srgbClr val="000000"/>
                </a:solidFill>
                <a:effectLst/>
                <a:latin typeface="Open Sans"/>
                <a:ea typeface="Open Sans"/>
                <a:cs typeface="Open Sans"/>
              </a:rPr>
              <a:t>cf. art. 1666 du Code civil</a:t>
            </a:r>
            <a:r>
              <a:rPr lang="fr-FR" sz="1100" b="0" i="0" strike="noStrike" cap="none" spc="0" baseline="0" dirty="0">
                <a:solidFill>
                  <a:srgbClr val="000000"/>
                </a:solidFill>
                <a:effectLst/>
                <a:latin typeface="Open Sans"/>
                <a:ea typeface="Open Sans"/>
                <a:cs typeface="Open Sans"/>
              </a:rPr>
              <a:t>). Il peut notamment rendre obligatoire la scolarisation ou le recours à certaines prestations et interdire le contact avec certaines personnes ou la visite de certains lieux (</a:t>
            </a:r>
            <a:r>
              <a:rPr lang="fr-FR" sz="1100" b="0" i="1" strike="noStrike" cap="none" spc="0" baseline="0" dirty="0">
                <a:solidFill>
                  <a:srgbClr val="000000"/>
                </a:solidFill>
                <a:effectLst/>
                <a:latin typeface="Open Sans"/>
                <a:ea typeface="Open Sans"/>
                <a:cs typeface="Open Sans"/>
              </a:rPr>
              <a:t>cf.</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2017).</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 (2017) : </a:t>
            </a:r>
            <a:r>
              <a:rPr lang="fr-FR" sz="1100" b="0" i="1" strike="noStrike" cap="none" spc="0" baseline="0" dirty="0" err="1">
                <a:solidFill>
                  <a:srgbClr val="000000"/>
                </a:solidFill>
                <a:effectLst/>
                <a:latin typeface="Open Sans"/>
                <a:ea typeface="Open Sans"/>
                <a:cs typeface="Open Sans"/>
              </a:rPr>
              <a:t>Kindeswohl</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zwischen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Justiz</a:t>
            </a:r>
            <a:r>
              <a:rPr lang="fr-FR" sz="1100" b="0" i="1" strike="noStrike" cap="none" spc="0" baseline="0" dirty="0">
                <a:solidFill>
                  <a:srgbClr val="000000"/>
                </a:solidFill>
                <a:effectLst/>
                <a:latin typeface="Open Sans"/>
                <a:ea typeface="Open Sans"/>
                <a:cs typeface="Open Sans"/>
              </a:rPr>
              <a:t> - Zur </a:t>
            </a:r>
            <a:r>
              <a:rPr lang="fr-FR" sz="1100" b="0" i="1" strike="noStrike" cap="none" spc="0" baseline="0" dirty="0" err="1">
                <a:solidFill>
                  <a:srgbClr val="000000"/>
                </a:solidFill>
                <a:effectLst/>
                <a:latin typeface="Open Sans"/>
                <a:ea typeface="Open Sans"/>
                <a:cs typeface="Open Sans"/>
              </a:rPr>
              <a:t>Entwicklung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Entscheidungsgrundlagen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Verfahren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Sicherung</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Kindeswohls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zwischen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Jugendämtern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Familiengerichten</a:t>
            </a:r>
            <a:r>
              <a:rPr lang="fr-FR" sz="1100" b="0" i="0" strike="noStrike" cap="none" spc="0" baseline="0" dirty="0">
                <a:solidFill>
                  <a:srgbClr val="000000"/>
                </a:solidFill>
                <a:effectLst/>
                <a:latin typeface="Open Sans"/>
                <a:ea typeface="Open Sans"/>
                <a:cs typeface="Open Sans"/>
              </a:rPr>
              <a:t>. Weinheim et Bâle.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Pothmann</a:t>
            </a:r>
            <a:r>
              <a:rPr lang="fr-FR" sz="1100" b="0" i="0" strike="noStrike" cap="none" spc="0" baseline="0" dirty="0">
                <a:solidFill>
                  <a:srgbClr val="000000"/>
                </a:solidFill>
                <a:effectLst/>
                <a:latin typeface="Open Sans"/>
                <a:ea typeface="Open Sans"/>
                <a:cs typeface="Open Sans"/>
              </a:rPr>
              <a:t>, Jens (2021) : </a:t>
            </a:r>
            <a:r>
              <a:rPr lang="fr-FR" sz="1100" b="0" i="1" strike="noStrike" cap="none" spc="0" baseline="0" dirty="0" err="1">
                <a:solidFill>
                  <a:srgbClr val="000000"/>
                </a:solidFill>
                <a:effectLst/>
                <a:latin typeface="Open Sans"/>
                <a:ea typeface="Open Sans"/>
                <a:cs typeface="Open Sans"/>
              </a:rPr>
              <a:t>Amtsvormundschaften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Amtspflegschaften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Beistandschaften</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Extra 2021</a:t>
            </a:r>
            <a:r>
              <a:rPr lang="fr-FR" sz="1100" b="0" i="0" strike="noStrike" cap="none" spc="0" baseline="0" dirty="0">
                <a:solidFill>
                  <a:srgbClr val="000000"/>
                </a:solidFill>
                <a:effectLst/>
                <a:latin typeface="Open Sans"/>
                <a:ea typeface="Open Sans"/>
                <a:cs typeface="Open Sans"/>
              </a:rPr>
              <a:t>, Dortmund, pp. 45−47.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https://www.akjstat.tu-dortmund.de/fileadmin/user_upload/Kinder-_und_Jugendhilfereport_Extra_2021_AKJStat.pdf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Wabnitz</a:t>
            </a:r>
            <a:r>
              <a:rPr lang="fr-FR" sz="1100" b="0" i="0" strike="noStrike" cap="none" spc="0" baseline="0" dirty="0">
                <a:solidFill>
                  <a:srgbClr val="000000"/>
                </a:solidFill>
                <a:effectLst/>
                <a:latin typeface="Open Sans"/>
                <a:ea typeface="Open Sans"/>
                <a:cs typeface="Open Sans"/>
              </a:rPr>
              <a:t>, Reinhard J. (2018) : </a:t>
            </a:r>
            <a:r>
              <a:rPr lang="fr-FR" sz="1100" b="0" i="1" strike="noStrike" cap="none" spc="0" baseline="0" dirty="0" err="1">
                <a:solidFill>
                  <a:srgbClr val="000000"/>
                </a:solidFill>
                <a:effectLst/>
                <a:latin typeface="Open Sans"/>
                <a:ea typeface="Open Sans"/>
                <a:cs typeface="Open Sans"/>
              </a:rPr>
              <a:t>Andere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Aufgaben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Wiesbaden, pp</a:t>
            </a:r>
            <a:r>
              <a:rPr lang="fr-FR" sz="1100" b="0" i="0" strike="noStrike" cap="none" spc="0" baseline="0">
                <a:solidFill>
                  <a:srgbClr val="000000"/>
                </a:solidFill>
                <a:effectLst/>
                <a:latin typeface="Open Sans"/>
                <a:ea typeface="Open Sans"/>
                <a:cs typeface="Open Sans"/>
              </a:rPr>
              <a:t>. 853−864</a:t>
            </a:r>
            <a:r>
              <a:rPr lang="fr-FR" sz="1100" b="0" i="0" strike="noStrike" cap="none" spc="0" baseline="0" dirty="0">
                <a:solidFill>
                  <a:srgbClr val="000000"/>
                </a:solidFill>
                <a:effectLst/>
                <a:latin typeface="Open Sans"/>
                <a:ea typeface="Open Sans"/>
                <a:cs typeface="Open Sans"/>
              </a:rPr>
              <a:t>.</a:t>
            </a:r>
          </a:p>
        </p:txBody>
      </p:sp>
      <p:sp>
        <p:nvSpPr>
          <p:cNvPr id="4" name="Foliennummernplatzhalter 3"/>
          <p:cNvSpPr>
            <a:spLocks noGrp="1"/>
          </p:cNvSpPr>
          <p:nvPr>
            <p:ph type="sldNum" sz="quarter" idx="10"/>
          </p:nvPr>
        </p:nvSpPr>
        <p:spPr/>
        <p:txBody>
          <a:bodyPr/>
          <a:lstStyle/>
          <a:p>
            <a:fld id="{178ACBB0-B8BD-7243-B5CA-EEE1A71994D0}" type="slidenum">
              <a:rPr lang="de-DE" smtClean="0"/>
              <a:t>69</a:t>
            </a:fld>
            <a:endParaRPr lang="de-DE"/>
          </a:p>
        </p:txBody>
      </p:sp>
    </p:spTree>
    <p:extLst>
      <p:ext uri="{BB962C8B-B14F-4D97-AF65-F5344CB8AC3E}">
        <p14:creationId xmlns:p14="http://schemas.microsoft.com/office/powerpoint/2010/main" val="40752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1980763"/>
          </a:xfrm>
        </p:spPr>
        <p:txBody>
          <a:bodyPr/>
          <a:lstStyle/>
          <a:p>
            <a:r>
              <a:rPr lang="fr-FR" sz="1100" b="0" i="0" strike="noStrike" cap="none" spc="0" baseline="0" dirty="0">
                <a:solidFill>
                  <a:srgbClr val="000000"/>
                </a:solidFill>
                <a:effectLst/>
                <a:latin typeface="Open Sans"/>
                <a:ea typeface="Open Sans"/>
                <a:cs typeface="Open Sans"/>
              </a:rPr>
              <a:t>Pour affiner l’identification des problématiques rencontrées par les enfants, les adolescents et les jeunes majeurs, l’aide sociale à l’enfance et à la jeunesse s’appuie en grande partie sur des données relatives à leurs conditions de vie et de développement. Le nombre de jeunes de moins de 27 ans, c’est-à-dire son public cible, constitue à cet égard un chiffre intéressant. Après une longue période de recul, celui-ci est récemment remonté du fait de l’augmentation du nombre de naissances et de la progression de l’immigration en 2015 et 2016.</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Allemagne, la majorité est fixée à 18 ans. L’aide sociale à l’enfance et à la jeunesse intervient donc principalement auprès de mineurs. Plusieurs aides et services de soutien étant destinés aux enfants, aux adolescents et à leurs familles, il est utile de connaître l’importance quantitative passée, présente et future de cette classe d’âge afin de déterminer le nombre de jeunes concernés.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Au 31/12/2019, 13,7 millions de mineurs vivaient en Allemagne, soit 16,4 % de la population. Malgré une légère augmentation en nombre absolu ces dernières années, ce pourcentage a très peu évolué. On dénombre par ailleurs 8,2 millions de jeunes majeurs (18 à 27 ans), soit 9,8 % de la population. Au total, 21,9 millions de personnes avaient moins de 27 ans et étaient donc concernées par l’aide sociale à l’enfance et à la jeunesse en 2019, soit un peu plus d’un quart de la population.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différents domaines d’intervention de l’aide sociale à l’enfance et à la jeunesse nécessitent de connaître l’évolution en valeur absolue de différentes classes d’âges : les services d’accueil de la petite enfance, par exemple, ciblent les enfants de moins de 3 ans et ceux de 3 ans jusqu’à leur entrée à l’école primaire, tandis que le travail auprès des enfants et des jeunes concernent les mineurs à partir de 6 ans. Les actions éducatives concernent quant à elles toutes les classes d’âges. Ces dernières années, la population a surtout augmenté dans les classes d’âge les plus jeunes. À l’inverse, le nombre d’adolescents proches de la majorité et de jeunes majeurs a légèrement diminué entre 2016 et 2019. À besoins constants, l’augmentation du nombre de jeunes nécessite de développer les services d’aide sociale à l’enfance et à la jeunesse. L’évolution de la taille des différentes classes d’âges ciblées constitue une donnée indispensable à la planification de nombreux domaines d’intervention. Elle permet par exemple d’anticiper les besoins en matière de places et de postes dans les structures d’accueil à la journée.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planification des services d’aide sociale à l’enfance et à la jeunesse doit également tenir compte des prévisions démographiques. Selon l’hypothèse modérée de la 14</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projection démographique coordonnée, le nombre total de mineurs va continuer d’augmenter, passant de 13,7 millions (chiffre actuel) à 14,2 millions d’ici à 2030. La part de mineurs dans la population atteindrait ainsi 17 %, contre 16,4 % actuellement. Au niveau local, le principal enjeu programmatique et surtout politique consiste à mettre en place des services d’aide sociale à l’enfance et à la jeunesse qui tiennent compte de l’évolution à venir des besoins des jeunes et de leurs familles, et qui soient proposés dans le cadre d’une offre flexible, variée et adaptée aux réalités rencontrées.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Böwing-Schmalenbrock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Melanie</a:t>
            </a:r>
            <a:r>
              <a:rPr lang="fr-FR" sz="1100" b="0" i="0" strike="noStrike" cap="none" spc="0" baseline="0" dirty="0">
                <a:solidFill>
                  <a:srgbClr val="000000"/>
                </a:solidFill>
                <a:effectLst/>
                <a:latin typeface="Open Sans"/>
                <a:ea typeface="Open Sans"/>
                <a:cs typeface="Open Sans"/>
              </a:rPr>
              <a:t> ; </a:t>
            </a:r>
            <a:r>
              <a:rPr lang="fr-FR" sz="1100" b="0" i="0" strike="noStrike" cap="none" spc="0" baseline="0" dirty="0" err="1">
                <a:solidFill>
                  <a:srgbClr val="000000"/>
                </a:solidFill>
                <a:effectLst/>
                <a:latin typeface="Open Sans"/>
                <a:ea typeface="Open Sans"/>
                <a:cs typeface="Open Sans"/>
              </a:rPr>
              <a:t>Detemple</a:t>
            </a:r>
            <a:r>
              <a:rPr lang="fr-FR" sz="1100" b="0" i="0" strike="noStrike" cap="none" spc="0" baseline="0" dirty="0">
                <a:solidFill>
                  <a:srgbClr val="000000"/>
                </a:solidFill>
                <a:effectLst/>
                <a:latin typeface="Open Sans"/>
                <a:ea typeface="Open Sans"/>
                <a:cs typeface="Open Sans"/>
              </a:rPr>
              <a:t>, Jonas ; </a:t>
            </a:r>
            <a:r>
              <a:rPr lang="fr-FR" sz="1100" b="0" i="0" strike="noStrike" cap="none" spc="0" baseline="0" dirty="0" err="1">
                <a:solidFill>
                  <a:srgbClr val="000000"/>
                </a:solidFill>
                <a:effectLst/>
                <a:latin typeface="Open Sans"/>
                <a:ea typeface="Open Sans"/>
                <a:cs typeface="Open Sans"/>
              </a:rPr>
              <a:t>Meiner-Teubner</a:t>
            </a:r>
            <a:r>
              <a:rPr lang="fr-FR" sz="1100" b="0" i="0" strike="noStrike" cap="none" spc="0" baseline="0" dirty="0">
                <a:solidFill>
                  <a:srgbClr val="000000"/>
                </a:solidFill>
                <a:effectLst/>
                <a:latin typeface="Open Sans"/>
                <a:ea typeface="Open Sans"/>
                <a:cs typeface="Open Sans"/>
              </a:rPr>
              <a:t>, Christiane. </a:t>
            </a:r>
            <a:r>
              <a:rPr lang="fr-FR" sz="1100" b="0" i="0" strike="noStrike" cap="none" spc="0" baseline="0" dirty="0" err="1">
                <a:solidFill>
                  <a:srgbClr val="000000"/>
                </a:solidFill>
                <a:effectLst/>
                <a:latin typeface="Open Sans"/>
                <a:ea typeface="Open Sans"/>
                <a:cs typeface="Open Sans"/>
              </a:rPr>
              <a:t>Aufwachsen</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 </a:t>
            </a:r>
            <a:r>
              <a:rPr lang="fr-FR" sz="1100" b="0" i="0" strike="noStrike" cap="none" spc="0" baseline="0" dirty="0" err="1">
                <a:solidFill>
                  <a:srgbClr val="000000"/>
                </a:solidFill>
                <a:effectLst/>
                <a:latin typeface="Open Sans"/>
                <a:ea typeface="Open Sans"/>
                <a:cs typeface="Open Sans"/>
              </a:rPr>
              <a:t>Rahmenbedingungen</a:t>
            </a:r>
            <a:r>
              <a:rPr lang="fr-FR" sz="1100" b="0" i="0" strike="noStrike" cap="none" spc="0" baseline="0" dirty="0">
                <a:solidFill>
                  <a:srgbClr val="000000"/>
                </a:solidFill>
                <a:effectLst/>
                <a:latin typeface="Open Sans"/>
                <a:ea typeface="Open Sans"/>
                <a:cs typeface="Open Sans"/>
              </a:rPr>
              <a:t> der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in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Extra 2021. </a:t>
            </a:r>
            <a:r>
              <a:rPr lang="fr-FR" sz="1100" b="0" i="0" strike="noStrike" cap="none" spc="0" baseline="0" dirty="0">
                <a:solidFill>
                  <a:srgbClr val="000000"/>
                </a:solidFill>
                <a:effectLst/>
                <a:latin typeface="Open Sans"/>
                <a:ea typeface="Open Sans"/>
                <a:cs typeface="Open Sans"/>
              </a:rPr>
              <a:t>Dortmund, 2021 : </a:t>
            </a: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pp. 7−11.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Fendrich</a:t>
            </a:r>
            <a:r>
              <a:rPr lang="fr-FR" sz="1100" b="0" i="0" strike="noStrike" cap="none" spc="0" baseline="0" dirty="0">
                <a:solidFill>
                  <a:srgbClr val="000000"/>
                </a:solidFill>
                <a:effectLst/>
                <a:latin typeface="Open Sans"/>
                <a:ea typeface="Open Sans"/>
                <a:cs typeface="Open Sans"/>
              </a:rPr>
              <a:t>, Sandra. </a:t>
            </a:r>
            <a:r>
              <a:rPr lang="fr-FR" sz="1100" b="0" i="0" strike="noStrike" cap="none" spc="0" baseline="0" dirty="0" err="1">
                <a:solidFill>
                  <a:srgbClr val="000000"/>
                </a:solidFill>
                <a:effectLst/>
                <a:latin typeface="Open Sans"/>
                <a:ea typeface="Open Sans"/>
                <a:cs typeface="Open Sans"/>
              </a:rPr>
              <a:t>Auswirkungen</a:t>
            </a:r>
            <a:r>
              <a:rPr lang="fr-FR" sz="1100" b="0" i="0" strike="noStrike" cap="none" spc="0" baseline="0" dirty="0">
                <a:solidFill>
                  <a:srgbClr val="000000"/>
                </a:solidFill>
                <a:effectLst/>
                <a:latin typeface="Open Sans"/>
                <a:ea typeface="Open Sans"/>
                <a:cs typeface="Open Sans"/>
              </a:rPr>
              <a:t> des </a:t>
            </a:r>
            <a:r>
              <a:rPr lang="fr-FR" sz="1100" b="0" i="0" strike="noStrike" cap="none" spc="0" baseline="0" dirty="0" err="1">
                <a:solidFill>
                  <a:srgbClr val="000000"/>
                </a:solidFill>
                <a:effectLst/>
                <a:latin typeface="Open Sans"/>
                <a:ea typeface="Open Sans"/>
                <a:cs typeface="Open Sans"/>
              </a:rPr>
              <a:t>demografischen</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Wandels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auf</a:t>
            </a:r>
            <a:r>
              <a:rPr lang="fr-FR" sz="1100" b="0" i="0" strike="noStrike" cap="none" spc="0" baseline="0" dirty="0">
                <a:solidFill>
                  <a:srgbClr val="000000"/>
                </a:solidFill>
                <a:effectLst/>
                <a:latin typeface="Open Sans"/>
                <a:ea typeface="Open Sans"/>
                <a:cs typeface="Open Sans"/>
              </a:rPr>
              <a:t> die </a:t>
            </a:r>
            <a:r>
              <a:rPr lang="fr-FR" sz="1100" b="0" i="0" strike="noStrike" cap="none" spc="0" baseline="0" dirty="0" err="1">
                <a:solidFill>
                  <a:srgbClr val="000000"/>
                </a:solidFill>
                <a:effectLst/>
                <a:latin typeface="Open Sans"/>
                <a:ea typeface="Open Sans"/>
                <a:cs typeface="Open Sans"/>
              </a:rPr>
              <a:t>Arbeitsfelder</a:t>
            </a:r>
            <a:r>
              <a:rPr lang="fr-FR" sz="1100" b="0" i="0" strike="noStrike" cap="none" spc="0" baseline="0" dirty="0">
                <a:solidFill>
                  <a:srgbClr val="000000"/>
                </a:solidFill>
                <a:effectLst/>
                <a:latin typeface="Open Sans"/>
                <a:ea typeface="Open Sans"/>
                <a:cs typeface="Open Sans"/>
              </a:rPr>
              <a:t> der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Wiesbaden, Allemagne : Springer, 2016,  1645−1665.</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allemand de la statistique. </a:t>
            </a:r>
            <a:r>
              <a:rPr lang="fr-FR" sz="1100" b="0" i="1" strike="noStrike" cap="none" spc="0" baseline="0" dirty="0" err="1">
                <a:solidFill>
                  <a:srgbClr val="000000"/>
                </a:solidFill>
                <a:effectLst/>
                <a:latin typeface="Open Sans"/>
                <a:ea typeface="Open Sans"/>
                <a:cs typeface="Open Sans"/>
              </a:rPr>
              <a:t>Fortschreibung</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Bevölkerungsstandes</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https://www-genesis.destatis.de/genesis//online?operation=table&amp;code=12411-0005&amp;bypass=true&amp;levelindex=0&amp;levelid=1615581699068#abreadcrumb)</a:t>
            </a:r>
            <a:r>
              <a:rPr lang="fr-FR" sz="1100" b="0" i="0" strike="noStrike" cap="none" spc="0" baseline="0" dirty="0">
                <a:solidFill>
                  <a:srgbClr val="000000"/>
                </a:solidFill>
                <a:effectLst/>
                <a:latin typeface="Open Sans"/>
                <a:ea typeface="Open Sans"/>
                <a:cs typeface="Open Sans"/>
              </a:rPr>
              <a:t> (consulté le 12/03/2021).</a:t>
            </a:r>
          </a:p>
        </p:txBody>
      </p:sp>
      <p:sp>
        <p:nvSpPr>
          <p:cNvPr id="4" name="Foliennummernplatzhalter 3"/>
          <p:cNvSpPr>
            <a:spLocks noGrp="1"/>
          </p:cNvSpPr>
          <p:nvPr>
            <p:ph type="sldNum" sz="quarter" idx="10"/>
          </p:nvPr>
        </p:nvSpPr>
        <p:spPr/>
        <p:txBody>
          <a:bodyPr/>
          <a:lstStyle/>
          <a:p>
            <a:fld id="{178ACBB0-B8BD-7243-B5CA-EEE1A71994D0}" type="slidenum">
              <a:rPr lang="de-DE" smtClean="0"/>
              <a:t>7</a:t>
            </a:fld>
            <a:endParaRPr lang="de-DE"/>
          </a:p>
        </p:txBody>
      </p:sp>
    </p:spTree>
    <p:extLst>
      <p:ext uri="{BB962C8B-B14F-4D97-AF65-F5344CB8AC3E}">
        <p14:creationId xmlns:p14="http://schemas.microsoft.com/office/powerpoint/2010/main" val="16770525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1548715"/>
          </a:xfrm>
        </p:spPr>
        <p:txBody>
          <a:bodyPr/>
          <a:lstStyle/>
          <a:p>
            <a:r>
              <a:rPr lang="fr-FR" sz="1100" b="0" i="0" strike="noStrike" cap="none" spc="0" baseline="0" dirty="0">
                <a:solidFill>
                  <a:srgbClr val="000000"/>
                </a:solidFill>
                <a:effectLst/>
                <a:latin typeface="Open Sans"/>
                <a:ea typeface="Open Sans"/>
                <a:cs typeface="Open Sans"/>
              </a:rPr>
              <a:t>Conformément à l’article 52 du SGB VIII, le service communal chargé de l’aide sociale à l’enfance et de la politique de jeunesse collabore à la procédure devant le juge des mineurs dans les affaires concernant les adolescents (âgés de 14 à 17 ans au moment des faits) et les jeunes majeurs (18 à 21 ans au moment des faits). Il intervient dès qu’il est informé par la police qu’un jeune est soupçonné d’avoir commis une infraction ou à partir du moment où des poursuites pénales sont engagées, et accompagne les jeunes mis en cause tout au long de la procédure pénale.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missions qui lui échoient dans le cadre de la procédure pénale ne sont pas fondamentalement différentes de ses missions générales (</a:t>
            </a:r>
            <a:r>
              <a:rPr lang="fr-FR" sz="1100" b="0" i="1" strike="noStrike" cap="none" spc="0" baseline="0" dirty="0">
                <a:solidFill>
                  <a:srgbClr val="000000"/>
                </a:solidFill>
                <a:effectLst/>
                <a:latin typeface="Open Sans"/>
                <a:ea typeface="Open Sans"/>
                <a:cs typeface="Open Sans"/>
              </a:rPr>
              <a:t>cf. art. 1</a:t>
            </a:r>
            <a:r>
              <a:rPr lang="fr-FR" sz="1100" b="0" i="1" strike="noStrike" cap="none" spc="0" baseline="30000" dirty="0">
                <a:solidFill>
                  <a:srgbClr val="000000"/>
                </a:solidFill>
                <a:effectLst/>
                <a:latin typeface="Open Sans"/>
                <a:ea typeface="Open Sans"/>
                <a:cs typeface="Open Sans"/>
              </a:rPr>
              <a:t>er</a:t>
            </a:r>
            <a:r>
              <a:rPr lang="fr-FR" sz="1100" b="0" i="1" strike="noStrike" cap="none" spc="0" baseline="0" dirty="0">
                <a:solidFill>
                  <a:srgbClr val="000000"/>
                </a:solidFill>
                <a:effectLst/>
                <a:latin typeface="Open Sans"/>
                <a:ea typeface="Open Sans"/>
                <a:cs typeface="Open Sans"/>
              </a:rPr>
              <a:t> du SGB VIII</a:t>
            </a:r>
            <a:r>
              <a:rPr lang="fr-FR" sz="1100" b="0" i="0" strike="noStrike" cap="none" spc="0" baseline="0" dirty="0">
                <a:solidFill>
                  <a:srgbClr val="000000"/>
                </a:solidFill>
                <a:effectLst/>
                <a:latin typeface="Open Sans"/>
                <a:ea typeface="Open Sans"/>
                <a:cs typeface="Open Sans"/>
              </a:rPr>
              <a:t>). Dans ce contexte, il assume toutefois un mandat élargi. Conformément à sa mission d’aide sociale à l’enfance et à la jeunesse, il répond ainsi aux besoins éducatifs des jeunes mis en cause. Il cherche notamment (mais pas exclusivement) à identifier les actions éducatives susceptibles de mettre un terme aux poursuites judiciaires ou à la procédure pénale. L’intervention du service communal chargé de l’aide sociale à l’enfance et de la politique de jeunesse vise à fournir une perspective socioéducative dans le cadre de la procédure pénale.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est également appelé à contribuer à la procédure en mettant à la disposition du juge des informations concernant la situation familiale, sociale et économique du jeune (</a:t>
            </a:r>
            <a:r>
              <a:rPr lang="fr-FR" sz="1100" b="0" i="1" strike="noStrike" cap="none" spc="0" baseline="0" dirty="0">
                <a:solidFill>
                  <a:srgbClr val="000000"/>
                </a:solidFill>
                <a:effectLst/>
                <a:latin typeface="Open Sans"/>
                <a:ea typeface="Open Sans"/>
                <a:cs typeface="Open Sans"/>
              </a:rPr>
              <a:t>cf. art. 38 II 2 de la Loi relative aux juridictions pour mineurs</a:t>
            </a:r>
            <a:r>
              <a:rPr lang="fr-FR" sz="1100" b="0" i="0" strike="noStrike" cap="none" spc="0" baseline="0" dirty="0">
                <a:solidFill>
                  <a:srgbClr val="000000"/>
                </a:solidFill>
                <a:effectLst/>
                <a:latin typeface="Open Sans"/>
                <a:ea typeface="Open Sans"/>
                <a:cs typeface="Open Sans"/>
              </a:rPr>
              <a:t>). Il participe ainsi aux principales audiences afin de témoigner de la personnalité et de la situation du jeune. Il veille en outre à ce que celui-ci respecte les peines et mesures éducatives prononcées (</a:t>
            </a:r>
            <a:r>
              <a:rPr lang="fr-FR" sz="1100" b="0" i="1" strike="noStrike" cap="none" spc="0" baseline="0" dirty="0">
                <a:solidFill>
                  <a:srgbClr val="000000"/>
                </a:solidFill>
                <a:effectLst/>
                <a:latin typeface="Open Sans"/>
                <a:ea typeface="Open Sans"/>
                <a:cs typeface="Open Sans"/>
              </a:rPr>
              <a:t>cf. art. 38 V 1</a:t>
            </a:r>
            <a:r>
              <a:rPr lang="fr-FR" sz="1100" b="0" i="0" strike="noStrike" cap="none" spc="0" baseline="0" dirty="0">
                <a:solidFill>
                  <a:srgbClr val="000000"/>
                </a:solidFill>
                <a:effectLst/>
                <a:latin typeface="Open Sans"/>
                <a:ea typeface="Open Sans"/>
                <a:cs typeface="Open Sans"/>
              </a:rPr>
              <a:t>) et s’assure de la disponibilité, à l’échelle locale, des prestations nécessaires à cet effet (p. ex. dans le cas de mesures éducatives d’accompagnement, de travaux sous supervision pédagogique, ou d’un programme de renforcement des compétences sociales). Le service communal d’aide sociale à l’enfance et à la jeunesse intervient également auprès des enfants pénalement irresponsables (moins de 14 ans) et de leurs parents.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fait que le rôle de l’aide sociale à l’enfance et à la jeunesse dans le cadre de la procédure pénale soit régi à la fois par le SGB VIII et par la Loi relative aux juridictions pour mineurs est souvent considéré comme une source de tension : ces deux codes répondent en effet à des logiques bien différentes. Le droit pénal des mineurs a pour objet d’établir la vérité sur l’infraction (supposément) commise par le jeune et d’éviter la récidive.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droit de l’aide sociale à l’enfance et à la jeunesse, quant à lui, vise à répondre aux besoins éducatifs individuels des jeunes, à les soutenir et à les accompagner. Cette double logique se reflète aussi dans les différentes dénominations de ce domaine d’intervention.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Traditionnellement, on parle en effet d’« accompagnement pénal des jeunes », un terme qui renvoie à la proximité avec le système judiciaire. Le terme d’« accompagnement des jeunes dans le cadre de la procédure pénale », en revanche, met l’accent sur l’aide sociale à l’enfance et à la jeunesse. En tout état de cause, le service communal d’aide sociale à l’enfance et à la jeunesse n’est pas soumis aux instructions du juge. Il n’est pas non plus tenu d’élucider les circonstances de l’infraction.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pratique, les formes d’organisation de l’accompagnement des jeunes dans le cadre de la procédure pénale peuvent considérablement varier selon les communes. Les services communaux chargés de l’aide sociale à l’enfance et de la politique de jeunesse assument en général eux-mêmes ces prestations, rarement déléguées à des acteurs privés. Au sein même des services communaux, cette forme d’accompagnement peut être confiée à une unité spécialisée ou être intégrée aux services sociaux généraux. Selon la taille de la commune et l’effectif du service communal, elle peut être prise en charge soit par une personne seule, soit par une équipe.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Cornel, Heinz ; </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(2019) : </a:t>
            </a:r>
            <a:r>
              <a:rPr lang="fr-FR" sz="1100" b="0" i="1" strike="noStrike" cap="none" spc="0" baseline="0" dirty="0" err="1">
                <a:solidFill>
                  <a:srgbClr val="000000"/>
                </a:solidFill>
                <a:effectLst/>
                <a:latin typeface="Open Sans"/>
                <a:ea typeface="Open Sans"/>
                <a:cs typeface="Open Sans"/>
              </a:rPr>
              <a:t>Strafrecht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Lehrbuch</a:t>
            </a:r>
            <a:r>
              <a:rPr lang="fr-FR" sz="1100" b="0" i="0" strike="noStrike" cap="none" spc="0" baseline="0" dirty="0">
                <a:solidFill>
                  <a:srgbClr val="000000"/>
                </a:solidFill>
                <a:effectLst/>
                <a:latin typeface="Open Sans"/>
                <a:ea typeface="Open Sans"/>
                <a:cs typeface="Open Sans"/>
              </a:rPr>
              <a:t>, Baden-Baden.</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Goldberg, </a:t>
            </a:r>
            <a:r>
              <a:rPr lang="fr-FR" sz="1100" b="0" i="0" strike="noStrike" cap="none" spc="0" baseline="0" dirty="0" err="1">
                <a:solidFill>
                  <a:srgbClr val="000000"/>
                </a:solidFill>
                <a:effectLst/>
                <a:latin typeface="Open Sans"/>
                <a:ea typeface="Open Sans"/>
                <a:cs typeface="Open Sans"/>
              </a:rPr>
              <a:t>Brigitta</a:t>
            </a:r>
            <a:r>
              <a:rPr lang="fr-FR" sz="1100" b="0" i="0" strike="noStrike" cap="none" spc="0" baseline="0" dirty="0">
                <a:solidFill>
                  <a:srgbClr val="000000"/>
                </a:solidFill>
                <a:effectLst/>
                <a:latin typeface="Open Sans"/>
                <a:ea typeface="Open Sans"/>
                <a:cs typeface="Open Sans"/>
              </a:rPr>
              <a:t> ; </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(2016) : </a:t>
            </a:r>
            <a:r>
              <a:rPr lang="fr-FR" sz="1100" b="0" i="1" strike="noStrike" cap="none" spc="0" baseline="0" dirty="0" err="1">
                <a:solidFill>
                  <a:srgbClr val="000000"/>
                </a:solidFill>
                <a:effectLst/>
                <a:latin typeface="Open Sans"/>
                <a:ea typeface="Open Sans"/>
                <a:cs typeface="Open Sans"/>
              </a:rPr>
              <a:t>Jugendkriminalität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Strafjustiz</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Mitwirkung</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strafrechtlichen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Verfahren</a:t>
            </a:r>
            <a:r>
              <a:rPr lang="fr-FR" sz="1100" b="0" i="0" strike="noStrike" cap="none" spc="0" baseline="0" dirty="0">
                <a:solidFill>
                  <a:srgbClr val="000000"/>
                </a:solidFill>
                <a:effectLst/>
                <a:latin typeface="Open Sans"/>
                <a:ea typeface="Open Sans"/>
                <a:cs typeface="Open Sans"/>
              </a:rPr>
              <a:t>, Stuttgart.</a:t>
            </a:r>
          </a:p>
        </p:txBody>
      </p:sp>
      <p:sp>
        <p:nvSpPr>
          <p:cNvPr id="4" name="Foliennummernplatzhalter 3"/>
          <p:cNvSpPr>
            <a:spLocks noGrp="1"/>
          </p:cNvSpPr>
          <p:nvPr>
            <p:ph type="sldNum" sz="quarter" idx="10"/>
          </p:nvPr>
        </p:nvSpPr>
        <p:spPr/>
        <p:txBody>
          <a:bodyPr/>
          <a:lstStyle/>
          <a:p>
            <a:fld id="{178ACBB0-B8BD-7243-B5CA-EEE1A71994D0}" type="slidenum">
              <a:rPr lang="de-DE" smtClean="0"/>
              <a:t>70</a:t>
            </a:fld>
            <a:endParaRPr lang="de-DE"/>
          </a:p>
        </p:txBody>
      </p:sp>
    </p:spTree>
    <p:extLst>
      <p:ext uri="{BB962C8B-B14F-4D97-AF65-F5344CB8AC3E}">
        <p14:creationId xmlns:p14="http://schemas.microsoft.com/office/powerpoint/2010/main" val="18764434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132891"/>
          </a:xfrm>
        </p:spPr>
        <p:txBody>
          <a:bodyPr/>
          <a:lstStyle/>
          <a:p>
            <a:r>
              <a:rPr lang="fr-FR" sz="1100" b="0" i="0" strike="noStrike" cap="none" spc="0" baseline="0" dirty="0">
                <a:solidFill>
                  <a:srgbClr val="000000"/>
                </a:solidFill>
                <a:effectLst/>
                <a:latin typeface="Open Sans"/>
                <a:ea typeface="Open Sans"/>
                <a:cs typeface="Open Sans"/>
              </a:rPr>
              <a:t>Numériquement, l’adoption est sous-représentée parmi les différentes formes d’éloignement de la famille d’origine. Elle bénéficie pourtant d’une attention politique et médiatique indéniable, notamment du fait de ses conséquences juridiques profondes et irréversibles. L’adoption vise à permettre à l’enfant qui ne peut pas vivre avec ses parents biologiques de grandir au sein d’une structure familiale stable, avec un cadre légal clair.</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droits et devoirs (y compris financiers) des parents adoptifs vis-à-vis de l’enfant sont identiques à ceux des parents biologiques. En confiant leur enfant à l’adoption, les parents biologiques renoncent définitivement à l’autorité parentale au profit des parents adoptifs, lesquels transmettent généralement leur nom à l’enfant adopté.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Allemagne, les conséquences juridiques de l’adoption (telles que les obligations d’entretien, par exemple pendant les études de l’enfant ou en cas de perte d’autonomie du parent) perdurent au-delà de la majorité. Les droits de succession non plus ne différent pas selon que l’enfant est un enfant adoptif ou biologique.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Types d’adoption</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L’adoption peut prendre différentes formes. On distingue notamment les adoptions selon l’existence ou non d’un lien de parenté entre les parents adoptifs et l’enfant. Depuis 2017, les couples homosexuels ont eux aussi accès à l’adoption. L’adoption dite « classique » consiste en l’adoption d’un enfant par un adulte qui n’est pas en couple avec son parent biologique et avec lequel il n’a aucun lien de parenté. Dans ce cas, l’adoption peut constituer une alternative aux mesures de placement de l’enfant, conformément aux articles 27 et suivants du Livre VIII du Code de la Sécurité et de l’action sociales (SGB VIII). Dans le cadre l’adoption par un beau-parent, le parent adoptif est en couple avec le parent biologique de l’enfant. Ce type d’adoption est à distinguer de l’adoption par un membre de la famille, qui désigne l’adoption de l’enfant par un adulte avec lequel il a des liens de parenté en ligne directe (grands-parents) ou collatérale (frères et sœurs, oncles et tantes). On distingue enfin les adoptions nationales et internationales. On parle d’adoption internationale lorsque l’enfant est originaire de l’étranger et rejoint l’Allemagne en vue d’être adopté.</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Chacun de ces différents types d’adoption doit en principe représenter la meilleure solution du point de vue de l’intérêt de l’enfant (en comparaison, par exemple, d’une mise sous tutelle).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Le rôle d’intermédiaire en matière d’adoption</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L’aide sociale à l’enfance et à la jeunesse doit assumer un rôle d’intermédiaire en matière d’adoption, tout comme dans la procédure d’agrément des adoptants et dans la vérification de leur « compatibilité » avec l’enfant, ainsi que dans l’accompagnement des familles adoptives. Pourtant, les principaux textes régissant l’adoption ne se trouvent pas dans le SGB VIII, mais dans le Code civil et dans la loi relative à l’adoption, dont l’article 2 charge les services communaux et régionaux chargé de l’aide sociale à l’enfance et de la politique de jeunesse d’assumer ce rôle d’intermédiaires en matière d’adoption. Des organismes indépendants peuvent toutefois également assurer cette mission, à condition qu’ils soient agréés par le service régional chargé de l’aide sociale à l’enfance et de la politique de jeunesse.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Bach, Rolf P. (2017) : </a:t>
            </a:r>
            <a:r>
              <a:rPr lang="fr-FR" sz="1100" b="0" i="1" strike="noStrike" cap="none" spc="0" baseline="0" dirty="0">
                <a:solidFill>
                  <a:srgbClr val="000000"/>
                </a:solidFill>
                <a:effectLst/>
                <a:latin typeface="Open Sans"/>
                <a:ea typeface="Open Sans"/>
                <a:cs typeface="Open Sans"/>
              </a:rPr>
              <a:t>Adoption (</a:t>
            </a:r>
            <a:r>
              <a:rPr lang="fr-FR" sz="1100" b="0" i="1" strike="noStrike" cap="none" spc="0" baseline="0" dirty="0" err="1">
                <a:solidFill>
                  <a:srgbClr val="000000"/>
                </a:solidFill>
                <a:effectLst/>
                <a:latin typeface="Open Sans"/>
                <a:ea typeface="Open Sans"/>
                <a:cs typeface="Open Sans"/>
              </a:rPr>
              <a:t>Annahme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als</a:t>
            </a:r>
            <a:r>
              <a:rPr lang="fr-FR" sz="1100" b="0" i="1" strike="noStrike" cap="none" spc="0" baseline="0" dirty="0">
                <a:solidFill>
                  <a:srgbClr val="000000"/>
                </a:solidFill>
                <a:effectLst/>
                <a:latin typeface="Open Sans"/>
                <a:ea typeface="Open Sans"/>
                <a:cs typeface="Open Sans"/>
              </a:rPr>
              <a:t> Kind)</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Kreft</a:t>
            </a:r>
            <a:r>
              <a:rPr lang="fr-FR" sz="1100" b="0" i="0" strike="noStrike" cap="none" spc="0" baseline="0" dirty="0">
                <a:solidFill>
                  <a:srgbClr val="000000"/>
                </a:solidFill>
                <a:effectLst/>
                <a:latin typeface="Open Sans"/>
                <a:ea typeface="Open Sans"/>
                <a:cs typeface="Open Sans"/>
              </a:rPr>
              <a:t>, Dieter ; </a:t>
            </a:r>
            <a:r>
              <a:rPr lang="fr-FR" sz="1100" b="0" i="0" strike="noStrike" cap="none" spc="0" baseline="0" dirty="0" err="1">
                <a:solidFill>
                  <a:srgbClr val="000000"/>
                </a:solidFill>
                <a:effectLst/>
                <a:latin typeface="Open Sans"/>
                <a:ea typeface="Open Sans"/>
                <a:cs typeface="Open Sans"/>
              </a:rPr>
              <a:t>Mielenz</a:t>
            </a:r>
            <a:r>
              <a:rPr lang="fr-FR" sz="1100" b="0" i="0" strike="noStrike" cap="none" spc="0" baseline="0" dirty="0">
                <a:solidFill>
                  <a:srgbClr val="000000"/>
                </a:solidFill>
                <a:effectLst/>
                <a:latin typeface="Open Sans"/>
                <a:ea typeface="Open Sans"/>
                <a:cs typeface="Open Sans"/>
              </a:rPr>
              <a:t>, Ingrid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Wörterbuch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Aufgaben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Praxisfelder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Begriffe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Methoden</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Sozialarbeit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Sozialpädagogik</a:t>
            </a:r>
            <a:r>
              <a:rPr lang="fr-FR" sz="1100" b="0" i="0" strike="noStrike" cap="none" spc="0" baseline="0" dirty="0">
                <a:solidFill>
                  <a:srgbClr val="000000"/>
                </a:solidFill>
                <a:effectLst/>
                <a:latin typeface="Open Sans"/>
                <a:ea typeface="Open Sans"/>
                <a:cs typeface="Open Sans"/>
              </a:rPr>
              <a:t>, 8</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intégralement revue et corrigée, Weinheim et Bâle, pp. 46−50.</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Bovenschen</a:t>
            </a:r>
            <a:r>
              <a:rPr lang="fr-FR" sz="1100" b="0" i="0" strike="noStrike" cap="none" spc="0" baseline="0" dirty="0">
                <a:solidFill>
                  <a:srgbClr val="000000"/>
                </a:solidFill>
                <a:effectLst/>
                <a:latin typeface="Open Sans"/>
                <a:ea typeface="Open Sans"/>
                <a:cs typeface="Open Sans"/>
              </a:rPr>
              <a:t>, Ina ; </a:t>
            </a:r>
            <a:r>
              <a:rPr lang="fr-FR" sz="1100" b="0" i="0" strike="noStrike" cap="none" spc="0" baseline="0" dirty="0" err="1">
                <a:solidFill>
                  <a:srgbClr val="000000"/>
                </a:solidFill>
                <a:effectLst/>
                <a:latin typeface="Open Sans"/>
                <a:ea typeface="Open Sans"/>
                <a:cs typeface="Open Sans"/>
              </a:rPr>
              <a:t>Bränzel</a:t>
            </a:r>
            <a:r>
              <a:rPr lang="fr-FR" sz="1100" b="0" i="0" strike="noStrike" cap="none" spc="0" baseline="0" dirty="0">
                <a:solidFill>
                  <a:srgbClr val="000000"/>
                </a:solidFill>
                <a:effectLst/>
                <a:latin typeface="Open Sans"/>
                <a:ea typeface="Open Sans"/>
                <a:cs typeface="Open Sans"/>
              </a:rPr>
              <a:t>, Paul ; </a:t>
            </a:r>
            <a:r>
              <a:rPr lang="fr-FR" sz="1100" b="0" i="0" strike="noStrike" cap="none" spc="0" baseline="0" dirty="0" err="1">
                <a:solidFill>
                  <a:srgbClr val="000000"/>
                </a:solidFill>
                <a:effectLst/>
                <a:latin typeface="Open Sans"/>
                <a:ea typeface="Open Sans"/>
                <a:cs typeface="Open Sans"/>
              </a:rPr>
              <a:t>Dietzsch</a:t>
            </a:r>
            <a:r>
              <a:rPr lang="fr-FR" sz="1100" b="0" i="0" strike="noStrike" cap="none" spc="0" baseline="0" dirty="0">
                <a:solidFill>
                  <a:srgbClr val="000000"/>
                </a:solidFill>
                <a:effectLst/>
                <a:latin typeface="Open Sans"/>
                <a:ea typeface="Open Sans"/>
                <a:cs typeface="Open Sans"/>
              </a:rPr>
              <a:t>, Fabienne ; Zimmermann, Janin ; </a:t>
            </a:r>
            <a:r>
              <a:rPr lang="fr-FR" sz="1100" b="0" i="0" strike="noStrike" cap="none" spc="0" baseline="0" dirty="0" err="1">
                <a:solidFill>
                  <a:srgbClr val="000000"/>
                </a:solidFill>
                <a:effectLst/>
                <a:latin typeface="Open Sans"/>
                <a:ea typeface="Open Sans"/>
                <a:cs typeface="Open Sans"/>
              </a:rPr>
              <a:t>Zwönitzer</a:t>
            </a:r>
            <a:r>
              <a:rPr lang="fr-FR" sz="1100" b="0" i="0" strike="noStrike" cap="none" spc="0" baseline="0" dirty="0">
                <a:solidFill>
                  <a:srgbClr val="000000"/>
                </a:solidFill>
                <a:effectLst/>
                <a:latin typeface="Open Sans"/>
                <a:ea typeface="Open Sans"/>
                <a:cs typeface="Open Sans"/>
              </a:rPr>
              <a:t>, Annabel (2017) : </a:t>
            </a:r>
            <a:r>
              <a:rPr lang="fr-FR" sz="1100" b="0" i="1" strike="noStrike" cap="none" spc="0" baseline="0" dirty="0">
                <a:solidFill>
                  <a:srgbClr val="000000"/>
                </a:solidFill>
                <a:effectLst/>
                <a:latin typeface="Open Sans"/>
                <a:ea typeface="Open Sans"/>
                <a:cs typeface="Open Sans"/>
              </a:rPr>
              <a:t>Dossier </a:t>
            </a:r>
            <a:r>
              <a:rPr lang="fr-FR" sz="1100" b="0" i="1" strike="noStrike" cap="none" spc="0" baseline="0" dirty="0" err="1">
                <a:solidFill>
                  <a:srgbClr val="000000"/>
                </a:solidFill>
                <a:effectLst/>
                <a:latin typeface="Open Sans"/>
                <a:ea typeface="Open Sans"/>
                <a:cs typeface="Open Sans"/>
              </a:rPr>
              <a:t>Adoptionen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Bestandsaufnahme</a:t>
            </a:r>
            <a:r>
              <a:rPr lang="fr-FR" sz="1100" b="0" i="1" strike="noStrike" cap="none" spc="0" baseline="0" dirty="0">
                <a:solidFill>
                  <a:srgbClr val="000000"/>
                </a:solidFill>
                <a:effectLst/>
                <a:latin typeface="Open Sans"/>
                <a:ea typeface="Open Sans"/>
                <a:cs typeface="Open Sans"/>
              </a:rPr>
              <a:t> des Expertise-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Forschungszentrums</a:t>
            </a:r>
            <a:r>
              <a:rPr lang="fr-FR" sz="1100" b="0" i="1" strike="noStrike" cap="none" spc="0" baseline="0" dirty="0">
                <a:solidFill>
                  <a:srgbClr val="000000"/>
                </a:solidFill>
                <a:effectLst/>
                <a:latin typeface="Open Sans"/>
                <a:ea typeface="Open Sans"/>
                <a:cs typeface="Open Sans"/>
              </a:rPr>
              <a:t> Adoption. </a:t>
            </a:r>
            <a:r>
              <a:rPr lang="fr-FR" sz="1100" b="0" i="1" strike="noStrike" cap="none" spc="0" baseline="0" dirty="0" err="1">
                <a:solidFill>
                  <a:srgbClr val="000000"/>
                </a:solidFill>
                <a:effectLst/>
                <a:latin typeface="Open Sans"/>
                <a:ea typeface="Open Sans"/>
                <a:cs typeface="Open Sans"/>
              </a:rPr>
              <a:t>Kurzfassung</a:t>
            </a:r>
            <a:r>
              <a:rPr lang="fr-FR" sz="1100" b="0" i="1" strike="noStrike" cap="none" spc="0" baseline="0" dirty="0">
                <a:solidFill>
                  <a:srgbClr val="000000"/>
                </a:solidFill>
                <a:effectLst/>
                <a:latin typeface="Open Sans"/>
                <a:ea typeface="Open Sans"/>
                <a:cs typeface="Open Sans"/>
              </a:rPr>
              <a:t>, Munich,</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https://www.dji.de/fileadmin/user_upload/bibs2017/24323_EFZA_Dossier_Kurzfassung.pdf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Mühlmann</a:t>
            </a:r>
            <a:r>
              <a:rPr lang="fr-FR" sz="1100" b="0" i="0" strike="noStrike" cap="none" spc="0" baseline="0" dirty="0">
                <a:solidFill>
                  <a:srgbClr val="000000"/>
                </a:solidFill>
                <a:effectLst/>
                <a:latin typeface="Open Sans"/>
                <a:ea typeface="Open Sans"/>
                <a:cs typeface="Open Sans"/>
              </a:rPr>
              <a:t>, Thomas (2021) : </a:t>
            </a:r>
            <a:r>
              <a:rPr lang="fr-FR" sz="1100" b="0" i="1" strike="noStrike" cap="none" spc="0" baseline="0" dirty="0">
                <a:solidFill>
                  <a:srgbClr val="000000"/>
                </a:solidFill>
                <a:effectLst/>
                <a:latin typeface="Open Sans"/>
                <a:ea typeface="Open Sans"/>
                <a:cs typeface="Open Sans"/>
              </a:rPr>
              <a:t>11. </a:t>
            </a:r>
            <a:r>
              <a:rPr lang="fr-FR" sz="1100" b="0" i="1" strike="noStrike" cap="none" spc="0" baseline="0" dirty="0" err="1">
                <a:solidFill>
                  <a:srgbClr val="000000"/>
                </a:solidFill>
                <a:effectLst/>
                <a:latin typeface="Open Sans"/>
                <a:ea typeface="Open Sans"/>
                <a:cs typeface="Open Sans"/>
              </a:rPr>
              <a:t>Adoptionen</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Extra 2021</a:t>
            </a:r>
            <a:r>
              <a:rPr lang="fr-FR" sz="1100" b="0" i="0" strike="noStrike" cap="none" spc="0" baseline="0" dirty="0">
                <a:solidFill>
                  <a:srgbClr val="000000"/>
                </a:solidFill>
                <a:effectLst/>
                <a:latin typeface="Open Sans"/>
                <a:ea typeface="Open Sans"/>
                <a:cs typeface="Open Sans"/>
              </a:rPr>
              <a:t>, Dortmund, pp. 48−50,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https://www.akjstat.tu-dortmund.de/fileadmin/user_upload/Kinder-_und_Jugendhilfereport_Extra_2021_AKJStat.pdf</a:t>
            </a:r>
            <a:r>
              <a:rPr lang="fr-FR" sz="1100" b="0" i="0" strike="noStrike" cap="none" spc="0" baseline="0" dirty="0">
                <a:solidFill>
                  <a:srgbClr val="000000"/>
                </a:solidFill>
                <a:effectLst/>
                <a:latin typeface="Open Sans"/>
                <a:ea typeface="Open Sans"/>
                <a:cs typeface="Open Sans"/>
              </a:rPr>
              <a:t> (consulté le 31/05/2021).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err="1">
                <a:solidFill>
                  <a:srgbClr val="000000"/>
                </a:solidFill>
                <a:effectLst/>
                <a:latin typeface="Open Sans"/>
                <a:ea typeface="Open Sans"/>
                <a:cs typeface="Open Sans"/>
              </a:rPr>
              <a:t>Statistisches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Bundesamt</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Adoptionen</a:t>
            </a:r>
            <a:r>
              <a:rPr lang="fr-FR" sz="1100" b="0" i="1" strike="noStrike" cap="none" spc="0" baseline="0" dirty="0">
                <a:solidFill>
                  <a:srgbClr val="000000"/>
                </a:solidFill>
                <a:effectLst/>
                <a:latin typeface="Open Sans"/>
                <a:ea typeface="Open Sans"/>
                <a:cs typeface="Open Sans"/>
              </a:rPr>
              <a:t> 2019</a:t>
            </a:r>
            <a:r>
              <a:rPr lang="fr-FR" sz="1100" b="0" i="0" strike="noStrike" cap="none" spc="0" baseline="0" dirty="0">
                <a:solidFill>
                  <a:srgbClr val="000000"/>
                </a:solidFill>
                <a:effectLst/>
                <a:latin typeface="Open Sans"/>
                <a:ea typeface="Open Sans"/>
                <a:cs typeface="Open Sans"/>
              </a:rPr>
              <a:t>, Wiesbaden,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https://www.destatis.de/DE/Themen/Gesellschaft-Umwelt/Soziales/Kinderhilfe-Jugendhilfe/Publikationen/Downloads-Kinder-und-Jugendhilfe/adoptionen-5225201197004.pdf?__blob=publicationFile</a:t>
            </a:r>
            <a:r>
              <a:rPr lang="fr-FR" sz="1100" b="0" i="0" strike="noStrike" cap="none" spc="0" baseline="0" dirty="0">
                <a:solidFill>
                  <a:srgbClr val="000000"/>
                </a:solidFill>
                <a:effectLst/>
                <a:latin typeface="Open Sans"/>
                <a:ea typeface="Open Sans"/>
                <a:cs typeface="Open Sans"/>
              </a:rPr>
              <a:t> (consulté le 31/05/2021).</a:t>
            </a:r>
          </a:p>
        </p:txBody>
      </p:sp>
      <p:sp>
        <p:nvSpPr>
          <p:cNvPr id="4" name="Foliennummernplatzhalter 3"/>
          <p:cNvSpPr>
            <a:spLocks noGrp="1"/>
          </p:cNvSpPr>
          <p:nvPr>
            <p:ph type="sldNum" sz="quarter" idx="10"/>
          </p:nvPr>
        </p:nvSpPr>
        <p:spPr/>
        <p:txBody>
          <a:bodyPr/>
          <a:lstStyle/>
          <a:p>
            <a:fld id="{178ACBB0-B8BD-7243-B5CA-EEE1A71994D0}" type="slidenum">
              <a:rPr lang="de-DE" smtClean="0"/>
              <a:t>71</a:t>
            </a:fld>
            <a:endParaRPr lang="de-DE"/>
          </a:p>
        </p:txBody>
      </p:sp>
    </p:spTree>
    <p:extLst>
      <p:ext uri="{BB962C8B-B14F-4D97-AF65-F5344CB8AC3E}">
        <p14:creationId xmlns:p14="http://schemas.microsoft.com/office/powerpoint/2010/main" val="6247249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72</a:t>
            </a:fld>
            <a:endParaRPr lang="de-DE"/>
          </a:p>
        </p:txBody>
      </p:sp>
    </p:spTree>
    <p:extLst>
      <p:ext uri="{BB962C8B-B14F-4D97-AF65-F5344CB8AC3E}">
        <p14:creationId xmlns:p14="http://schemas.microsoft.com/office/powerpoint/2010/main" val="33565226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8380363"/>
          </a:xfrm>
        </p:spPr>
        <p:txBody>
          <a:bodyPr/>
          <a:lstStyle/>
          <a:p>
            <a:r>
              <a:rPr lang="fr-FR" sz="1100" b="0" i="0" strike="noStrike" cap="none" spc="0" baseline="0" dirty="0">
                <a:solidFill>
                  <a:srgbClr val="000000"/>
                </a:solidFill>
                <a:effectLst/>
                <a:latin typeface="Open Sans"/>
                <a:ea typeface="Open Sans"/>
                <a:cs typeface="Open Sans"/>
              </a:rPr>
              <a:t>Au </a:t>
            </a:r>
            <a:r>
              <a:rPr lang="fr-FR" sz="1100" b="1" i="0" strike="noStrike" cap="none" spc="0" baseline="0" dirty="0">
                <a:solidFill>
                  <a:srgbClr val="000000"/>
                </a:solidFill>
                <a:effectLst/>
                <a:latin typeface="Open Sans"/>
                <a:ea typeface="Open Sans"/>
                <a:cs typeface="Open Sans"/>
              </a:rPr>
              <a:t>niveau fédéral</a:t>
            </a:r>
            <a:r>
              <a:rPr lang="fr-FR" sz="1100" b="0" i="0" strike="noStrike" cap="none" spc="0" baseline="0" dirty="0">
                <a:solidFill>
                  <a:srgbClr val="000000"/>
                </a:solidFill>
                <a:effectLst/>
                <a:latin typeface="Open Sans"/>
                <a:ea typeface="Open Sans"/>
                <a:cs typeface="Open Sans"/>
              </a:rPr>
              <a:t> (art. 83 du SGB VIII), c’est le Ministère de la Famille, des Seniors, des Femmes et de la Jeunesse qui définit les finalités de la politique de l’enfance et de la jeunesse et qui en assume la coordination. Le Bundestag, organe législatif, est compétent pour la législation à l’échelle fédérale (Livre VIII du Code de la Sécurité et de l’action sociales, SGB VIII). L’instrument central qui sous-tendu la politique de l’enfance et de la jeunesse est le Programme fédéral pour l’enfance et la jeunesse (</a:t>
            </a:r>
            <a:r>
              <a:rPr lang="fr-FR" sz="1100" b="0" i="1" strike="noStrike" cap="none" spc="0" baseline="0" dirty="0">
                <a:solidFill>
                  <a:srgbClr val="000000"/>
                </a:solidFill>
                <a:effectLst/>
                <a:latin typeface="Open Sans"/>
                <a:ea typeface="Open Sans"/>
                <a:cs typeface="Open Sans"/>
              </a:rPr>
              <a:t>cf. section 3.3.3</a:t>
            </a:r>
            <a:r>
              <a:rPr lang="fr-FR" sz="1100" b="0" i="0" strike="noStrike" cap="none" spc="0" baseline="0" dirty="0">
                <a:solidFill>
                  <a:srgbClr val="000000"/>
                </a:solidFill>
                <a:effectLst/>
                <a:latin typeface="Open Sans"/>
                <a:ea typeface="Open Sans"/>
                <a:cs typeface="Open Sans"/>
              </a:rPr>
              <a:t>). Le </a:t>
            </a:r>
            <a:r>
              <a:rPr lang="fr-FR" sz="1100" b="0" dirty="0">
                <a:latin typeface="Open Sans"/>
                <a:ea typeface="Open Sans"/>
                <a:cs typeface="Open Sans"/>
              </a:rPr>
              <a:t>Comité fédéral de la jeunesse (</a:t>
            </a:r>
            <a:r>
              <a:rPr lang="fr-FR" sz="1100" b="0" i="1" strike="noStrike" cap="none" spc="0" baseline="0" dirty="0" err="1">
                <a:solidFill>
                  <a:srgbClr val="000000"/>
                </a:solidFill>
                <a:effectLst/>
                <a:latin typeface="Open Sans"/>
                <a:ea typeface="Open Sans"/>
                <a:cs typeface="Open Sans"/>
              </a:rPr>
              <a:t>Bundesjugendkuratorium</a:t>
            </a:r>
            <a:r>
              <a:rPr lang="fr-FR" sz="1100" b="0" i="1" strike="noStrike" cap="none" spc="0" baseline="0" dirty="0">
                <a:solidFill>
                  <a:srgbClr val="000000"/>
                </a:solidFill>
                <a:effectLst/>
                <a:latin typeface="Open Sans"/>
                <a:ea typeface="Open Sans"/>
                <a:cs typeface="Open Sans"/>
              </a:rPr>
              <a:t>) </a:t>
            </a:r>
            <a:r>
              <a:rPr lang="fr-FR" sz="1100" b="0" i="0" strike="noStrike" kern="1200" cap="none" spc="0" baseline="0" dirty="0">
                <a:solidFill>
                  <a:srgbClr val="000000"/>
                </a:solidFill>
                <a:effectLst/>
                <a:latin typeface="Open Sans"/>
                <a:ea typeface="Open Sans"/>
                <a:cs typeface="Open Sans"/>
              </a:rPr>
              <a:t>a pour mission de </a:t>
            </a:r>
            <a:r>
              <a:rPr lang="fr-FR" sz="1100" b="0" i="0" strike="noStrike" cap="none" spc="0" baseline="0" dirty="0">
                <a:solidFill>
                  <a:srgbClr val="000000"/>
                </a:solidFill>
                <a:effectLst/>
                <a:latin typeface="Open Sans"/>
                <a:ea typeface="Open Sans"/>
                <a:cs typeface="Open Sans"/>
              </a:rPr>
              <a:t>conseiller le gouvernement fédéral sur les questions fondamentales relatives à l’enfance et à la jeunesse. Cette instance est constituée de personnalités nommées par la Ministre fédérale de la Famille, des Seniors, des Femmes et de la Jeunesse. En outre, des spécialistes indépendants, scientifiques ou praticiens, sont chargés à chaque mandature (soit tous les quatre ans) de rédiger un rapport sur la situation de la jeunesse allemande et sur l’état de l’aide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Au </a:t>
            </a:r>
            <a:r>
              <a:rPr lang="fr-FR" sz="1100" b="1" i="0" strike="noStrike" cap="none" spc="0" baseline="0" dirty="0">
                <a:solidFill>
                  <a:srgbClr val="000000"/>
                </a:solidFill>
                <a:effectLst/>
                <a:latin typeface="Open Sans"/>
                <a:ea typeface="Open Sans"/>
                <a:cs typeface="Open Sans"/>
              </a:rPr>
              <a:t>niveau régional </a:t>
            </a:r>
            <a:r>
              <a:rPr lang="fr-FR" sz="1100" b="0" i="0" strike="noStrike" cap="none" spc="0" baseline="0" dirty="0">
                <a:solidFill>
                  <a:srgbClr val="000000"/>
                </a:solidFill>
                <a:effectLst/>
                <a:latin typeface="Open Sans"/>
                <a:ea typeface="Open Sans"/>
                <a:cs typeface="Open Sans"/>
              </a:rPr>
              <a:t>(art. 83 et 85 SGB VIII), les 16 Länder sont compétents pour toutes les affaires non régies par la Fédération et pour les domaines que le SGB VIII attribue à l’échelon régional. Chacun des 16 Länder a donc adopté des lois spécifiques pour l’exécution du SGB VIII à l’échelon régional, qui couvrent des questions telles que l’organisation communale, les structures d’accueil à la journée ou encore le travail auprès des enfants et des jeunes. Les dispositions du SGB VIII en matière d’aide sociale à l’enfance et à la jeunesse imposent aux Länder de mettre en place un service régional chargé de l’aide sociale à l’enfance et de la politique de jeunesse (</a:t>
            </a:r>
            <a:r>
              <a:rPr lang="fr-FR" sz="1100" b="0" i="1" strike="noStrike" cap="none" spc="0" baseline="0" dirty="0" err="1">
                <a:solidFill>
                  <a:srgbClr val="000000"/>
                </a:solidFill>
                <a:effectLst/>
                <a:latin typeface="Open Sans"/>
                <a:ea typeface="Open Sans"/>
                <a:cs typeface="Open Sans"/>
              </a:rPr>
              <a:t>Landesjugendamt</a:t>
            </a:r>
            <a:r>
              <a:rPr lang="fr-FR" sz="1100" b="0" i="0" strike="noStrike" cap="none" spc="0" baseline="0" dirty="0">
                <a:solidFill>
                  <a:srgbClr val="000000"/>
                </a:solidFill>
                <a:effectLst/>
                <a:latin typeface="Open Sans"/>
                <a:ea typeface="Open Sans"/>
                <a:cs typeface="Open Sans"/>
              </a:rPr>
              <a:t>), constitué  de la Commission régionale d’aide aux enfants et aux jeunes et de membres de cette administration </a:t>
            </a:r>
            <a:r>
              <a:rPr lang="fr-FR" sz="1100" b="0" i="1" strike="noStrike" cap="none" spc="0" baseline="0" dirty="0">
                <a:solidFill>
                  <a:srgbClr val="000000"/>
                </a:solidFill>
                <a:effectLst/>
                <a:latin typeface="Open Sans"/>
                <a:ea typeface="Open Sans"/>
                <a:cs typeface="Open Sans"/>
              </a:rPr>
              <a:t>(cf. section 3.1.3</a:t>
            </a:r>
            <a:r>
              <a:rPr lang="fr-FR" sz="1100" b="0" i="0" strike="noStrike" cap="none" spc="0" baseline="0" dirty="0">
                <a:solidFill>
                  <a:srgbClr val="000000"/>
                </a:solidFill>
                <a:effectLst/>
                <a:latin typeface="Open Sans"/>
                <a:ea typeface="Open Sans"/>
                <a:cs typeface="Open Sans"/>
              </a:rPr>
              <a:t>).</a:t>
            </a:r>
          </a:p>
          <a:p>
            <a:r>
              <a:rPr lang="fr-FR" sz="1100" b="0" i="0" strike="noStrike" cap="none" spc="0" baseline="0" dirty="0">
                <a:solidFill>
                  <a:srgbClr val="000000"/>
                </a:solidFill>
                <a:effectLst/>
                <a:latin typeface="Open Sans"/>
                <a:ea typeface="Open Sans"/>
                <a:cs typeface="Open Sans"/>
              </a:rPr>
              <a:t>Il incombe aux ministères chargés de la jeunesse à l’échelle des Länder, qui sont les autorités régionales supérieures en la matière, d’encourager et de financer l’activité des organismes publics et privés de l’aide sociale à l’enfance et à la jeunesse, ainsi que le développement de ces aides. Les Länder sont aussi tenus d’œuvrer pour un développement homogène des structures et des offres sur leur territoire, et de soutenir les services communaux et régionaux chargés de l’aide sociale à l’enfance et de la politique de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Le </a:t>
            </a:r>
            <a:r>
              <a:rPr lang="fr-FR" sz="1100" b="1" i="0" strike="noStrike" cap="none" spc="0" baseline="0" dirty="0">
                <a:solidFill>
                  <a:srgbClr val="000000"/>
                </a:solidFill>
                <a:effectLst/>
                <a:latin typeface="Open Sans"/>
                <a:ea typeface="Open Sans"/>
                <a:cs typeface="Open Sans"/>
              </a:rPr>
              <a:t>niveau communal </a:t>
            </a:r>
            <a:r>
              <a:rPr lang="fr-FR" sz="1100" b="0" i="0" strike="noStrike" cap="none" spc="0" baseline="0" dirty="0">
                <a:solidFill>
                  <a:srgbClr val="000000"/>
                </a:solidFill>
                <a:effectLst/>
                <a:latin typeface="Open Sans"/>
                <a:ea typeface="Open Sans"/>
                <a:cs typeface="Open Sans"/>
              </a:rPr>
              <a:t>constitue la base de la mise en œuvre technique et pratique de l’infrastructure, des offres de services et des missions régaliennes dévolues à l’aide sociale à l’enfance et à la jeunesse en Allemagne. </a:t>
            </a:r>
            <a:r>
              <a:rPr lang="fr-FR" sz="1100" b="0" dirty="0">
                <a:latin typeface="Open Sans"/>
                <a:ea typeface="Open Sans"/>
                <a:cs typeface="Open Sans"/>
              </a:rPr>
              <a:t>Les communes </a:t>
            </a:r>
            <a:r>
              <a:rPr lang="fr-FR" sz="1100" b="0" i="0" strike="noStrike" cap="none" spc="0" baseline="0" dirty="0">
                <a:solidFill>
                  <a:srgbClr val="000000"/>
                </a:solidFill>
                <a:effectLst/>
                <a:latin typeface="Open Sans"/>
                <a:ea typeface="Open Sans"/>
                <a:cs typeface="Open Sans"/>
              </a:rPr>
              <a:t>sont des organismes publics de </a:t>
            </a:r>
            <a:r>
              <a:rPr lang="fr-FR" sz="1100" b="0" dirty="0">
                <a:latin typeface="Open Sans"/>
                <a:ea typeface="Open Sans"/>
                <a:cs typeface="Open Sans"/>
              </a:rPr>
              <a:t>l’aide sociale à l’enfance et à la jeunesse. À ce titre, elles portent l’entière responsabilité de l’exécution des missions en la matière, y compris la planification de l’aide. Pour ce faire, elles mettent en place un service chargé de l’aide sociale à l’enfance et de la politique de jeunesse, le </a:t>
            </a:r>
            <a:r>
              <a:rPr lang="fr-FR" sz="1100" b="1" i="1" strike="noStrike" cap="none" spc="0" baseline="0" dirty="0" err="1">
                <a:solidFill>
                  <a:srgbClr val="000000"/>
                </a:solidFill>
                <a:effectLst/>
                <a:latin typeface="Open Sans"/>
                <a:ea typeface="Open Sans"/>
                <a:cs typeface="Open Sans"/>
              </a:rPr>
              <a:t>Jugendamt</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(art. 69 à 71 du SGB VIII), autorité centrale qui mutualise et coordonne les missions de l’aide sociale à l’enfance et à la jeunesse. Les communes doivent s’assurer que les services en question soient suffisamment dotés (art. 79 du SGB VIII). On dénombre en Allemagne 577 services communaux de ce type.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(2019)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2018.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kennzahlenbasierte</a:t>
            </a:r>
            <a:r>
              <a:rPr lang="fr-FR" sz="1100" b="0" i="1" strike="noStrike" cap="none" spc="0" baseline="0" dirty="0">
                <a:solidFill>
                  <a:srgbClr val="000000"/>
                </a:solidFill>
                <a:effectLst/>
                <a:latin typeface="Open Sans"/>
                <a:ea typeface="Open Sans"/>
                <a:cs typeface="Open Sans"/>
              </a:rPr>
              <a:t> Analyse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Opladen</a:t>
            </a:r>
            <a:r>
              <a:rPr lang="fr-FR" sz="1100" b="0" i="0" strike="noStrike" cap="none" spc="0" baseline="0" dirty="0">
                <a:solidFill>
                  <a:srgbClr val="000000"/>
                </a:solidFill>
                <a:effectLst/>
                <a:latin typeface="Open Sans"/>
                <a:ea typeface="Open Sans"/>
                <a:cs typeface="Open Sans"/>
              </a:rPr>
              <a:t> et. al. ; version électronique : </a:t>
            </a:r>
            <a:r>
              <a:rPr lang="fr-FR" sz="1100" b="0" i="0" strike="noStrike" cap="none" spc="0" baseline="0" dirty="0">
                <a:solidFill>
                  <a:srgbClr val="000000"/>
                </a:solidFill>
                <a:effectLst/>
                <a:latin typeface="Open Sans"/>
                <a:ea typeface="Open Sans"/>
                <a:cs typeface="Open Sans"/>
                <a:hlinkClick r:id="rId3" history="0"/>
              </a:rPr>
              <a:t>https://shop.budrich.de/wp-content/uploads/2021/03/9783847413400.pdf</a:t>
            </a:r>
            <a:r>
              <a:rPr lang="fr-FR" sz="1100" b="0" i="0" strike="noStrike" cap="none" spc="0" baseline="0" dirty="0">
                <a:solidFill>
                  <a:srgbClr val="000000"/>
                </a:solidFill>
                <a:effectLst/>
                <a:latin typeface="Open Sans"/>
                <a:ea typeface="Open Sans"/>
                <a:cs typeface="Open Sans"/>
              </a:rPr>
              <a:t> (consulté le 31/05/2021).</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5"/>
          </p:nvPr>
        </p:nvSpPr>
        <p:spPr/>
        <p:txBody>
          <a:bodyPr/>
          <a:lstStyle/>
          <a:p>
            <a:fld id="{178ACBB0-B8BD-7243-B5CA-EEE1A71994D0}" type="slidenum">
              <a:rPr lang="de-DE" smtClean="0"/>
              <a:t>73</a:t>
            </a:fld>
            <a:endParaRPr lang="de-DE"/>
          </a:p>
        </p:txBody>
      </p:sp>
    </p:spTree>
    <p:extLst>
      <p:ext uri="{BB962C8B-B14F-4D97-AF65-F5344CB8AC3E}">
        <p14:creationId xmlns:p14="http://schemas.microsoft.com/office/powerpoint/2010/main" val="12330273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100" b="0" i="1" strike="noStrike" cap="none" spc="0" baseline="0" dirty="0">
                <a:solidFill>
                  <a:srgbClr val="000000"/>
                </a:solidFill>
                <a:effectLst/>
              </a:rPr>
              <a:t>Cf. </a:t>
            </a:r>
            <a:r>
              <a:rPr lang="fr-FR" sz="1100" b="0" i="0" strike="noStrike" cap="none" spc="0" baseline="0" dirty="0">
                <a:solidFill>
                  <a:srgbClr val="000000"/>
                </a:solidFill>
                <a:effectLst/>
              </a:rPr>
              <a:t>explications à la section 3.1.1a sur le</a:t>
            </a:r>
            <a:r>
              <a:rPr lang="fr-FR" sz="1100" dirty="0"/>
              <a:t> </a:t>
            </a:r>
            <a:r>
              <a:rPr lang="fr-FR" sz="1100" dirty="0">
                <a:latin typeface="Open Sans"/>
                <a:ea typeface="Open Sans"/>
                <a:cs typeface="Open Sans"/>
              </a:rPr>
              <a:t>rôle respectif de la Fédération, des Länder et des communes dans l’aide sociale à l’enfance et à la jeunesse</a:t>
            </a:r>
            <a:endParaRPr lang="fr-FR" sz="1100" b="0" i="0" strike="noStrike" cap="none" spc="0" baseline="0" dirty="0">
              <a:solidFill>
                <a:srgbClr val="000000"/>
              </a:solidFill>
              <a:effectLst/>
              <a:latin typeface="Calibri"/>
              <a:ea typeface="Calibri"/>
              <a:cs typeface="Calibri"/>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74</a:t>
            </a:fld>
            <a:endParaRPr lang="de-DE"/>
          </a:p>
        </p:txBody>
      </p:sp>
    </p:spTree>
    <p:extLst>
      <p:ext uri="{BB962C8B-B14F-4D97-AF65-F5344CB8AC3E}">
        <p14:creationId xmlns:p14="http://schemas.microsoft.com/office/powerpoint/2010/main" val="34576137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7876307"/>
          </a:xfrm>
        </p:spPr>
        <p:txBody>
          <a:bodyPr/>
          <a:lstStyle/>
          <a:p>
            <a:r>
              <a:rPr lang="fr-FR" sz="1100" b="0" i="0" strike="noStrike" cap="none" spc="0" baseline="0" dirty="0">
                <a:solidFill>
                  <a:srgbClr val="000000"/>
                </a:solidFill>
                <a:effectLst/>
                <a:latin typeface="Open Sans"/>
                <a:ea typeface="Open Sans"/>
                <a:cs typeface="Open Sans"/>
              </a:rPr>
              <a:t>Les collectivités locales sont les acteurs publics de </a:t>
            </a:r>
            <a:r>
              <a:rPr lang="fr-FR" sz="1100" b="0" dirty="0">
                <a:solidFill>
                  <a:srgbClr val="000000"/>
                </a:solidFill>
                <a:latin typeface="Open Sans"/>
                <a:ea typeface="Open Sans"/>
                <a:cs typeface="Open Sans"/>
              </a:rPr>
              <a:t>l’aide sociale à l’enfance et à la jeunesse au sens du Livre VIII du Code de la Sécurité et de l’action sociales (SGB VIII). Il leur incombe à ce titre d’assumer l’ensemble des missions qui leur sont confiées, notamment les services à caractère obligatoire. </a:t>
            </a:r>
            <a:r>
              <a:rPr lang="fr-FR" sz="1100" b="0" i="0" strike="noStrike" cap="none" spc="0" baseline="0" dirty="0">
                <a:solidFill>
                  <a:srgbClr val="000000"/>
                </a:solidFill>
                <a:effectLst/>
                <a:latin typeface="Open Sans"/>
                <a:ea typeface="Open Sans"/>
                <a:cs typeface="Open Sans"/>
              </a:rPr>
              <a:t>Cela concerne surtout la réalisation de prestations sociales (droits subjectifs et obligations dévolues à la puissance publique) ainsi que l’exécution d’autres missions qui leur sont dévolues par le SGB VIII.</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obligations de services découlant du SGB VIII relèvent toujours de la compétence de l’organisme public chargé de </a:t>
            </a:r>
            <a:r>
              <a:rPr lang="fr-FR" sz="1100" b="0" dirty="0">
                <a:solidFill>
                  <a:srgbClr val="000000"/>
                </a:solidFill>
                <a:latin typeface="Open Sans"/>
                <a:ea typeface="Open Sans"/>
                <a:cs typeface="Open Sans"/>
              </a:rPr>
              <a:t>l’aide sociale à l’enfance et à la jeunesse </a:t>
            </a:r>
            <a:r>
              <a:rPr lang="fr-FR" sz="1100" b="0" i="0" strike="noStrike" cap="none" spc="0" baseline="0" dirty="0">
                <a:solidFill>
                  <a:srgbClr val="000000"/>
                </a:solidFill>
                <a:effectLst/>
                <a:latin typeface="Open Sans"/>
                <a:ea typeface="Open Sans"/>
                <a:cs typeface="Open Sans"/>
              </a:rPr>
              <a:t>(art. 3, al. 2 du SGB VIII). Cela va de pair avec une obligation de garantie. Les différentes prestations de </a:t>
            </a:r>
            <a:r>
              <a:rPr lang="fr-FR" sz="1100" b="0" dirty="0">
                <a:solidFill>
                  <a:srgbClr val="000000"/>
                </a:solidFill>
                <a:latin typeface="Open Sans"/>
                <a:ea typeface="Open Sans"/>
                <a:cs typeface="Open Sans"/>
              </a:rPr>
              <a:t>l’aide sociale à l’enfance et à la jeunesse à proprement parler sont, dans une très large mesure, assumées par les organismes indépendants de l’aide sociale à l’enfance et à la jeunesse, mais certaines incombent tout de même aux acteurs publics. </a:t>
            </a:r>
            <a:r>
              <a:rPr lang="fr-FR" sz="1100" b="0" i="0" strike="noStrike" cap="none" spc="0" baseline="0" dirty="0">
                <a:solidFill>
                  <a:srgbClr val="000000"/>
                </a:solidFill>
                <a:effectLst/>
                <a:latin typeface="Open Sans"/>
                <a:ea typeface="Open Sans"/>
                <a:cs typeface="Open Sans"/>
              </a:rPr>
              <a:t>(art. 3, al.3  du SGB VIII). Seules les autres missions expressément citées à l’article § 76 du SGB VIII peuvent être assumées par de organismes indépendants (par ex. des mesures de placement ou la participation à des procédures judiciaires).</a:t>
            </a:r>
          </a:p>
          <a:p>
            <a:r>
              <a:rPr lang="fr-FR" sz="1100" b="0" i="0" strike="noStrike" cap="none" spc="0" baseline="0" dirty="0">
                <a:solidFill>
                  <a:srgbClr val="000000"/>
                </a:solidFill>
                <a:effectLst/>
                <a:latin typeface="Open Sans"/>
                <a:ea typeface="Open Sans"/>
                <a:cs typeface="Open Sans"/>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communes assument les missions qui leur sont dévolues par le SGB VIII dans le cadre de leur autonomie de gestion. Il s’agit de compétences obligatoires prescrites aux organismes publics de </a:t>
            </a:r>
            <a:r>
              <a:rPr lang="fr-FR" sz="1100" b="0" dirty="0">
                <a:solidFill>
                  <a:srgbClr val="000000"/>
                </a:solidFill>
                <a:latin typeface="Open Sans"/>
                <a:ea typeface="Open Sans"/>
                <a:cs typeface="Open Sans"/>
              </a:rPr>
              <a:t>l’aide sociale à l’enfance et à la jeunesse. Les collectivités locales ont donc l’obligation de mettre en place l’organisation et les structures nécessaires à l’exécution de ces missions.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structuration fédérale de </a:t>
            </a:r>
            <a:r>
              <a:rPr lang="fr-FR" sz="1100" b="0" dirty="0">
                <a:solidFill>
                  <a:srgbClr val="000000"/>
                </a:solidFill>
                <a:latin typeface="Open Sans"/>
                <a:ea typeface="Open Sans"/>
                <a:cs typeface="Open Sans"/>
              </a:rPr>
              <a:t>l’aide sociale à l’enfance et à la jeunesse, qui place au centre de son architecture la responsabilité des communes et le développement des structures d’offres, permet aux collectivités locales de concevoir les infrastructures, les offres et les services sociaux correspondant aux besoins des mineurs et de leur famille, et ce dans le cadre de leur compétence en matière de planification, de pilotage et de réalisation dans le champ de l’aide sociale à l’enfance et à la jeunesse.</a:t>
            </a:r>
            <a:endParaRPr lang="fr-FR" sz="1100" b="0" i="0" strike="noStrike" cap="none" spc="0" baseline="0" dirty="0">
              <a:solidFill>
                <a:srgbClr val="000000"/>
              </a:solidFill>
              <a:effectLst/>
              <a:latin typeface="Open Sans"/>
              <a:ea typeface="Open Sans"/>
              <a:cs typeface="Open Sans"/>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Cette structuration autour de l’échelon communal entraîne néanmoins des différences régionales, si bien que les prestations inscrites au SGB VIII sont bien souvent d’une qualité très variable et relèvent de priorités pour le moins hétérogènes d’une commune à l’autre. Cela s’explique par des conditions politiques et régionales différentes, telles que les rapports de force, les conditions économiques, la culture ou encore des évolutions propres à ce champ. Ces différents facteurs influent sur la manière dont les services chargés de l’aide sociale à l’enfance et de la politique de jeunesse assurent leur missions et dont ils coopèrent avec les organismes indépendants de </a:t>
            </a:r>
            <a:r>
              <a:rPr lang="fr-FR" sz="1100" b="0" dirty="0">
                <a:solidFill>
                  <a:srgbClr val="000000"/>
                </a:solidFill>
                <a:latin typeface="Open Sans"/>
                <a:ea typeface="Open Sans"/>
                <a:cs typeface="Open Sans"/>
              </a:rPr>
              <a:t>l’aide sociale à l’enfance et à la jeunesse (sur des situations individuelles, mais aussi dans le cadre de la planification de l’aide), avec des conséquences sur l’infrastructure sociale qu’ils conçoivent pour les mineurs et les familles.  </a:t>
            </a:r>
            <a:endParaRPr lang="fr-FR" sz="1100" b="0" i="0" strike="noStrike" cap="none" spc="0" baseline="0" dirty="0">
              <a:solidFill>
                <a:srgbClr val="000000"/>
              </a:solidFill>
              <a:effectLst/>
              <a:latin typeface="Open Sans"/>
              <a:ea typeface="Open Sans"/>
              <a:cs typeface="Open Sans"/>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Bettmer</a:t>
            </a:r>
            <a:r>
              <a:rPr lang="fr-FR" sz="1100" b="0" i="0" strike="noStrike" cap="none" spc="0" baseline="0" dirty="0">
                <a:solidFill>
                  <a:srgbClr val="000000"/>
                </a:solidFill>
                <a:effectLst/>
                <a:latin typeface="Open Sans"/>
                <a:ea typeface="Open Sans"/>
                <a:cs typeface="Open Sans"/>
              </a:rPr>
              <a:t>, Franz (2010) : </a:t>
            </a:r>
            <a:r>
              <a:rPr lang="fr-FR" sz="1100" b="0" i="1" strike="noStrike" cap="none" spc="0" baseline="0" dirty="0">
                <a:solidFill>
                  <a:srgbClr val="000000"/>
                </a:solidFill>
                <a:effectLst/>
                <a:latin typeface="Open Sans"/>
                <a:ea typeface="Open Sans"/>
                <a:cs typeface="Open Sans"/>
              </a:rPr>
              <a:t>Die </a:t>
            </a:r>
            <a:r>
              <a:rPr lang="fr-FR" sz="1100" b="0" i="1" strike="noStrike" cap="none" spc="0" baseline="0" dirty="0" err="1">
                <a:solidFill>
                  <a:srgbClr val="000000"/>
                </a:solidFill>
                <a:effectLst/>
                <a:latin typeface="Open Sans"/>
                <a:ea typeface="Open Sans"/>
                <a:cs typeface="Open Sans"/>
              </a:rPr>
              <a:t>öffentlichen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Träger</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Sozialen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Thole</a:t>
            </a:r>
            <a:r>
              <a:rPr lang="fr-FR" sz="1100" b="0" i="0" strike="noStrike" cap="none" spc="0" baseline="0" dirty="0">
                <a:solidFill>
                  <a:srgbClr val="000000"/>
                </a:solidFill>
                <a:effectLst/>
                <a:latin typeface="Open Sans"/>
                <a:ea typeface="Open Sans"/>
                <a:cs typeface="Open Sans"/>
              </a:rPr>
              <a:t>, Werner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Grundriss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0" strike="noStrike" cap="none" spc="0" baseline="0" dirty="0">
                <a:solidFill>
                  <a:srgbClr val="000000"/>
                </a:solidFill>
                <a:effectLst/>
                <a:latin typeface="Open Sans"/>
                <a:ea typeface="Open Sans"/>
                <a:cs typeface="Open Sans"/>
              </a:rPr>
              <a:t>, Wiesbaden, pp. 795−812.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75</a:t>
            </a:fld>
            <a:endParaRPr lang="de-DE"/>
          </a:p>
        </p:txBody>
      </p:sp>
    </p:spTree>
    <p:extLst>
      <p:ext uri="{BB962C8B-B14F-4D97-AF65-F5344CB8AC3E}">
        <p14:creationId xmlns:p14="http://schemas.microsoft.com/office/powerpoint/2010/main" val="13554324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316467"/>
          </a:xfrm>
        </p:spPr>
        <p:txBody>
          <a:bodyPr/>
          <a:lstStyle/>
          <a:p>
            <a:r>
              <a:rPr lang="fr-FR" sz="1100" b="0" i="0" strike="noStrike" cap="none" spc="0" baseline="0" dirty="0">
                <a:solidFill>
                  <a:srgbClr val="000000"/>
                </a:solidFill>
                <a:effectLst/>
                <a:latin typeface="Open Sans"/>
                <a:ea typeface="Open Sans"/>
                <a:cs typeface="Open Sans"/>
              </a:rPr>
              <a:t>Afin d’exécuter les missions qui leur sont dévolues par le Livre VIII de Code de la Sécurité et de l’action sociales (SGB VIII), les organismes publics (communaux et intercommunaux) chargés de l’aide sociale à l’enfance et à la jeunesse mettent en place un service communal chargé de l’aide sociale à l’enfance et de la politique de jeunesse, le </a:t>
            </a:r>
            <a:r>
              <a:rPr lang="fr-FR" sz="1100" b="0" i="1" strike="noStrike" cap="none" spc="0" baseline="0" dirty="0" err="1">
                <a:solidFill>
                  <a:srgbClr val="000000"/>
                </a:solidFill>
                <a:effectLst/>
                <a:latin typeface="Open Sans"/>
                <a:ea typeface="Open Sans"/>
                <a:cs typeface="Open Sans"/>
              </a:rPr>
              <a:t>Jugendamt</a:t>
            </a:r>
            <a:r>
              <a:rPr lang="fr-FR" sz="1100" b="0" i="0" strike="noStrike" cap="none" spc="0" baseline="0" dirty="0">
                <a:solidFill>
                  <a:srgbClr val="000000"/>
                </a:solidFill>
                <a:effectLst/>
                <a:latin typeface="Open Sans"/>
                <a:ea typeface="Open Sans"/>
                <a:cs typeface="Open Sans"/>
              </a:rPr>
              <a:t>. Il en existe dans quelque 600 communes et arrondissements (</a:t>
            </a:r>
            <a:r>
              <a:rPr lang="fr-FR" sz="1100" b="0" i="1" strike="noStrike" cap="none" spc="0" baseline="0" dirty="0" err="1">
                <a:solidFill>
                  <a:srgbClr val="000000"/>
                </a:solidFill>
                <a:effectLst/>
                <a:latin typeface="Open Sans"/>
                <a:ea typeface="Open Sans"/>
                <a:cs typeface="Open Sans"/>
              </a:rPr>
              <a:t>Kreise</a:t>
            </a:r>
            <a:r>
              <a:rPr lang="fr-FR" sz="1100" b="0" i="0" strike="noStrike" cap="none" spc="0" baseline="0" dirty="0">
                <a:solidFill>
                  <a:srgbClr val="000000"/>
                </a:solidFill>
                <a:effectLst/>
                <a:latin typeface="Open Sans"/>
                <a:ea typeface="Open Sans"/>
                <a:cs typeface="Open Sans"/>
              </a:rPr>
              <a:t>) dans toute l’Allemagne.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Chacun de ces services, qu’il soit créé à l’échelle communale ou régionale (au niveau des Länder), présente la même structure binaire. Tous sont en effet constitués, d’une part, d’une Commission d’aide aux enfants et aux jeunes et, d’autres part, de l’administration du </a:t>
            </a:r>
            <a:r>
              <a:rPr lang="fr-FR" sz="1100" b="0" i="1" strike="noStrike" cap="none" spc="0" baseline="0" dirty="0" err="1">
                <a:solidFill>
                  <a:srgbClr val="000000"/>
                </a:solidFill>
                <a:effectLst/>
                <a:latin typeface="Open Sans"/>
                <a:ea typeface="Open Sans"/>
                <a:cs typeface="Open Sans"/>
              </a:rPr>
              <a:t>Jugendamt</a:t>
            </a:r>
            <a:r>
              <a:rPr lang="fr-FR" sz="1100" b="0" i="0" strike="noStrike" cap="none" spc="0" baseline="0" dirty="0">
                <a:solidFill>
                  <a:srgbClr val="000000"/>
                </a:solidFill>
                <a:effectLst/>
                <a:latin typeface="Open Sans"/>
                <a:ea typeface="Open Sans"/>
                <a:cs typeface="Open Sans"/>
              </a:rPr>
              <a:t> proprement dit et de ses services sociaux. Ces derniers s’occupent de la gestion des affaires courantes, assumant au quotidien la responsabilité du pilotage et de l’exécution de l’aide sociale à l’enfance et à la jeunesse en coopération avec les organismes indépendants. Il leur incombe d’associer les mineurs et leur famille à leurs activités sur un mode participatif. La Commission d’aide aux enfants et aux jeunes est l’instance locale centrale responsable du développement de l’aide sociale à l’enfance et à la jeunesse et donc, à ce titre, la structure privilégiée pour la coopération entre les acteurs publics et privés – un statut institutionnalisé par la loi, y compris en matière de responsabilité de la planification.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a:t>
            </a:r>
            <a:r>
              <a:rPr lang="fr-FR" sz="1100" b="0" i="1" strike="noStrike" cap="none" spc="0" baseline="0" dirty="0" err="1">
                <a:solidFill>
                  <a:srgbClr val="000000"/>
                </a:solidFill>
                <a:effectLst/>
                <a:latin typeface="Open Sans"/>
                <a:ea typeface="Open Sans"/>
                <a:cs typeface="Open Sans"/>
              </a:rPr>
              <a:t>Jugendamt</a:t>
            </a:r>
            <a:r>
              <a:rPr lang="fr-FR" sz="1100" b="0" i="0" strike="noStrike" cap="none" spc="0" baseline="0" dirty="0">
                <a:solidFill>
                  <a:srgbClr val="000000"/>
                </a:solidFill>
                <a:effectLst/>
                <a:latin typeface="Open Sans"/>
                <a:ea typeface="Open Sans"/>
                <a:cs typeface="Open Sans"/>
              </a:rPr>
              <a:t> – notamment la Commission d’aide aux enfants et aux jeunes – constitue l’espace de coopération idoine entre les acteurs publics et les organismes indépendants de l’aide sociale à l’enfance et à la jeunesse. Ce rôle d’interface entre des partenaires différents, assumé par le service chargé de l’aide sociale à l’enfance et à la politique de jeunesse, est une spécificité allemande.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Commissions d’aide aux enfants et aux jeunes sont composées aux 3/5 d’élus locaux et aux 2/5 d’organismes indépendants de l’aide sociale à l’enfance et à la jeunesse dont chacun des représentants dispose du droit de vote. Ces commissions sont en outre conseillées par des personnalités représentant les églises, les établissements scolaires, les services chargés de la santé, les tribunaux, etc. L’article 71, al. 2 du SGB VIII prévoit que des collectifs auto-constitués siègent dans ces commissions avec une voix consultative. Il peut s’agit d’autoreprésentation, à savoir de structures et d’institutions souhaitant faire valoir leurs propres intérêts y compris dans le cadre de leur engagement social, mais aussi de différentes formes de groupes d’entraide. Les lois régionales relatives à l’exécution du SGB VIII régissent en détail les modalités de travail et la composition des Commissions d’aide aux enfants et aux jeunes.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existe également des sous-commissions et des groupes de travail mis sur pied au sein de ces instances afin d’assurer la coopération concrète entre les acteurs publics et les organismes indépendants de l’aide sociale à l’enfance et à la jeunesse, suivant les domaines d’intervention ou les problèmes spécifiques qui peuvent se poser. L’article 78 du SGB VIII en constitue le fondement juridique. Il peut s’agit par exemple de sous-commissions ou de groupes de travail dédiés à la planification de l’aide sociale à l’enfance et à la jeunesse, au plaidoyer en faveur des intérêts des enfants et adolescents, au soutien à la jeunesse, au travail social auprès des jeunes, aux actions éducatives ou encore au soutien à la parentalité.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Gries, Jürgen/Ringler, </a:t>
            </a:r>
            <a:r>
              <a:rPr lang="fr-FR" sz="1100" b="0" i="0" strike="noStrike" cap="none" spc="0" baseline="0" dirty="0" err="1">
                <a:solidFill>
                  <a:srgbClr val="000000"/>
                </a:solidFill>
                <a:effectLst/>
                <a:latin typeface="Open Sans"/>
                <a:ea typeface="Open Sans"/>
                <a:cs typeface="Open Sans"/>
              </a:rPr>
              <a:t>Dominik</a:t>
            </a:r>
            <a:r>
              <a:rPr lang="fr-FR" sz="1100" b="0" i="0" strike="noStrike" cap="none" spc="0" baseline="0" dirty="0">
                <a:solidFill>
                  <a:srgbClr val="000000"/>
                </a:solidFill>
                <a:effectLst/>
                <a:latin typeface="Open Sans"/>
                <a:ea typeface="Open Sans"/>
                <a:cs typeface="Open Sans"/>
              </a:rPr>
              <a:t> (2005) : </a:t>
            </a:r>
            <a:r>
              <a:rPr lang="fr-FR" sz="1100" b="0" i="1" strike="noStrike" cap="none" spc="0" baseline="0" dirty="0" err="1">
                <a:solidFill>
                  <a:srgbClr val="000000"/>
                </a:solidFill>
                <a:effectLst/>
                <a:latin typeface="Open Sans"/>
                <a:ea typeface="Open Sans"/>
                <a:cs typeface="Open Sans"/>
              </a:rPr>
              <a:t>Jugendamt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in der </a:t>
            </a:r>
            <a:r>
              <a:rPr lang="fr-FR" sz="1100" b="0" i="1" strike="noStrike" cap="none" spc="0" baseline="0" dirty="0" err="1">
                <a:solidFill>
                  <a:srgbClr val="000000"/>
                </a:solidFill>
                <a:effectLst/>
                <a:latin typeface="Open Sans"/>
                <a:ea typeface="Open Sans"/>
                <a:cs typeface="Open Sans"/>
              </a:rPr>
              <a:t>Bundesrepublik</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2</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 </a:t>
            </a:r>
            <a:r>
              <a:rPr lang="fr-FR" sz="1100" b="0" i="0" strike="noStrike" cap="none" spc="0" baseline="0" dirty="0" err="1">
                <a:solidFill>
                  <a:srgbClr val="000000"/>
                </a:solidFill>
                <a:effectLst/>
                <a:latin typeface="Open Sans"/>
                <a:ea typeface="Open Sans"/>
                <a:cs typeface="Open Sans"/>
              </a:rPr>
              <a:t>Hohengehren</a:t>
            </a:r>
            <a:r>
              <a:rPr lang="fr-FR" sz="1100" b="0" i="0" strike="noStrike" cap="none" spc="0" baseline="0" dirty="0">
                <a:solidFill>
                  <a:srgbClr val="000000"/>
                </a:solidFill>
                <a:effectLst/>
                <a:latin typeface="Open Sans"/>
                <a:ea typeface="Open Sans"/>
                <a:cs typeface="Open Sans"/>
              </a:rPr>
              <a:t>.</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a:t>
            </a:r>
            <a:r>
              <a:rPr lang="fr-FR" sz="1100" b="0" i="0" strike="noStrike" cap="none" spc="0" baseline="0" dirty="0" err="1">
                <a:solidFill>
                  <a:srgbClr val="000000"/>
                </a:solidFill>
                <a:effectLst/>
                <a:latin typeface="Open Sans"/>
                <a:ea typeface="Open Sans"/>
                <a:cs typeface="Open Sans"/>
              </a:rPr>
              <a:t>Reismann</a:t>
            </a:r>
            <a:r>
              <a:rPr lang="fr-FR" sz="1100" b="0" i="0" strike="noStrike" cap="none" spc="0" baseline="0" dirty="0">
                <a:solidFill>
                  <a:srgbClr val="000000"/>
                </a:solidFill>
                <a:effectLst/>
                <a:latin typeface="Open Sans"/>
                <a:ea typeface="Open Sans"/>
                <a:cs typeface="Open Sans"/>
              </a:rPr>
              <a:t>, Hendrik (2004) : </a:t>
            </a:r>
            <a:r>
              <a:rPr lang="fr-FR" sz="1100" b="0" i="1" strike="noStrike" cap="none" spc="0" baseline="0" dirty="0">
                <a:solidFill>
                  <a:srgbClr val="000000"/>
                </a:solidFill>
                <a:effectLst/>
                <a:latin typeface="Open Sans"/>
                <a:ea typeface="Open Sans"/>
                <a:cs typeface="Open Sans"/>
              </a:rPr>
              <a:t>Der </a:t>
            </a:r>
            <a:r>
              <a:rPr lang="fr-FR" sz="1100" b="0" i="1" strike="noStrike" cap="none" spc="0" baseline="0" dirty="0" err="1">
                <a:solidFill>
                  <a:srgbClr val="000000"/>
                </a:solidFill>
                <a:effectLst/>
                <a:latin typeface="Open Sans"/>
                <a:ea typeface="Open Sans"/>
                <a:cs typeface="Open Sans"/>
              </a:rPr>
              <a:t>Jugendhilfeausschuss</a:t>
            </a:r>
            <a:r>
              <a:rPr lang="fr-FR" sz="1100" b="0" i="0" strike="noStrike" cap="none" spc="0" baseline="0" dirty="0">
                <a:solidFill>
                  <a:srgbClr val="000000"/>
                </a:solidFill>
                <a:effectLst/>
                <a:latin typeface="Open Sans"/>
                <a:ea typeface="Open Sans"/>
                <a:cs typeface="Open Sans"/>
              </a:rPr>
              <a:t>, Weinheim et Munich.</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a:t>
            </a:r>
            <a:r>
              <a:rPr lang="fr-FR" sz="1100" b="0" i="0" strike="noStrike" cap="none" spc="0" baseline="0" dirty="0" err="1">
                <a:solidFill>
                  <a:srgbClr val="000000"/>
                </a:solidFill>
                <a:effectLst/>
                <a:latin typeface="Open Sans"/>
                <a:ea typeface="Open Sans"/>
                <a:cs typeface="Open Sans"/>
              </a:rPr>
              <a:t>Ottenberg</a:t>
            </a:r>
            <a:r>
              <a:rPr lang="fr-FR" sz="1100" b="0" i="0" strike="noStrike" cap="none" spc="0" baseline="0" dirty="0">
                <a:solidFill>
                  <a:srgbClr val="000000"/>
                </a:solidFill>
                <a:effectLst/>
                <a:latin typeface="Open Sans"/>
                <a:ea typeface="Open Sans"/>
                <a:cs typeface="Open Sans"/>
              </a:rPr>
              <a:t>, Peter (1999) : </a:t>
            </a:r>
            <a:r>
              <a:rPr lang="fr-FR" sz="1100" b="0" i="1" strike="noStrike" cap="none" spc="0" baseline="0" dirty="0">
                <a:solidFill>
                  <a:srgbClr val="000000"/>
                </a:solidFill>
                <a:effectLst/>
                <a:latin typeface="Open Sans"/>
                <a:ea typeface="Open Sans"/>
                <a:cs typeface="Open Sans"/>
              </a:rPr>
              <a:t>Der </a:t>
            </a:r>
            <a:r>
              <a:rPr lang="fr-FR" sz="1100" b="0" i="1" strike="noStrike" cap="none" spc="0" baseline="0" dirty="0" err="1">
                <a:solidFill>
                  <a:srgbClr val="000000"/>
                </a:solidFill>
                <a:effectLst/>
                <a:latin typeface="Open Sans"/>
                <a:ea typeface="Open Sans"/>
                <a:cs typeface="Open Sans"/>
              </a:rPr>
              <a:t>Jugendhilfeausschuss</a:t>
            </a:r>
            <a:r>
              <a:rPr lang="fr-FR" sz="1100" b="0" i="0" strike="noStrike" cap="none" spc="0" baseline="0" dirty="0">
                <a:solidFill>
                  <a:srgbClr val="000000"/>
                </a:solidFill>
                <a:effectLst/>
                <a:latin typeface="Open Sans"/>
                <a:ea typeface="Open Sans"/>
                <a:cs typeface="Open Sans"/>
              </a:rPr>
              <a:t>, Münster.</a:t>
            </a:r>
            <a:endParaRPr lang="de-DE" sz="11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76</a:t>
            </a:fld>
            <a:endParaRPr lang="de-DE"/>
          </a:p>
        </p:txBody>
      </p:sp>
    </p:spTree>
    <p:extLst>
      <p:ext uri="{BB962C8B-B14F-4D97-AF65-F5344CB8AC3E}">
        <p14:creationId xmlns:p14="http://schemas.microsoft.com/office/powerpoint/2010/main" val="4241258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924979"/>
          </a:xfrm>
        </p:spPr>
        <p:txBody>
          <a:bodyPr/>
          <a:lstStyle/>
          <a:p>
            <a:r>
              <a:rPr lang="fr-FR" sz="1100" b="0" i="0" strike="noStrike" cap="none" spc="0" baseline="0" dirty="0">
                <a:solidFill>
                  <a:srgbClr val="000000"/>
                </a:solidFill>
                <a:effectLst/>
                <a:latin typeface="Open Sans"/>
                <a:ea typeface="Open Sans"/>
                <a:cs typeface="Open Sans"/>
              </a:rPr>
              <a:t>Le terme « acteur » désigne toutes les organisations impliquées dans l’aide sociale à l’enfance et à la jeunesse, que ce soit sur le plan de la théorie, de la conception, de la planification, et surtout de la mise en œuvre ou du financement. L’aide sociale à l’enfance et à la jeunesse rassemble divers d’acteurs, qui peuvent être répartis en </a:t>
            </a:r>
            <a:r>
              <a:rPr lang="fr-FR" sz="1100" b="1" i="0" strike="noStrike" cap="none" spc="0" baseline="0" dirty="0">
                <a:solidFill>
                  <a:srgbClr val="000000"/>
                </a:solidFill>
                <a:effectLst/>
                <a:latin typeface="Open Sans"/>
                <a:ea typeface="Open Sans"/>
                <a:cs typeface="Open Sans"/>
              </a:rPr>
              <a:t>trois catégories</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voir les chiffres à la section 3.1.5</a:t>
            </a:r>
            <a:r>
              <a:rPr lang="fr-FR" sz="1100" b="0" i="0" strike="noStrike" cap="none" spc="0" baseline="0" dirty="0">
                <a:solidFill>
                  <a:srgbClr val="000000"/>
                </a:solidFill>
                <a:effectLst/>
                <a:latin typeface="Open Sans"/>
                <a:ea typeface="Open Sans"/>
                <a:cs typeface="Open Sans"/>
              </a:rPr>
              <a:t>)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Acteurs publics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Conformément à l’art. 69, al. 1 du SGB VIII, les acteurs publics de l’aide sociale à l’enfance et à la jeunesse sont définis à l’échelle du Land. Au niveau local, ces acteurs sont </a:t>
            </a:r>
            <a:r>
              <a:rPr lang="fr-FR" sz="1100" b="0" i="0" u="none" strike="noStrike" cap="none" spc="0" baseline="0" dirty="0">
                <a:solidFill>
                  <a:srgbClr val="000000"/>
                </a:solidFill>
                <a:effectLst/>
                <a:latin typeface="Open Sans"/>
                <a:ea typeface="Open Sans"/>
                <a:cs typeface="Open Sans"/>
              </a:rPr>
              <a:t>notamment les communes et leurs groupements </a:t>
            </a:r>
            <a:r>
              <a:rPr lang="fr-FR" sz="1100" b="0" i="0" strike="noStrike" cap="none" spc="0" baseline="0" dirty="0">
                <a:solidFill>
                  <a:srgbClr val="000000"/>
                </a:solidFill>
                <a:effectLst/>
                <a:latin typeface="Open Sans"/>
                <a:ea typeface="Open Sans"/>
                <a:cs typeface="Open Sans"/>
              </a:rPr>
              <a:t>(</a:t>
            </a:r>
            <a:r>
              <a:rPr lang="fr-FR" sz="1100" b="0" i="1" strike="noStrike" cap="none" spc="0" baseline="0" dirty="0" err="1">
                <a:solidFill>
                  <a:srgbClr val="000000"/>
                </a:solidFill>
                <a:effectLst/>
                <a:latin typeface="Open Sans"/>
                <a:ea typeface="Open Sans"/>
                <a:cs typeface="Open Sans"/>
              </a:rPr>
              <a:t>Kreise</a:t>
            </a:r>
            <a:r>
              <a:rPr lang="fr-FR" sz="1100" b="0" i="0" strike="noStrike" cap="none" spc="0" baseline="0" dirty="0">
                <a:solidFill>
                  <a:srgbClr val="000000"/>
                </a:solidFill>
                <a:effectLst/>
                <a:latin typeface="Open Sans"/>
                <a:ea typeface="Open Sans"/>
                <a:cs typeface="Open Sans"/>
              </a:rPr>
              <a:t>). À partir d’une certaine taille, les villes faisant partie d’un tel arrondissement peuvent également être considérées comme des acteurs publics. C’est notamment le cas en Rhénanie-du-Nord-Westphalie. Dans ce cas, l’arrondissement (</a:t>
            </a:r>
            <a:r>
              <a:rPr lang="fr-FR" sz="1100" b="0" i="1" strike="noStrike" cap="none" spc="0" baseline="0" dirty="0">
                <a:solidFill>
                  <a:srgbClr val="000000"/>
                </a:solidFill>
                <a:effectLst/>
                <a:latin typeface="Open Sans"/>
                <a:ea typeface="Open Sans"/>
                <a:cs typeface="Open Sans"/>
              </a:rPr>
              <a:t>Kreis</a:t>
            </a:r>
            <a:r>
              <a:rPr lang="fr-FR" sz="1100" b="0" i="0" strike="noStrike" cap="none" spc="0" baseline="0" dirty="0">
                <a:solidFill>
                  <a:srgbClr val="000000"/>
                </a:solidFill>
                <a:effectLst/>
                <a:latin typeface="Open Sans"/>
                <a:ea typeface="Open Sans"/>
                <a:cs typeface="Open Sans"/>
              </a:rPr>
              <a:t>) cesse d’être compétent en matière d’aide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Conformément à l’art. 69, al. 3, les acteurs publics de l’aide sociale à l’enfance et à la jeunesse fondent un service communal auquel ils confient les missions d’aide sociale à l’enfance et à la jeunesse. Les acteurs locaux sont tenus de remplir ces missions (définies dans le SGB VIII) à l’échelle de leur secteur. Le service communal est entièrement responsable de la planification et de la mise en œuvre de l’aide sociale à l’enfance et à la jeunesse. On peut donc constater qu’il remplit trois fonctions :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dans le cadre de son obligation de garantie (</a:t>
            </a:r>
            <a:r>
              <a:rPr lang="fr-FR" sz="1100" b="0" i="1" strike="noStrike" cap="none" spc="0" baseline="0" dirty="0">
                <a:solidFill>
                  <a:srgbClr val="000000"/>
                </a:solidFill>
                <a:effectLst/>
                <a:latin typeface="Open Sans"/>
                <a:ea typeface="Open Sans"/>
                <a:cs typeface="Open Sans"/>
              </a:rPr>
              <a:t>cf. art. 79 du SGB VIII</a:t>
            </a:r>
            <a:r>
              <a:rPr lang="fr-FR" sz="1100" b="0" i="0" strike="noStrike" cap="none" spc="0" baseline="0" dirty="0">
                <a:solidFill>
                  <a:srgbClr val="000000"/>
                </a:solidFill>
                <a:effectLst/>
                <a:latin typeface="Open Sans"/>
                <a:ea typeface="Open Sans"/>
                <a:cs typeface="Open Sans"/>
              </a:rPr>
              <a:t>), il doit veiller à ce que toutes les prestations et missions prévues par la loi sont réalisées dans un délai raisonnable et en nombre suffisant à l’échelle de son secteur (fonction de planification) ;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il assure lui-même des prestations lorsque les acteurs privés ne sont pas disponibles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il remplit d’autres missions (notamment régaliennes, p. ex. en cas de retrait partiel ou total de l’autorité parentale dans l’intérêt supérieur de l’enfant).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droit des Länder détermine en outre l’organisme public chargé de l’aide sociale à l’enfance et à la jeunesse à </a:t>
            </a:r>
            <a:r>
              <a:rPr lang="fr-FR" sz="1100" b="0" i="0" u="none" strike="noStrike" cap="none" spc="0" baseline="0" dirty="0">
                <a:solidFill>
                  <a:srgbClr val="000000"/>
                </a:solidFill>
                <a:effectLst/>
                <a:latin typeface="Open Sans"/>
                <a:ea typeface="Open Sans"/>
                <a:cs typeface="Open Sans"/>
              </a:rPr>
              <a:t>l’échelle régionale</a:t>
            </a:r>
            <a:r>
              <a:rPr lang="fr-FR" sz="1100" b="0" i="0" strike="noStrike" cap="none" spc="0" baseline="0" dirty="0">
                <a:solidFill>
                  <a:srgbClr val="000000"/>
                </a:solidFill>
                <a:effectLst/>
                <a:latin typeface="Open Sans"/>
                <a:ea typeface="Open Sans"/>
                <a:cs typeface="Open Sans"/>
              </a:rPr>
              <a:t>, et qui institue par conséquent le service régional chargé de l’aide sociale à l’enfance et de la politique de jeunesse (</a:t>
            </a:r>
            <a:r>
              <a:rPr lang="fr-FR" sz="1100" b="0" i="1" strike="noStrike" cap="none" spc="0" baseline="0" dirty="0">
                <a:solidFill>
                  <a:srgbClr val="000000"/>
                </a:solidFill>
                <a:effectLst/>
                <a:latin typeface="Open Sans"/>
                <a:ea typeface="Open Sans"/>
                <a:cs typeface="Open Sans"/>
              </a:rPr>
              <a:t>cf. art. 69, al. 3</a:t>
            </a:r>
            <a:r>
              <a:rPr lang="fr-FR" sz="1100" b="0" i="0" strike="noStrike" cap="none" spc="0" baseline="0" dirty="0">
                <a:solidFill>
                  <a:srgbClr val="000000"/>
                </a:solidFill>
                <a:effectLst/>
                <a:latin typeface="Open Sans"/>
                <a:ea typeface="Open Sans"/>
                <a:cs typeface="Open Sans"/>
              </a:rPr>
              <a:t>) auquel sont confié les missions définies à l’art. 85, al. 2. Ce service régional fournit notamment des conseils aux acteurs locaux, favorise l’innovation (p. ex. par le biais de projets pilotes, de formations et de conseils) et délivre les agréments nécessaires aux structures d’hébergement.</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Sur le plan structurel, les services communaux chargés de l’aide sociale à l’enfance et de la politique de jeunesse se distinguent par leur structuration binaire avec leurs services administratifs d’une part et leur Commission d’aide aux enfants et aux jeunes d’autre part (</a:t>
            </a:r>
            <a:r>
              <a:rPr lang="fr-FR" sz="1100" b="0" i="1" strike="noStrike" cap="none" spc="0" baseline="0" dirty="0">
                <a:solidFill>
                  <a:srgbClr val="000000"/>
                </a:solidFill>
                <a:effectLst/>
                <a:latin typeface="Open Sans"/>
                <a:ea typeface="Open Sans"/>
                <a:cs typeface="Open Sans"/>
              </a:rPr>
              <a:t>cf. art. 70, al. 3 du SGB VIII</a:t>
            </a:r>
            <a:r>
              <a:rPr lang="fr-FR" sz="1100" b="0" i="0" strike="noStrike" cap="none" spc="0" baseline="0" dirty="0">
                <a:solidFill>
                  <a:srgbClr val="000000"/>
                </a:solidFill>
                <a:effectLst/>
                <a:latin typeface="Open Sans"/>
                <a:ea typeface="Open Sans"/>
                <a:cs typeface="Open Sans"/>
              </a:rPr>
              <a:t>).</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Acteurs privés</a:t>
            </a:r>
          </a:p>
          <a:p>
            <a:pPr marL="171450" indent="-171450">
              <a:buFont typeface="Arial" panose="020B0604020202020204" pitchFamily="34" charset="0"/>
              <a:buChar char="•"/>
            </a:pPr>
            <a:r>
              <a:rPr lang="fr-FR" sz="1100" b="1" i="0" strike="noStrike" cap="none" spc="0" baseline="0" dirty="0">
                <a:solidFill>
                  <a:srgbClr val="000000"/>
                </a:solidFill>
                <a:effectLst/>
                <a:latin typeface="Open Sans"/>
                <a:ea typeface="Open Sans"/>
                <a:cs typeface="Open Sans"/>
              </a:rPr>
              <a:t>Les organismes indépendants reconnus d’utilité publique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acteurs privés d’utilité publique de l’aide sociale à l’enfance et à la jeunesse sont généralement des organismes indépendants d’intérêt général ou des sociétés de droit allemand dites « d’utilité publique à responsabilité limitée ». Les organisations religieuses relèvent également de cette catégorie.</a:t>
            </a:r>
            <a:endParaRPr lang="fr-FR" sz="1100" b="1" i="0" u="sng" strike="noStrike" cap="none" spc="0" baseline="0" dirty="0">
              <a:solidFill>
                <a:srgbClr val="000000"/>
              </a:solidFill>
              <a:effectLst/>
              <a:latin typeface="Open Sans"/>
              <a:ea typeface="Open Sans"/>
              <a:cs typeface="Open Sans"/>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plupart des acteurs privés de l’aide sociale à l’enfance et à la jeunesse sont des fédérations de jeunesse ou des membres de l’un des six principaux organismes indépendants à vocation principalement sanitaire et sociale :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Caritas, </a:t>
            </a:r>
          </a:p>
          <a:p>
            <a:pPr marL="228600" lvl="0" indent="-228600">
              <a:buFont typeface="+mj-lt"/>
              <a:buAutoNum type="arabicPeriod"/>
            </a:pPr>
            <a:r>
              <a:rPr lang="fr-FR" sz="1100" b="0" i="0" strike="noStrike" cap="none" spc="0" baseline="0" dirty="0" err="1">
                <a:solidFill>
                  <a:srgbClr val="000000"/>
                </a:solidFill>
                <a:effectLst/>
                <a:latin typeface="Open Sans"/>
                <a:ea typeface="Open Sans"/>
                <a:cs typeface="Open Sans"/>
              </a:rPr>
              <a:t>Diakonisches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Werk</a:t>
            </a:r>
            <a:r>
              <a:rPr lang="fr-FR" sz="1100" b="0" i="0" strike="noStrike" cap="none" spc="0" baseline="0" dirty="0">
                <a:solidFill>
                  <a:srgbClr val="000000"/>
                </a:solidFill>
                <a:effectLst/>
                <a:latin typeface="Open Sans"/>
                <a:ea typeface="Open Sans"/>
                <a:cs typeface="Open Sans"/>
              </a:rPr>
              <a:t>, </a:t>
            </a:r>
          </a:p>
          <a:p>
            <a:pPr marL="228600" lvl="0" indent="-228600">
              <a:buFont typeface="+mj-lt"/>
              <a:buAutoNum type="arabicPeriod"/>
            </a:pPr>
            <a:r>
              <a:rPr lang="fr-FR" sz="1100" b="0" i="0" strike="noStrike" cap="none" spc="0" baseline="0" dirty="0" err="1">
                <a:solidFill>
                  <a:srgbClr val="000000"/>
                </a:solidFill>
                <a:effectLst/>
                <a:latin typeface="Open Sans"/>
                <a:ea typeface="Open Sans"/>
                <a:cs typeface="Open Sans"/>
              </a:rPr>
              <a:t>Zentralwohlfahrtsstelle</a:t>
            </a:r>
            <a:r>
              <a:rPr lang="fr-FR" sz="1100" b="0" i="0" strike="noStrike" cap="none" spc="0" baseline="0" dirty="0">
                <a:solidFill>
                  <a:srgbClr val="000000"/>
                </a:solidFill>
                <a:effectLst/>
                <a:latin typeface="Open Sans"/>
                <a:ea typeface="Open Sans"/>
                <a:cs typeface="Open Sans"/>
              </a:rPr>
              <a:t> der </a:t>
            </a:r>
            <a:r>
              <a:rPr lang="fr-FR" sz="1100" b="0" i="0" strike="noStrike" cap="none" spc="0" baseline="0" dirty="0" err="1">
                <a:solidFill>
                  <a:srgbClr val="000000"/>
                </a:solidFill>
                <a:effectLst/>
                <a:latin typeface="Open Sans"/>
                <a:ea typeface="Open Sans"/>
                <a:cs typeface="Open Sans"/>
              </a:rPr>
              <a:t>Juden</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(organisation religieuse), </a:t>
            </a:r>
          </a:p>
          <a:p>
            <a:pPr marL="228600" lvl="0" indent="-228600">
              <a:buFont typeface="+mj-lt"/>
              <a:buAutoNum type="arabicPeriod"/>
            </a:pPr>
            <a:r>
              <a:rPr lang="fr-FR" sz="1100" b="0" i="0" strike="noStrike" cap="none" spc="0" baseline="0" dirty="0" err="1">
                <a:solidFill>
                  <a:srgbClr val="000000"/>
                </a:solidFill>
                <a:effectLst/>
                <a:latin typeface="Open Sans"/>
                <a:ea typeface="Open Sans"/>
                <a:cs typeface="Open Sans"/>
              </a:rPr>
              <a:t>Paritätischer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Wohlfahrtsverband</a:t>
            </a:r>
            <a:r>
              <a:rPr lang="fr-FR" sz="1100" b="0" i="0" strike="noStrike" cap="none" spc="0" baseline="0" dirty="0">
                <a:solidFill>
                  <a:srgbClr val="000000"/>
                </a:solidFill>
                <a:effectLst/>
                <a:latin typeface="Open Sans"/>
                <a:ea typeface="Open Sans"/>
                <a:cs typeface="Open Sans"/>
              </a:rPr>
              <a:t>, </a:t>
            </a:r>
          </a:p>
          <a:p>
            <a:pPr marL="228600" lvl="0" indent="-228600">
              <a:buFont typeface="+mj-lt"/>
              <a:buAutoNum type="arabicPeriod"/>
            </a:pPr>
            <a:r>
              <a:rPr lang="fr-FR" sz="1100" b="0" i="0" strike="noStrike" cap="none" spc="0" baseline="0" dirty="0" err="1">
                <a:solidFill>
                  <a:srgbClr val="000000"/>
                </a:solidFill>
                <a:effectLst/>
                <a:latin typeface="Open Sans"/>
                <a:ea typeface="Open Sans"/>
                <a:cs typeface="Open Sans"/>
              </a:rPr>
              <a:t>Arbeiterwohlfahrt</a:t>
            </a:r>
            <a:r>
              <a:rPr lang="fr-FR" sz="1100" b="0" i="0" strike="noStrike" cap="none" spc="0" baseline="0" dirty="0">
                <a:solidFill>
                  <a:srgbClr val="000000"/>
                </a:solidFill>
                <a:effectLst/>
                <a:latin typeface="Open Sans"/>
                <a:ea typeface="Open Sans"/>
                <a:cs typeface="Open Sans"/>
              </a:rPr>
              <a:t>,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Croix-Rouge (organisation laïque)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existe par ailleurs de nombreux acteurs privés de taille plus modeste qui ne sont pas membres de ces organismes de solidarité à vocation principalement sanitaire et sociale, ainsi que des fédérations de jeunesse, elles aussi reconnues d’utilité publique. Les acteurs privés d’utilité publique occupent une place particulière au sein de l’aide sociale à l’enfance et à la jeunesse : ils sont représentés au sein des instances politiques des Commissions d’aide aux enfants et aux jeunes des services communaux compétents.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171450" lvl="0" indent="-171450">
              <a:buFont typeface="Arial" panose="020B0604020202020204" pitchFamily="34" charset="0"/>
              <a:buChar char="•"/>
            </a:pPr>
            <a:r>
              <a:rPr lang="fr-FR" sz="1100" b="1" i="0" strike="noStrike" cap="none" spc="0" baseline="0" dirty="0">
                <a:solidFill>
                  <a:srgbClr val="000000"/>
                </a:solidFill>
                <a:effectLst/>
                <a:latin typeface="Open Sans"/>
                <a:ea typeface="Open Sans"/>
                <a:cs typeface="Open Sans"/>
              </a:rPr>
              <a:t>Acteur privés à but lucratif</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acteurs privés à but lucratif jouent à ce jour un rôle mineur dans le domaine de l’aide sociale à l’enfance et à la jeunesse. Il s’agit généralement de prestataires de services (p. ex. de jardins d’enfants ou de crèches d’entreprises) ou d’actions éducatives en milieu ouvert ou en structure d’hébergement.</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Bieker</a:t>
            </a:r>
            <a:r>
              <a:rPr lang="fr-FR" sz="1100" b="0" i="0" strike="noStrike" cap="none" spc="0" baseline="0" dirty="0">
                <a:solidFill>
                  <a:srgbClr val="000000"/>
                </a:solidFill>
                <a:effectLst/>
                <a:latin typeface="Open Sans"/>
                <a:ea typeface="Open Sans"/>
                <a:cs typeface="Open Sans"/>
              </a:rPr>
              <a:t>, Rudolf (2011) : </a:t>
            </a:r>
            <a:r>
              <a:rPr lang="fr-FR" sz="1100" b="0" i="1" strike="noStrike" cap="none" spc="0" baseline="0" dirty="0" err="1">
                <a:solidFill>
                  <a:srgbClr val="000000"/>
                </a:solidFill>
                <a:effectLst/>
                <a:latin typeface="Open Sans"/>
                <a:ea typeface="Open Sans"/>
                <a:cs typeface="Open Sans"/>
              </a:rPr>
              <a:t>Trägerstrukturen</a:t>
            </a:r>
            <a:r>
              <a:rPr lang="fr-FR" sz="1100" b="0" i="1" strike="noStrike" cap="none" spc="0" baseline="0" dirty="0">
                <a:solidFill>
                  <a:srgbClr val="000000"/>
                </a:solidFill>
                <a:effectLst/>
                <a:latin typeface="Open Sans"/>
                <a:ea typeface="Open Sans"/>
                <a:cs typeface="Open Sans"/>
              </a:rPr>
              <a:t> in der </a:t>
            </a:r>
            <a:r>
              <a:rPr lang="fr-FR" sz="1100" b="0" i="1" strike="noStrike" cap="none" spc="0" baseline="0" dirty="0" err="1">
                <a:solidFill>
                  <a:srgbClr val="000000"/>
                </a:solidFill>
                <a:effectLst/>
                <a:latin typeface="Open Sans"/>
                <a:ea typeface="Open Sans"/>
                <a:cs typeface="Open Sans"/>
              </a:rPr>
              <a:t>Sozialen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Überblick</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Bieker</a:t>
            </a:r>
            <a:r>
              <a:rPr lang="fr-FR" sz="1100" b="0" i="0" strike="noStrike" cap="none" spc="0" baseline="0" dirty="0">
                <a:solidFill>
                  <a:srgbClr val="000000"/>
                </a:solidFill>
                <a:effectLst/>
                <a:latin typeface="Open Sans"/>
                <a:ea typeface="Open Sans"/>
                <a:cs typeface="Open Sans"/>
              </a:rPr>
              <a:t>, Rudolf ; </a:t>
            </a:r>
            <a:r>
              <a:rPr lang="fr-FR" sz="1100" b="0" i="0" strike="noStrike" cap="none" spc="0" baseline="0" dirty="0" err="1">
                <a:solidFill>
                  <a:srgbClr val="000000"/>
                </a:solidFill>
                <a:effectLst/>
                <a:latin typeface="Open Sans"/>
                <a:ea typeface="Open Sans"/>
                <a:cs typeface="Open Sans"/>
              </a:rPr>
              <a:t>Floerecke</a:t>
            </a:r>
            <a:r>
              <a:rPr lang="fr-FR" sz="1100" b="0" i="0" strike="noStrike" cap="none" spc="0" baseline="0" dirty="0">
                <a:solidFill>
                  <a:srgbClr val="000000"/>
                </a:solidFill>
                <a:effectLst/>
                <a:latin typeface="Open Sans"/>
                <a:ea typeface="Open Sans"/>
                <a:cs typeface="Open Sans"/>
              </a:rPr>
              <a:t>, Peter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Träger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Zielgruppen</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Sozialen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0" strike="noStrike" cap="none" spc="0" baseline="0" dirty="0">
                <a:solidFill>
                  <a:srgbClr val="000000"/>
                </a:solidFill>
                <a:effectLst/>
                <a:latin typeface="Open Sans"/>
                <a:ea typeface="Open Sans"/>
                <a:cs typeface="Open Sans"/>
              </a:rPr>
              <a:t>, Stuttgart, pp. 13−43.</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(2017) : </a:t>
            </a:r>
            <a:r>
              <a:rPr lang="fr-FR" sz="1100" b="0" i="1" strike="noStrike" cap="none" spc="0" baseline="0" dirty="0" err="1">
                <a:solidFill>
                  <a:srgbClr val="000000"/>
                </a:solidFill>
                <a:effectLst/>
                <a:latin typeface="Open Sans"/>
                <a:ea typeface="Open Sans"/>
                <a:cs typeface="Open Sans"/>
              </a:rPr>
              <a:t>Trägerstrukturen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Organisationsformen</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Wiesbaden, pp. 93−113.</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77</a:t>
            </a:fld>
            <a:endParaRPr lang="de-DE"/>
          </a:p>
        </p:txBody>
      </p:sp>
    </p:spTree>
    <p:extLst>
      <p:ext uri="{BB962C8B-B14F-4D97-AF65-F5344CB8AC3E}">
        <p14:creationId xmlns:p14="http://schemas.microsoft.com/office/powerpoint/2010/main" val="12612660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8380363"/>
          </a:xfrm>
        </p:spPr>
        <p:txBody>
          <a:bodyPr/>
          <a:lstStyle/>
          <a:p>
            <a:r>
              <a:rPr lang="fr-FR" sz="1100" b="0" i="0" strike="noStrike" cap="none" spc="0" baseline="0" dirty="0">
                <a:solidFill>
                  <a:srgbClr val="000000"/>
                </a:solidFill>
                <a:effectLst/>
                <a:latin typeface="Open Sans"/>
                <a:ea typeface="Open Sans"/>
                <a:cs typeface="Open Sans"/>
              </a:rPr>
              <a:t>Les acteurs publics et privés de l’aide sociale à l’enfance et à la jeunesse jouent un rôle structurant dans le cadre de l’État providence dit « corporatiste » (qui se caractérise par la participation de la société civile aux processus décisionnels). Ces acteurs sont des personnes morales. Il peut s’agir d’organismes publics (tels que le service communal chargé de l’aide sociale à l’enfance et de la politique de jeunesse) ou privés (sociétés, coopératives, fondations ou associations), ainsi que des organismes de solidarité indépendants à vocation principalement sanitaire et sociale (</a:t>
            </a:r>
            <a:r>
              <a:rPr lang="fr-FR" sz="1100" b="0" i="0" strike="noStrike" cap="none" spc="0" baseline="0" dirty="0" err="1">
                <a:solidFill>
                  <a:srgbClr val="000000"/>
                </a:solidFill>
                <a:effectLst/>
                <a:latin typeface="Open Sans"/>
                <a:ea typeface="Open Sans"/>
                <a:cs typeface="Open Sans"/>
              </a:rPr>
              <a:t>Arbeiterwohlfahrt</a:t>
            </a:r>
            <a:r>
              <a:rPr lang="fr-FR" sz="1100" b="0" i="0" strike="noStrike" cap="none" spc="0" baseline="0" dirty="0">
                <a:solidFill>
                  <a:srgbClr val="000000"/>
                </a:solidFill>
                <a:effectLst/>
                <a:latin typeface="Open Sans"/>
                <a:ea typeface="Open Sans"/>
                <a:cs typeface="Open Sans"/>
              </a:rPr>
              <a:t>, Caritas, </a:t>
            </a:r>
            <a:r>
              <a:rPr lang="fr-FR" sz="1100" b="0" i="0" strike="noStrike" cap="none" spc="0" baseline="0" dirty="0" err="1">
                <a:solidFill>
                  <a:srgbClr val="000000"/>
                </a:solidFill>
                <a:effectLst/>
                <a:latin typeface="Open Sans"/>
                <a:ea typeface="Open Sans"/>
                <a:cs typeface="Open Sans"/>
              </a:rPr>
              <a:t>Paritätischer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Gesamtverband</a:t>
            </a:r>
            <a:r>
              <a:rPr lang="fr-FR" sz="1100" b="0" i="0" strike="noStrike" cap="none" spc="0" baseline="0" dirty="0">
                <a:solidFill>
                  <a:srgbClr val="000000"/>
                </a:solidFill>
                <a:effectLst/>
                <a:latin typeface="Open Sans"/>
                <a:ea typeface="Open Sans"/>
                <a:cs typeface="Open Sans"/>
              </a:rPr>
              <a:t>, Croix-Rouge, </a:t>
            </a:r>
            <a:r>
              <a:rPr lang="fr-FR" sz="1100" b="0" i="0" strike="noStrike" cap="none" spc="0" baseline="0" dirty="0" err="1">
                <a:solidFill>
                  <a:srgbClr val="000000"/>
                </a:solidFill>
                <a:effectLst/>
                <a:latin typeface="Open Sans"/>
                <a:ea typeface="Open Sans"/>
                <a:cs typeface="Open Sans"/>
              </a:rPr>
              <a:t>Diakonie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et </a:t>
            </a:r>
            <a:r>
              <a:rPr lang="fr-FR" sz="1100" b="0" i="0" strike="noStrike" cap="none" spc="0" baseline="0" dirty="0" err="1">
                <a:solidFill>
                  <a:srgbClr val="000000"/>
                </a:solidFill>
                <a:effectLst/>
                <a:latin typeface="Open Sans"/>
                <a:ea typeface="Open Sans"/>
                <a:cs typeface="Open Sans"/>
              </a:rPr>
              <a:t>Zentralwohlfahrtsstelle</a:t>
            </a:r>
            <a:r>
              <a:rPr lang="fr-FR" sz="1100" b="0" i="0" strike="noStrike" cap="none" spc="0" baseline="0" dirty="0">
                <a:solidFill>
                  <a:srgbClr val="000000"/>
                </a:solidFill>
                <a:effectLst/>
                <a:latin typeface="Open Sans"/>
                <a:ea typeface="Open Sans"/>
                <a:cs typeface="Open Sans"/>
              </a:rPr>
              <a:t> der </a:t>
            </a:r>
            <a:r>
              <a:rPr lang="fr-FR" sz="1100" b="0" i="0" strike="noStrike" cap="none" spc="0" baseline="0" dirty="0" err="1">
                <a:solidFill>
                  <a:srgbClr val="000000"/>
                </a:solidFill>
                <a:effectLst/>
                <a:latin typeface="Open Sans"/>
                <a:ea typeface="Open Sans"/>
                <a:cs typeface="Open Sans"/>
              </a:rPr>
              <a:t>Juden</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est possible d’estimer la part des acteurs publics et privés dans le secteur de l’aide sociale à l’enfance et à la jeunesse à l’aune du nombre de structures qu’ils prennent respectivement en charge. Ces structures sont au cœur de l’aide sociale à l’enfance et à la jeunesse. Elles contribuent au cadre institutionnel de soutien au développement des jeunes, de lutte contre les inégalités, d’accompagnement et de soutien, de création de conditions de vie positives et de la protection de l’enfance. Les structures d’aide sociale à l’enfance et à la jeunesse sont gérées soit par des acteurs publics, soit par des acteurs privés.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statistiques publiques sur l’enfance et la jeunesse montrent qu’une grande partie des structures bénéficiant principalement de financements publics sont gérées par des acteurs privés. C’est notamment le cas des structures d’accueil à la journée, mais </a:t>
            </a:r>
            <a:r>
              <a:rPr lang="fr-FR" sz="1100" b="0" i="0" u="none" strike="noStrike" cap="none" spc="0" baseline="0" dirty="0">
                <a:solidFill>
                  <a:srgbClr val="000000"/>
                </a:solidFill>
                <a:effectLst/>
                <a:latin typeface="Open Sans"/>
                <a:ea typeface="Open Sans"/>
                <a:cs typeface="Open Sans"/>
              </a:rPr>
              <a:t>aussi de structures présentes </a:t>
            </a:r>
            <a:r>
              <a:rPr lang="fr-FR" sz="1100" b="0" i="0" strike="noStrike" cap="none" spc="0" baseline="0" dirty="0">
                <a:solidFill>
                  <a:srgbClr val="000000"/>
                </a:solidFill>
                <a:effectLst/>
                <a:latin typeface="Open Sans"/>
                <a:ea typeface="Open Sans"/>
                <a:cs typeface="Open Sans"/>
              </a:rPr>
              <a:t>dans d’autres domaines d’intervention de l’aide sociale à l’enfance et à la jeunesse (travail de jeunesse, placement, etc.). Dans le domaine de l’accueil à la journée, on constate par exemple qu’en mars 2019, 9 400 structures étaient gérées par Caritas (donc par l’Église catholique) et 9 000 par </a:t>
            </a:r>
            <a:r>
              <a:rPr lang="fr-FR" sz="1100" b="0" i="0" strike="noStrike" cap="none" spc="0" baseline="0" dirty="0" err="1">
                <a:solidFill>
                  <a:srgbClr val="000000"/>
                </a:solidFill>
                <a:effectLst/>
                <a:latin typeface="Open Sans"/>
                <a:ea typeface="Open Sans"/>
                <a:cs typeface="Open Sans"/>
              </a:rPr>
              <a:t>Diakonie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Deutschland</a:t>
            </a:r>
            <a:r>
              <a:rPr lang="fr-FR" sz="1100" b="0" i="0" strike="noStrike" cap="none" spc="0" baseline="0" dirty="0">
                <a:solidFill>
                  <a:srgbClr val="000000"/>
                </a:solidFill>
                <a:effectLst/>
                <a:latin typeface="Open Sans"/>
                <a:ea typeface="Open Sans"/>
                <a:cs typeface="Open Sans"/>
              </a:rPr>
              <a:t> (Église protestante).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Schilling, M. (2019) :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im</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Überblick</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2018</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Opladen</a:t>
            </a:r>
            <a:r>
              <a:rPr lang="fr-FR" sz="1100" b="0" i="0" strike="noStrike" cap="none" spc="0" baseline="0" dirty="0">
                <a:solidFill>
                  <a:srgbClr val="000000"/>
                </a:solidFill>
                <a:effectLst/>
                <a:latin typeface="Open Sans"/>
                <a:ea typeface="Open Sans"/>
                <a:cs typeface="Open Sans"/>
              </a:rPr>
              <a:t> etc., pp. 23−38. Disponible en ligne : </a:t>
            </a:r>
            <a:r>
              <a:rPr lang="fr-FR" sz="1100" b="0" i="0" strike="noStrike" cap="none" spc="0" baseline="0" dirty="0">
                <a:solidFill>
                  <a:srgbClr val="000000"/>
                </a:solidFill>
                <a:effectLst/>
                <a:latin typeface="Open Sans"/>
                <a:ea typeface="Open Sans"/>
                <a:cs typeface="Open Sans"/>
                <a:hlinkClick r:id="rId3" history="0"/>
              </a:rPr>
              <a:t>https://shop.budrich.de/wp-content/uploads/2019/01/9783847413400.pdf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Statistisches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Bundesamt</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Einrichtungen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tätige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ohne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Tageseinrichtungen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am</a:t>
            </a:r>
            <a:r>
              <a:rPr lang="fr-FR" sz="1100" b="0" i="1" strike="noStrike" cap="none" spc="0" baseline="0" dirty="0">
                <a:solidFill>
                  <a:srgbClr val="000000"/>
                </a:solidFill>
                <a:effectLst/>
                <a:latin typeface="Open Sans"/>
                <a:ea typeface="Open Sans"/>
                <a:cs typeface="Open Sans"/>
              </a:rPr>
              <a:t> 31.12.2018.</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https://www.destatis.de/DE/Themen/Gesellschaft-Umwelt/Soziales/Kinderhilfe-Jugendhilfe/Publikationen/Downloads-Kinder-und-Jugendhilfe/sonstige-einrichtungen-5225403189004.pdf?__blob=publicationFile</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Statistisches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Bundesamt</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tätige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Tageseinrichtungen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öffentlich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geförderter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Kindertagespflege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am</a:t>
            </a:r>
            <a:r>
              <a:rPr lang="fr-FR" sz="1100" b="0" i="1" strike="noStrike" cap="none" spc="0" baseline="0" dirty="0">
                <a:solidFill>
                  <a:srgbClr val="000000"/>
                </a:solidFill>
                <a:effectLst/>
                <a:latin typeface="Open Sans"/>
                <a:ea typeface="Open Sans"/>
                <a:cs typeface="Open Sans"/>
              </a:rPr>
              <a:t> 01.03.2019.</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https://www.destatis.de/DE/Themen/Gesellschaft-Umwelt/Soziales/Kindertagesbetreuung/Publikationen/Downloads-Kindertagesbetreuung/tageseinrichtungen-kindertagespflege-5225402197004.pdf?__blob=publicationFile</a:t>
            </a:r>
            <a:r>
              <a:rPr lang="fr-FR" sz="1100" b="0" i="0" strike="noStrike" cap="none" spc="0" baseline="0" dirty="0">
                <a:solidFill>
                  <a:srgbClr val="000000"/>
                </a:solidFill>
                <a:effectLst/>
                <a:latin typeface="Open Sans"/>
                <a:ea typeface="Open Sans"/>
                <a:cs typeface="Open Sans"/>
              </a:rPr>
              <a:t> (consulté le 31/05/2021).</a:t>
            </a:r>
          </a:p>
          <a:p>
            <a:pPr marL="0" algn="l" defTabSz="914400" rtl="0" eaLnBrk="1" latinLnBrk="0" hangingPunct="1"/>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78</a:t>
            </a:fld>
            <a:endParaRPr lang="de-DE"/>
          </a:p>
        </p:txBody>
      </p:sp>
    </p:spTree>
    <p:extLst>
      <p:ext uri="{BB962C8B-B14F-4D97-AF65-F5344CB8AC3E}">
        <p14:creationId xmlns:p14="http://schemas.microsoft.com/office/powerpoint/2010/main" val="9929937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200" b="1" i="0" strike="noStrike" cap="none" spc="0" baseline="0" dirty="0">
                <a:solidFill>
                  <a:srgbClr val="000000"/>
                </a:solidFill>
                <a:effectLst/>
                <a:latin typeface="Open Sans"/>
                <a:ea typeface="Open Sans"/>
                <a:cs typeface="Open Sans"/>
              </a:rPr>
              <a:t>Organisations faîtières</a:t>
            </a:r>
            <a:endParaRPr lang="de-DE"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comités et les organisations de l’aide sociale à l’enfance et à la jeunesse au niveau fédéral ne sont pas soumis à une structuration hiérarchique. L’adhésion à ces structures ne présente pas d’avantage ni de conséquence immédiate. En règle générale, leurs membres collaborent sur la base du volontariat en vue de développer la professionnalisation et l’expertise en matière d’aide sociale à l’enfance et à la jeunesse, mais aussi de promouvoir ses intérêts au niveau politique.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Compte tenu de la diversité structurelle de l’aide sociale à l’enfance et à la jeunesse en Allemagne et de ses multiples domaines d’intervention,</a:t>
            </a:r>
            <a:r>
              <a:rPr lang="fr-FR" sz="1100" b="0" i="0" u="none" strike="noStrike" cap="none" spc="0" baseline="0" dirty="0">
                <a:solidFill>
                  <a:srgbClr val="000000"/>
                </a:solidFill>
                <a:effectLst/>
                <a:latin typeface="Open Sans"/>
                <a:ea typeface="Open Sans"/>
                <a:cs typeface="Open Sans"/>
              </a:rPr>
              <a:t> il est impossible de citer toutes ses organisations faîtières. En voici les principales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Comité fédéral pour l’aide sociale à l’enfance et à la jeunesse </a:t>
            </a:r>
            <a:r>
              <a:rPr lang="de-DE" sz="1100" b="1" i="0" strike="noStrike" cap="none" spc="0" baseline="0" dirty="0">
                <a:solidFill>
                  <a:srgbClr val="000000"/>
                </a:solidFill>
                <a:effectLst/>
                <a:latin typeface="Open Sans"/>
                <a:ea typeface="Open Sans"/>
                <a:cs typeface="Open Sans"/>
              </a:rPr>
              <a:t>(Arbeitsgemeinschaft für Kinder- und Jugendhilfe – AGJ)</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Comité fédéral pour l’aide sociale à l’enfance et à la jeunesse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https://www.agj.de/</a:t>
            </a:r>
            <a:r>
              <a:rPr lang="fr-FR" sz="1100" b="0" i="0" strike="noStrike" cap="none" spc="0" baseline="0" dirty="0">
                <a:solidFill>
                  <a:srgbClr val="000000"/>
                </a:solidFill>
                <a:effectLst/>
                <a:latin typeface="Open Sans"/>
                <a:ea typeface="Open Sans"/>
                <a:cs typeface="Open Sans"/>
              </a:rPr>
              <a:t>), fondé en 1949, couvre le domaine d’intervention de l’aide sociale à l’enfance et à la jeunesse dans son intégralité. Il rassemble une centaine d’acteurs fédéraux publics et privés qui collaborent au sein de six groupes de travail dans l’objectif de renforcer la coopération dans le secteur de l’aide sociale à l’enfance et à la jeunesse et de favoriser son développement à l’échelle fédérale : Comité fédéral des organisations de jeunesse et des conseils de coordination des fédérations de jeunesse à l’échelle d’un Land ; Comité fédéral des principaux organismes de l’action sanitaire et sociale ; Comité fédéral des organismes spécialisés dans l’aide sociale à l’enfance et à la jeunesse ; autorités supérieures chargées de la jeunesse et de la famille à l’échelle des Länder ; Comité fédéral des services régionaux d’aide sociale à l’enfance et à la jeunesse ; et association des organismes de formation (initiale et continue) de l’aide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Ces groupes de travail portent sur les principaux domaines d’intervention de l’aide sociale à l’enfance et à la jeunesse et s’intéressent aux conditions de vie des enfants et de leurs parents. Ils sont un lieu d’échange et de partage d’expériences entre les organisations membres, le monde de la recherche, et les acteurs locaux, ainsi qu’un lieu de réflexion sur les problématiques actuelles de l’aide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Tous les trois à quatre ans, le Comité fédéral pour l’aide sociale à l’enfance et à la jeunesse organise en </a:t>
            </a:r>
            <a:r>
              <a:rPr lang="fr-FR" sz="1100" b="0" i="0" u="none" strike="noStrike" cap="none" spc="0" baseline="0" dirty="0">
                <a:solidFill>
                  <a:srgbClr val="000000"/>
                </a:solidFill>
                <a:effectLst/>
                <a:latin typeface="Open Sans"/>
                <a:ea typeface="Open Sans"/>
                <a:cs typeface="Open Sans"/>
              </a:rPr>
              <a:t>outre le plus grand salon professionnel de l’aide </a:t>
            </a:r>
            <a:r>
              <a:rPr lang="fr-FR" sz="1100" b="0" i="0" strike="noStrike" cap="none" spc="0" baseline="0" dirty="0">
                <a:solidFill>
                  <a:srgbClr val="000000"/>
                </a:solidFill>
                <a:effectLst/>
                <a:latin typeface="Open Sans"/>
                <a:ea typeface="Open Sans"/>
                <a:cs typeface="Open Sans"/>
              </a:rPr>
              <a:t>sociale à l’enfance et à la jeunesse en Allemagne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https://www.jugendhilfetag.de/</a:t>
            </a:r>
            <a:r>
              <a:rPr lang="fr-FR" sz="1100" b="0" i="0" strike="noStrike" cap="none" spc="0" baseline="0" dirty="0">
                <a:solidFill>
                  <a:srgbClr val="000000"/>
                </a:solidFill>
                <a:effectLst/>
                <a:latin typeface="Open Sans"/>
                <a:ea typeface="Open Sans"/>
                <a:cs typeface="Open Sans"/>
              </a:rPr>
              <a:t>), avec plusieurs centaines d’exposants et d’interventions. Chaque édition de cet événement, qui dure trois jours, attire plusieurs dizaines de milliers de visiteurs.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Association allemande en faveur de l’aide publique et privée (</a:t>
            </a:r>
            <a:r>
              <a:rPr lang="de-DE" sz="1100" b="1" i="0" strike="noStrike" cap="none" spc="0" baseline="0" dirty="0">
                <a:solidFill>
                  <a:srgbClr val="000000"/>
                </a:solidFill>
                <a:effectLst/>
                <a:latin typeface="Open Sans"/>
                <a:ea typeface="Open Sans"/>
                <a:cs typeface="Open Sans"/>
              </a:rPr>
              <a:t>Deutscher Verein für öffentliche und private Fürsorge, DV)</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Considérée dans son ensemble, l’aide sociale est majoritairement prise en charge par l’Association allemande en faveur de l’aide publique et privée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https://www.deutscher-verein.de/de/</a:t>
            </a:r>
            <a:r>
              <a:rPr lang="fr-FR" sz="1100" b="0" i="0" strike="noStrike" cap="none" spc="0" baseline="0" dirty="0">
                <a:solidFill>
                  <a:srgbClr val="000000"/>
                </a:solidFill>
                <a:effectLst/>
                <a:latin typeface="Open Sans"/>
                <a:ea typeface="Open Sans"/>
                <a:cs typeface="Open Sans"/>
              </a:rPr>
              <a:t>). Cette association a été fondée en 1880 et a connu une histoire mouvementée. Ses activités sont réparties en cinq domaines :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Travail social transfrontalier, service social international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Enfance, jeunesse, famille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Métiers du secteur social, fondements de la sécurité sociale, aide sociale et systèmes de prestations sociales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Vieillesse, soins, rééducation, planification des aides sociales ;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Publications spécialisées.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vertu de ses statuts, les modalités d’adhésion à cette association </a:t>
            </a:r>
            <a:r>
              <a:rPr lang="fr-FR" sz="1100" b="0" i="0" u="none" strike="noStrike" cap="none" spc="0" baseline="0" dirty="0">
                <a:solidFill>
                  <a:srgbClr val="000000"/>
                </a:solidFill>
                <a:effectLst/>
                <a:latin typeface="Open Sans"/>
                <a:ea typeface="Open Sans"/>
                <a:cs typeface="Open Sans"/>
              </a:rPr>
              <a:t>sont assez ouvertes. Elle </a:t>
            </a:r>
            <a:r>
              <a:rPr lang="fr-FR" sz="1100" b="0" i="0" strike="noStrike" cap="none" spc="0" baseline="0" dirty="0">
                <a:solidFill>
                  <a:srgbClr val="000000"/>
                </a:solidFill>
                <a:effectLst/>
                <a:latin typeface="Open Sans"/>
                <a:ea typeface="Open Sans"/>
                <a:cs typeface="Open Sans"/>
              </a:rPr>
              <a:t>compte actuellement 2 100 membres. Les demandes d’adhésion sont traitées par le comité directeur. Peuvent devenir membres : les communes, les communautés de communes, les Länder et tout autre type de collectivités territoriales, d’autorités et d’administrations, les organisations, les structures et les personnes physiques. La structure de l’association assure l’équilibre entre les voix des collectivités locales et celles des organismes de l’action sanitaire et sociale. Cet équilibre découle toutefois également d’accords informels.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200" b="1" i="0" strike="noStrike" cap="none" spc="0" baseline="0" dirty="0">
                <a:solidFill>
                  <a:srgbClr val="000000"/>
                </a:solidFill>
                <a:effectLst/>
                <a:latin typeface="Open Sans"/>
                <a:ea typeface="Open Sans"/>
                <a:cs typeface="Open Sans"/>
              </a:rPr>
              <a:t>Instituts de recherche</a:t>
            </a:r>
            <a:endParaRPr lang="de-DE"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Un grand </a:t>
            </a:r>
            <a:r>
              <a:rPr lang="fr-FR" sz="1100" b="1" i="0" strike="noStrike" cap="none" spc="0" baseline="0" dirty="0">
                <a:solidFill>
                  <a:srgbClr val="000000"/>
                </a:solidFill>
                <a:effectLst/>
                <a:latin typeface="Open Sans"/>
                <a:ea typeface="Open Sans"/>
                <a:cs typeface="Open Sans"/>
              </a:rPr>
              <a:t>nombre d’instituts de recherche sont spécialisés dans l’aide sociale à l’enfance et à la jeunesse</a:t>
            </a:r>
            <a:r>
              <a:rPr lang="fr-FR" sz="1100" b="0" i="0" strike="noStrike" cap="none" spc="0" baseline="0" dirty="0">
                <a:solidFill>
                  <a:srgbClr val="000000"/>
                </a:solidFill>
                <a:effectLst/>
                <a:latin typeface="Open Sans"/>
                <a:ea typeface="Open Sans"/>
                <a:cs typeface="Open Sans"/>
              </a:rPr>
              <a:t>. La plupart d’entre eux sont très implantés à l’échelle régionale (c’est p. ex. le cas de l’Institut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Soziale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Arbeit</a:t>
            </a:r>
            <a:r>
              <a:rPr lang="fr-FR" sz="1100" b="0" i="0" strike="noStrike" cap="none" spc="0" baseline="0" dirty="0">
                <a:solidFill>
                  <a:srgbClr val="000000"/>
                </a:solidFill>
                <a:effectLst/>
                <a:latin typeface="Open Sans"/>
                <a:ea typeface="Open Sans"/>
                <a:cs typeface="Open Sans"/>
              </a:rPr>
              <a:t> à Munster, et de l’Institut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Sozialpädagogische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Forschung</a:t>
            </a:r>
            <a:r>
              <a:rPr lang="fr-FR" sz="1100" b="0" i="0" strike="noStrike" cap="none" spc="0" baseline="0" dirty="0">
                <a:solidFill>
                  <a:srgbClr val="000000"/>
                </a:solidFill>
                <a:effectLst/>
                <a:latin typeface="Open Sans"/>
                <a:ea typeface="Open Sans"/>
                <a:cs typeface="Open Sans"/>
              </a:rPr>
              <a:t> à Mayence) ou entretiennent d’étroites relations avec les organismes de l’action sanitaire et sociale (Institut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Sozialarbeit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Sozialpädagogik</a:t>
            </a:r>
            <a:r>
              <a:rPr lang="fr-FR" sz="1100" b="0" i="0" strike="noStrike" cap="none" spc="0" baseline="0" dirty="0">
                <a:solidFill>
                  <a:srgbClr val="000000"/>
                </a:solidFill>
                <a:effectLst/>
                <a:latin typeface="Open Sans"/>
                <a:ea typeface="Open Sans"/>
                <a:cs typeface="Open Sans"/>
              </a:rPr>
              <a:t> à Francfort-sur-le-Main, Institut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à Mayence).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 nombreux établissements d’enseignement supérieur conduisent en outre des projets de recherche consacrés à l’aide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L’Institut allemand de recherche sur la jeunesse (Deutsches </a:t>
            </a:r>
            <a:r>
              <a:rPr lang="fr-FR" sz="1100" b="1" i="0" strike="noStrike" cap="none" spc="0" baseline="0" dirty="0" err="1">
                <a:solidFill>
                  <a:srgbClr val="000000"/>
                </a:solidFill>
                <a:effectLst/>
                <a:latin typeface="Open Sans"/>
                <a:ea typeface="Open Sans"/>
                <a:cs typeface="Open Sans"/>
              </a:rPr>
              <a:t>Jugendinstitut</a:t>
            </a:r>
            <a:r>
              <a:rPr lang="fr-FR" sz="1100" b="1" i="0" strike="noStrike" cap="none" spc="0" baseline="0" dirty="0">
                <a:solidFill>
                  <a:srgbClr val="000000"/>
                </a:solidFill>
                <a:effectLst/>
                <a:latin typeface="Open Sans"/>
                <a:ea typeface="Open Sans"/>
                <a:cs typeface="Open Sans"/>
              </a:rPr>
              <a:t>, DJI)</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principal institut de recherche dédié à l’aide sociale à l’enfance et à la jeunesse est le Deutsches </a:t>
            </a:r>
            <a:r>
              <a:rPr lang="fr-FR" sz="1100" b="0" i="0" strike="noStrike" cap="none" spc="0" baseline="0" dirty="0" err="1">
                <a:solidFill>
                  <a:srgbClr val="000000"/>
                </a:solidFill>
                <a:effectLst/>
                <a:latin typeface="Open Sans"/>
                <a:ea typeface="Open Sans"/>
                <a:cs typeface="Open Sans"/>
              </a:rPr>
              <a:t>Jugendinstitut</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6" history="0"/>
              </a:rPr>
              <a:t>https://www.dji.de/</a:t>
            </a:r>
            <a:r>
              <a:rPr lang="fr-FR" sz="1100" b="0" i="0" strike="noStrike" cap="none" spc="0" baseline="0" dirty="0">
                <a:solidFill>
                  <a:srgbClr val="000000"/>
                </a:solidFill>
                <a:effectLst/>
                <a:latin typeface="Open Sans"/>
                <a:ea typeface="Open Sans"/>
                <a:cs typeface="Open Sans"/>
              </a:rPr>
              <a:t>), situé à Munich. Il s’agit de l’un des plus grands centres de recherche en sciences sociales en Europe. Depuis plus de 50 ans, il étudie les conditions de vie des enfants, des jeunes et de leurs familles, conseille le gouvernement fédéral, les Länder et les communes, et fournit des pistes intéressantes pour la pratique professionnelle. Fondé en 1963, il est porté administrativement par une association d’utilité publique rassemblant des acteurs du monde de la politique, de la recherche, et des organisations et structures de l’aide sociale à l’enfance et à la jeunesse.</a:t>
            </a:r>
          </a:p>
          <a:p>
            <a:r>
              <a:rPr lang="fr-FR" sz="1100" b="0" i="0" strike="noStrike" cap="none" spc="0" baseline="0" dirty="0">
                <a:solidFill>
                  <a:srgbClr val="000000"/>
                </a:solidFill>
                <a:effectLst/>
                <a:latin typeface="Open Sans"/>
                <a:ea typeface="Open Sans"/>
                <a:cs typeface="Open Sans"/>
              </a:rPr>
              <a:t>Il comprend trois départements spécialisés dans l’enfance et les structures d’accueil, l’aide à la jeunesse et la politique familiale, ainsi qu’un département chargé de l’observation et de la méthodologie et un pôle de recherche sur les phases de transition de la jeunesse. </a:t>
            </a:r>
          </a:p>
          <a:p>
            <a:r>
              <a:rPr lang="fr-FR" sz="1100" b="0" i="0" strike="noStrike" cap="none" spc="0" baseline="0" dirty="0">
                <a:solidFill>
                  <a:srgbClr val="000000"/>
                </a:solidFill>
                <a:effectLst/>
                <a:latin typeface="Open Sans"/>
                <a:ea typeface="Open Sans"/>
                <a:cs typeface="Open Sans"/>
              </a:rPr>
              <a:t>À chaque législature, le </a:t>
            </a:r>
            <a:r>
              <a:rPr lang="fr-FR" sz="1100" b="0" i="0" u="none" strike="noStrike" cap="none" spc="0" baseline="0" dirty="0">
                <a:solidFill>
                  <a:srgbClr val="000000"/>
                </a:solidFill>
                <a:effectLst/>
                <a:latin typeface="Open Sans"/>
                <a:ea typeface="Open Sans"/>
                <a:cs typeface="Open Sans"/>
              </a:rPr>
              <a:t>Deutsches </a:t>
            </a:r>
            <a:r>
              <a:rPr lang="fr-FR" sz="1100" b="0" i="0" u="none" strike="noStrike" cap="none" spc="0" baseline="0" dirty="0" err="1">
                <a:solidFill>
                  <a:srgbClr val="000000"/>
                </a:solidFill>
                <a:effectLst/>
                <a:latin typeface="Open Sans"/>
                <a:ea typeface="Open Sans"/>
                <a:cs typeface="Open Sans"/>
              </a:rPr>
              <a:t>Jugendinstitut</a:t>
            </a:r>
            <a:r>
              <a:rPr lang="fr-FR" sz="1100" b="0" i="0" u="none" strike="noStrike" cap="none" spc="0" baseline="0" dirty="0">
                <a:solidFill>
                  <a:srgbClr val="000000"/>
                </a:solidFill>
                <a:effectLst/>
                <a:latin typeface="Open Sans"/>
                <a:ea typeface="Open Sans"/>
                <a:cs typeface="Open Sans"/>
              </a:rPr>
              <a:t> réalise un rapport sur l’aide sociale à l’enfance et à la jeunesse destiné au gouvernement fédéral. Il coordonne aussi le travail des commissions constituées à cet effet.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participe en outre avec l’Université technique de Dortmund à un comité de recherche chargé de procéder à l’analyse scientifique des statistiques sur l’aide sociale à l’enfance et à la jeunesse et de les communiquer aux professionnels du secteur (</a:t>
            </a:r>
            <a:r>
              <a:rPr lang="fr-FR" sz="1100" b="0" i="0" strike="noStrike" cap="none" spc="0" baseline="0" dirty="0" err="1">
                <a:solidFill>
                  <a:srgbClr val="000000"/>
                </a:solidFill>
                <a:effectLst/>
                <a:latin typeface="Open Sans"/>
                <a:ea typeface="Open Sans"/>
                <a:cs typeface="Open Sans"/>
              </a:rPr>
              <a:t>Arbeitsstelle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AKJStat</a:t>
            </a:r>
            <a:r>
              <a:rPr lang="fr-FR" sz="1100" b="0" i="0" strike="noStrike" cap="none" spc="0" baseline="0" dirty="0">
                <a:solidFill>
                  <a:srgbClr val="000000"/>
                </a:solidFill>
                <a:effectLst/>
                <a:latin typeface="Open Sans"/>
                <a:ea typeface="Open Sans"/>
                <a:cs typeface="Open Sans"/>
              </a:rPr>
              <a:t>,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7" history="0"/>
              </a:rPr>
              <a:t>http://www.akjstat.tu-dortmund.de/</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 </a:t>
            </a:r>
            <a:r>
              <a:rPr lang="fr-FR" sz="1100" b="0" i="0" strike="noStrike" cap="none" spc="0" baseline="0" dirty="0" err="1">
                <a:solidFill>
                  <a:srgbClr val="000000"/>
                </a:solidFill>
                <a:effectLst/>
                <a:latin typeface="Open Sans"/>
                <a:ea typeface="Open Sans"/>
                <a:cs typeface="Open Sans"/>
              </a:rPr>
              <a:t>Klausch</a:t>
            </a:r>
            <a:r>
              <a:rPr lang="fr-FR" sz="1100" b="0" i="0" strike="noStrike" cap="none" spc="0" baseline="0" dirty="0">
                <a:solidFill>
                  <a:srgbClr val="000000"/>
                </a:solidFill>
                <a:effectLst/>
                <a:latin typeface="Open Sans"/>
                <a:ea typeface="Open Sans"/>
                <a:cs typeface="Open Sans"/>
              </a:rPr>
              <a:t>, Peter (2010) : </a:t>
            </a:r>
            <a:r>
              <a:rPr lang="fr-FR" sz="1100" b="0" i="1" strike="noStrike" cap="none" spc="0" baseline="0" dirty="0" err="1">
                <a:solidFill>
                  <a:srgbClr val="000000"/>
                </a:solidFill>
                <a:effectLst/>
                <a:latin typeface="Open Sans"/>
                <a:ea typeface="Open Sans"/>
                <a:cs typeface="Open Sans"/>
              </a:rPr>
              <a:t>Dachorganisationen</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Sozialen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Übersicht</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Thole</a:t>
            </a:r>
            <a:r>
              <a:rPr lang="fr-FR" sz="1100" b="0" i="0" strike="noStrike" cap="none" spc="0" baseline="0" dirty="0">
                <a:solidFill>
                  <a:srgbClr val="000000"/>
                </a:solidFill>
                <a:effectLst/>
                <a:latin typeface="Open Sans"/>
                <a:ea typeface="Open Sans"/>
                <a:cs typeface="Open Sans"/>
              </a:rPr>
              <a:t>, Werner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Grundriss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0" strike="noStrike" cap="none" spc="0" baseline="0" dirty="0">
                <a:solidFill>
                  <a:srgbClr val="000000"/>
                </a:solidFill>
                <a:effectLst/>
                <a:latin typeface="Open Sans"/>
                <a:ea typeface="Open Sans"/>
                <a:cs typeface="Open Sans"/>
              </a:rPr>
              <a:t>, Wiesbaden, pp. 831−846.</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79</a:t>
            </a:fld>
            <a:endParaRPr lang="de-DE"/>
          </a:p>
        </p:txBody>
      </p:sp>
    </p:spTree>
    <p:extLst>
      <p:ext uri="{BB962C8B-B14F-4D97-AF65-F5344CB8AC3E}">
        <p14:creationId xmlns:p14="http://schemas.microsoft.com/office/powerpoint/2010/main" val="392998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396587"/>
          </a:xfrm>
        </p:spPr>
        <p:txBody>
          <a:bodyPr/>
          <a:lstStyle/>
          <a:p>
            <a:r>
              <a:rPr lang="fr-FR" sz="1100" b="0" i="0" strike="noStrike" cap="none" spc="0" baseline="0" dirty="0">
                <a:solidFill>
                  <a:srgbClr val="000000"/>
                </a:solidFill>
                <a:effectLst/>
                <a:latin typeface="Open Sans"/>
                <a:ea typeface="Open Sans"/>
                <a:cs typeface="Open Sans"/>
              </a:rPr>
              <a:t>En Allemagne comme dans les autres pays occidentaux industrialisés, la catégorie « jeunesse » se décline au pluriel : les conditions de vie et les réalités quotidiennes des jeunes sont parfois très disparates. La différenciation de la société en milieux qui se distinguent par leurs situations économiques et leurs valeurs s’observe bien sûr non seulement chez les adultes, mais aussi chez les enfants et les jeunes.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L’institut SINUS a mis au point un outil d’analyse des milieux dans lesquels grandissent les jeunes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https://www.sinus-institut.de/sinus-milieus/sinus-jugendmilieus</a:t>
            </a:r>
            <a:r>
              <a:rPr lang="fr-FR" sz="1100" b="0" i="0" strike="noStrike" cap="none" spc="0" baseline="0" dirty="0">
                <a:solidFill>
                  <a:srgbClr val="000000"/>
                </a:solidFill>
                <a:effectLst/>
                <a:latin typeface="Open Sans"/>
                <a:ea typeface="Open Sans"/>
                <a:cs typeface="Open Sans"/>
              </a:rPr>
              <a:t>) visant à les représenter dans leur diversité tout en offrant une vue d’ensemble de cette classe d’âge. Le schéma ci-dessus, par exemple, représente la modélisation SINUS des réalités quotidiennes des jeunes entre 14 et 18 ans en 2020.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Pour décrire ces différents milieux, il s’appuie sur deux variables. En ordonnée, on retrouve le niveau d’éducation atteint, tandis qu’en abscisse figurent les principales valeurs observables de façon empirique dans ces différents milieux. À l’intersection de ces deux axes, les milieux de jeunes apparaissent sous la forme de champs représentant à la fois le niveau de diplôme et les valeurs normatives observées.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L’institut SINUS les définit comme suit : </a:t>
            </a:r>
          </a:p>
          <a:p>
            <a:pPr marL="228600" lvl="0" indent="-22860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Jeunesse traditionnelle/bourgeoise :</a:t>
            </a:r>
            <a:r>
              <a:rPr lang="fr-FR" sz="1100" b="0" i="0" strike="noStrike" cap="none" spc="0" baseline="0" dirty="0">
                <a:solidFill>
                  <a:srgbClr val="000000"/>
                </a:solidFill>
                <a:effectLst/>
                <a:latin typeface="Open Sans"/>
                <a:ea typeface="Open Sans"/>
                <a:cs typeface="Open Sans"/>
              </a:rPr>
              <a:t> Jeunesse simple, attachée à la nature, à son pays et à sa famille, très peu mobile</a:t>
            </a:r>
          </a:p>
          <a:p>
            <a:pPr marL="228600" lvl="0" indent="-22860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Jeunesse flexible/pragmatique :</a:t>
            </a:r>
            <a:r>
              <a:rPr lang="fr-FR" sz="1100" b="0" i="0" strike="noStrike" cap="none" spc="0" baseline="0" dirty="0">
                <a:solidFill>
                  <a:srgbClr val="000000"/>
                </a:solidFill>
                <a:effectLst/>
                <a:latin typeface="Open Sans"/>
                <a:ea typeface="Open Sans"/>
                <a:cs typeface="Open Sans"/>
              </a:rPr>
              <a:t> Jeunesse ambitieuse et attachée à sa famille, dotée d’une forte capacité d’adaptation (courant majoritaire)</a:t>
            </a:r>
          </a:p>
          <a:p>
            <a:pPr marL="228600" lvl="0" indent="-22860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Jeunesse précaire :</a:t>
            </a:r>
            <a:r>
              <a:rPr lang="fr-FR" sz="1100" b="0" i="0" strike="noStrike" cap="none" spc="0" baseline="0" dirty="0">
                <a:solidFill>
                  <a:srgbClr val="000000"/>
                </a:solidFill>
                <a:effectLst/>
                <a:latin typeface="Open Sans"/>
                <a:ea typeface="Open Sans"/>
                <a:cs typeface="Open Sans"/>
              </a:rPr>
              <a:t> Jeunesse qui cherche à trouver sa place et à participer à la vie sociale, avec des conditions de départ défavorables</a:t>
            </a:r>
          </a:p>
          <a:p>
            <a:pPr marL="228600" lvl="0" indent="-22860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Jeunesse consommatrice/matérialiste :</a:t>
            </a:r>
            <a:r>
              <a:rPr lang="fr-FR" sz="1100" b="0" i="0" strike="noStrike" cap="none" spc="0" baseline="0" dirty="0">
                <a:solidFill>
                  <a:srgbClr val="000000"/>
                </a:solidFill>
                <a:effectLst/>
                <a:latin typeface="Open Sans"/>
                <a:ea typeface="Open Sans"/>
                <a:cs typeface="Open Sans"/>
              </a:rPr>
              <a:t> Jeunesse de classe moyenne inférieure attachée à ses loisirs et à sa famille, avec des désirs de consommation centrés sur les marques</a:t>
            </a:r>
          </a:p>
          <a:p>
            <a:pPr marL="228600" lvl="0" indent="-22860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Jeunesse iconoclaste :</a:t>
            </a:r>
            <a:r>
              <a:rPr lang="fr-FR" sz="1100" b="0" i="0" strike="noStrike" cap="none" spc="0" baseline="0" dirty="0">
                <a:solidFill>
                  <a:srgbClr val="000000"/>
                </a:solidFill>
                <a:effectLst/>
                <a:latin typeface="Open Sans"/>
                <a:ea typeface="Open Sans"/>
                <a:cs typeface="Open Sans"/>
              </a:rPr>
              <a:t> Jeunesse non conformiste attachée à sa vie sociale et à son épanouissement, valorisant le moment présent</a:t>
            </a:r>
          </a:p>
          <a:p>
            <a:pPr marL="228600" lvl="0" indent="-22860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Jeunesse post-matérialiste : </a:t>
            </a:r>
            <a:r>
              <a:rPr lang="fr-FR" sz="1100" b="0" i="0" strike="noStrike" cap="none" spc="0" baseline="0" dirty="0">
                <a:solidFill>
                  <a:srgbClr val="000000"/>
                </a:solidFill>
                <a:effectLst/>
                <a:latin typeface="Open Sans"/>
                <a:ea typeface="Open Sans"/>
                <a:cs typeface="Open Sans"/>
              </a:rPr>
              <a:t>Jeunesse bohème ouverte sur le monde, proche du système scolaire, dotée d’un sens aigu de la justice</a:t>
            </a:r>
          </a:p>
          <a:p>
            <a:pPr marL="228600" lvl="0" indent="-22860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Jeunesse exploratrice :</a:t>
            </a:r>
            <a:r>
              <a:rPr lang="fr-FR" sz="1100" b="0" i="0" strike="noStrike" cap="none" spc="0" baseline="0" dirty="0">
                <a:solidFill>
                  <a:srgbClr val="000000"/>
                </a:solidFill>
                <a:effectLst/>
                <a:latin typeface="Open Sans"/>
                <a:ea typeface="Open Sans"/>
                <a:cs typeface="Open Sans"/>
              </a:rPr>
              <a:t> Jeunesse ambitieuse et sociable valorisant son style de vie, à la recherche de nouvelles limites et d’expériences hors du commun.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phénomène de différenciation n’a pas empêché l’institut SINUS de montrer, dans des études empiriques qualitatives, que les jeunes de 14 à 17 ans s’accordaient sur des valeurs universelles (voir graphique ci-dessus).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D’autres critères affectent et différencient toutefois considérablement les conditions de vie et la culture des jeunes en Allemagne : statut économique, origine régionale (zone urbaine/rurale), statut migratoire, ethnie, sexe, religion, etc.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Par conséquent, l’aide sociale à l’enfance et à la jeunesse accompagne des enfants, des jeunes et des adultes de milieux très différents les uns des autres. Elle ne peut pas miser sur l’homogénéité de son public cible, dont la différenciation impose au contraire de collaborer avec les personnes concernées afin de mettre au point des services qui répondent à leurs besoins spécifiques.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Calmbach</a:t>
            </a:r>
            <a:r>
              <a:rPr lang="fr-FR" sz="1100" b="0" i="0" strike="noStrike" cap="none" spc="0" baseline="0" dirty="0">
                <a:solidFill>
                  <a:srgbClr val="000000"/>
                </a:solidFill>
                <a:effectLst/>
                <a:latin typeface="Open Sans"/>
                <a:ea typeface="Open Sans"/>
                <a:cs typeface="Open Sans"/>
              </a:rPr>
              <a:t>, Marc ; Flaig, Bodo ; Edwards, James ; </a:t>
            </a:r>
            <a:r>
              <a:rPr lang="fr-FR" sz="1100" b="0" i="0" strike="noStrike" cap="none" spc="0" baseline="0" dirty="0" err="1">
                <a:solidFill>
                  <a:srgbClr val="000000"/>
                </a:solidFill>
                <a:effectLst/>
                <a:latin typeface="Open Sans"/>
                <a:ea typeface="Open Sans"/>
                <a:cs typeface="Open Sans"/>
              </a:rPr>
              <a:t>Möller-Slawinski</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Heide</a:t>
            </a:r>
            <a:r>
              <a:rPr lang="fr-FR" sz="1100" b="0" i="0" strike="noStrike" cap="none" spc="0" baseline="0" dirty="0">
                <a:solidFill>
                  <a:srgbClr val="000000"/>
                </a:solidFill>
                <a:effectLst/>
                <a:latin typeface="Open Sans"/>
                <a:ea typeface="Open Sans"/>
                <a:cs typeface="Open Sans"/>
              </a:rPr>
              <a:t> ; </a:t>
            </a:r>
            <a:r>
              <a:rPr lang="fr-FR" sz="1100" b="0" i="0" strike="noStrike" cap="none" spc="0" baseline="0" dirty="0" err="1">
                <a:solidFill>
                  <a:srgbClr val="000000"/>
                </a:solidFill>
                <a:effectLst/>
                <a:latin typeface="Open Sans"/>
                <a:ea typeface="Open Sans"/>
                <a:cs typeface="Open Sans"/>
              </a:rPr>
              <a:t>Borchard</a:t>
            </a:r>
            <a:r>
              <a:rPr lang="fr-FR" sz="1100" b="0" i="0" strike="noStrike" cap="none" spc="0" baseline="0" dirty="0">
                <a:solidFill>
                  <a:srgbClr val="000000"/>
                </a:solidFill>
                <a:effectLst/>
                <a:latin typeface="Open Sans"/>
                <a:ea typeface="Open Sans"/>
                <a:cs typeface="Open Sans"/>
              </a:rPr>
              <a:t>, Inga ; </a:t>
            </a:r>
            <a:r>
              <a:rPr lang="fr-FR" sz="1100" b="0" i="0" strike="noStrike" cap="none" spc="0" baseline="0" dirty="0" err="1">
                <a:solidFill>
                  <a:srgbClr val="000000"/>
                </a:solidFill>
                <a:effectLst/>
                <a:latin typeface="Open Sans"/>
                <a:ea typeface="Open Sans"/>
                <a:cs typeface="Open Sans"/>
              </a:rPr>
              <a:t>Schleer</a:t>
            </a:r>
            <a:r>
              <a:rPr lang="fr-FR" sz="1100" b="0" i="0" strike="noStrike" cap="none" spc="0" baseline="0" dirty="0">
                <a:solidFill>
                  <a:srgbClr val="000000"/>
                </a:solidFill>
                <a:effectLst/>
                <a:latin typeface="Open Sans"/>
                <a:ea typeface="Open Sans"/>
                <a:cs typeface="Open Sans"/>
              </a:rPr>
              <a:t>, Christoph. </a:t>
            </a:r>
            <a:r>
              <a:rPr lang="fr-FR" sz="1100" b="0" i="1" strike="noStrike" cap="none" spc="0" baseline="0" dirty="0">
                <a:solidFill>
                  <a:srgbClr val="000000"/>
                </a:solidFill>
                <a:effectLst/>
                <a:latin typeface="Open Sans"/>
                <a:ea typeface="Open Sans"/>
                <a:cs typeface="Open Sans"/>
              </a:rPr>
              <a:t>SINUS-</a:t>
            </a:r>
            <a:r>
              <a:rPr lang="fr-FR" sz="1100" b="0" i="1" strike="noStrike" cap="none" spc="0" baseline="0" dirty="0" err="1">
                <a:solidFill>
                  <a:srgbClr val="000000"/>
                </a:solidFill>
                <a:effectLst/>
                <a:latin typeface="Open Sans"/>
                <a:ea typeface="Open Sans"/>
                <a:cs typeface="Open Sans"/>
              </a:rPr>
              <a:t>Jugendstudie</a:t>
            </a:r>
            <a:r>
              <a:rPr lang="fr-FR" sz="1100" b="0" i="1"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Lebenswelten</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Jugendlichen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Alter von 14 bis 17 </a:t>
            </a:r>
            <a:r>
              <a:rPr lang="fr-FR" sz="1100" b="0" i="1" strike="noStrike" cap="none" spc="0" baseline="0" dirty="0" err="1">
                <a:solidFill>
                  <a:srgbClr val="000000"/>
                </a:solidFill>
                <a:effectLst/>
                <a:latin typeface="Open Sans"/>
                <a:ea typeface="Open Sans"/>
                <a:cs typeface="Open Sans"/>
              </a:rPr>
              <a:t>Jahren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Deutschland</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Bonn, 2020.</a:t>
            </a:r>
          </a:p>
        </p:txBody>
      </p:sp>
      <p:sp>
        <p:nvSpPr>
          <p:cNvPr id="4" name="Foliennummernplatzhalter 3"/>
          <p:cNvSpPr>
            <a:spLocks noGrp="1"/>
          </p:cNvSpPr>
          <p:nvPr>
            <p:ph type="sldNum" sz="quarter" idx="10"/>
          </p:nvPr>
        </p:nvSpPr>
        <p:spPr/>
        <p:txBody>
          <a:bodyPr/>
          <a:lstStyle/>
          <a:p>
            <a:fld id="{178ACBB0-B8BD-7243-B5CA-EEE1A71994D0}" type="slidenum">
              <a:rPr lang="de-DE" smtClean="0"/>
              <a:t>8</a:t>
            </a:fld>
            <a:endParaRPr lang="de-DE"/>
          </a:p>
        </p:txBody>
      </p:sp>
    </p:spTree>
    <p:extLst>
      <p:ext uri="{BB962C8B-B14F-4D97-AF65-F5344CB8AC3E}">
        <p14:creationId xmlns:p14="http://schemas.microsoft.com/office/powerpoint/2010/main" val="2801706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100" dirty="0"/>
              <a:t>En Allemagne, l’aide sociale à l’enfance et à la jeunesse est ancrée dans la législation sociale. Elle est pensée et soutenue financièrement à l’échelle fédérale, régionale et communale.</a:t>
            </a:r>
          </a:p>
          <a:p>
            <a:endParaRPr lang="fr-FR" sz="1100" dirty="0"/>
          </a:p>
          <a:p>
            <a:r>
              <a:rPr lang="fr-FR" sz="1100" b="1" dirty="0"/>
              <a:t>L’échelle fédérale</a:t>
            </a:r>
            <a:endParaRPr lang="fr-FR" sz="1100" dirty="0"/>
          </a:p>
          <a:p>
            <a:r>
              <a:rPr lang="fr-FR" sz="1100" dirty="0"/>
              <a:t>À l’échelon fédéral, c’est le Ministère de la Famille, des Seniors, des Femmes et de la Jeunesse (https://www.bmfsfj.de/) </a:t>
            </a:r>
            <a:r>
              <a:rPr lang="fr-FR" sz="1100" u="none" dirty="0">
                <a:solidFill>
                  <a:schemeClr val="tx1"/>
                </a:solidFill>
              </a:rPr>
              <a:t>qui coordonne les questions relatives à la politique de l’enfance et de la jeunesse. Il joue un rôle d’interface en la matière et assure en pratique une fonction d’incitation et de soutien aux acteurs de l’aide sociale à l’enfance et à la jeunesse. Le ministère compétent a également mis sur pied un Comité fédéral pour la jeunesse, le </a:t>
            </a:r>
            <a:r>
              <a:rPr lang="fr-FR" sz="1100" u="none" dirty="0" err="1">
                <a:solidFill>
                  <a:schemeClr val="tx1"/>
                </a:solidFill>
              </a:rPr>
              <a:t>Bundesjugendkuratorium</a:t>
            </a:r>
            <a:r>
              <a:rPr lang="fr-FR" sz="1100" u="none" dirty="0">
                <a:solidFill>
                  <a:schemeClr val="tx1"/>
                </a:solidFill>
              </a:rPr>
              <a:t> (https://bundesjugendkuratorium.de/)</a:t>
            </a:r>
            <a:r>
              <a:rPr lang="fr-FR" sz="1100" dirty="0"/>
              <a:t>. Cette instance, composée de personnalités expertes issues de la politique, de l’administration, des fédérations et du champ scientifique, conseille le gouvernement fédéral sur des sujets fondamentaux relatifs à l’aide sociale à l’enfance et à la jeunesse comme sur des questions transversales concernant la politique de l’enfance et de la jeunesse.</a:t>
            </a:r>
          </a:p>
          <a:p>
            <a:r>
              <a:rPr lang="fr-FR" sz="1100" dirty="0"/>
              <a:t>Parmi les missions cruciales du Bundestag figurent son travail de législateur et de contrôle des activités du gouvernement fédéral allemand. Quant au Bundesrat, il permet aux Länder de prendre part au travail législatif et administratif au niveau fédéral, mais aussi de contribuer aux questions liées à l’Union européenne.</a:t>
            </a:r>
          </a:p>
          <a:p>
            <a:endParaRPr lang="fr-FR" sz="1100" dirty="0"/>
          </a:p>
          <a:p>
            <a:r>
              <a:rPr lang="fr-FR" sz="1100" dirty="0"/>
              <a:t>Le Comité des autorités régionales chargées de la jeunesse et de la famille [</a:t>
            </a:r>
            <a:r>
              <a:rPr lang="de-DE" sz="1100" dirty="0"/>
              <a:t>Arbeitsgemeinschaft der Obersten Landesjugend- und Familienbehörden (AGJF) https://jfmk.de/aufgaben/] </a:t>
            </a:r>
            <a:r>
              <a:rPr lang="fr-FR" sz="1100" dirty="0"/>
              <a:t>appuie la Conférence des ministres de la Jeunesse et de la Famille pour toutes les questions relatives à l’aide sociale à l’enfance et à la jeunesse, à la protection des mineurs ainsi qu’aux politiques de la jeunesse et de la famille. Il prépare les décisions de cette instance politique et assume un rôle de coordinateur auprès du gouvernement fédéral, mais aussi de représentant des intérêts des Länder en la matière.</a:t>
            </a:r>
          </a:p>
          <a:p>
            <a:endParaRPr lang="fr-FR" sz="1100" dirty="0"/>
          </a:p>
          <a:p>
            <a:r>
              <a:rPr lang="fr-FR" sz="1100" dirty="0"/>
              <a:t>Le Comité fédéral des services régionaux chargés de l’aide sociale à l’enfance et de la politique de jeunesse [</a:t>
            </a:r>
            <a:r>
              <a:rPr lang="fr-FR" sz="1100" dirty="0" err="1"/>
              <a:t>Bundesarbeitsgemeinschaft</a:t>
            </a:r>
            <a:r>
              <a:rPr lang="fr-FR" sz="1100" dirty="0"/>
              <a:t> (BAG) </a:t>
            </a:r>
            <a:r>
              <a:rPr lang="fr-FR" sz="1100" dirty="0" err="1"/>
              <a:t>Landesjugendämter</a:t>
            </a:r>
            <a:r>
              <a:rPr lang="fr-FR" sz="1100" dirty="0"/>
              <a:t> http://www.bagljae.de/]</a:t>
            </a:r>
            <a:r>
              <a:rPr lang="fr-FR" sz="1100" b="1" dirty="0"/>
              <a:t> </a:t>
            </a:r>
            <a:r>
              <a:rPr lang="fr-FR" sz="1100" dirty="0"/>
              <a:t>regroupe les 17 services en question (il y a 16 Länder, mais la Rhénanie-du-Nord-Westphalie compte deux services de ce type). Cette instance développe des méthodologies et des principes communs pour l’aide sociale à l’enfance et à la jeunesse à l’échelle fédérale, régionale et communale. Elle émet également des avis sur les projets de loi dans leur domaine de compétence, élabore des recommandations et des guides pratiques, et contribue à ce que les dispositions du Livre VIII du Code de la Sécurité et de l’action sociale s’appliquent sur tout le territoire allemand de façon homogène. Elle travaille de conserve avec les organisations spécialisées et les instances chargées de l’aide sociale à l’enfance et à la jeunesse, qu’elles soient publiques ou constituées par des organismes indépendants.</a:t>
            </a:r>
          </a:p>
          <a:p>
            <a:endParaRPr lang="fr-FR" sz="1100" dirty="0"/>
          </a:p>
          <a:p>
            <a:r>
              <a:rPr lang="fr-FR" sz="1100" dirty="0"/>
              <a:t>Les têtes de réseau représentant les communes (</a:t>
            </a:r>
            <a:r>
              <a:rPr lang="de-DE" sz="1100" dirty="0"/>
              <a:t>Deutscher Städtetag https://www.staedtetag.de/, Deutscher Landkreistag https://www.landkreistag.de/, Deutscher Städte- und Gemeindebund </a:t>
            </a:r>
            <a:r>
              <a:rPr lang="fr-FR" sz="1100" dirty="0"/>
              <a:t>https://www.dstgb.de/) s’impliquent au niveau fédéral en faveur du principe de l’autonomie de gestion communale, mais aussi pour faire valoir leurs intérêts à l’égard du champ politique et dans le débat public et s’échanger informations et retours d’expérience.</a:t>
            </a:r>
          </a:p>
          <a:p>
            <a:endParaRPr lang="fr-FR" sz="1100" dirty="0"/>
          </a:p>
          <a:p>
            <a:r>
              <a:rPr lang="fr-FR" sz="1100" dirty="0"/>
              <a:t>Les fédérations de jeunesse sont des partenaires importants dans la politique de jeunesse en matière de participation des jeunes à la vie sociale, de représentation des intérêts des enfants et des jeunes et de participation politique des jeunes. Le Comité national allemand pour le travail international de jeunesse (https://www.dbjr.de/artikel/deutsches-nationalkomitee-fuer-internationale-jugendarbeit-dnk) représente les intérêts des organisations de la jeunesse allemande au niveau multilatéral.</a:t>
            </a:r>
          </a:p>
          <a:p>
            <a:endParaRPr lang="fr-FR" sz="1100" dirty="0"/>
          </a:p>
          <a:p>
            <a:r>
              <a:rPr lang="fr-FR" sz="1100" dirty="0"/>
              <a:t>Les organisations de solidarité à vocation principalement sanitaire et sociale assurent, comme d’autres organismes indépendants de l’aide sociale à l’enfance et à la jeunesse, des missions diverses : prestation de services, conception de l’infrastructure, participation aux décisions politiques (voir également le point 3.1.4.).</a:t>
            </a:r>
          </a:p>
          <a:p>
            <a:endParaRPr lang="fr-FR" sz="1100" dirty="0"/>
          </a:p>
          <a:p>
            <a:r>
              <a:rPr lang="fr-FR" sz="1100" b="1" dirty="0"/>
              <a:t>L’échelle régionale</a:t>
            </a:r>
            <a:endParaRPr lang="fr-FR" sz="1100" dirty="0"/>
          </a:p>
          <a:p>
            <a:r>
              <a:rPr lang="fr-FR" sz="1100" dirty="0"/>
              <a:t>Les Länder sont compétents dans les domaines non couverts au niveau fédéral ou ceux qui ne relèvent pas de la compétence fédérale au regard de la Loi fondamentale allemande. C’est donc à eux qu’échoit la compétence quasiment exclusive de légiférer sur la plupart des questions relevant de la politique éducative et culturelle. À ces compétences s’ajoutent le droit communal et la police.</a:t>
            </a:r>
          </a:p>
          <a:p>
            <a:r>
              <a:rPr lang="fr-FR" sz="1100" dirty="0"/>
              <a:t>La force effective des Länder réside dans leur administration et dans la participation au travail législatif fédéral auquel ils contribuent par le truchement du Bundesrat. Ils sont compétents pour l’ensemble des questions administratives internes et leur appareil administratif est en même temps chargé d’exécuter la plupart des lois et règlements fédéraux.</a:t>
            </a:r>
          </a:p>
          <a:p>
            <a:endParaRPr lang="fr-FR" sz="1100" dirty="0"/>
          </a:p>
          <a:p>
            <a:r>
              <a:rPr lang="fr-FR" sz="1100" dirty="0"/>
              <a:t>Dans chacun des Länder, l’autorité régionale supérieure chargée de la jeunesse et de la famille a pour mission d’encourager et de soutenir les activités des organismes publics et indépendants de l’aide sociale à l’enfance et à la jeunesse, ainsi que la poursuite de son développement.</a:t>
            </a:r>
          </a:p>
          <a:p>
            <a:endParaRPr lang="fr-FR" sz="1100" dirty="0"/>
          </a:p>
          <a:p>
            <a:r>
              <a:rPr lang="fr-FR" sz="1100" dirty="0"/>
              <a:t>Au vu des dispositions du Livre VIII du Code de la Sécurité et de l’action sociale, il incombe aux Länder de constituer un service régional chargé de l’aide sociale à l’enfance et de la politique de jeunesse (</a:t>
            </a:r>
            <a:r>
              <a:rPr lang="fr-FR" sz="1100" i="1" dirty="0" err="1"/>
              <a:t>Landesjugendamt</a:t>
            </a:r>
            <a:r>
              <a:rPr lang="fr-FR" sz="1100" dirty="0"/>
              <a:t>), constitué de la Commission régionale d’aide aux enfants et aux jeunes et de membres de cette administration, et de soutenir les acteurs dans la réalisation de leurs missions.</a:t>
            </a:r>
          </a:p>
          <a:p>
            <a:r>
              <a:rPr lang="fr-FR" sz="1100" dirty="0"/>
              <a:t>Les fédérations régionales des têtes de réseau représentant les communes font valoir les intérêts de leurs membres vis-à-vis du gouvernement régional, du parlement du Land et de l’opinion publique.</a:t>
            </a:r>
          </a:p>
          <a:p>
            <a:endParaRPr lang="fr-FR" sz="1100" dirty="0"/>
          </a:p>
          <a:p>
            <a:r>
              <a:rPr lang="fr-FR" sz="1100" b="1" dirty="0"/>
              <a:t>L’échelle communale</a:t>
            </a:r>
            <a:endParaRPr lang="fr-FR" sz="1100" dirty="0"/>
          </a:p>
          <a:p>
            <a:r>
              <a:rPr lang="fr-FR" sz="1100" dirty="0"/>
              <a:t>Les offres de l’aide sociale à l’enfance et à la jeunesse sont généralement déclinées à l’échelle locale, au plus près des enfants et des jeunes. Le Livre VIII précité transfère aux communes et à leurs groupements (</a:t>
            </a:r>
            <a:r>
              <a:rPr lang="fr-FR" sz="1100" i="1" dirty="0" err="1"/>
              <a:t>Kreise</a:t>
            </a:r>
            <a:r>
              <a:rPr lang="fr-FR" sz="1100" i="1" dirty="0"/>
              <a:t>) </a:t>
            </a:r>
            <a:r>
              <a:rPr lang="fr-FR" sz="1100" dirty="0"/>
              <a:t>l’intégralité de la compétence en matière d’aide sociale à l’enfance et à la jeunesse. En vertu des dispositions du Livre VIII du Code de la Sécurité et de l’action sociale, l’unité d’organisation par la puissance publique de l’aide sociale à l’enfance et à la jeunesse est le </a:t>
            </a:r>
            <a:r>
              <a:rPr lang="fr-FR" sz="1100" i="1" dirty="0" err="1"/>
              <a:t>Jugendamt</a:t>
            </a:r>
            <a:r>
              <a:rPr lang="fr-FR" sz="1100" dirty="0"/>
              <a:t>, service communal chargé de l’aide sociale à l’enfance et de la politique de jeunesse. Chaque ville et chaque </a:t>
            </a:r>
            <a:r>
              <a:rPr lang="fr-FR" sz="1100" i="1" dirty="0"/>
              <a:t>Kreis</a:t>
            </a:r>
            <a:r>
              <a:rPr lang="fr-FR" sz="1100" dirty="0"/>
              <a:t> allemand dispose de son propre service dédié – l’institution pivot de l’aide sociale à l’enfance et à la jeunesse en matière de planification, de garanties et de financement.</a:t>
            </a:r>
          </a:p>
          <a:p>
            <a:r>
              <a:rPr lang="fr-FR" sz="1100" dirty="0"/>
              <a:t>Il incombe à ce service (</a:t>
            </a:r>
            <a:r>
              <a:rPr lang="fr-FR" sz="1100" i="1" dirty="0" err="1"/>
              <a:t>Jugendamt</a:t>
            </a:r>
            <a:r>
              <a:rPr lang="fr-FR" sz="1100" dirty="0"/>
              <a:t>, https://www.unterstuetzung-die-ankommt.de/de/) d’assumer et d’assurer les missions et services inscrits dans le Livre VIII du code précité. Concrètement, cela passe par la Commission d’aide aux enfants et aux jeunes et par l’administration du </a:t>
            </a:r>
            <a:r>
              <a:rPr lang="fr-FR" sz="1100" i="1" dirty="0" err="1"/>
              <a:t>Jugendamt</a:t>
            </a:r>
            <a:r>
              <a:rPr lang="fr-FR" sz="1100" i="1" dirty="0"/>
              <a:t>.</a:t>
            </a:r>
            <a:endParaRPr lang="fr-FR" sz="1100" dirty="0"/>
          </a:p>
          <a:p>
            <a:endParaRPr lang="fr-FR" sz="1100" dirty="0"/>
          </a:p>
          <a:p>
            <a:r>
              <a:rPr lang="fr-FR" sz="1100" i="1" dirty="0"/>
              <a:t>Pour en savoir plus sur les missions de l’aide sociale à l’enfance et à la jeunesse, voir aussi le point 2.1.2.</a:t>
            </a:r>
            <a:endParaRPr lang="fr-FR" sz="1100" dirty="0"/>
          </a:p>
          <a:p>
            <a:endParaRPr lang="fr-FR" sz="1100" i="1" dirty="0"/>
          </a:p>
          <a:p>
            <a:r>
              <a:rPr lang="fr-FR" sz="1100" i="1" dirty="0"/>
              <a:t>Pour en savoir plus sur les organisations et la structuration des acteurs de l’aide sociale à l‘enfance et à la jeunesse, voir aussi la section 3.1.</a:t>
            </a:r>
            <a:endParaRPr lang="fr-FR" sz="1100" dirty="0"/>
          </a:p>
        </p:txBody>
      </p:sp>
      <p:sp>
        <p:nvSpPr>
          <p:cNvPr id="4" name="Foliennummernplatzhalter 3"/>
          <p:cNvSpPr>
            <a:spLocks noGrp="1"/>
          </p:cNvSpPr>
          <p:nvPr>
            <p:ph type="sldNum" sz="quarter" idx="10"/>
          </p:nvPr>
        </p:nvSpPr>
        <p:spPr/>
        <p:txBody>
          <a:bodyPr/>
          <a:lstStyle/>
          <a:p>
            <a:fld id="{178ACBB0-B8BD-7243-B5CA-EEE1A71994D0}" type="slidenum">
              <a:rPr lang="de-DE" smtClean="0"/>
              <a:t>80</a:t>
            </a:fld>
            <a:endParaRPr lang="de-DE"/>
          </a:p>
        </p:txBody>
      </p:sp>
    </p:spTree>
    <p:extLst>
      <p:ext uri="{BB962C8B-B14F-4D97-AF65-F5344CB8AC3E}">
        <p14:creationId xmlns:p14="http://schemas.microsoft.com/office/powerpoint/2010/main" val="31395952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Open Sans" panose="020B0606030504020204" pitchFamily="34" charset="0"/>
                <a:ea typeface="Open Sans" panose="020B0606030504020204" pitchFamily="34" charset="0"/>
                <a:cs typeface="Open Sans" panose="020B0606030504020204" pitchFamily="34" charset="0"/>
              </a:rPr>
              <a:t>Cf. </a:t>
            </a:r>
            <a:r>
              <a:rPr lang="fr-FR" sz="1100" dirty="0">
                <a:latin typeface="Open Sans" panose="020B0606030504020204" pitchFamily="34" charset="0"/>
                <a:ea typeface="Open Sans" panose="020B0606030504020204" pitchFamily="34" charset="0"/>
                <a:cs typeface="Open Sans" panose="020B0606030504020204" pitchFamily="34" charset="0"/>
              </a:rPr>
              <a:t>Structures de l'aide sociale à l'enfance et à la jeunesse en République fédérale d'Allemagne - 1ère partie</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81</a:t>
            </a:fld>
            <a:endParaRPr lang="de-DE"/>
          </a:p>
        </p:txBody>
      </p:sp>
    </p:spTree>
    <p:extLst>
      <p:ext uri="{BB962C8B-B14F-4D97-AF65-F5344CB8AC3E}">
        <p14:creationId xmlns:p14="http://schemas.microsoft.com/office/powerpoint/2010/main" val="34981347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82</a:t>
            </a:fld>
            <a:endParaRPr lang="de-DE"/>
          </a:p>
        </p:txBody>
      </p:sp>
    </p:spTree>
    <p:extLst>
      <p:ext uri="{BB962C8B-B14F-4D97-AF65-F5344CB8AC3E}">
        <p14:creationId xmlns:p14="http://schemas.microsoft.com/office/powerpoint/2010/main" val="15753096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684619"/>
          </a:xfrm>
        </p:spPr>
        <p:txBody>
          <a:bodyPr/>
          <a:lstStyle/>
          <a:p>
            <a:r>
              <a:rPr lang="fr-FR" sz="1100" b="0" i="0" strike="noStrike" cap="none" spc="0" baseline="0" dirty="0">
                <a:solidFill>
                  <a:srgbClr val="000000"/>
                </a:solidFill>
                <a:effectLst/>
                <a:latin typeface="Open Sans"/>
                <a:ea typeface="Open Sans"/>
                <a:cs typeface="Open Sans"/>
              </a:rPr>
              <a:t>Le principe de </a:t>
            </a:r>
            <a:r>
              <a:rPr lang="fr-FR" sz="1100" b="0" i="0" u="none" strike="noStrike" cap="none" spc="0" baseline="0" dirty="0">
                <a:solidFill>
                  <a:srgbClr val="000000"/>
                </a:solidFill>
                <a:effectLst/>
                <a:latin typeface="Open Sans"/>
                <a:ea typeface="Open Sans"/>
                <a:cs typeface="Open Sans"/>
              </a:rPr>
              <a:t>l’</a:t>
            </a:r>
            <a:r>
              <a:rPr lang="fr-FR" sz="1100" b="0" u="none" dirty="0">
                <a:latin typeface="Open Sans"/>
                <a:ea typeface="Open Sans"/>
                <a:cs typeface="Open Sans"/>
              </a:rPr>
              <a:t>État</a:t>
            </a:r>
            <a:r>
              <a:rPr lang="fr-FR" sz="1100" b="0" i="0" u="none" strike="noStrike" cap="none" spc="0" baseline="0" dirty="0">
                <a:solidFill>
                  <a:srgbClr val="000000"/>
                </a:solidFill>
                <a:effectLst/>
                <a:latin typeface="Open Sans"/>
                <a:ea typeface="Open Sans"/>
                <a:cs typeface="Open Sans"/>
              </a:rPr>
              <a:t> social, inscrit à l’article 20, al. 1 de la Loi fondamentale allemande (« La République fédérale d’Allemagne est un </a:t>
            </a:r>
            <a:r>
              <a:rPr lang="fr-FR" sz="1100" b="0" u="none" dirty="0">
                <a:latin typeface="Open Sans"/>
                <a:ea typeface="Open Sans"/>
                <a:cs typeface="Open Sans"/>
              </a:rPr>
              <a:t>État </a:t>
            </a:r>
            <a:r>
              <a:rPr lang="fr-FR" sz="1100" b="0" u="none" dirty="0" err="1">
                <a:latin typeface="Open Sans"/>
                <a:ea typeface="Open Sans"/>
                <a:cs typeface="Open Sans"/>
              </a:rPr>
              <a:t>fédéral</a:t>
            </a:r>
            <a:r>
              <a:rPr lang="fr-FR" sz="1100" b="0" u="none" dirty="0">
                <a:latin typeface="Open Sans"/>
                <a:ea typeface="Open Sans"/>
                <a:cs typeface="Open Sans"/>
              </a:rPr>
              <a:t>, </a:t>
            </a:r>
            <a:r>
              <a:rPr lang="fr-FR" sz="1100" b="0" u="none" dirty="0" err="1">
                <a:latin typeface="Open Sans"/>
                <a:ea typeface="Open Sans"/>
                <a:cs typeface="Open Sans"/>
              </a:rPr>
              <a:t>démocratique</a:t>
            </a:r>
            <a:r>
              <a:rPr lang="fr-FR" sz="1100" b="0" u="none" dirty="0">
                <a:latin typeface="Open Sans"/>
                <a:ea typeface="Open Sans"/>
                <a:cs typeface="Open Sans"/>
              </a:rPr>
              <a:t> et social </a:t>
            </a:r>
            <a:r>
              <a:rPr lang="fr-FR" sz="1100" b="0" i="0" u="none" strike="noStrike" cap="none" spc="0" baseline="0" dirty="0">
                <a:solidFill>
                  <a:srgbClr val="000000"/>
                </a:solidFill>
                <a:effectLst/>
                <a:latin typeface="Open Sans"/>
                <a:ea typeface="Open Sans"/>
                <a:cs typeface="Open Sans"/>
              </a:rPr>
              <a:t>», </a:t>
            </a:r>
            <a:r>
              <a:rPr lang="fr-FR" sz="1100" b="0" i="1" u="none" strike="noStrike" cap="none" spc="0" baseline="0" dirty="0">
                <a:solidFill>
                  <a:srgbClr val="000000"/>
                </a:solidFill>
                <a:effectLst/>
                <a:latin typeface="Open Sans"/>
                <a:ea typeface="Open Sans"/>
                <a:cs typeface="Open Sans"/>
              </a:rPr>
              <a:t>cf. section 1.2.2</a:t>
            </a:r>
            <a:r>
              <a:rPr lang="fr-FR" sz="1100" b="0" i="0" u="none" strike="noStrike" cap="none" spc="0" baseline="0" dirty="0">
                <a:solidFill>
                  <a:srgbClr val="000000"/>
                </a:solidFill>
                <a:effectLst/>
                <a:latin typeface="Open Sans"/>
                <a:ea typeface="Open Sans"/>
                <a:cs typeface="Open Sans"/>
              </a:rPr>
              <a:t>). S’agissant d’une condition de garantie de la dignité humaine et des libertés fondamentales garanties à tout </a:t>
            </a:r>
            <a:r>
              <a:rPr lang="fr-FR" sz="1100" b="0" i="0" strike="noStrike" cap="none" spc="0" baseline="0" dirty="0">
                <a:solidFill>
                  <a:srgbClr val="000000"/>
                </a:solidFill>
                <a:effectLst/>
                <a:latin typeface="Open Sans"/>
                <a:ea typeface="Open Sans"/>
                <a:cs typeface="Open Sans"/>
              </a:rPr>
              <a:t>un chacun dans un </a:t>
            </a:r>
            <a:r>
              <a:rPr lang="fr-FR" sz="1100" b="0" dirty="0">
                <a:latin typeface="Open Sans"/>
                <a:ea typeface="Open Sans"/>
                <a:cs typeface="Open Sans"/>
              </a:rPr>
              <a:t>État de droit, parvenir à la justice sociale est un but à atteindre : l’État se doit d’aider les individus et de mettre en place des compensations sociales pour les personnes et les catégories de population défavorisées. </a:t>
            </a:r>
            <a:r>
              <a:rPr lang="fr-FR" sz="1100" b="0" i="0" strike="noStrike" cap="none" spc="0" baseline="0" dirty="0">
                <a:solidFill>
                  <a:srgbClr val="000000"/>
                </a:solidFill>
                <a:effectLst/>
                <a:latin typeface="Open Sans"/>
                <a:ea typeface="Open Sans"/>
                <a:cs typeface="Open Sans"/>
              </a:rPr>
              <a:t>Le principe de l’</a:t>
            </a:r>
            <a:r>
              <a:rPr lang="fr-FR" sz="1100" b="0" dirty="0">
                <a:latin typeface="Open Sans"/>
                <a:ea typeface="Open Sans"/>
                <a:cs typeface="Open Sans"/>
              </a:rPr>
              <a:t>État</a:t>
            </a:r>
            <a:r>
              <a:rPr lang="fr-FR" sz="1100" b="0" i="0" strike="noStrike" cap="none" spc="0" baseline="0" dirty="0">
                <a:solidFill>
                  <a:srgbClr val="000000"/>
                </a:solidFill>
                <a:effectLst/>
                <a:latin typeface="Open Sans"/>
                <a:ea typeface="Open Sans"/>
                <a:cs typeface="Open Sans"/>
              </a:rPr>
              <a:t> social, l’un des plus centraux pour l’</a:t>
            </a:r>
            <a:r>
              <a:rPr lang="fr-FR" sz="1100" b="0" dirty="0">
                <a:latin typeface="Open Sans"/>
                <a:ea typeface="Open Sans"/>
                <a:cs typeface="Open Sans"/>
              </a:rPr>
              <a:t>État</a:t>
            </a:r>
            <a:r>
              <a:rPr lang="fr-FR" sz="1100" b="0" i="0" strike="noStrike" cap="none" spc="0" baseline="0" dirty="0">
                <a:solidFill>
                  <a:srgbClr val="000000"/>
                </a:solidFill>
                <a:effectLst/>
                <a:latin typeface="Open Sans"/>
                <a:ea typeface="Open Sans"/>
                <a:cs typeface="Open Sans"/>
              </a:rPr>
              <a:t>, constitue en outre le fondement de l’interprétation de textes législatifs dans le respect de la Constitution.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Toutes les forces de la société concordent à créer un ordre social juste. Le but est que les différentes activités en présence se complètent efficacement pour le bien de celles et ceux qui ont besoin d’aide.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Le principe de subsidiarité est l’un des fondements de cette coopération. Cela signifie pour simplifier que c</a:t>
            </a:r>
            <a:r>
              <a:rPr lang="fr-FR" sz="1100" dirty="0">
                <a:latin typeface="Open Sans"/>
                <a:ea typeface="Open Sans"/>
                <a:cs typeface="Open Sans"/>
              </a:rPr>
              <a:t>e que l’individu, la famille, un groupe ou une association peut faire de son propre chef, n’a pas lieu d’être pris en charge par une instance supérieure ni par l’</a:t>
            </a:r>
            <a:r>
              <a:rPr lang="fr-FR" sz="1100" b="0" dirty="0">
                <a:latin typeface="Open Sans"/>
                <a:ea typeface="Open Sans"/>
                <a:cs typeface="Open Sans"/>
              </a:rPr>
              <a:t>État</a:t>
            </a:r>
            <a:r>
              <a:rPr lang="fr-FR" sz="1100" b="0" i="0" strike="noStrike" cap="none" spc="0" baseline="0" dirty="0">
                <a:solidFill>
                  <a:srgbClr val="000000"/>
                </a:solidFill>
                <a:effectLst/>
                <a:latin typeface="Open Sans"/>
                <a:ea typeface="Open Sans"/>
                <a:cs typeface="Open Sans"/>
              </a:rPr>
              <a:t>. Il faut faire en sorte que la compétence et la responsabilité disponibles dans la vie de chaque personne soient reconnues et utilisées. </a:t>
            </a:r>
            <a:r>
              <a:rPr lang="fr-FR" sz="1100" dirty="0">
                <a:latin typeface="Open Sans"/>
                <a:ea typeface="Open Sans"/>
                <a:cs typeface="Open Sans"/>
              </a:rPr>
              <a:t>Ce principe va néanmoins de pair avec l’obligation faite à l’</a:t>
            </a:r>
            <a:r>
              <a:rPr lang="fr-FR" sz="1100" b="0" dirty="0">
                <a:latin typeface="Open Sans"/>
                <a:ea typeface="Open Sans"/>
                <a:cs typeface="Open Sans"/>
              </a:rPr>
              <a:t>État</a:t>
            </a:r>
            <a:r>
              <a:rPr lang="fr-FR" sz="1100" dirty="0">
                <a:latin typeface="Open Sans"/>
                <a:ea typeface="Open Sans"/>
                <a:cs typeface="Open Sans"/>
              </a:rPr>
              <a:t> de renforcer ces petites entités – si nécessaire – afin qu’elles puissent assurer leurs activités.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Issue du principe de subsidiarité, la reconnaissance exprimée à l’endroit des initiatives de la société civile confère en même temps une liberté de choix aux citoyennes et aux citoyens ayant besoin d’aide. Cette liberté prend racine dans les droits constitutionnels : respect de la dignité humaine, liberté de la personne et de son épanouissement, liberté religieuse.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L’article 4, al. 1 du Livre VIII Code de la Sécurité et de l’action sociales (SGB VIII) requiert expressément la coopération entre les organismes publics et indépendants de l’aide sociale à l’enfance et à la jeunesse. L’article 4, al. 2 de ce même </a:t>
            </a:r>
            <a:r>
              <a:rPr lang="fr-FR" sz="1100" b="0" i="0" u="none" strike="noStrike" cap="none" spc="0" baseline="0" dirty="0">
                <a:solidFill>
                  <a:srgbClr val="000000"/>
                </a:solidFill>
                <a:effectLst/>
                <a:latin typeface="Open Sans"/>
                <a:ea typeface="Open Sans"/>
                <a:cs typeface="Open Sans"/>
              </a:rPr>
              <a:t>Livre </a:t>
            </a:r>
            <a:r>
              <a:rPr lang="fr-FR" sz="1100" b="0" i="0" strike="noStrike" cap="none" spc="0" baseline="0" dirty="0">
                <a:solidFill>
                  <a:srgbClr val="000000"/>
                </a:solidFill>
                <a:effectLst/>
                <a:latin typeface="Open Sans"/>
                <a:ea typeface="Open Sans"/>
                <a:cs typeface="Open Sans"/>
              </a:rPr>
              <a:t>cite le principe de subsidiarité et dispose que, « dans la mesure où des institutions, des services et des manifestations sont assumés par des organismes indépendants reconnus dans le champ de l’aide sociale à l’enfance et à la jeunesse, ou qu’ils peuvent l’être dans les délais impartis », les acteurs publics de l’aide sociale à l’enfance et à la jeunesse doivent s’abstenir d’intervenir. Toutefois, la puissance publique pourra et devra, si les circonstances l’exigent, assumer son devoir de protection et prendre également des mesures complémentaires.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Cependant, la puissance publique peut conditionner le financement qu’elle accorde à « des institutions, des services et des manifestations » assumés par des organismes indépendants du champ de l’aide sociale à l’enfance et à la jeunesse au respect par ces derniers « de la planification de l’aide sociale à la jeunesse et conformément aux principes cités à l’article 9 » (art. 80, al. 2 du SGB VIII).</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convient en outre de veiller à ce que les acteurs publics de l’aide sociale à l’enfance et à la jeunesse portent bien « la responsabilité de l’ensemble des missions évoquées dans le Livre VIII précité, y compris celle de la planification » (art. 79, al. 1 du SGB VIII). En ce sens, les demandes d’aide et de soutien formulées par les citoyens sont – en principe – adressées à l’organisme public compétent en la matière.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L’article 79a du SGB VIII précise de surcroît que les acteurs publics doivent « continuer à développer, à appliquer et à évaluer régulièrement des principes et des indicateurs pertinents pour mesurer la qualité, ainsi que des mesures adaptées pour assurer cette qualité dans la réalisation de toutes les missions relevant de l’aide sociale à l’enfance et à la jeunesse. Parmi ces indicateurs qualitatifs figurent aussi explicitement à l’article 79a du SGB VIII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garantie du respect des droits des enfants dans les institutions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protection des enfants face à la violence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L’orientation inclusive de la réalisation de ces missions et la prise en compte des besoins spécifiques des jeunes en situation de handicap. </a:t>
            </a:r>
          </a:p>
          <a:p>
            <a:pPr marL="0" lvl="0" indent="0">
              <a:buFont typeface="Wingdings" panose="05000000000000000000" pitchFamily="2" charset="2"/>
              <a:buNone/>
            </a:pP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neue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caritas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spezial</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Subsidiaritätsprinzip</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a:t>
            </a:r>
            <a:r>
              <a:rPr lang="fr-FR" sz="1100" b="0" i="0" u="none" strike="noStrike" cap="none" spc="0" baseline="0" dirty="0">
                <a:solidFill>
                  <a:srgbClr val="000000"/>
                </a:solidFill>
                <a:effectLst/>
                <a:latin typeface="Open Sans"/>
                <a:ea typeface="Open Sans"/>
                <a:cs typeface="Open Sans"/>
              </a:rPr>
              <a:t>Cahier 1, </a:t>
            </a:r>
            <a:r>
              <a:rPr lang="fr-FR" sz="1100" b="0" i="0" strike="noStrike" cap="none" spc="0" baseline="0" dirty="0">
                <a:solidFill>
                  <a:srgbClr val="000000"/>
                </a:solidFill>
                <a:effectLst/>
                <a:latin typeface="Open Sans"/>
                <a:ea typeface="Open Sans"/>
                <a:cs typeface="Open Sans"/>
              </a:rPr>
              <a:t>mars 2017.</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a:t>
            </a:r>
            <a:r>
              <a:rPr lang="fr-FR" sz="1100" b="0" i="0" strike="noStrike" cap="none" spc="0" baseline="0" dirty="0" err="1">
                <a:solidFill>
                  <a:srgbClr val="000000"/>
                </a:solidFill>
                <a:effectLst/>
                <a:latin typeface="Open Sans"/>
                <a:ea typeface="Open Sans"/>
                <a:cs typeface="Open Sans"/>
              </a:rPr>
              <a:t>Kreft</a:t>
            </a:r>
            <a:r>
              <a:rPr lang="fr-FR" sz="1100" b="0" i="0" strike="noStrike" cap="none" spc="0" baseline="0" dirty="0">
                <a:solidFill>
                  <a:srgbClr val="000000"/>
                </a:solidFill>
                <a:effectLst/>
                <a:latin typeface="Open Sans"/>
                <a:ea typeface="Open Sans"/>
                <a:cs typeface="Open Sans"/>
              </a:rPr>
              <a:t>, Dieter (1990) : </a:t>
            </a:r>
            <a:r>
              <a:rPr lang="fr-FR" sz="1100" b="0" i="1" strike="noStrike" cap="none" spc="0" baseline="0" dirty="0" err="1">
                <a:solidFill>
                  <a:srgbClr val="000000"/>
                </a:solidFill>
                <a:effectLst/>
                <a:latin typeface="Open Sans"/>
                <a:ea typeface="Open Sans"/>
                <a:cs typeface="Open Sans"/>
              </a:rPr>
              <a:t>Subsidiarität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heute</a:t>
            </a:r>
            <a:r>
              <a:rPr lang="fr-FR" sz="1100" b="0" i="0" strike="noStrike" cap="none" spc="0" baseline="0" dirty="0">
                <a:solidFill>
                  <a:srgbClr val="000000"/>
                </a:solidFill>
                <a:effectLst/>
                <a:latin typeface="Open Sans"/>
                <a:ea typeface="Open Sans"/>
                <a:cs typeface="Open Sans"/>
              </a:rPr>
              <a:t>, Münster.</a:t>
            </a:r>
          </a:p>
        </p:txBody>
      </p:sp>
      <p:sp>
        <p:nvSpPr>
          <p:cNvPr id="4" name="Foliennummernplatzhalter 3"/>
          <p:cNvSpPr>
            <a:spLocks noGrp="1"/>
          </p:cNvSpPr>
          <p:nvPr>
            <p:ph type="sldNum" sz="quarter" idx="10"/>
          </p:nvPr>
        </p:nvSpPr>
        <p:spPr/>
        <p:txBody>
          <a:bodyPr/>
          <a:lstStyle/>
          <a:p>
            <a:fld id="{178ACBB0-B8BD-7243-B5CA-EEE1A71994D0}" type="slidenum">
              <a:rPr lang="de-DE" smtClean="0"/>
              <a:t>83</a:t>
            </a:fld>
            <a:endParaRPr lang="de-DE"/>
          </a:p>
        </p:txBody>
      </p:sp>
    </p:spTree>
    <p:extLst>
      <p:ext uri="{BB962C8B-B14F-4D97-AF65-F5344CB8AC3E}">
        <p14:creationId xmlns:p14="http://schemas.microsoft.com/office/powerpoint/2010/main" val="6283425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100" b="0" i="0" strike="noStrike" cap="none" spc="0" baseline="0" dirty="0">
                <a:solidFill>
                  <a:srgbClr val="000000"/>
                </a:solidFill>
                <a:effectLst/>
                <a:latin typeface="Open Sans"/>
                <a:ea typeface="Open Sans"/>
                <a:cs typeface="Open Sans"/>
              </a:rPr>
              <a:t>Dans les débats théoriques qui transcendent les différents champs d’intervention de l’aide sociale à l’enfance et à la jeunesse (concept d’aide sociale à la jeunesse « offensive », d’aide sociale à la jeunesse tenant compte du contexte de vie ou encore « approche par les capabilités »), différents concepts structurants ont été forgés au cours des dernières décennies. Ces concepts constituent aujourd’hui encore la toile de fond sur laquelle émergent de </a:t>
            </a:r>
            <a:r>
              <a:rPr lang="fr-FR" sz="1100" b="0" i="0" u="none" strike="noStrike" cap="none" spc="0" baseline="0" dirty="0">
                <a:solidFill>
                  <a:srgbClr val="000000"/>
                </a:solidFill>
                <a:effectLst/>
                <a:latin typeface="Open Sans"/>
                <a:ea typeface="Open Sans"/>
                <a:cs typeface="Open Sans"/>
              </a:rPr>
              <a:t>nouveaux concepts. Même si ces notions, utilisées dans les débats théoriques les plus divers, se sont souvent plus ou moins détachées de leurs fondements théoriques originels, elles conservent une importance capitale pour la légitimité du champ </a:t>
            </a:r>
            <a:r>
              <a:rPr lang="fr-FR" sz="1100" b="0" i="0" strike="noStrike" cap="none" spc="0" baseline="0" dirty="0">
                <a:solidFill>
                  <a:srgbClr val="000000"/>
                </a:solidFill>
                <a:effectLst/>
                <a:latin typeface="Open Sans"/>
                <a:ea typeface="Open Sans"/>
                <a:cs typeface="Open Sans"/>
              </a:rPr>
              <a:t>et marquent </a:t>
            </a:r>
            <a:r>
              <a:rPr lang="fr-FR" sz="1100" dirty="0">
                <a:solidFill>
                  <a:srgbClr val="000000"/>
                </a:solidFill>
                <a:latin typeface="Open Sans"/>
                <a:ea typeface="Open Sans"/>
                <a:cs typeface="Open Sans"/>
              </a:rPr>
              <a:t>de leur empreinte la base normative et technique </a:t>
            </a:r>
            <a:r>
              <a:rPr lang="fr-FR" sz="1100" b="0" i="0" strike="noStrike" cap="none" spc="0" baseline="0" dirty="0">
                <a:solidFill>
                  <a:srgbClr val="000000"/>
                </a:solidFill>
                <a:effectLst/>
                <a:latin typeface="Open Sans"/>
                <a:ea typeface="Open Sans"/>
                <a:cs typeface="Open Sans"/>
              </a:rPr>
              <a:t>de l’aide </a:t>
            </a:r>
            <a:r>
              <a:rPr lang="fr-FR" sz="1100" dirty="0">
                <a:solidFill>
                  <a:srgbClr val="000000"/>
                </a:solidFill>
                <a:latin typeface="Open Sans"/>
                <a:ea typeface="Open Sans"/>
                <a:cs typeface="Open Sans"/>
              </a:rPr>
              <a:t>sociale à l’enfance et à la jeunesse, sans qu’elles soient pour autant reliées à des orientations théoriques plus vastes. Ces notions se sont imposées comme allant de soi, devenant des concepts structurants dotés d’un pouvoir normatif.</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dirty="0">
                <a:solidFill>
                  <a:srgbClr val="000000"/>
                </a:solidFill>
                <a:latin typeface="Open Sans"/>
                <a:ea typeface="Open Sans"/>
                <a:cs typeface="Open Sans"/>
              </a:rPr>
              <a:t>Des concepts structurants tels que la </a:t>
            </a:r>
            <a:r>
              <a:rPr lang="fr-FR" sz="1100" b="0" i="0" strike="noStrike" cap="none" spc="0" baseline="0" dirty="0">
                <a:solidFill>
                  <a:srgbClr val="000000"/>
                </a:solidFill>
                <a:effectLst/>
                <a:latin typeface="Open Sans"/>
                <a:ea typeface="Open Sans"/>
                <a:cs typeface="Open Sans"/>
              </a:rPr>
              <a:t>participation, l’empouvoirement ou encore l’inclusion (entre autres) actent la définition normative d’objectifs assignés comme une base de l’intervention socioéducative. Leur usage en fait autant d’indicateurs à l’aune desquels la « qualité » de l’aide sociale à l’enfance et à la jeunesse est mesurée dans les discussions théoriques. Le bien-fondé ou la validité de ces concepts ne sont que rarement remis en cause. Du point de vue à la fois professionnel et normatif, ils sont considérés comme faisant implicitement consensus dans les débats relatifs à l’aide sociale à l’enfance et à la jeunesse. Les discours qui les manient se posent donc pas la question de leur raison d’être, mais bien plutôt celle de l’opportunité ou de la manière de les mettre en œuvre, et s’intéressent également à la manière dont des approches professionnelles très différentes peuvent permettre de les réaliser, en théorie comme en pratique. Ces concepts sont à la fois porteurs des attentes des spécialistes de l’aide sociale à l’enfance et à la jeunesse et empreints d’un cadre de légitimation (le « pourquoi » de l’aide sociale à l’enfance et à la jeunesse), mais aussi d’exigences concernant la méthodologie de l’intervention (le « comment » de l’intervention des acteurs).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dirty="0">
                <a:solidFill>
                  <a:srgbClr val="000000"/>
                </a:solidFill>
                <a:latin typeface="Open Sans"/>
                <a:ea typeface="Open Sans"/>
                <a:cs typeface="Open Sans"/>
              </a:rPr>
              <a:t>Les concepts structurants précités et le sens dont ils sont les vecteurs semblent à première vue plausibles ; ils font donc l’objet d’un large consensus parmi les acteurs </a:t>
            </a:r>
            <a:r>
              <a:rPr lang="fr-FR" sz="1100" b="0" i="0" strike="noStrike" cap="none" spc="0" baseline="0" dirty="0">
                <a:solidFill>
                  <a:srgbClr val="000000"/>
                </a:solidFill>
                <a:effectLst/>
                <a:latin typeface="Open Sans"/>
                <a:ea typeface="Open Sans"/>
                <a:cs typeface="Open Sans"/>
              </a:rPr>
              <a:t>de l’aide sociale à l’enfance et à la jeunesse. Cependant, un examen plus approfondi révèle qu’ils contiennent aussi des champs de tensions et des contradictions dont l’existence invite à les manier impérativement avec circonspection. Chacun de ces concepts courants véhicule des ambivalences une fois « transposé » dans le champ de l’aide sociale à l’enfance et à la jeunesse, révélant alors des effets secondaires non souhaités ou des demandes paradoxales.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Dans le champ de l’aide sociale à l’enfance et à la jeunesse, la pratique oscille – suivant les champs d’intervention et les problématiques à traiter concrètement – entre des pôles constitués d’exigences et d’attentes antagoniques (par ex. entre la nécessité d’assumer la responsabilité d’un enfant et la prise en compte du droit de l’enfant à décider de ce qui le concerne). Au regard de ces champs de tensions, les professionnels de l’intervention socioéducative doivent trouver un nouvel équilibre pour chacune de leurs missions et des situations auxquelles ils sont confrontés et veiller à assumer leurs responsabilités en étant à la hauteur de chaque situation spécifique et pour chaque personne en particulier.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Grunwald, Klaus/</a:t>
            </a:r>
            <a:r>
              <a:rPr lang="fr-FR" sz="1100" b="0" i="0" strike="noStrike" cap="none" spc="0" baseline="0" dirty="0" err="1">
                <a:solidFill>
                  <a:srgbClr val="000000"/>
                </a:solidFill>
                <a:effectLst/>
                <a:latin typeface="Open Sans"/>
                <a:ea typeface="Open Sans"/>
                <a:cs typeface="Open Sans"/>
              </a:rPr>
              <a:t>Thiersch</a:t>
            </a:r>
            <a:r>
              <a:rPr lang="fr-FR" sz="1100" b="0" i="0" strike="noStrike" cap="none" spc="0" baseline="0" dirty="0">
                <a:solidFill>
                  <a:srgbClr val="000000"/>
                </a:solidFill>
                <a:effectLst/>
                <a:latin typeface="Open Sans"/>
                <a:ea typeface="Open Sans"/>
                <a:cs typeface="Open Sans"/>
              </a:rPr>
              <a:t>, Hans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Praxishandbuch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Lebensweltorientierte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Handlungszugänge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Methoden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unterschiedlichen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Arbeitsfeldern</a:t>
            </a:r>
            <a:r>
              <a:rPr lang="fr-FR" sz="1100" b="0" i="0" strike="noStrike" cap="none" spc="0" baseline="0" dirty="0">
                <a:solidFill>
                  <a:srgbClr val="000000"/>
                </a:solidFill>
                <a:effectLst/>
                <a:latin typeface="Open Sans"/>
                <a:ea typeface="Open Sans"/>
                <a:cs typeface="Open Sans"/>
              </a:rPr>
              <a:t>, 3</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Weinheim et Bâle.</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Hansbauer</a:t>
            </a:r>
            <a:r>
              <a:rPr lang="fr-FR" sz="1100" b="0" i="0" strike="noStrike" cap="none" spc="0" baseline="0" dirty="0">
                <a:solidFill>
                  <a:srgbClr val="000000"/>
                </a:solidFill>
                <a:effectLst/>
                <a:latin typeface="Open Sans"/>
                <a:ea typeface="Open Sans"/>
                <a:cs typeface="Open Sans"/>
              </a:rPr>
              <a:t>, Peter ; </a:t>
            </a:r>
            <a:r>
              <a:rPr lang="fr-FR" sz="1100" b="0" i="0" strike="noStrike" cap="none" spc="0" baseline="0" dirty="0" err="1">
                <a:solidFill>
                  <a:srgbClr val="000000"/>
                </a:solidFill>
                <a:effectLst/>
                <a:latin typeface="Open Sans"/>
                <a:ea typeface="Open Sans"/>
                <a:cs typeface="Open Sans"/>
              </a:rPr>
              <a:t>Merchel</a:t>
            </a:r>
            <a:r>
              <a:rPr lang="fr-FR" sz="1100" b="0" i="0" strike="noStrike" cap="none" spc="0" baseline="0" dirty="0">
                <a:solidFill>
                  <a:srgbClr val="000000"/>
                </a:solidFill>
                <a:effectLst/>
                <a:latin typeface="Open Sans"/>
                <a:ea typeface="Open Sans"/>
                <a:cs typeface="Open Sans"/>
              </a:rPr>
              <a:t>, Joachim : </a:t>
            </a:r>
            <a:r>
              <a:rPr lang="fr-FR" sz="1100" b="0" i="0" strike="noStrike" cap="none" spc="0" baseline="0" dirty="0" err="1">
                <a:solidFill>
                  <a:srgbClr val="000000"/>
                </a:solidFill>
                <a:effectLst/>
                <a:latin typeface="Open Sans"/>
                <a:ea typeface="Open Sans"/>
                <a:cs typeface="Open Sans"/>
              </a:rPr>
              <a:t>Schone</a:t>
            </a:r>
            <a:r>
              <a:rPr lang="fr-FR" sz="1100" b="0" i="0" strike="noStrike" cap="none" spc="0" baseline="0" dirty="0">
                <a:solidFill>
                  <a:srgbClr val="000000"/>
                </a:solidFill>
                <a:effectLst/>
                <a:latin typeface="Open Sans"/>
                <a:ea typeface="Open Sans"/>
                <a:cs typeface="Open Sans"/>
              </a:rPr>
              <a:t>, Reinhold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Grundlagen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Handlungsfelder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professionelle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Anforderungen</a:t>
            </a:r>
            <a:r>
              <a:rPr lang="fr-FR" sz="1100" b="0" i="0" strike="noStrike" cap="none" spc="0" baseline="0" dirty="0">
                <a:solidFill>
                  <a:srgbClr val="000000"/>
                </a:solidFill>
                <a:effectLst/>
                <a:latin typeface="Open Sans"/>
                <a:ea typeface="Open Sans"/>
                <a:cs typeface="Open Sans"/>
              </a:rPr>
              <a:t>, Stuttgart, Allemagne : </a:t>
            </a:r>
            <a:r>
              <a:rPr lang="fr-FR" sz="1100" b="0" i="0" strike="noStrike" cap="none" spc="0" baseline="0" dirty="0" err="1">
                <a:solidFill>
                  <a:srgbClr val="000000"/>
                </a:solidFill>
                <a:effectLst/>
                <a:latin typeface="Open Sans"/>
                <a:ea typeface="Open Sans"/>
                <a:cs typeface="Open Sans"/>
              </a:rPr>
              <a:t>Kohlhammer</a:t>
            </a:r>
            <a:r>
              <a:rPr lang="fr-FR" sz="1100" b="0" i="0" strike="noStrike" cap="none" spc="0" baseline="0" dirty="0">
                <a:solidFill>
                  <a:srgbClr val="000000"/>
                </a:solidFill>
                <a:effectLst/>
                <a:latin typeface="Open Sans"/>
                <a:ea typeface="Open Sans"/>
                <a:cs typeface="Open Sans"/>
              </a:rPr>
              <a:t>, 2020.</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Stecklina</a:t>
            </a:r>
            <a:r>
              <a:rPr lang="fr-FR" sz="1100" b="0" i="0" strike="noStrike" cap="none" spc="0" baseline="0" dirty="0">
                <a:solidFill>
                  <a:srgbClr val="000000"/>
                </a:solidFill>
                <a:effectLst/>
                <a:latin typeface="Open Sans"/>
                <a:ea typeface="Open Sans"/>
                <a:cs typeface="Open Sans"/>
              </a:rPr>
              <a:t>, Gerd/</a:t>
            </a:r>
            <a:r>
              <a:rPr lang="fr-FR" sz="1100" b="0" i="0" strike="noStrike" cap="none" spc="0" baseline="0" dirty="0" err="1">
                <a:solidFill>
                  <a:srgbClr val="000000"/>
                </a:solidFill>
                <a:effectLst/>
                <a:latin typeface="Open Sans"/>
                <a:ea typeface="Open Sans"/>
                <a:cs typeface="Open Sans"/>
              </a:rPr>
              <a:t>Wienforth</a:t>
            </a:r>
            <a:r>
              <a:rPr lang="fr-FR" sz="1100" b="0" i="0" strike="noStrike" cap="none" spc="0" baseline="0" dirty="0">
                <a:solidFill>
                  <a:srgbClr val="000000"/>
                </a:solidFill>
                <a:effectLst/>
                <a:latin typeface="Open Sans"/>
                <a:ea typeface="Open Sans"/>
                <a:cs typeface="Open Sans"/>
              </a:rPr>
              <a:t>, Jan (2020)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Lebensbewältigung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Arbeit</a:t>
            </a:r>
            <a:r>
              <a:rPr lang="fr-FR" sz="1100" b="0" i="0" strike="noStrike" cap="none" spc="0" baseline="0" dirty="0">
                <a:solidFill>
                  <a:srgbClr val="000000"/>
                </a:solidFill>
                <a:effectLst/>
                <a:latin typeface="Open Sans"/>
                <a:ea typeface="Open Sans"/>
                <a:cs typeface="Open Sans"/>
              </a:rPr>
              <a:t>, Weinheim et Bâle.</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Ziegler, Holger (2018) : </a:t>
            </a:r>
            <a:r>
              <a:rPr lang="fr-FR" sz="1100" b="0" i="1" strike="noStrike" cap="none" spc="0" baseline="0" dirty="0" err="1">
                <a:solidFill>
                  <a:srgbClr val="000000"/>
                </a:solidFill>
                <a:effectLst/>
                <a:latin typeface="Open Sans"/>
                <a:ea typeface="Open Sans"/>
                <a:cs typeface="Open Sans"/>
              </a:rPr>
              <a:t>Capabilities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Ansatz</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und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vol. 2, Wiesbaden, pp. 1321−1353.</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84</a:t>
            </a:fld>
            <a:endParaRPr lang="de-DE"/>
          </a:p>
        </p:txBody>
      </p:sp>
    </p:spTree>
    <p:extLst>
      <p:ext uri="{BB962C8B-B14F-4D97-AF65-F5344CB8AC3E}">
        <p14:creationId xmlns:p14="http://schemas.microsoft.com/office/powerpoint/2010/main" val="32579442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3708955"/>
          </a:xfrm>
        </p:spPr>
        <p:txBody>
          <a:bodyPr/>
          <a:lstStyle/>
          <a:p>
            <a:r>
              <a:rPr lang="fr-FR" sz="1100" b="0" i="0" strike="noStrike" cap="none" spc="0" baseline="0" dirty="0">
                <a:solidFill>
                  <a:srgbClr val="000000"/>
                </a:solidFill>
                <a:effectLst/>
                <a:latin typeface="Open Sans"/>
                <a:ea typeface="Open Sans"/>
                <a:cs typeface="Open Sans"/>
              </a:rPr>
              <a:t>L’aide sociale à l’enfance et à la jeunesse ne peut qu’être le fruit d’une coopération entre toutes les parties prenantes. Le service est rendu sous la forme d’une coproduction. Cela veut dire qu’il ne peut pas être assuré sans que les bénéficiaires et les professionnels y soient associés – sinon, ce sera un coup d’épée dans l’eau. Il faut donc susciter en permanence chez chacun des acteurs l’envie de s’impliquer dans une coproduction mutuelle.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a:spcAft>
                <a:spcPts val="800"/>
              </a:spcAft>
            </a:pPr>
            <a:r>
              <a:rPr lang="fr-FR" sz="1100" b="0" i="0" strike="noStrike" cap="none" spc="0" baseline="0" dirty="0">
                <a:solidFill>
                  <a:srgbClr val="000000"/>
                </a:solidFill>
                <a:effectLst/>
                <a:latin typeface="Open Sans"/>
                <a:ea typeface="Open Sans"/>
                <a:cs typeface="Open Sans"/>
              </a:rPr>
              <a:t>Pour ce faire, l’intervention professionnelle dans le champ de l’aide sociale à l’enfance et à la jeunesse suit un certain nombre de principes spécifiques qui revêtent la même importance pour tous les domaines et les missions de ce champ. L</a:t>
            </a:r>
            <a:r>
              <a:rPr lang="fr-FR" sz="1100" dirty="0">
                <a:solidFill>
                  <a:srgbClr val="000000"/>
                </a:solidFill>
                <a:latin typeface="Open Sans"/>
                <a:ea typeface="Open Sans"/>
                <a:cs typeface="Open Sans"/>
              </a:rPr>
              <a:t>’</a:t>
            </a:r>
            <a:r>
              <a:rPr lang="fr-FR" sz="1100" i="0" strike="noStrike" cap="none" spc="0" baseline="0" dirty="0">
                <a:solidFill>
                  <a:srgbClr val="000000"/>
                </a:solidFill>
                <a:effectLst/>
                <a:latin typeface="Open Sans"/>
                <a:ea typeface="Open Sans"/>
                <a:cs typeface="Open Sans"/>
              </a:rPr>
              <a:t>aide sociale à l’enfance et à la jeunesse intervient donc </a:t>
            </a:r>
            <a:r>
              <a:rPr lang="fr-FR" sz="1100" dirty="0">
                <a:solidFill>
                  <a:srgbClr val="000000"/>
                </a:solidFill>
                <a:latin typeface="Open Sans"/>
                <a:ea typeface="Open Sans"/>
                <a:cs typeface="Open Sans"/>
              </a:rPr>
              <a:t>selon les </a:t>
            </a:r>
            <a:r>
              <a:rPr lang="fr-FR" sz="1100" b="0" i="0" strike="noStrike" cap="none" spc="0" baseline="0" dirty="0">
                <a:solidFill>
                  <a:srgbClr val="000000"/>
                </a:solidFill>
                <a:effectLst/>
                <a:latin typeface="Open Sans"/>
                <a:ea typeface="Open Sans"/>
                <a:cs typeface="Open Sans"/>
              </a:rPr>
              <a:t>principes suivants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1" dirty="0">
                <a:solidFill>
                  <a:srgbClr val="000000"/>
                </a:solidFill>
                <a:latin typeface="Open Sans"/>
                <a:ea typeface="Open Sans"/>
                <a:cs typeface="Open Sans"/>
              </a:rPr>
              <a:t>L</a:t>
            </a:r>
            <a:r>
              <a:rPr lang="fr-FR" sz="1100" b="1" i="0" strike="noStrike" cap="none" spc="0" baseline="0" dirty="0">
                <a:solidFill>
                  <a:srgbClr val="000000"/>
                </a:solidFill>
                <a:effectLst/>
                <a:latin typeface="Open Sans"/>
                <a:ea typeface="Open Sans"/>
                <a:cs typeface="Open Sans"/>
              </a:rPr>
              <a:t>’enfant considéré comme un sujet</a:t>
            </a:r>
            <a:r>
              <a:rPr lang="fr-FR" sz="1100" b="0" i="0" strike="noStrike" cap="none" spc="0" baseline="0" dirty="0">
                <a:solidFill>
                  <a:srgbClr val="000000"/>
                </a:solidFill>
                <a:effectLst/>
                <a:latin typeface="Open Sans"/>
                <a:ea typeface="Open Sans"/>
                <a:cs typeface="Open Sans"/>
              </a:rPr>
              <a:t>. Ce principe est valable à double titre : tout d’abord au regard du </a:t>
            </a:r>
            <a:r>
              <a:rPr lang="fr-FR" sz="1100" b="0" i="1" strike="noStrike" cap="none" spc="0" baseline="0" dirty="0">
                <a:solidFill>
                  <a:srgbClr val="000000"/>
                </a:solidFill>
                <a:effectLst/>
                <a:latin typeface="Open Sans"/>
                <a:ea typeface="Open Sans"/>
                <a:cs typeface="Open Sans"/>
              </a:rPr>
              <a:t>cadre de vie </a:t>
            </a:r>
            <a:r>
              <a:rPr lang="fr-FR" sz="1100" b="0" i="0" strike="noStrike" cap="none" spc="0" baseline="0" dirty="0">
                <a:solidFill>
                  <a:srgbClr val="000000"/>
                </a:solidFill>
                <a:effectLst/>
                <a:latin typeface="Open Sans"/>
                <a:ea typeface="Open Sans"/>
                <a:cs typeface="Open Sans"/>
              </a:rPr>
              <a:t>objectif, c’est-à-dire des conditions sociales et sociétales permettant à chacun de mener sa vie de manière autonome ou, au contraire, l’empêchant ou le freinant dans ses possibilités, mais aussi du point de vue de la </a:t>
            </a:r>
            <a:r>
              <a:rPr lang="fr-FR" sz="1100" b="0" i="1" strike="noStrike" cap="none" spc="0" baseline="0" dirty="0">
                <a:solidFill>
                  <a:srgbClr val="000000"/>
                </a:solidFill>
                <a:effectLst/>
                <a:latin typeface="Open Sans"/>
                <a:ea typeface="Open Sans"/>
                <a:cs typeface="Open Sans"/>
              </a:rPr>
              <a:t>réalité quotidienne </a:t>
            </a:r>
            <a:r>
              <a:rPr lang="fr-FR" sz="1100" b="0" i="0" strike="noStrike" cap="none" spc="0" baseline="0" dirty="0">
                <a:solidFill>
                  <a:srgbClr val="000000"/>
                </a:solidFill>
                <a:effectLst/>
                <a:latin typeface="Open Sans"/>
                <a:ea typeface="Open Sans"/>
                <a:cs typeface="Open Sans"/>
              </a:rPr>
              <a:t>subjective, à savoir la perception qu’ont les bénéficiaires de leur propre intégration sociale et des schémas d’action et d’interprétation qui accompagnent ce ressenti sans qu’ils soient questionnés. Cela revêt un caractère normatif, le but étant de maximiser l’autonomie du sujet, à faire en sorte qu’il tienne les rênes de sa propre existence, et ce </a:t>
            </a:r>
            <a:r>
              <a:rPr lang="fr-FR" sz="1100" b="0" i="0" u="none" strike="noStrike" cap="none" spc="0" baseline="0" dirty="0">
                <a:solidFill>
                  <a:srgbClr val="000000"/>
                </a:solidFill>
                <a:effectLst/>
                <a:latin typeface="Open Sans"/>
                <a:ea typeface="Open Sans"/>
                <a:cs typeface="Open Sans"/>
              </a:rPr>
              <a:t>quelles</a:t>
            </a:r>
            <a:r>
              <a:rPr lang="fr-FR" sz="1100" b="0" i="0" strike="noStrike" cap="none" spc="0" baseline="0" dirty="0">
                <a:solidFill>
                  <a:srgbClr val="000000"/>
                </a:solidFill>
                <a:effectLst/>
                <a:latin typeface="Open Sans"/>
                <a:ea typeface="Open Sans"/>
                <a:cs typeface="Open Sans"/>
              </a:rPr>
              <a:t> que soient ses conditions de vie et sa réalité quotidienne.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1" dirty="0">
                <a:solidFill>
                  <a:srgbClr val="000000"/>
                </a:solidFill>
                <a:latin typeface="Open Sans"/>
                <a:ea typeface="Open Sans"/>
                <a:cs typeface="Open Sans"/>
              </a:rPr>
              <a:t>Le d</a:t>
            </a:r>
            <a:r>
              <a:rPr lang="fr-FR" sz="1100" b="1" i="0" strike="noStrike" cap="none" spc="0" baseline="0" dirty="0">
                <a:solidFill>
                  <a:srgbClr val="000000"/>
                </a:solidFill>
                <a:effectLst/>
                <a:latin typeface="Open Sans"/>
                <a:ea typeface="Open Sans"/>
                <a:cs typeface="Open Sans"/>
              </a:rPr>
              <a:t>ialogue. </a:t>
            </a:r>
            <a:r>
              <a:rPr lang="fr-FR" sz="1100" b="0" i="0" strike="noStrike" cap="none" spc="0" baseline="0" dirty="0">
                <a:solidFill>
                  <a:srgbClr val="000000"/>
                </a:solidFill>
                <a:effectLst/>
                <a:latin typeface="Open Sans"/>
                <a:ea typeface="Open Sans"/>
                <a:cs typeface="Open Sans"/>
              </a:rPr>
              <a:t>L’enjeu étant de soutenir des sujets pour qu’ils prennent les rênes de leur propre vie en toute autonomie, rien ne peut se faire sans dialoguer avec les bénéficiaires sur un pied d’égalité. L’aide sociale à l’enfance et à la jeunesse peut proposer et rendre attrayantes d’autres modes de vie, mais in fine c’est aux individus qu’il appartient de décider ce qu’ils veulent faire de leur vie.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1" dirty="0">
                <a:solidFill>
                  <a:srgbClr val="000000"/>
                </a:solidFill>
                <a:latin typeface="Open Sans"/>
                <a:ea typeface="Open Sans"/>
                <a:cs typeface="Open Sans"/>
              </a:rPr>
              <a:t>La p</a:t>
            </a:r>
            <a:r>
              <a:rPr lang="fr-FR" sz="1100" b="1" i="0" strike="noStrike" cap="none" spc="0" baseline="0" dirty="0">
                <a:solidFill>
                  <a:srgbClr val="000000"/>
                </a:solidFill>
                <a:effectLst/>
                <a:latin typeface="Open Sans"/>
                <a:ea typeface="Open Sans"/>
                <a:cs typeface="Open Sans"/>
              </a:rPr>
              <a:t>articipation et la démocratie. </a:t>
            </a:r>
            <a:r>
              <a:rPr lang="fr-FR" sz="1100" b="0" i="0" strike="noStrike" cap="none" spc="0" baseline="0" dirty="0">
                <a:solidFill>
                  <a:srgbClr val="000000"/>
                </a:solidFill>
                <a:effectLst/>
                <a:latin typeface="Open Sans"/>
                <a:ea typeface="Open Sans"/>
                <a:cs typeface="Open Sans"/>
              </a:rPr>
              <a:t>Il découle des deux principes ci-dessus le fait que la personne doit être associée aux décisions qui la concernent et qui ont trait à sa vie dans les conditions sociales afférentes aux institutions et aux services de l’aide sociale à l’enfance et à la jeunesse, mais aussi au-delà : cela vaut également pour la vie dans les communes et au sein de la société dans son ensemble. L’autonomie des sujets doit être mise en lien avec la possibilité d’agir collectivement sur les décisions.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1" dirty="0">
                <a:solidFill>
                  <a:srgbClr val="000000"/>
                </a:solidFill>
                <a:latin typeface="Open Sans"/>
                <a:ea typeface="Open Sans"/>
                <a:cs typeface="Open Sans"/>
              </a:rPr>
              <a:t>La r</a:t>
            </a:r>
            <a:r>
              <a:rPr lang="fr-FR" sz="1100" b="1" i="0" strike="noStrike" cap="none" spc="0" baseline="0" dirty="0">
                <a:solidFill>
                  <a:srgbClr val="000000"/>
                </a:solidFill>
                <a:effectLst/>
                <a:latin typeface="Open Sans"/>
                <a:ea typeface="Open Sans"/>
                <a:cs typeface="Open Sans"/>
              </a:rPr>
              <a:t>éflexivité. </a:t>
            </a:r>
            <a:r>
              <a:rPr lang="fr-FR" sz="1100" b="0" i="0" strike="noStrike" cap="none" spc="0" baseline="0" dirty="0">
                <a:solidFill>
                  <a:srgbClr val="000000"/>
                </a:solidFill>
                <a:effectLst/>
                <a:latin typeface="Open Sans"/>
                <a:ea typeface="Open Sans"/>
                <a:cs typeface="Open Sans"/>
              </a:rPr>
              <a:t>L’aide sociale à l’enfance et à la jeunesse intervient dans un environnement complexe. Elle ne travaille pas avec des objets, mais avec des sujets doués de libre-arbitre – ce dont elle doit tenir compte. Cela limite la possibilité d’agir de manière opérationnelle en appliquant des recettes toutes </a:t>
            </a:r>
            <a:r>
              <a:rPr lang="fr-FR" sz="1100" b="0" i="0" u="none" strike="noStrike" cap="none" spc="0" baseline="0" dirty="0">
                <a:solidFill>
                  <a:srgbClr val="000000"/>
                </a:solidFill>
                <a:effectLst/>
                <a:latin typeface="Open Sans"/>
                <a:ea typeface="Open Sans"/>
                <a:cs typeface="Open Sans"/>
              </a:rPr>
              <a:t>prêtes </a:t>
            </a:r>
            <a:r>
              <a:rPr lang="fr-FR" sz="1100" b="0" i="0" strike="noStrike" cap="none" spc="0" baseline="0" dirty="0">
                <a:solidFill>
                  <a:srgbClr val="000000"/>
                </a:solidFill>
                <a:effectLst/>
                <a:latin typeface="Open Sans"/>
                <a:ea typeface="Open Sans"/>
                <a:cs typeface="Open Sans"/>
              </a:rPr>
              <a:t>et nécessite plutôt des compétences en matière d’interprétation et d’intelligence des situations. Dans leur application sur le terrain, les savoirs scientifiques et l’expérience professionnelle se doivent donc d’être en permanence réinterrogés de manière réflexive et autocritique. La réflexivité concerne la conception et la remise en question des réalisations de l’aide sociale à la jeunesse dans ses propres organisations comme au sein des structures publiques (communales et étatiques), notamment afin de veiller à ce que ses principes d’intervention – et donc les droits de ses bénéficiaires – soient bel et bien respectés.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1" dirty="0">
                <a:solidFill>
                  <a:srgbClr val="000000"/>
                </a:solidFill>
                <a:latin typeface="Open Sans"/>
                <a:ea typeface="Open Sans"/>
                <a:cs typeface="Open Sans"/>
              </a:rPr>
              <a:t>La conscience de la différence et l’inclusion</a:t>
            </a:r>
            <a:r>
              <a:rPr lang="fr-FR" sz="1100" b="1" i="0"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L’individualité des enfants et adolescents et la singularité de leurs conditions de vie expliquent que l’aide sociale à l’enfance et à la jeunesse ait affaire à de grandes différences entre les bénéficiaires comme entre leur cadre de vie respectif. Cette diversité ne doit pas entraîner d’inégalités ni d’injustices. Pour cette raison, considérer les mineurs comme autant de sujets garantit que chacune de ces personnes bénéficie d’offres différentes de la part de l’aide sociale à l’enfance et à la jeunesse, et ce quels que soient leur mode ou leurs conditions de vie. En ce sens, l’aide sociale à l’enfance et à la jeunesse est inclusive.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1" dirty="0">
                <a:solidFill>
                  <a:srgbClr val="000000"/>
                </a:solidFill>
                <a:latin typeface="Open Sans"/>
                <a:ea typeface="Open Sans"/>
                <a:cs typeface="Open Sans"/>
              </a:rPr>
              <a:t>Le niveau local</a:t>
            </a:r>
            <a:r>
              <a:rPr lang="fr-FR" sz="1100" b="1" i="0" strike="noStrike" cap="none" spc="0" baseline="0" dirty="0">
                <a:solidFill>
                  <a:srgbClr val="000000"/>
                </a:solidFill>
                <a:effectLst/>
                <a:latin typeface="Open Sans"/>
                <a:ea typeface="Open Sans"/>
                <a:cs typeface="Open Sans"/>
              </a:rPr>
              <a:t>/l’environnement social. </a:t>
            </a:r>
            <a:r>
              <a:rPr lang="fr-FR" sz="1100" b="0" i="0" strike="noStrike" cap="none" spc="0" baseline="0" dirty="0">
                <a:solidFill>
                  <a:srgbClr val="000000"/>
                </a:solidFill>
                <a:effectLst/>
                <a:latin typeface="Open Sans"/>
                <a:ea typeface="Open Sans"/>
                <a:cs typeface="Open Sans"/>
              </a:rPr>
              <a:t>L’aide sociale à l’enfance et à la jeunesse intervient au plus près de la réalité quotidienne de ses bénéficiaires. C’est pourquoi elle présente une structuration locale tournée vers les conditions de vie sociale et politique sur le terrain. Elle prend en compte les conséquences des évolutions sociales, étatiques et globales sur la vie des sujets, tout en travaillant avec eux au niveau communal et de l’espace social.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1" dirty="0">
                <a:solidFill>
                  <a:srgbClr val="000000"/>
                </a:solidFill>
                <a:latin typeface="Open Sans"/>
                <a:ea typeface="Open Sans"/>
                <a:cs typeface="Open Sans"/>
              </a:rPr>
              <a:t>La dimension p</a:t>
            </a:r>
            <a:r>
              <a:rPr lang="fr-FR" sz="1100" b="1" i="0" strike="noStrike" cap="none" spc="0" baseline="0" dirty="0">
                <a:solidFill>
                  <a:srgbClr val="000000"/>
                </a:solidFill>
                <a:effectLst/>
                <a:latin typeface="Open Sans"/>
                <a:ea typeface="Open Sans"/>
                <a:cs typeface="Open Sans"/>
              </a:rPr>
              <a:t>olitique. </a:t>
            </a:r>
            <a:r>
              <a:rPr lang="fr-FR" sz="1100" b="0" i="0" strike="noStrike" cap="none" spc="0" baseline="0" dirty="0">
                <a:solidFill>
                  <a:srgbClr val="000000"/>
                </a:solidFill>
                <a:effectLst/>
                <a:latin typeface="Open Sans"/>
                <a:ea typeface="Open Sans"/>
                <a:cs typeface="Open Sans"/>
              </a:rPr>
              <a:t>L’aide sociale à l’enfance et à la jeunesse n’est pas axée sur le seul mode de vie individuel des mineurs et de leur famille, mais toujours en lien avec les conditions sociales et sociétales plus largement. Elle doit ainsi agir politiquement </a:t>
            </a:r>
            <a:r>
              <a:rPr lang="fr-FR" sz="1100" b="0" i="1" strike="noStrike" cap="none" spc="0" baseline="0" dirty="0">
                <a:solidFill>
                  <a:srgbClr val="000000"/>
                </a:solidFill>
                <a:effectLst/>
                <a:latin typeface="Open Sans"/>
                <a:ea typeface="Open Sans"/>
                <a:cs typeface="Open Sans"/>
              </a:rPr>
              <a:t>pour</a:t>
            </a:r>
            <a:r>
              <a:rPr lang="fr-FR" sz="1100" b="0" i="0" strike="noStrike" cap="none" spc="0" baseline="0" dirty="0">
                <a:solidFill>
                  <a:srgbClr val="000000"/>
                </a:solidFill>
                <a:effectLst/>
                <a:latin typeface="Open Sans"/>
                <a:ea typeface="Open Sans"/>
                <a:cs typeface="Open Sans"/>
              </a:rPr>
              <a:t> ses bénéficiaires et en leur nom, mais également – autant que faire se peut – </a:t>
            </a:r>
            <a:r>
              <a:rPr lang="fr-FR" sz="1100" b="0" i="1" strike="noStrike" cap="none" spc="0" baseline="0" dirty="0">
                <a:solidFill>
                  <a:srgbClr val="000000"/>
                </a:solidFill>
                <a:effectLst/>
                <a:latin typeface="Open Sans"/>
                <a:ea typeface="Open Sans"/>
                <a:cs typeface="Open Sans"/>
              </a:rPr>
              <a:t>avec</a:t>
            </a:r>
            <a:r>
              <a:rPr lang="fr-FR" sz="1100" b="0" i="0" strike="noStrike" cap="none" spc="0" baseline="0" dirty="0">
                <a:solidFill>
                  <a:srgbClr val="000000"/>
                </a:solidFill>
                <a:effectLst/>
                <a:latin typeface="Open Sans"/>
                <a:ea typeface="Open Sans"/>
                <a:cs typeface="Open Sans"/>
              </a:rPr>
              <a:t> eux. Cela implique  qu’elle s’engage dans les débats et les décisions démocratiques relatives à la vie collective dans les institutions, dans les communes et au sein de la société.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Tout cela exige des professionnels du champ socioéducatif de placer les besoins subjectifs, sociaux et quotidiens des mineurs au centre de leur action, et de penser les infrastructures et les procédures de telle manière que les enfants et les jeunes puissent non seulement y faire valoir leurs besoins, mais aussi contribuer à négocier les contours de ces offres et de ces mesures afin qu’elles se développent au quotidien, en accord avec leurs besoins.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Böhnisch</a:t>
            </a:r>
            <a:r>
              <a:rPr lang="fr-FR" sz="1100" b="0" i="0" strike="noStrike" cap="none" spc="0" baseline="0" dirty="0">
                <a:solidFill>
                  <a:srgbClr val="000000"/>
                </a:solidFill>
                <a:effectLst/>
                <a:latin typeface="Open Sans"/>
                <a:ea typeface="Open Sans"/>
                <a:cs typeface="Open Sans"/>
              </a:rPr>
              <a:t>, Lothar/</a:t>
            </a:r>
            <a:r>
              <a:rPr lang="fr-FR" sz="1100" b="0" i="0" strike="noStrike" cap="none" spc="0" baseline="0" dirty="0" err="1">
                <a:solidFill>
                  <a:srgbClr val="000000"/>
                </a:solidFill>
                <a:effectLst/>
                <a:latin typeface="Open Sans"/>
                <a:ea typeface="Open Sans"/>
                <a:cs typeface="Open Sans"/>
              </a:rPr>
              <a:t>Thiersch</a:t>
            </a:r>
            <a:r>
              <a:rPr lang="fr-FR" sz="1100" b="0" i="0" strike="noStrike" cap="none" spc="0" baseline="0" dirty="0">
                <a:solidFill>
                  <a:srgbClr val="000000"/>
                </a:solidFill>
                <a:effectLst/>
                <a:latin typeface="Open Sans"/>
                <a:ea typeface="Open Sans"/>
                <a:cs typeface="Open Sans"/>
              </a:rPr>
              <a:t>, Hans/</a:t>
            </a:r>
            <a:r>
              <a:rPr lang="fr-FR" sz="1100" b="0" i="0" strike="noStrike" cap="none" spc="0" baseline="0" dirty="0" err="1">
                <a:solidFill>
                  <a:srgbClr val="000000"/>
                </a:solidFill>
                <a:effectLst/>
                <a:latin typeface="Open Sans"/>
                <a:ea typeface="Open Sans"/>
                <a:cs typeface="Open Sans"/>
              </a:rPr>
              <a:t>Schröer</a:t>
            </a:r>
            <a:r>
              <a:rPr lang="fr-FR" sz="1100" b="0" i="0" strike="noStrike" cap="none" spc="0" baseline="0" dirty="0">
                <a:solidFill>
                  <a:srgbClr val="000000"/>
                </a:solidFill>
                <a:effectLst/>
                <a:latin typeface="Open Sans"/>
                <a:ea typeface="Open Sans"/>
                <a:cs typeface="Open Sans"/>
              </a:rPr>
              <a:t>, Wolfgang (2005) : </a:t>
            </a:r>
            <a:r>
              <a:rPr lang="fr-FR" sz="1100" b="0" i="1" strike="noStrike" cap="none" spc="0" baseline="0" dirty="0" err="1">
                <a:solidFill>
                  <a:srgbClr val="000000"/>
                </a:solidFill>
                <a:effectLst/>
                <a:latin typeface="Open Sans"/>
                <a:ea typeface="Open Sans"/>
                <a:cs typeface="Open Sans"/>
              </a:rPr>
              <a:t>Sozialpädagogisches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Denken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Wege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Neubestimmung</a:t>
            </a:r>
            <a:r>
              <a:rPr lang="fr-FR" sz="1100" b="0" i="0" strike="noStrike" cap="none" spc="0" baseline="0" dirty="0">
                <a:solidFill>
                  <a:srgbClr val="000000"/>
                </a:solidFill>
                <a:effectLst/>
                <a:latin typeface="Open Sans"/>
                <a:ea typeface="Open Sans"/>
                <a:cs typeface="Open Sans"/>
              </a:rPr>
              <a:t>. Weinheim et 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85</a:t>
            </a:fld>
            <a:endParaRPr lang="de-DE"/>
          </a:p>
        </p:txBody>
      </p:sp>
    </p:spTree>
    <p:extLst>
      <p:ext uri="{BB962C8B-B14F-4D97-AF65-F5344CB8AC3E}">
        <p14:creationId xmlns:p14="http://schemas.microsoft.com/office/powerpoint/2010/main" val="40550819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6373252"/>
          </a:xfrm>
        </p:spPr>
        <p:txBody>
          <a:bodyPr/>
          <a:lstStyle/>
          <a:p>
            <a:r>
              <a:rPr lang="fr-FR" sz="1100" b="0" i="0" strike="noStrike" cap="none" spc="0" baseline="0" dirty="0">
                <a:solidFill>
                  <a:srgbClr val="000000"/>
                </a:solidFill>
                <a:effectLst/>
                <a:latin typeface="Open Sans"/>
                <a:ea typeface="Open Sans"/>
                <a:cs typeface="Open Sans"/>
              </a:rPr>
              <a:t>L’existence d’un handicap entraîne souvent des problématiques d’exclusion, y compris dans le champ de l’aide sociale à l’enfance et à la jeunesse, et ce bien que sa mission de soutien et d’éducation doive en principe être assurée sans distinction auprès de tous les mineurs et de leur famille (art.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du Livre VIII du Code de la Sécurité et de l’action sociales, SGB VIII, </a:t>
            </a:r>
            <a:r>
              <a:rPr lang="fr-FR" sz="1100" b="0" i="1" u="none" strike="noStrike" cap="none" spc="0" baseline="0" dirty="0">
                <a:solidFill>
                  <a:srgbClr val="000000"/>
                </a:solidFill>
                <a:effectLst/>
                <a:latin typeface="Open Sans"/>
                <a:ea typeface="Open Sans"/>
                <a:cs typeface="Open Sans"/>
              </a:rPr>
              <a:t>cf. section 1.1.16).</a:t>
            </a:r>
          </a:p>
          <a:p>
            <a:endParaRPr lang="fr-FR" sz="1100" b="1" i="1" u="sng"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Après des </a:t>
            </a:r>
            <a:r>
              <a:rPr lang="fr-FR" sz="1100" b="0" i="0" u="none" strike="noStrike" cap="none" spc="0" baseline="0" dirty="0">
                <a:solidFill>
                  <a:srgbClr val="000000"/>
                </a:solidFill>
                <a:effectLst/>
                <a:latin typeface="Open Sans"/>
                <a:ea typeface="Open Sans"/>
                <a:cs typeface="Open Sans"/>
              </a:rPr>
              <a:t>décennies </a:t>
            </a:r>
            <a:r>
              <a:rPr lang="fr-FR" sz="1100" b="0" i="0" strike="noStrike" cap="none" spc="0" baseline="0" dirty="0">
                <a:solidFill>
                  <a:srgbClr val="000000"/>
                </a:solidFill>
                <a:effectLst/>
                <a:latin typeface="Open Sans"/>
                <a:ea typeface="Open Sans"/>
                <a:cs typeface="Open Sans"/>
              </a:rPr>
              <a:t>de débats politiques, la loi </a:t>
            </a:r>
            <a:r>
              <a:rPr lang="fr-FR" sz="1100" b="0" dirty="0">
                <a:latin typeface="Open Sans"/>
                <a:ea typeface="Open Sans"/>
                <a:cs typeface="Open Sans"/>
              </a:rPr>
              <a:t>de 2021 visant à renforcer la place des enfants et des jeunes traduit la décision prise par le législateur de poursuivre le développement </a:t>
            </a:r>
            <a:r>
              <a:rPr lang="fr-FR" sz="1100" b="0" i="0" strike="noStrike" cap="none" spc="0" baseline="0" dirty="0">
                <a:solidFill>
                  <a:srgbClr val="000000"/>
                </a:solidFill>
                <a:effectLst/>
                <a:latin typeface="Open Sans"/>
                <a:ea typeface="Open Sans"/>
                <a:cs typeface="Open Sans"/>
              </a:rPr>
              <a:t>de l’aide sociale à l’enfance et à la jeunesse en y intégrant des jalons fondamentaux inscrits dans une feuille de route :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endParaRPr lang="fr-FR" sz="1100" b="0" i="0" strike="noStrike" cap="none" spc="0" baseline="0" dirty="0">
              <a:solidFill>
                <a:srgbClr val="000000"/>
              </a:solidFill>
              <a:effectLst/>
              <a:latin typeface="Open Sans"/>
              <a:ea typeface="Open Sans"/>
              <a:cs typeface="Open Sans"/>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loi stipule qu’à partir de 2028, les enfants et les jeunes en situation de handicap physique et/ou psychique ne seront plus exclus du champ d’application du SGB VIII et qu’ils auront les mêmes droits que tous les autres mineurs. </a:t>
            </a:r>
            <a:r>
              <a:rPr lang="fr-FR" sz="1100" b="0" dirty="0">
                <a:latin typeface="Open Sans"/>
                <a:ea typeface="Open Sans"/>
                <a:cs typeface="Open Sans"/>
              </a:rPr>
              <a:t>C’est ce qu’on appelle « </a:t>
            </a:r>
            <a:r>
              <a:rPr lang="fr-FR" sz="1100" dirty="0">
                <a:latin typeface="Open Sans"/>
                <a:ea typeface="Open Sans"/>
                <a:cs typeface="Open Sans"/>
              </a:rPr>
              <a:t>la conception élargie de l’inclusion </a:t>
            </a:r>
            <a:r>
              <a:rPr lang="fr-FR" sz="1100" b="0" dirty="0">
                <a:latin typeface="Open Sans"/>
                <a:ea typeface="Open Sans"/>
                <a:cs typeface="Open Sans"/>
              </a:rPr>
              <a:t>» ou « compétence globale » de l’aide sociale à l’enfance et à la jeunesse). </a:t>
            </a:r>
            <a:r>
              <a:rPr lang="fr-FR" sz="1100" b="0" i="0" strike="noStrike" cap="none" spc="0" baseline="0" dirty="0">
                <a:solidFill>
                  <a:srgbClr val="000000"/>
                </a:solidFill>
                <a:effectLst/>
                <a:latin typeface="Open Sans"/>
                <a:ea typeface="Open Sans"/>
                <a:cs typeface="Open Sans"/>
              </a:rPr>
              <a:t>Cette évolution aura deux conséquences. Tout d’abord, la (</a:t>
            </a:r>
            <a:r>
              <a:rPr lang="fr-FR" sz="1100" b="0" i="0" strike="noStrike" cap="none" spc="0" baseline="0" dirty="0" err="1">
                <a:solidFill>
                  <a:srgbClr val="000000"/>
                </a:solidFill>
                <a:effectLst/>
                <a:latin typeface="Open Sans"/>
                <a:ea typeface="Open Sans"/>
                <a:cs typeface="Open Sans"/>
              </a:rPr>
              <a:t>co</a:t>
            </a:r>
            <a:r>
              <a:rPr lang="fr-FR" sz="1100" b="0" i="0" strike="noStrike" cap="none" spc="0" baseline="0" dirty="0">
                <a:solidFill>
                  <a:srgbClr val="000000"/>
                </a:solidFill>
                <a:effectLst/>
                <a:latin typeface="Open Sans"/>
                <a:ea typeface="Open Sans"/>
                <a:cs typeface="Open Sans"/>
              </a:rPr>
              <a:t>-)responsabilité de garantir à ces jeunes personnes une participation égalitaire à la vie de la Cité, que ce soit dans le domaine social, médical, scolaire ou professionnel, sera transférée du système de prestations en matière d’aides à l’intégration à </a:t>
            </a:r>
            <a:r>
              <a:rPr lang="fr-FR" sz="1100" b="0" dirty="0">
                <a:latin typeface="Open Sans"/>
                <a:ea typeface="Open Sans"/>
                <a:cs typeface="Open Sans"/>
              </a:rPr>
              <a:t>l’aide sociale à l’enfance et à la jeunesse.</a:t>
            </a:r>
            <a:br>
              <a:rPr lang="fr-FR" sz="1100" b="0" dirty="0">
                <a:latin typeface="Open Sans"/>
                <a:ea typeface="Open Sans"/>
                <a:cs typeface="Open Sans"/>
              </a:rPr>
            </a:br>
            <a:br>
              <a:rPr lang="fr-FR" sz="1100" b="0" dirty="0">
                <a:latin typeface="Open Sans"/>
                <a:ea typeface="Open Sans"/>
                <a:cs typeface="Open Sans"/>
              </a:rPr>
            </a:br>
            <a:r>
              <a:rPr lang="fr-FR" sz="1100" b="0" dirty="0">
                <a:latin typeface="Open Sans"/>
                <a:ea typeface="Open Sans"/>
                <a:cs typeface="Open Sans"/>
              </a:rPr>
              <a:t>D’autre part, leurs besoins éducatifs, mais aussi les besoins de soutien et de relais de leurs proches (fratries et parents) seront mieux reconnus et pris en compte. Dans le même temps, cette fusion des deux systèmes de prestations soulève tant de questionnements d’ordre théorique, structurel et organisationnel, que sa mise en œuvre concrète (le « comment » de cette solution inclusive) a été transféré à un autre processus législatif encore à venir.</a:t>
            </a:r>
            <a:br>
              <a:rPr lang="fr-FR" sz="1100" b="0" dirty="0">
                <a:latin typeface="Open Sans"/>
                <a:ea typeface="Open Sans"/>
                <a:cs typeface="Open Sans"/>
              </a:rPr>
            </a:br>
            <a:br>
              <a:rPr sz="1100" dirty="0"/>
            </a:br>
            <a:r>
              <a:rPr lang="fr-FR" sz="1100" dirty="0"/>
              <a:t>Pour que la </a:t>
            </a:r>
            <a:r>
              <a:rPr lang="fr-FR" sz="1100" b="0" dirty="0">
                <a:latin typeface="Open Sans"/>
                <a:ea typeface="Open Sans"/>
                <a:cs typeface="Open Sans"/>
              </a:rPr>
              <a:t>« compétence globale » de l’aide sociale à l’enfance et à la jeunesse s’applique effectivement au 1</a:t>
            </a:r>
            <a:r>
              <a:rPr lang="fr-FR" sz="1100" b="0" baseline="30000" dirty="0">
                <a:latin typeface="Open Sans"/>
                <a:ea typeface="Open Sans"/>
                <a:cs typeface="Open Sans"/>
              </a:rPr>
              <a:t>er</a:t>
            </a:r>
            <a:r>
              <a:rPr lang="fr-FR" sz="1100" b="0" dirty="0">
                <a:latin typeface="Open Sans"/>
                <a:ea typeface="Open Sans"/>
                <a:cs typeface="Open Sans"/>
              </a:rPr>
              <a:t> janvier 2028, le projet de loi (en cours d’élaboration) devra entrer en vigueur d’ici au 1</a:t>
            </a:r>
            <a:r>
              <a:rPr lang="fr-FR" sz="1100" b="0" baseline="30000" dirty="0">
                <a:latin typeface="Open Sans"/>
                <a:ea typeface="Open Sans"/>
                <a:cs typeface="Open Sans"/>
              </a:rPr>
              <a:t>er</a:t>
            </a:r>
            <a:r>
              <a:rPr lang="fr-FR" sz="1100" b="0" dirty="0">
                <a:latin typeface="Open Sans"/>
                <a:ea typeface="Open Sans"/>
                <a:cs typeface="Open Sans"/>
              </a:rPr>
              <a:t> janvier 2027 </a:t>
            </a:r>
            <a:r>
              <a:rPr lang="fr-FR" sz="1100" b="0" i="0" strike="noStrike" cap="none" spc="0" baseline="0" dirty="0">
                <a:solidFill>
                  <a:srgbClr val="000000"/>
                </a:solidFill>
                <a:effectLst/>
                <a:latin typeface="Open Sans"/>
                <a:ea typeface="Open Sans"/>
                <a:cs typeface="Open Sans"/>
              </a:rPr>
              <a:t>(art. 10, al. 4 du SGB VIII et art. 9 de la loi visant à renforcer la place des enfants et des jeunes). </a:t>
            </a:r>
            <a:br>
              <a:rPr sz="1100" dirty="0"/>
            </a:b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Dans la mesure du possible, ladite loi a cependant intégré des changements profonds et renforcé l’orientation inclusive du SGB VIII. La définition des objectifs poursuivis (art. 1 du SGB VIII) et la </a:t>
            </a:r>
            <a:r>
              <a:rPr lang="fr-FR" sz="1100" b="0" i="0" u="none" strike="noStrike" cap="none" spc="0" baseline="0" dirty="0">
                <a:solidFill>
                  <a:srgbClr val="000000"/>
                </a:solidFill>
                <a:effectLst/>
                <a:latin typeface="Open Sans"/>
                <a:ea typeface="Open Sans"/>
                <a:cs typeface="Open Sans"/>
              </a:rPr>
              <a:t>conception </a:t>
            </a:r>
            <a:r>
              <a:rPr lang="fr-FR" sz="1100" b="0" i="0" strike="noStrike" cap="none" spc="0" baseline="0" dirty="0">
                <a:solidFill>
                  <a:srgbClr val="000000"/>
                </a:solidFill>
                <a:effectLst/>
                <a:latin typeface="Open Sans"/>
                <a:ea typeface="Open Sans"/>
                <a:cs typeface="Open Sans"/>
              </a:rPr>
              <a:t>des aides et des missions (art. 9 du SGB VIII) ont été expressément élargies </a:t>
            </a:r>
            <a:r>
              <a:rPr lang="fr-FR" sz="1100" b="0" i="0" u="none" strike="noStrike" cap="none" spc="0" baseline="0" dirty="0">
                <a:solidFill>
                  <a:srgbClr val="000000"/>
                </a:solidFill>
                <a:effectLst/>
                <a:latin typeface="Open Sans"/>
                <a:ea typeface="Open Sans"/>
                <a:cs typeface="Open Sans"/>
              </a:rPr>
              <a:t>pour inclure la responsabilité afférente à l’assurance d’une participation égalitaire à la vie sociale. Cela se traduit également dans les obligations légales en matière de garantie d’une réalisation des missions qui soit accessible en permanence aux personnes en situation de handicap (</a:t>
            </a:r>
            <a:r>
              <a:rPr lang="fr-FR" sz="1100" b="0" i="0" strike="noStrike" cap="none" spc="0" baseline="0" dirty="0">
                <a:solidFill>
                  <a:srgbClr val="000000"/>
                </a:solidFill>
                <a:effectLst/>
                <a:latin typeface="Open Sans"/>
                <a:ea typeface="Open Sans"/>
                <a:cs typeface="Open Sans"/>
              </a:rPr>
              <a:t>conseil, mesures de placement, planification de l’aide « sous une forme univoque »).</a:t>
            </a:r>
            <a:br>
              <a:rPr sz="1100" dirty="0"/>
            </a:br>
            <a:br>
              <a:rPr sz="1100" dirty="0"/>
            </a:br>
            <a:r>
              <a:rPr lang="fr-FR" sz="1100" b="0" i="0" strike="noStrike" cap="none" spc="0" baseline="0" dirty="0">
                <a:solidFill>
                  <a:srgbClr val="000000"/>
                </a:solidFill>
                <a:effectLst/>
                <a:latin typeface="Open Sans"/>
                <a:ea typeface="Open Sans"/>
                <a:cs typeface="Open Sans"/>
              </a:rPr>
              <a:t>Les aspects relatifs à la protection des enfants en situation de handicap, jusqu’alors négligés, sont expressément pris en compte et assortis d’une obligation d’apporter l’expertise idoine dans la reconnaissance et le traitement des risques et des situations problématiques propres aux contextes de handicap (art. 8a et 8b du SGB VIII). Les instructions relatives à la garantie du caractère inclusif des offres de l’aide sociale à l’enfance et à la jeunesse (art. 11 du SGB VIII) sont également affûtées, tout comme la prise en charge de tous les enfants, valides ou non, dans les structures d’accueil à la journée (art. 22a du SGB VIII). À cela s’ajoutent un lien de conditionnalité cohérent entre le financement d’une prestation et la conception inclusive de la mesure d’aide en question (articles 77 et 78b du SGB VIII) ainsi que la </a:t>
            </a:r>
            <a:r>
              <a:rPr lang="fr-FR" sz="1100" b="0" i="0" u="none" strike="noStrike" cap="none" spc="0" baseline="0" dirty="0">
                <a:solidFill>
                  <a:srgbClr val="000000"/>
                </a:solidFill>
                <a:effectLst/>
                <a:latin typeface="Open Sans"/>
                <a:ea typeface="Open Sans"/>
                <a:cs typeface="Open Sans"/>
              </a:rPr>
              <a:t>mission de </a:t>
            </a:r>
            <a:r>
              <a:rPr lang="fr-FR" sz="1100" b="0" i="0" strike="noStrike" cap="none" spc="0" baseline="0" dirty="0">
                <a:solidFill>
                  <a:srgbClr val="000000"/>
                </a:solidFill>
                <a:effectLst/>
                <a:latin typeface="Open Sans"/>
                <a:ea typeface="Open Sans"/>
                <a:cs typeface="Open Sans"/>
              </a:rPr>
              <a:t>planification inclusive de l’aide sociale à la jeunesse (art. 80 du SGB VIII).</a:t>
            </a:r>
            <a:br>
              <a:rPr sz="1100" dirty="0"/>
            </a:br>
            <a:br>
              <a:rPr sz="1100" dirty="0"/>
            </a:br>
            <a:r>
              <a:rPr lang="fr-FR" sz="1100" b="0" i="0" strike="noStrike" cap="none" spc="0" baseline="0" dirty="0">
                <a:solidFill>
                  <a:srgbClr val="000000"/>
                </a:solidFill>
                <a:effectLst/>
                <a:latin typeface="Open Sans"/>
                <a:ea typeface="Open Sans"/>
                <a:cs typeface="Open Sans"/>
              </a:rPr>
              <a:t>Afin d’atténuer quelque peu la séparation entre les champs de compétences, qui va demeurer jusqu’en 2028, et de réduire l’exclusion des enfants et adolescents en situation de handicap physique et/ou psychique et de leur famille dans le système du Livre IX du Code de la Sécurité et de l’action sociales, le service communal chargé de l’aide sociale à l’enfance et de la politique de jeunesse a en outre l’obligation de s’impliquer dans les processus de planification de l’aide à l’intégration. </a:t>
            </a:r>
            <a:br>
              <a:rPr lang="fr-FR" sz="1100" b="0" i="0" strike="noStrike" cap="none" spc="0" baseline="0" dirty="0">
                <a:solidFill>
                  <a:srgbClr val="000000"/>
                </a:solidFill>
                <a:effectLst/>
                <a:latin typeface="Open Sans"/>
                <a:ea typeface="Open Sans"/>
                <a:cs typeface="Open Sans"/>
              </a:rPr>
            </a:br>
            <a:br>
              <a:rPr sz="1100" dirty="0"/>
            </a:br>
            <a:r>
              <a:rPr lang="fr-FR" sz="1100" b="0" i="0" strike="noStrike" cap="none" spc="0" baseline="0" dirty="0">
                <a:solidFill>
                  <a:srgbClr val="000000"/>
                </a:solidFill>
                <a:effectLst/>
                <a:latin typeface="Open Sans"/>
                <a:ea typeface="Open Sans"/>
                <a:cs typeface="Open Sans"/>
              </a:rPr>
              <a:t>De plus, à partir de 2024, ils devraient bénéficier d’un soutien complémentaire apporté par un agent du service communal chargé de l’aide sociale à l’enfance et de la politique de jeunesse. Cet interlocuteur impartial jouera un rôle de conseil et d’accompagnement lors de la demande, du suivi et de la mise en place de mesures d’aide à l’intégration.</a:t>
            </a:r>
          </a:p>
          <a:p>
            <a:pPr marL="0" lvl="0" indent="0">
              <a:buFont typeface="Wingdings" panose="05000000000000000000" pitchFamily="2" charset="2"/>
              <a:buNone/>
            </a:pP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Avant l’adoption de cette loi visant à renforcer la place des enfants et des jeunes, il existait déjà des offres inclusives de l’aide sociale à l’enfance et à la jeunesse. Mais les instructions figurant dans le texte imposent des réflexions techniques et conceptuelles concrètes ainsi qu’une refonte des pratiques en conséquence afin de mettre en place un processus de développement contraignant et exhaustif, sur l’ensemble du territoire allemand, dans tous les domaines d’intervention de l’aide sociale à l’enfance et à la jeunesse. Pour y parvenir, il faudra cependant que la recherche régénère en profondeur le savoir en la matière, notamment avec la participation des jeunes et de </a:t>
            </a:r>
            <a:r>
              <a:rPr lang="fr-FR" sz="1100" b="0" i="0" u="none" strike="noStrike" cap="none" spc="0" baseline="0" dirty="0">
                <a:solidFill>
                  <a:srgbClr val="000000"/>
                </a:solidFill>
                <a:effectLst/>
                <a:latin typeface="Open Sans"/>
                <a:ea typeface="Open Sans"/>
                <a:cs typeface="Open Sans"/>
              </a:rPr>
              <a:t>leur famille, mais aussi développer l’offre </a:t>
            </a:r>
            <a:r>
              <a:rPr lang="fr-FR" sz="1100" b="0" i="0" strike="noStrike" cap="none" spc="0" baseline="0" dirty="0">
                <a:solidFill>
                  <a:srgbClr val="000000"/>
                </a:solidFill>
                <a:effectLst/>
                <a:latin typeface="Open Sans"/>
                <a:ea typeface="Open Sans"/>
                <a:cs typeface="Open Sans"/>
              </a:rPr>
              <a:t>de formation initiale et continue pour les professionnels.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dirty="0">
                <a:latin typeface="Open Sans"/>
                <a:ea typeface="Open Sans"/>
                <a:cs typeface="Open Sans"/>
              </a:rPr>
              <a:t>Bien que le débat actuel se focalise principalement sur les obstacles à la participation des enfants et des jeunes en situation de handicap, de plus en plus de personnes, dans le débat public et technique comme dans la pratique, sont conscientes de l’importance d’étendre les lignes directrices et les missions de l’aide sociale à l’enfance et à la jeunesse pour prendre en compte d’autres barrières qui les empêchent de prendre toute leur part dans la vie sociale. La pauvreté et le contexte migratoire en sont autant d’exemples.</a:t>
            </a:r>
            <a:endParaRPr lang="fr-FR" sz="1100" b="0" i="0" strike="noStrike" cap="none" spc="0" baseline="0" dirty="0">
              <a:solidFill>
                <a:srgbClr val="000000"/>
              </a:solidFill>
              <a:effectLst/>
              <a:latin typeface="Open Sans"/>
              <a:ea typeface="Open Sans"/>
              <a:cs typeface="Open Sans"/>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Comité fédéral pour l’aide sociale à l’enfance et à la jeunesse (2018) : </a:t>
            </a:r>
            <a:r>
              <a:rPr lang="fr-FR" sz="1100" b="0" i="1" strike="noStrike" cap="none" spc="0" baseline="0" dirty="0" err="1">
                <a:solidFill>
                  <a:srgbClr val="000000"/>
                </a:solidFill>
                <a:effectLst/>
                <a:latin typeface="Open Sans"/>
                <a:ea typeface="Open Sans"/>
                <a:cs typeface="Open Sans"/>
              </a:rPr>
              <a:t>Teilhabe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zentraler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Begriff</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die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für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offene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freie</a:t>
            </a:r>
            <a:r>
              <a:rPr lang="fr-FR" sz="1100" b="0" i="1" strike="noStrike" cap="none" spc="0" baseline="0" dirty="0">
                <a:solidFill>
                  <a:srgbClr val="000000"/>
                </a:solidFill>
                <a:effectLst/>
                <a:latin typeface="Open Sans"/>
                <a:ea typeface="Open Sans"/>
                <a:cs typeface="Open Sans"/>
              </a:rPr>
              <a:t> Gesellschaft</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Positionspapier</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https://www.agj.de/fileadmin/files/positionen/2018/Teilhabe_ein_zentraler_Begriff_f%C3%BCr_die_Kinder_und_Jugendhilfe.pdf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Comité fédéral de la jeunesse (2020) : </a:t>
            </a:r>
            <a:r>
              <a:rPr lang="fr-FR" sz="1100" b="0" i="1" strike="noStrike" cap="none" spc="0" baseline="0" dirty="0" err="1">
                <a:solidFill>
                  <a:srgbClr val="000000"/>
                </a:solidFill>
                <a:effectLst/>
                <a:latin typeface="Open Sans"/>
                <a:ea typeface="Open Sans"/>
                <a:cs typeface="Open Sans"/>
              </a:rPr>
              <a:t>Inklusive</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nachhaltig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ermöglichen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Zwischenruf</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Referentenentwurf</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Gesetz</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Stärkung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Kindern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Jugendlichen</a:t>
            </a:r>
            <a:r>
              <a:rPr lang="fr-FR" sz="1100" b="0" i="0" strike="noStrike" cap="none" spc="0" baseline="0" dirty="0">
                <a:solidFill>
                  <a:srgbClr val="000000"/>
                </a:solidFill>
                <a:effectLst/>
                <a:latin typeface="Open Sans"/>
                <a:ea typeface="Open Sans"/>
                <a:cs typeface="Open Sans"/>
              </a:rPr>
              <a:t>, 23/10/2020 ; disponible en ligne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https://www.bundesjugendkuratorium.de/assets/pdf/press/BJK_2020_Zwischenruf_Inklusive_Kinder_und_Jugendhilfe_nachhaltig_erm%C3%B6glichen.pdf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Müller-Fehling, Norbert (2021) : </a:t>
            </a:r>
            <a:r>
              <a:rPr lang="fr-FR" sz="1100" b="0" i="1" strike="noStrike" cap="none" spc="0" baseline="0" dirty="0">
                <a:solidFill>
                  <a:srgbClr val="000000"/>
                </a:solidFill>
                <a:effectLst/>
                <a:latin typeface="Open Sans"/>
                <a:ea typeface="Open Sans"/>
                <a:cs typeface="Open Sans"/>
              </a:rPr>
              <a:t>Die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wird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inklusiver</a:t>
            </a:r>
            <a:r>
              <a:rPr lang="fr-FR" sz="1100" b="0" i="1" strike="noStrike" cap="none" spc="0" baseline="0" dirty="0">
                <a:solidFill>
                  <a:srgbClr val="000000"/>
                </a:solidFill>
                <a:effectLst/>
                <a:latin typeface="Open Sans"/>
                <a:ea typeface="Open Sans"/>
                <a:cs typeface="Open Sans"/>
              </a:rPr>
              <a:t>. Bundestag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Bundesrat </a:t>
            </a:r>
            <a:r>
              <a:rPr lang="fr-FR" sz="1100" b="0" i="1" strike="noStrike" cap="none" spc="0" baseline="0" dirty="0" err="1">
                <a:solidFill>
                  <a:srgbClr val="000000"/>
                </a:solidFill>
                <a:effectLst/>
                <a:latin typeface="Open Sans"/>
                <a:ea typeface="Open Sans"/>
                <a:cs typeface="Open Sans"/>
              </a:rPr>
              <a:t>beraten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das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Gesetz</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Stärkung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Kindern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Jugendlichen</a:t>
            </a:r>
            <a:r>
              <a:rPr lang="fr-FR" sz="1100" b="0" i="1" strike="noStrike" cap="none" spc="0" baseline="0" dirty="0">
                <a:solidFill>
                  <a:srgbClr val="000000"/>
                </a:solidFill>
                <a:effectLst/>
                <a:latin typeface="Open Sans"/>
                <a:ea typeface="Open Sans"/>
                <a:cs typeface="Open Sans"/>
              </a:rPr>
              <a:t> (KJSG), </a:t>
            </a:r>
            <a:r>
              <a:rPr lang="fr-FR" sz="1100" b="0" i="0" strike="noStrike" cap="none" spc="0" baseline="0" dirty="0">
                <a:solidFill>
                  <a:srgbClr val="000000"/>
                </a:solidFill>
                <a:effectLst/>
                <a:latin typeface="Open Sans"/>
                <a:ea typeface="Open Sans"/>
                <a:cs typeface="Open Sans"/>
              </a:rPr>
              <a:t>Vol.1, pp. 37−39.</a:t>
            </a:r>
          </a:p>
        </p:txBody>
      </p:sp>
      <p:sp>
        <p:nvSpPr>
          <p:cNvPr id="4" name="Foliennummernplatzhalter 3"/>
          <p:cNvSpPr>
            <a:spLocks noGrp="1"/>
          </p:cNvSpPr>
          <p:nvPr>
            <p:ph type="sldNum" sz="quarter" idx="10"/>
          </p:nvPr>
        </p:nvSpPr>
        <p:spPr/>
        <p:txBody>
          <a:bodyPr/>
          <a:lstStyle/>
          <a:p>
            <a:fld id="{178ACBB0-B8BD-7243-B5CA-EEE1A71994D0}" type="slidenum">
              <a:rPr lang="de-DE" smtClean="0"/>
              <a:t>86</a:t>
            </a:fld>
            <a:endParaRPr lang="de-DE"/>
          </a:p>
        </p:txBody>
      </p:sp>
    </p:spTree>
    <p:extLst>
      <p:ext uri="{BB962C8B-B14F-4D97-AF65-F5344CB8AC3E}">
        <p14:creationId xmlns:p14="http://schemas.microsoft.com/office/powerpoint/2010/main" val="26533792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8659" y="4392165"/>
            <a:ext cx="5486400" cy="3600451"/>
          </a:xfrm>
        </p:spPr>
        <p:txBody>
          <a:bodyPr/>
          <a:lstStyle/>
          <a:p>
            <a:r>
              <a:rPr lang="fr-FR" sz="1100" b="0" i="0" strike="noStrike" cap="none" spc="0" baseline="0" dirty="0">
                <a:solidFill>
                  <a:srgbClr val="000000"/>
                </a:solidFill>
                <a:effectLst/>
                <a:latin typeface="Open Sans"/>
                <a:ea typeface="Open Sans"/>
                <a:cs typeface="Open Sans"/>
              </a:rPr>
              <a:t>Les enfants et les adolescents ont </a:t>
            </a:r>
            <a:r>
              <a:rPr lang="fr-FR" sz="1100" b="0" dirty="0">
                <a:latin typeface="Open Sans"/>
                <a:ea typeface="Open Sans"/>
                <a:cs typeface="Open Sans"/>
              </a:rPr>
              <a:t>le droit </a:t>
            </a:r>
            <a:r>
              <a:rPr lang="fr-FR" sz="1100" b="0" i="0" strike="noStrike" cap="none" spc="0" baseline="0" dirty="0">
                <a:solidFill>
                  <a:srgbClr val="000000"/>
                </a:solidFill>
                <a:effectLst/>
                <a:latin typeface="Open Sans"/>
                <a:ea typeface="Open Sans"/>
                <a:cs typeface="Open Sans"/>
              </a:rPr>
              <a:t>d’être associés à toutes les décisions qui concernent leur propre vie et à celles relatives à la conception de l’aide sociale à l’enfance et </a:t>
            </a:r>
            <a:r>
              <a:rPr lang="fr-FR" sz="1100" b="0" dirty="0">
                <a:latin typeface="Open Sans"/>
                <a:ea typeface="Open Sans"/>
                <a:cs typeface="Open Sans"/>
              </a:rPr>
              <a:t>à</a:t>
            </a:r>
            <a:r>
              <a:rPr lang="fr-FR" sz="1100" b="0" i="0" strike="noStrike" cap="none" spc="0" baseline="0" dirty="0">
                <a:solidFill>
                  <a:srgbClr val="000000"/>
                </a:solidFill>
                <a:effectLst/>
                <a:latin typeface="Open Sans"/>
                <a:ea typeface="Open Sans"/>
                <a:cs typeface="Open Sans"/>
              </a:rPr>
              <a:t> la jeunesse dans ses institutions comme dans la vie collective. Cela s’appelle le droit à la participation, entendu comme le droit de prendre part aux décisions.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L’article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du Livre VIII du Code de la Sécurité et de l’action sociales (SGB VIII) cite </a:t>
            </a:r>
            <a:r>
              <a:rPr lang="fr-FR" sz="1100" b="0" dirty="0">
                <a:latin typeface="Open Sans"/>
                <a:ea typeface="Open Sans"/>
                <a:cs typeface="Open Sans"/>
              </a:rPr>
              <a:t>le droit qu’ont les enfants et les adolescents de recevoir une éducation qui leur permette de devenir des personnes autonomes, responsables </a:t>
            </a:r>
            <a:r>
              <a:rPr lang="fr-FR" sz="1100" b="0" i="0" strike="noStrike" cap="none" spc="0" baseline="0" dirty="0">
                <a:solidFill>
                  <a:srgbClr val="000000"/>
                </a:solidFill>
                <a:effectLst/>
                <a:latin typeface="Open Sans"/>
                <a:ea typeface="Open Sans"/>
                <a:cs typeface="Open Sans"/>
              </a:rPr>
              <a:t>et capables de vivre en société, établissant un lien entre ces caractéristiques et des qualités comme l’autonomie et le sens du collectif qui, dans une société démocratique, sont synonymes de droit et de co-responsabilité en matière de codécision et de participation à la définition des contours de la vie collective, donc de la société.</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Sur la base de ce droit à décider de ce qui les concerne, les enfants et les adolescents doivent être associés à toutes les décisions relatives au service public de l’aide sociale à l’enfance et </a:t>
            </a:r>
            <a:r>
              <a:rPr lang="fr-FR" sz="1100" b="0" dirty="0">
                <a:latin typeface="Open Sans"/>
                <a:ea typeface="Open Sans"/>
                <a:cs typeface="Open Sans"/>
              </a:rPr>
              <a:t>à</a:t>
            </a:r>
            <a:r>
              <a:rPr lang="fr-FR" sz="1100" b="0" i="0" strike="noStrike" cap="none" spc="0" baseline="0" dirty="0">
                <a:solidFill>
                  <a:srgbClr val="000000"/>
                </a:solidFill>
                <a:effectLst/>
                <a:latin typeface="Open Sans"/>
                <a:ea typeface="Open Sans"/>
                <a:cs typeface="Open Sans"/>
              </a:rPr>
              <a:t> la </a:t>
            </a:r>
            <a:r>
              <a:rPr lang="fr-FR" sz="1100" b="0" i="0" u="none" strike="noStrike" cap="none" spc="0" baseline="0" dirty="0">
                <a:solidFill>
                  <a:srgbClr val="000000"/>
                </a:solidFill>
                <a:effectLst/>
                <a:latin typeface="Open Sans"/>
                <a:ea typeface="Open Sans"/>
                <a:cs typeface="Open Sans"/>
              </a:rPr>
              <a:t>jeunesse. </a:t>
            </a:r>
            <a:r>
              <a:rPr lang="fr-FR" sz="1100" b="0" i="0" strike="noStrike" cap="none" spc="0" baseline="0" dirty="0">
                <a:solidFill>
                  <a:srgbClr val="000000"/>
                </a:solidFill>
                <a:effectLst/>
                <a:latin typeface="Open Sans"/>
                <a:ea typeface="Open Sans"/>
                <a:cs typeface="Open Sans"/>
              </a:rPr>
              <a:t>Leur stade de développement respectif doit être pris en compte à cet égard, ainsi que leur faculté croissante à agir de façon de plus en plus autonome et responsable. L’article 8, al. 4 du SGB VIII stipule que : « la participation et l’accompagnement des enfants et des jeunes au sens du présent Livre se font sous une forme compréhensible, logique et </a:t>
            </a:r>
            <a:r>
              <a:rPr lang="fr-FR" sz="1100" b="0" i="0" u="none" strike="noStrike" cap="none" spc="0" baseline="0" dirty="0">
                <a:solidFill>
                  <a:srgbClr val="000000"/>
                </a:solidFill>
                <a:effectLst/>
                <a:latin typeface="Open Sans"/>
                <a:ea typeface="Open Sans"/>
                <a:cs typeface="Open Sans"/>
              </a:rPr>
              <a:t>univoque</a:t>
            </a:r>
            <a:r>
              <a:rPr lang="fr-FR" sz="1100" b="0" i="0" strike="noStrike" cap="none" spc="0" baseline="0" dirty="0">
                <a:solidFill>
                  <a:srgbClr val="000000"/>
                </a:solidFill>
                <a:effectLst/>
                <a:latin typeface="Open Sans"/>
                <a:ea typeface="Open Sans"/>
                <a:cs typeface="Open Sans"/>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D’une part, le SGB VIII exige que les enfants et les jeunes aient un droit marqué à l’autonomie et à la définition des offres de l’aide sociale à l’enfance et à la jeunesse qui leur conviennent, mais d’autre part, tout comme le prescrit la Convention internationale des droits de l’enfant (CIDE), leur âge doit être pris en compte. La mission consistant à tenir compte de l’âge des mineurs apparaît dans l’expression « en fonction de leur stade de développement » – formulation souvent brandie comme une réserve et non comme le mandat de créer des conditions de participation adaptée à l’âge et aux capacités des enfants en question à prendre des décisions. Cela limite l’exercice de leurs droits et, in fine, les soumet au pouvoir décisionnaire de personnes détentrices d’une expertise qui évaluent leur stade de développement respectif et qui peuvent, en conséquence, restreindre l’exercice de certains droits. Le SGB VIII se situe donc entre la reconnaissance des droits des enfants et des adolescents d’une part, et d’une restriction « </a:t>
            </a:r>
            <a:r>
              <a:rPr lang="fr-FR" sz="1100" b="0" i="0" strike="noStrike" cap="none" spc="0" baseline="0" dirty="0" err="1">
                <a:solidFill>
                  <a:srgbClr val="000000"/>
                </a:solidFill>
                <a:effectLst/>
                <a:latin typeface="Open Sans"/>
                <a:ea typeface="Open Sans"/>
                <a:cs typeface="Open Sans"/>
              </a:rPr>
              <a:t>expertocrate</a:t>
            </a:r>
            <a:r>
              <a:rPr lang="fr-FR" sz="1100" b="0" i="0" strike="noStrike" cap="none" spc="0" baseline="0" dirty="0">
                <a:solidFill>
                  <a:srgbClr val="000000"/>
                </a:solidFill>
                <a:effectLst/>
                <a:latin typeface="Open Sans"/>
                <a:ea typeface="Open Sans"/>
                <a:cs typeface="Open Sans"/>
              </a:rPr>
              <a:t> » de ces mêmes droits d’autre part.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Il est donc essentiel de porter un regard critique sur la manière dont les droits à la codécision et à la </a:t>
            </a:r>
            <a:r>
              <a:rPr lang="fr-FR" sz="1100" b="0" i="0" strike="noStrike" cap="none" spc="0" baseline="0" dirty="0" err="1">
                <a:solidFill>
                  <a:srgbClr val="000000"/>
                </a:solidFill>
                <a:effectLst/>
                <a:latin typeface="Open Sans"/>
                <a:ea typeface="Open Sans"/>
                <a:cs typeface="Open Sans"/>
              </a:rPr>
              <a:t>codéfinition</a:t>
            </a:r>
            <a:r>
              <a:rPr lang="fr-FR" sz="1100" b="0" i="0" strike="noStrike" cap="none" spc="0" baseline="0" dirty="0">
                <a:solidFill>
                  <a:srgbClr val="000000"/>
                </a:solidFill>
                <a:effectLst/>
                <a:latin typeface="Open Sans"/>
                <a:ea typeface="Open Sans"/>
                <a:cs typeface="Open Sans"/>
              </a:rPr>
              <a:t> des offres, des aides et, le cas échéant, de mesures régaliennes de protection, se déclinent en pratique dans les services et les institutions, et si les enfants et les jeunes concernés peuvent réellement exercer leurs droits. Ces derniers sont entre les mains des professionnels et des études montrent que ces professionnels ne permettent pas toujours </a:t>
            </a:r>
            <a:r>
              <a:rPr lang="fr-FR" sz="1100" b="0" i="0" u="none" strike="noStrike" cap="none" spc="0" baseline="0" dirty="0">
                <a:solidFill>
                  <a:srgbClr val="000000"/>
                </a:solidFill>
                <a:effectLst/>
                <a:latin typeface="Open Sans"/>
                <a:ea typeface="Open Sans"/>
                <a:cs typeface="Open Sans"/>
              </a:rPr>
              <a:t>aux titulaires de ces droits de </a:t>
            </a:r>
            <a:r>
              <a:rPr lang="fr-FR" sz="1100" b="0" i="0" strike="noStrike" cap="none" spc="0" baseline="0" dirty="0">
                <a:solidFill>
                  <a:srgbClr val="000000"/>
                </a:solidFill>
                <a:effectLst/>
                <a:latin typeface="Open Sans"/>
                <a:ea typeface="Open Sans"/>
                <a:cs typeface="Open Sans"/>
              </a:rPr>
              <a:t>les exercer de manière holistique et qualifiée.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Du fait même du fort pouvoir structurel dont jouissent les professionnels, il existe un risque réel d’abus de pouvoir. C’est pourquoi le SGB VIII impose des procédures adaptées pour la participation des mineurs ainsi que la possibilité pour eux de </a:t>
            </a:r>
            <a:r>
              <a:rPr lang="fr-FR" sz="1100" b="0" dirty="0">
                <a:latin typeface="Open Sans"/>
                <a:ea typeface="Open Sans"/>
                <a:cs typeface="Open Sans"/>
              </a:rPr>
              <a:t>se plaindre si leurs droits sont violés dans le cadre d’affaires personnelles. En lien avec d’autres mesures de protection, cela représente une porte ouverte vers la participation et un recours renforcé pour les enfants face au risque d’abus de pouvoir de la part de professionnels.</a:t>
            </a:r>
            <a:r>
              <a:rPr lang="fr-FR" sz="1100" b="0" i="0" strike="noStrike" cap="none" spc="0" baseline="0" dirty="0">
                <a:solidFill>
                  <a:srgbClr val="000000"/>
                </a:solidFill>
                <a:effectLst/>
                <a:latin typeface="Open Sans"/>
                <a:ea typeface="Open Sans"/>
                <a:cs typeface="Open Sans"/>
              </a:rPr>
              <a:t> Ils peuvent en outre s’adresser à des espaces de médiation, de conseil et d’aide à la résolution de conflits tels que définis dans le cadre des missions de l’aide sociale à l’enfance et à la jeunesse (art. 2) et de la manière dont elles sont exécutées par les organismes publics et indépendants de l’aide sociale à l’enfance et à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u="none" strike="noStrike" cap="none" spc="0" baseline="0" dirty="0">
                <a:solidFill>
                  <a:srgbClr val="000000"/>
                </a:solidFill>
                <a:effectLst/>
                <a:latin typeface="Open Sans"/>
                <a:ea typeface="Open Sans"/>
                <a:cs typeface="Open Sans"/>
              </a:rPr>
              <a:t>Au-delà des institutions</a:t>
            </a:r>
            <a:r>
              <a:rPr lang="fr-FR" sz="1100" b="0" i="0" strike="noStrike" cap="none" spc="0" baseline="0" dirty="0">
                <a:solidFill>
                  <a:srgbClr val="000000"/>
                </a:solidFill>
                <a:effectLst/>
                <a:latin typeface="Open Sans"/>
                <a:ea typeface="Open Sans"/>
                <a:cs typeface="Open Sans"/>
              </a:rPr>
              <a:t>, les enfants et les adolescents ont en outre le droit de prendre part aux décisions concernant la vie collective et les offres qui incombent à l’aide sociale à l’enfance et à la jeunesse, par exemple en matière de planification de l’aide. Les fédérations de jeunesse et d’autres types de collectifs de jeunes ont aussi la possibilité de recenser et de relayer dans le débat public comme dans le champ politique les intérêts et les attentes de la jeune génération (art. 4a, art. 78 du SGB VIII). Les enfants et les jeunes y sont considérés comme des membres à part entière de la vie au sein d’une société démocratique qui, à ce titre, doivent contribuer aux décisions qui les concernent.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Knauer, </a:t>
            </a:r>
            <a:r>
              <a:rPr lang="fr-FR" sz="1100" b="0" i="0" strike="noStrike" cap="none" spc="0" baseline="0" dirty="0" err="1">
                <a:solidFill>
                  <a:srgbClr val="000000"/>
                </a:solidFill>
                <a:effectLst/>
                <a:latin typeface="Open Sans"/>
                <a:ea typeface="Open Sans"/>
                <a:cs typeface="Open Sans"/>
              </a:rPr>
              <a:t>Reingard</a:t>
            </a:r>
            <a:r>
              <a:rPr lang="fr-FR" sz="1100" b="0" i="0" strike="noStrike" cap="none" spc="0" baseline="0" dirty="0">
                <a:solidFill>
                  <a:srgbClr val="000000"/>
                </a:solidFill>
                <a:effectLst/>
                <a:latin typeface="Open Sans"/>
                <a:ea typeface="Open Sans"/>
                <a:cs typeface="Open Sans"/>
              </a:rPr>
              <a:t>/</a:t>
            </a:r>
            <a:r>
              <a:rPr lang="fr-FR" sz="1100" b="0" i="0" strike="noStrike" cap="none" spc="0" baseline="0" dirty="0" err="1">
                <a:solidFill>
                  <a:srgbClr val="000000"/>
                </a:solidFill>
                <a:effectLst/>
                <a:latin typeface="Open Sans"/>
                <a:ea typeface="Open Sans"/>
                <a:cs typeface="Open Sans"/>
              </a:rPr>
              <a:t>Sturzenhecker</a:t>
            </a:r>
            <a:r>
              <a:rPr lang="fr-FR" sz="1100" b="0" i="0" strike="noStrike" cap="none" spc="0" baseline="0" dirty="0">
                <a:solidFill>
                  <a:srgbClr val="000000"/>
                </a:solidFill>
                <a:effectLst/>
                <a:latin typeface="Open Sans"/>
                <a:ea typeface="Open Sans"/>
                <a:cs typeface="Open Sans"/>
              </a:rPr>
              <a:t>, Benedikt (2016) : </a:t>
            </a:r>
            <a:r>
              <a:rPr lang="fr-FR" sz="1100" b="0" i="1" strike="noStrike" cap="none" spc="0" baseline="0" dirty="0" err="1">
                <a:solidFill>
                  <a:srgbClr val="000000"/>
                </a:solidFill>
                <a:effectLst/>
                <a:latin typeface="Open Sans"/>
                <a:ea typeface="Open Sans"/>
                <a:cs typeface="Open Sans"/>
              </a:rPr>
              <a:t>Demokratische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Partizipation</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Kindern</a:t>
            </a:r>
            <a:r>
              <a:rPr lang="fr-FR" sz="1100" b="0" i="0" strike="noStrike" cap="none" spc="0" baseline="0" dirty="0">
                <a:solidFill>
                  <a:srgbClr val="000000"/>
                </a:solidFill>
                <a:effectLst/>
                <a:latin typeface="Open Sans"/>
                <a:ea typeface="Open Sans"/>
                <a:cs typeface="Open Sans"/>
              </a:rPr>
              <a:t>, Weinheim et Bâle.</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Pluto, Liane (2007) : </a:t>
            </a:r>
            <a:r>
              <a:rPr lang="fr-FR" sz="1100" b="0" i="1" strike="noStrike" cap="none" spc="0" baseline="0" dirty="0" err="1">
                <a:solidFill>
                  <a:srgbClr val="000000"/>
                </a:solidFill>
                <a:effectLst/>
                <a:latin typeface="Open Sans"/>
                <a:ea typeface="Open Sans"/>
                <a:cs typeface="Open Sans"/>
              </a:rPr>
              <a:t>Partizipation</a:t>
            </a:r>
            <a:r>
              <a:rPr lang="fr-FR" sz="1100" b="0" i="1" strike="noStrike" cap="none" spc="0" baseline="0" dirty="0">
                <a:solidFill>
                  <a:srgbClr val="000000"/>
                </a:solidFill>
                <a:effectLst/>
                <a:latin typeface="Open Sans"/>
                <a:ea typeface="Open Sans"/>
                <a:cs typeface="Open Sans"/>
              </a:rPr>
              <a:t> in den </a:t>
            </a:r>
            <a:r>
              <a:rPr lang="fr-FR" sz="1100" b="0" i="1" strike="noStrike" cap="none" spc="0" baseline="0" dirty="0" err="1">
                <a:solidFill>
                  <a:srgbClr val="000000"/>
                </a:solidFill>
                <a:effectLst/>
                <a:latin typeface="Open Sans"/>
                <a:ea typeface="Open Sans"/>
                <a:cs typeface="Open Sans"/>
              </a:rPr>
              <a:t>Hilfen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Erziehung</a:t>
            </a:r>
            <a:r>
              <a:rPr lang="fr-FR" sz="1100" b="0" i="0" strike="noStrike" cap="none" spc="0" baseline="0" dirty="0">
                <a:solidFill>
                  <a:srgbClr val="000000"/>
                </a:solidFill>
                <a:effectLst/>
                <a:latin typeface="Open Sans"/>
                <a:ea typeface="Open Sans"/>
                <a:cs typeface="Open Sans"/>
              </a:rPr>
              <a:t>, Munich.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(2016) : </a:t>
            </a:r>
            <a:r>
              <a:rPr lang="fr-FR" sz="1100" b="0" i="1" strike="noStrike" cap="none" spc="0" baseline="0" dirty="0" err="1">
                <a:solidFill>
                  <a:srgbClr val="000000"/>
                </a:solidFill>
                <a:effectLst/>
                <a:latin typeface="Open Sans"/>
                <a:ea typeface="Open Sans"/>
                <a:cs typeface="Open Sans"/>
              </a:rPr>
              <a:t>Partizipation</a:t>
            </a:r>
            <a:r>
              <a:rPr lang="fr-FR" sz="1100" b="0" i="0" strike="noStrike" cap="none" spc="0" baseline="0" dirty="0">
                <a:solidFill>
                  <a:srgbClr val="000000"/>
                </a:solidFill>
                <a:effectLst/>
                <a:latin typeface="Open Sans"/>
                <a:ea typeface="Open Sans"/>
                <a:cs typeface="Open Sans"/>
              </a:rPr>
              <a:t>; in: Schröer, Wolfgang/</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Weinheim et Bâle, pp. 1050−1066.</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87</a:t>
            </a:fld>
            <a:endParaRPr lang="de-DE"/>
          </a:p>
        </p:txBody>
      </p:sp>
    </p:spTree>
    <p:extLst>
      <p:ext uri="{BB962C8B-B14F-4D97-AF65-F5344CB8AC3E}">
        <p14:creationId xmlns:p14="http://schemas.microsoft.com/office/powerpoint/2010/main" val="41873389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2268795"/>
          </a:xfrm>
        </p:spPr>
        <p:txBody>
          <a:bodyPr/>
          <a:lstStyle/>
          <a:p>
            <a:r>
              <a:rPr lang="fr-FR" sz="1100" b="0" i="0" strike="noStrike" cap="none" spc="0" baseline="0" dirty="0">
                <a:solidFill>
                  <a:srgbClr val="000000"/>
                </a:solidFill>
                <a:effectLst/>
                <a:latin typeface="Open Sans"/>
                <a:ea typeface="Open Sans"/>
                <a:cs typeface="Open Sans"/>
              </a:rPr>
              <a:t>Le droit des enfants et des jeunes à prendre part aux décisions qui concernent leur propre vie ainsi que les institutions de l’aide sociale à l’enfance et à la jeunesse et, au-delà, toute la vie sociale, est présent dans l’ensemble du SGB VIII. Ces droits à la participation relèvent de différents niveaux, inscrits dans la loi comme suit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i="0" strike="noStrike" cap="none" spc="0" baseline="0" dirty="0">
                <a:solidFill>
                  <a:srgbClr val="000000"/>
                </a:solidFill>
                <a:effectLst/>
                <a:latin typeface="Open Sans"/>
                <a:ea typeface="Open Sans"/>
                <a:cs typeface="Open Sans"/>
              </a:rPr>
              <a:t>1. </a:t>
            </a:r>
            <a:r>
              <a:rPr lang="fr-FR" sz="1100" b="1" i="0" u="none" strike="noStrike" cap="none" spc="0" baseline="0" dirty="0">
                <a:solidFill>
                  <a:srgbClr val="000000"/>
                </a:solidFill>
                <a:effectLst/>
                <a:latin typeface="Open Sans"/>
                <a:ea typeface="Open Sans"/>
                <a:cs typeface="Open Sans"/>
              </a:rPr>
              <a:t>Le d</a:t>
            </a:r>
            <a:r>
              <a:rPr lang="fr-FR" sz="1100" b="1" u="none" dirty="0">
                <a:latin typeface="Open Sans"/>
                <a:ea typeface="Open Sans"/>
                <a:cs typeface="Open Sans"/>
              </a:rPr>
              <a:t>roit </a:t>
            </a:r>
            <a:r>
              <a:rPr lang="fr-FR" sz="1100" b="1" dirty="0">
                <a:latin typeface="Open Sans"/>
                <a:ea typeface="Open Sans"/>
                <a:cs typeface="Open Sans"/>
              </a:rPr>
              <a:t>à l’autonomie </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fr-FR" sz="1100" b="0" i="0" strike="noStrike" cap="none" spc="0" baseline="0" dirty="0">
                <a:solidFill>
                  <a:srgbClr val="000000"/>
                </a:solidFill>
                <a:effectLst/>
                <a:latin typeface="Open Sans"/>
                <a:ea typeface="Open Sans"/>
                <a:cs typeface="Open Sans"/>
              </a:rPr>
              <a:t>L’art.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du SGB VIII cite </a:t>
            </a:r>
            <a:r>
              <a:rPr lang="fr-FR" sz="1100" b="0" dirty="0">
                <a:latin typeface="Open Sans"/>
                <a:ea typeface="Open Sans"/>
                <a:cs typeface="Open Sans"/>
              </a:rPr>
              <a:t>le droit qu’ont les enfants et les adolescents de recevoir une éducation qui leur permette de devenir des personnes autonomes, responsables </a:t>
            </a:r>
            <a:r>
              <a:rPr lang="fr-FR" sz="1100" b="0" i="0" strike="noStrike" cap="none" spc="0" baseline="0" dirty="0">
                <a:solidFill>
                  <a:srgbClr val="000000"/>
                </a:solidFill>
                <a:effectLst/>
                <a:latin typeface="Open Sans"/>
                <a:ea typeface="Open Sans"/>
                <a:cs typeface="Open Sans"/>
              </a:rPr>
              <a:t>et capables de vivre en société, établissant un lien entre ces caractéristiques et des qualités comme l’autonomie et le sens du collectif qui, dans une société démocratique, sont synonymes de droit et de co-responsabilité en matière de codécision et de participation à la définition des contours de la vie collective, donc de la société.</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L’art. 5, al. 1 du SGB VIII leur garantit le droit « de choisir entre plusieurs institutions et services proposés par divers organismes et d’exprimer des souhaits quant à la manière dont l’aide sera pensée » (à condition que cela n’entraîne pas de frais disproportionnés).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Selon l’article 8 du SGB VIII, les enfants et les adolescents doivent être associés à toutes les décisions relatives au service public de l’aide sociale à l’enfance et </a:t>
            </a:r>
            <a:r>
              <a:rPr lang="fr-FR" sz="1100" b="0" dirty="0">
                <a:latin typeface="Open Sans"/>
                <a:ea typeface="Open Sans"/>
                <a:cs typeface="Open Sans"/>
              </a:rPr>
              <a:t>à</a:t>
            </a:r>
            <a:r>
              <a:rPr lang="fr-FR" sz="1100" b="0" i="0" strike="noStrike" cap="none" spc="0" baseline="0" dirty="0">
                <a:solidFill>
                  <a:srgbClr val="000000"/>
                </a:solidFill>
                <a:effectLst/>
                <a:latin typeface="Open Sans"/>
                <a:ea typeface="Open Sans"/>
                <a:cs typeface="Open Sans"/>
              </a:rPr>
              <a:t> la jeunesse. « Leur stade de développement respectif doit être pris en compte à cet égard, ainsi que leur faculté croissante à agir de façon de plus en plus autonome et responsable ». Cela doit se faire « sous une forme compréhensible, logique et </a:t>
            </a:r>
            <a:r>
              <a:rPr lang="fr-FR" sz="1100" b="0" i="0" u="none" strike="noStrike" cap="none" spc="0" baseline="0" dirty="0">
                <a:solidFill>
                  <a:srgbClr val="000000"/>
                </a:solidFill>
                <a:effectLst/>
                <a:latin typeface="Open Sans"/>
                <a:ea typeface="Open Sans"/>
                <a:cs typeface="Open Sans"/>
              </a:rPr>
              <a:t>univoque. </a:t>
            </a:r>
            <a:r>
              <a:rPr lang="fr-FR" sz="1100" b="0" i="0" strike="noStrike" cap="none" spc="0" baseline="0" dirty="0">
                <a:solidFill>
                  <a:srgbClr val="000000"/>
                </a:solidFill>
                <a:effectLst/>
                <a:latin typeface="Open Sans"/>
                <a:ea typeface="Open Sans"/>
                <a:cs typeface="Open Sans"/>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L’article 8, al. 1 du SGB VIII relatif à la mission de protection en cas de mise en danger d’un enfant stipule qu’en pareilles circonstances, lorsque le bien-être physique ou moral d’un enfant est en danger, l’enfant – ou l’adolescent – et ses parents ou responsables légaux doivent être associés à l’évaluation du risque d’atteinte à son bien-être, dans la mesure où cela </a:t>
            </a:r>
            <a:r>
              <a:rPr lang="fr-FR" sz="1100" b="0" i="0" u="none" strike="noStrike" cap="none" spc="0" baseline="0" dirty="0">
                <a:solidFill>
                  <a:srgbClr val="000000"/>
                </a:solidFill>
                <a:effectLst/>
                <a:latin typeface="Open Sans"/>
                <a:ea typeface="Open Sans"/>
                <a:cs typeface="Open Sans"/>
              </a:rPr>
              <a:t>n’obère </a:t>
            </a:r>
            <a:r>
              <a:rPr lang="fr-FR" sz="1100" b="0" i="0" strike="noStrike" cap="none" spc="0" baseline="0" dirty="0">
                <a:solidFill>
                  <a:srgbClr val="000000"/>
                </a:solidFill>
                <a:effectLst/>
                <a:latin typeface="Open Sans"/>
                <a:ea typeface="Open Sans"/>
                <a:cs typeface="Open Sans"/>
              </a:rPr>
              <a:t>pas la protection efficace du mineur en question.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Selon l’article 9a, les jeunes ont la possibilité de s’adresser à des espaces indépendants de médiation « pour y recevoir des conseils ainsi qu’une aide à la résolution de conflits survenus dans le cadre des missions de l’aide sociale à l’enfance et à la jeunesse.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L’article 42, al. 1.1 du SGB VIII garantit aux enfants et aux jeunes un droit inconditionnel au</a:t>
            </a:r>
            <a:r>
              <a:rPr lang="fr-FR" sz="1100" b="0" i="0" u="none" strike="noStrike" cap="none" spc="0" baseline="0" dirty="0">
                <a:solidFill>
                  <a:srgbClr val="000000"/>
                </a:solidFill>
                <a:effectLst/>
                <a:latin typeface="Open Sans"/>
                <a:ea typeface="Open Sans"/>
                <a:cs typeface="Open Sans"/>
              </a:rPr>
              <a:t> placement </a:t>
            </a:r>
            <a:r>
              <a:rPr lang="fr-FR" sz="1100" b="0" i="0" strike="noStrike" cap="none" spc="0" baseline="0" dirty="0">
                <a:solidFill>
                  <a:srgbClr val="000000"/>
                </a:solidFill>
                <a:effectLst/>
                <a:latin typeface="Open Sans"/>
                <a:ea typeface="Open Sans"/>
                <a:cs typeface="Open Sans"/>
              </a:rPr>
              <a:t>s’ils en font la demande.</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i="0" strike="noStrike" cap="none" spc="0" baseline="0" dirty="0">
                <a:solidFill>
                  <a:srgbClr val="000000"/>
                </a:solidFill>
                <a:effectLst/>
                <a:latin typeface="Open Sans"/>
                <a:ea typeface="Open Sans"/>
                <a:cs typeface="Open Sans"/>
              </a:rPr>
              <a:t>2. Le </a:t>
            </a:r>
            <a:r>
              <a:rPr lang="fr-FR" sz="1100" b="1" dirty="0">
                <a:latin typeface="Open Sans"/>
                <a:ea typeface="Open Sans"/>
                <a:cs typeface="Open Sans"/>
              </a:rPr>
              <a:t>droit de participer à la conception des offres dans les institutions de l’aide sociale à l’enfance et à la jeunesse</a:t>
            </a:r>
            <a:r>
              <a:rPr lang="fr-FR" sz="1600" b="1" dirty="0">
                <a:latin typeface="Open Sans"/>
                <a:ea typeface="Open Sans"/>
                <a:cs typeface="Open Sans"/>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4a, al. 1 du SGB VIII : les titulaires de droits et les bénéficiaires de prestations peuvent se regrouper au sein d’associations afin de soutenir et d’accompagner les publics de l’aide sociale à l’enfance et à la jeunesse.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L’article 9.2 stipule que, lors de la conception des prestations et l’exécution de ces missions, il convient de prendre en compte la capacité et le besoin croissants de l’enfant ou de l’adolescent d’agir « de façon de plus en plus autonome et responsable.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11 du SGB VIII : les offres du travail de jeunesse doivent être </a:t>
            </a:r>
            <a:r>
              <a:rPr lang="fr-FR" sz="1100" b="0" i="0" strike="noStrike" cap="none" spc="0" baseline="0" dirty="0" err="1">
                <a:solidFill>
                  <a:srgbClr val="000000"/>
                </a:solidFill>
                <a:effectLst/>
                <a:latin typeface="Open Sans"/>
                <a:ea typeface="Open Sans"/>
                <a:cs typeface="Open Sans"/>
              </a:rPr>
              <a:t>co</a:t>
            </a:r>
            <a:r>
              <a:rPr lang="fr-FR" sz="1100" b="0" i="0" strike="noStrike" cap="none" spc="0" baseline="0" dirty="0">
                <a:solidFill>
                  <a:srgbClr val="000000"/>
                </a:solidFill>
                <a:effectLst/>
                <a:latin typeface="Open Sans"/>
                <a:ea typeface="Open Sans"/>
                <a:cs typeface="Open Sans"/>
              </a:rPr>
              <a:t>-définies et conçues avec la participation des enfants et des jeunes.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12, al. 2 du SGB VIII : « Dans les fédérations et au sein des groupes de jeunes, le travail de jeunesse est organisé et pensé par les jeunes eux-mêmes, qui en assument la responsabilité collective.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L’article 36 du SGB VIII garantit le droit de prendre part à la conception des aides éducatives (projet d’intervention), à savoir « le diagnostic du besoin, les modalités de l’aide à apporter ainsi que les services indispensables.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L’article 45 du SGB VIII exige que l’habilitation des structures d’accueil d’enfants à la journée et des institutions de type foyer de l’enfance soit soumise à la mise en place de procédures adaptées permettant aux mineurs pris en charge de s’exprimer et de participer, et qu’ils aient aussi la possibilité de se plaindre </a:t>
            </a:r>
            <a:r>
              <a:rPr lang="fr-FR" sz="1100" b="0" dirty="0">
                <a:latin typeface="Open Sans"/>
                <a:ea typeface="Open Sans"/>
                <a:cs typeface="Open Sans"/>
              </a:rPr>
              <a:t>si leurs droits sont violés dans le cadre d’affaires personnelles au sein de l’institution comme à l’extérieur.</a:t>
            </a:r>
            <a:r>
              <a:rPr lang="fr-FR" sz="1100" b="0" i="0" strike="noStrike" cap="none" spc="0" baseline="0" dirty="0">
                <a:solidFill>
                  <a:srgbClr val="000000"/>
                </a:solidFill>
                <a:effectLst/>
                <a:latin typeface="Open Sans"/>
                <a:ea typeface="Open Sans"/>
                <a:cs typeface="Open Sans"/>
              </a:rPr>
              <a:t> </a:t>
            </a:r>
          </a:p>
          <a:p>
            <a:pPr marL="171450" lvl="0" indent="-171450">
              <a:buFont typeface="Wingdings" panose="05000000000000000000" pitchFamily="2" charset="2"/>
              <a:buChar char="Ø"/>
            </a:pP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i="0" strike="noStrike" cap="none" spc="0" baseline="0" dirty="0">
                <a:solidFill>
                  <a:srgbClr val="000000"/>
                </a:solidFill>
                <a:effectLst/>
                <a:latin typeface="Open Sans"/>
                <a:ea typeface="Open Sans"/>
                <a:cs typeface="Open Sans"/>
              </a:rPr>
              <a:t>3. </a:t>
            </a:r>
            <a:r>
              <a:rPr lang="fr-FR" sz="1100" b="1" dirty="0">
                <a:latin typeface="Open Sans"/>
                <a:ea typeface="Open Sans"/>
                <a:cs typeface="Open Sans"/>
              </a:rPr>
              <a:t>Le droit de participer à la conception de l’aide sociale à l’enfance et à la jeunesse dans la vie sociale</a:t>
            </a:r>
            <a:endParaRPr lang="fr-FR" sz="1100" b="1" i="0" strike="noStrike" cap="none" spc="0" baseline="0" dirty="0">
              <a:solidFill>
                <a:srgbClr val="000000"/>
              </a:solidFill>
              <a:effectLst/>
              <a:latin typeface="Open Sans"/>
              <a:ea typeface="Open Sans"/>
              <a:cs typeface="Open Sans"/>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L’article 4a du SGB VIII charge le service public de l’aide sociale à l’enfance et à la jeunesse de soutenir les collectifs autogérés et de coopérer avec eux, notamment en les impliquant dans les activités des comités définis à l’article 78 du SGB VIII.</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Art. 12 du SGB VIII : les fédérations de jeunesse recensent et relaient les intérêts et les attentes de la jeune génération au sein de la société.</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L’article 71, al. 1 du SGB VIII stipule qu’il convient « d’examiner de manière adaptée » les propositions des fédérations de jeunesse relatives à la composition de la Commission de l’aide sociale à l’enfance et à la jeunesse.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L’article 80, al. </a:t>
            </a:r>
            <a:r>
              <a:rPr lang="fr-FR" sz="1100" b="0" i="0" u="none" strike="noStrike" cap="none" spc="0" baseline="0" dirty="0">
                <a:solidFill>
                  <a:srgbClr val="000000"/>
                </a:solidFill>
                <a:effectLst/>
                <a:latin typeface="Open Sans"/>
                <a:ea typeface="Open Sans"/>
                <a:cs typeface="Open Sans"/>
              </a:rPr>
              <a:t>1.2 </a:t>
            </a:r>
            <a:r>
              <a:rPr lang="fr-FR" sz="1100" b="0" i="0" strike="noStrike" cap="none" spc="0" baseline="0" dirty="0">
                <a:solidFill>
                  <a:srgbClr val="000000"/>
                </a:solidFill>
                <a:effectLst/>
                <a:latin typeface="Open Sans"/>
                <a:ea typeface="Open Sans"/>
                <a:cs typeface="Open Sans"/>
              </a:rPr>
              <a:t>du SGB VIII impose aux structures publiques de l’aide sociale à l’enfance et à la jeunesse « d’examiner la nécessité de l’intervention en tenant compte des souhaits, des besoins et des intérêts des jeunes et de leurs responsables légaux » dans le cadre de la planification de l’aide.</a:t>
            </a:r>
          </a:p>
        </p:txBody>
      </p:sp>
      <p:sp>
        <p:nvSpPr>
          <p:cNvPr id="4" name="Foliennummernplatzhalter 3"/>
          <p:cNvSpPr>
            <a:spLocks noGrp="1"/>
          </p:cNvSpPr>
          <p:nvPr>
            <p:ph type="sldNum" sz="quarter" idx="10"/>
          </p:nvPr>
        </p:nvSpPr>
        <p:spPr/>
        <p:txBody>
          <a:bodyPr/>
          <a:lstStyle/>
          <a:p>
            <a:fld id="{178ACBB0-B8BD-7243-B5CA-EEE1A71994D0}" type="slidenum">
              <a:rPr lang="de-DE" smtClean="0"/>
              <a:t>88</a:t>
            </a:fld>
            <a:endParaRPr lang="de-DE"/>
          </a:p>
        </p:txBody>
      </p:sp>
    </p:spTree>
    <p:extLst>
      <p:ext uri="{BB962C8B-B14F-4D97-AF65-F5344CB8AC3E}">
        <p14:creationId xmlns:p14="http://schemas.microsoft.com/office/powerpoint/2010/main" val="19281940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090064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latin typeface="Open Sans"/>
                <a:ea typeface="Open Sans"/>
                <a:cs typeface="Open Sans"/>
              </a:rPr>
              <a:t>Dans le contexte de </a:t>
            </a:r>
            <a:r>
              <a:rPr lang="fr-FR" sz="1100" b="0" i="0" strike="noStrike" cap="none" spc="0" baseline="0" dirty="0">
                <a:solidFill>
                  <a:srgbClr val="000000"/>
                </a:solidFill>
                <a:effectLst/>
                <a:latin typeface="Open Sans"/>
                <a:ea typeface="Open Sans"/>
                <a:cs typeface="Open Sans"/>
              </a:rPr>
              <a:t>l’aide sociale à l’enfance et à la jeunesse, la médiation signifie l’accès pour les enfants, les adolescents ou leurs parents à une information, à des conseils et à une aide à la résolution des conflits, proposés de manière impartiale par les organismes publics ou indépendants </a:t>
            </a:r>
            <a:r>
              <a:rPr lang="fr-FR" sz="1100" b="0" dirty="0">
                <a:latin typeface="Open Sans"/>
                <a:ea typeface="Open Sans"/>
                <a:cs typeface="Open Sans"/>
              </a:rPr>
              <a:t>de </a:t>
            </a:r>
            <a:r>
              <a:rPr lang="fr-FR" sz="1100" b="0" i="0" strike="noStrike" cap="none" spc="0" baseline="0" dirty="0">
                <a:solidFill>
                  <a:srgbClr val="000000"/>
                </a:solidFill>
                <a:effectLst/>
                <a:latin typeface="Open Sans"/>
                <a:ea typeface="Open Sans"/>
                <a:cs typeface="Open Sans"/>
              </a:rPr>
              <a:t>l’aide sociale à l’enfance et à la jeunesse. Ces </a:t>
            </a:r>
            <a:r>
              <a:rPr lang="fr-FR" sz="1100" b="0" dirty="0">
                <a:latin typeface="Open Sans"/>
                <a:ea typeface="Open Sans"/>
                <a:cs typeface="Open Sans"/>
              </a:rPr>
              <a:t>activités constituent une </a:t>
            </a:r>
            <a:r>
              <a:rPr lang="fr-FR" sz="1100" dirty="0">
                <a:latin typeface="Open Sans"/>
                <a:ea typeface="Open Sans"/>
                <a:cs typeface="Open Sans"/>
              </a:rPr>
              <a:t>forme de rééquilibrage du pouvoir dans cette structure fortement asymétrique </a:t>
            </a:r>
            <a:r>
              <a:rPr lang="fr-FR" sz="1100" b="0" dirty="0">
                <a:latin typeface="Open Sans"/>
                <a:ea typeface="Open Sans"/>
                <a:cs typeface="Open Sans"/>
              </a:rPr>
              <a:t>qu’est </a:t>
            </a:r>
            <a:r>
              <a:rPr lang="fr-FR" sz="1100" b="0" i="0" strike="noStrike" cap="none" spc="0" baseline="0" dirty="0">
                <a:solidFill>
                  <a:srgbClr val="000000"/>
                </a:solidFill>
                <a:effectLst/>
                <a:latin typeface="Open Sans"/>
                <a:ea typeface="Open Sans"/>
                <a:cs typeface="Open Sans"/>
              </a:rPr>
              <a:t>l’aide sociale à l’enfance et à la jeunesse, notamment dans les configurations conflictuelles. Cela implique de prodiguer des conseils et d’apporter un soutien à la partie structurellement la plus faible, et ce de manière indépendante. Au côté du conseil individuel, le rôle de ces espaces de médiation consiste aussi à faire un travail de lobbying politique pour défendre une aide sociale à l’enfance et à la jeunesse tournée vers les besoins de ses bénéficiaires ainsi qu’une politique sociale qui crée « des conditions de vie positives pour les mineurs et leur famille » (</a:t>
            </a:r>
            <a:r>
              <a:rPr lang="fr-FR" sz="1100" b="0" i="1" strike="noStrike" cap="none" spc="0" baseline="0" dirty="0">
                <a:solidFill>
                  <a:srgbClr val="000000"/>
                </a:solidFill>
                <a:effectLst/>
                <a:latin typeface="Open Sans"/>
                <a:ea typeface="Open Sans"/>
                <a:cs typeface="Open Sans"/>
              </a:rPr>
              <a:t>art. 1</a:t>
            </a:r>
            <a:r>
              <a:rPr lang="fr-FR" sz="1100" b="0" i="1" strike="noStrike" cap="none" spc="0" baseline="30000" dirty="0">
                <a:solidFill>
                  <a:srgbClr val="000000"/>
                </a:solidFill>
                <a:effectLst/>
                <a:latin typeface="Open Sans"/>
                <a:ea typeface="Open Sans"/>
                <a:cs typeface="Open Sans"/>
              </a:rPr>
              <a:t>er</a:t>
            </a:r>
            <a:r>
              <a:rPr lang="fr-FR" sz="1100" b="0" i="1" strike="noStrike" cap="none" spc="0" baseline="0" dirty="0">
                <a:solidFill>
                  <a:srgbClr val="000000"/>
                </a:solidFill>
                <a:effectLst/>
                <a:latin typeface="Open Sans"/>
                <a:ea typeface="Open Sans"/>
                <a:cs typeface="Open Sans"/>
              </a:rPr>
              <a:t>, al. 3.5 du SGB VI</a:t>
            </a:r>
            <a:r>
              <a:rPr lang="fr-FR" sz="1100" b="0" i="0" strike="noStrike" cap="none" spc="0" baseline="0" dirty="0">
                <a:solidFill>
                  <a:srgbClr val="000000"/>
                </a:solidFill>
                <a:effectLst/>
                <a:latin typeface="Open Sans"/>
                <a:ea typeface="Open Sans"/>
                <a:cs typeface="Open Sans"/>
              </a:rPr>
              <a:t>II). </a:t>
            </a:r>
            <a:r>
              <a:rPr lang="fr-FR" sz="1100" b="0" dirty="0">
                <a:latin typeface="Open Sans"/>
                <a:ea typeface="Open Sans"/>
                <a:cs typeface="Open Sans"/>
              </a:rPr>
              <a:t>Il est crucial que ces espaces de médiation soient </a:t>
            </a:r>
            <a:r>
              <a:rPr lang="fr-FR" sz="1100" dirty="0">
                <a:latin typeface="Open Sans"/>
                <a:ea typeface="Open Sans"/>
                <a:cs typeface="Open Sans"/>
              </a:rPr>
              <a:t>indépendants et non tenus de se conformer aux directives dans leur travail.</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médiation, concept relativement nouveau dans le cadre de l’aide sociale à l’enfance et à la jeunesse, rencontre un écho de plus en plus large et favorable parmi les professionnels. Elle est devenue au fil du temps un complément indispensable permettant de garantir l’accès aux droits des mineurs et de leur famille dans le domaine des actions éducatives.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concept a notamment gagné en importance auprès des professionnels du champ après que des personnes concernées ont fait état d’abus de pouvoir illégitimes à leur encontre, mais également suite au travail d’analyse historique effectué dans le cadre des tables rondes organisées </a:t>
            </a:r>
            <a:r>
              <a:rPr lang="fr-FR" sz="1100" b="0" i="0" u="none" strike="noStrike" cap="none" spc="0" baseline="0" dirty="0">
                <a:solidFill>
                  <a:srgbClr val="000000"/>
                </a:solidFill>
                <a:effectLst/>
                <a:latin typeface="Open Sans"/>
                <a:ea typeface="Open Sans"/>
                <a:cs typeface="Open Sans"/>
              </a:rPr>
              <a:t>en 2010 sur le thème « </a:t>
            </a:r>
            <a:r>
              <a:rPr lang="fr-FR" sz="1100" b="0" i="0" strike="noStrike" cap="none" spc="0" baseline="0" dirty="0">
                <a:solidFill>
                  <a:srgbClr val="000000"/>
                </a:solidFill>
                <a:effectLst/>
                <a:latin typeface="Open Sans"/>
                <a:ea typeface="Open Sans"/>
                <a:cs typeface="Open Sans"/>
              </a:rPr>
              <a:t>grandir dans un foyer de l’enfance dans les années 50 et 60 » et en 2011 sur « les maltraitances sexuelles commises dans des rapports de dépendance et de pouvoir au sein de la famille et dans des institutions publiques et privées ». Dès lors, ce sujet a pris une importance politique considérable qui se reflète dans l’adoption en 2012 de la loi fédérale relative à la protection de l’enfance.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dirty="0">
                <a:latin typeface="Open Sans"/>
                <a:ea typeface="Open Sans"/>
                <a:cs typeface="Open Sans"/>
              </a:rPr>
              <a:t>Ces espaces de médiation se sont essentiellement développés à l’échelle régionale. Reste à savoir comment un tel soutien peut être rendu accessible à l’ensemble des bénéficiaires d’aides et de prestations, au même niveau de qualité et sur l’ensemble du territoire allemand. L’hypothèse explorée par le législateur consisterait à contraindre les Länder à mettre en place des lieux de médiation adaptés aux besoins de la population à l’échelle régionale.</a:t>
            </a:r>
            <a:endParaRPr lang="fr-FR" sz="1100" b="0" i="0" strike="noStrike" cap="none" spc="0" baseline="0" dirty="0">
              <a:solidFill>
                <a:srgbClr val="000000"/>
              </a:solidFill>
              <a:effectLst/>
              <a:latin typeface="Open Sans"/>
              <a:ea typeface="Open Sans"/>
              <a:cs typeface="Open Sans"/>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manière dont ces espaces de médiation vont se développer au regard d’autres domaines d’intervention que celui des actions éducatives fait aussi partie des questions qui ne sont pas encore tranchées.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Depuis 2021, la médiation est inscrite dans le SGB VIII dont l’article 9 stipule : « Les Länder font en sorte que les jeunes et leur famille puissent se tourner vers un espace de médiation en vue d’accéder à des conseils et à une aide à la résolution</a:t>
            </a:r>
            <a:r>
              <a:rPr lang="fr-FR" sz="1100" b="0" i="0" u="none" strike="noStrike" cap="none" spc="0" baseline="0" dirty="0">
                <a:solidFill>
                  <a:srgbClr val="000000"/>
                </a:solidFill>
                <a:effectLst/>
                <a:latin typeface="Open Sans"/>
                <a:ea typeface="Open Sans"/>
                <a:cs typeface="Open Sans"/>
              </a:rPr>
              <a:t> des </a:t>
            </a:r>
            <a:r>
              <a:rPr lang="fr-FR" sz="1100" b="0" i="0" strike="noStrike" cap="none" spc="0" baseline="0" dirty="0">
                <a:solidFill>
                  <a:srgbClr val="000000"/>
                </a:solidFill>
                <a:effectLst/>
                <a:latin typeface="Open Sans"/>
                <a:ea typeface="Open Sans"/>
                <a:cs typeface="Open Sans"/>
              </a:rPr>
              <a:t>conflits en lien avec les missions de l’aide sociale à l’enfance et à la jeunesse au sens de l’article 2, prestations assurées par les organismes publics et privés de l’aide sociale à l’enfance et à la jeunesse. Axés sur les besoins des mineurs et de leur famille, ces espaces de médiation font leur travail de manière indépendante et ne sont pas tenus de se conformer à quelque directive que ce soit. L’article 17, al. 1 à  2a </a:t>
            </a:r>
            <a:r>
              <a:rPr lang="fr-FR" sz="1100" b="0" i="0" u="none" strike="noStrike" cap="none" spc="0" baseline="0" dirty="0">
                <a:solidFill>
                  <a:srgbClr val="000000"/>
                </a:solidFill>
                <a:effectLst/>
                <a:latin typeface="Open Sans"/>
                <a:ea typeface="Open Sans"/>
                <a:cs typeface="Open Sans"/>
              </a:rPr>
              <a:t>du Livre I </a:t>
            </a:r>
            <a:r>
              <a:rPr lang="fr-FR" sz="1100" b="0" i="0" strike="noStrike" cap="none" spc="0" baseline="0" dirty="0">
                <a:solidFill>
                  <a:srgbClr val="000000"/>
                </a:solidFill>
                <a:effectLst/>
                <a:latin typeface="Open Sans"/>
                <a:ea typeface="Open Sans"/>
                <a:cs typeface="Open Sans"/>
              </a:rPr>
              <a:t>du Code de la Sécurité et de l’action sociale régit le rôle de conseil et d’aide à la résolution </a:t>
            </a:r>
            <a:r>
              <a:rPr lang="fr-FR" sz="1100" b="0" i="0" u="none" strike="noStrike" cap="none" spc="0" baseline="0" dirty="0">
                <a:solidFill>
                  <a:srgbClr val="000000"/>
                </a:solidFill>
                <a:effectLst/>
                <a:latin typeface="Open Sans"/>
                <a:ea typeface="Open Sans"/>
                <a:cs typeface="Open Sans"/>
              </a:rPr>
              <a:t>des</a:t>
            </a:r>
            <a:r>
              <a:rPr lang="fr-FR" sz="1100" b="0" i="0" strike="noStrike" cap="none" spc="0" baseline="0" dirty="0">
                <a:solidFill>
                  <a:srgbClr val="000000"/>
                </a:solidFill>
                <a:effectLst/>
                <a:latin typeface="Open Sans"/>
                <a:ea typeface="Open Sans"/>
                <a:cs typeface="Open Sans"/>
              </a:rPr>
              <a:t> conflits qui incombe à ces espaces de médiation. Le droit des Länder en régit les détails.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Forum </a:t>
            </a:r>
            <a:r>
              <a:rPr lang="fr-FR" sz="1100" b="0" i="0" strike="noStrike" cap="none" spc="0" baseline="0" dirty="0" err="1">
                <a:solidFill>
                  <a:srgbClr val="000000"/>
                </a:solidFill>
                <a:effectLst/>
                <a:latin typeface="Open Sans"/>
                <a:ea typeface="Open Sans"/>
                <a:cs typeface="Open Sans"/>
              </a:rPr>
              <a:t>Erziehungshilfen</a:t>
            </a:r>
            <a:r>
              <a:rPr lang="fr-FR" sz="1100" b="0" i="0" strike="noStrike" cap="none" spc="0" baseline="0" dirty="0">
                <a:solidFill>
                  <a:srgbClr val="000000"/>
                </a:solidFill>
                <a:effectLst/>
                <a:latin typeface="Open Sans"/>
                <a:ea typeface="Open Sans"/>
                <a:cs typeface="Open Sans"/>
              </a:rPr>
              <a:t> 1/2020 : </a:t>
            </a:r>
            <a:r>
              <a:rPr lang="fr-FR" sz="1100" b="0" i="1" strike="noStrike" cap="none" spc="0" baseline="0" dirty="0" err="1">
                <a:solidFill>
                  <a:srgbClr val="000000"/>
                </a:solidFill>
                <a:effectLst/>
                <a:latin typeface="Open Sans"/>
                <a:ea typeface="Open Sans"/>
                <a:cs typeface="Open Sans"/>
              </a:rPr>
              <a:t>Ombudschaft</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Rosenbauer</a:t>
            </a:r>
            <a:r>
              <a:rPr lang="fr-FR" sz="1100" b="0" i="0" strike="noStrike" cap="none" spc="0" baseline="0" dirty="0">
                <a:solidFill>
                  <a:srgbClr val="000000"/>
                </a:solidFill>
                <a:effectLst/>
                <a:latin typeface="Open Sans"/>
                <a:ea typeface="Open Sans"/>
                <a:cs typeface="Open Sans"/>
              </a:rPr>
              <a:t>, Nicole/</a:t>
            </a:r>
            <a:r>
              <a:rPr lang="fr-FR" sz="1100" b="0" i="0" strike="noStrike" cap="none" spc="0" baseline="0" dirty="0" err="1">
                <a:solidFill>
                  <a:srgbClr val="000000"/>
                </a:solidFill>
                <a:effectLst/>
                <a:latin typeface="Open Sans"/>
                <a:ea typeface="Open Sans"/>
                <a:cs typeface="Open Sans"/>
              </a:rPr>
              <a:t>Schruth</a:t>
            </a:r>
            <a:r>
              <a:rPr lang="fr-FR" sz="1100" b="0" i="0" strike="noStrike" cap="none" spc="0" baseline="0" dirty="0">
                <a:solidFill>
                  <a:srgbClr val="000000"/>
                </a:solidFill>
                <a:effectLst/>
                <a:latin typeface="Open Sans"/>
                <a:ea typeface="Open Sans"/>
                <a:cs typeface="Open Sans"/>
              </a:rPr>
              <a:t>, Peter (2019) : </a:t>
            </a:r>
            <a:r>
              <a:rPr lang="fr-FR" sz="1100" b="0" i="1" strike="noStrike" cap="none" spc="0" baseline="0" dirty="0" err="1">
                <a:solidFill>
                  <a:srgbClr val="000000"/>
                </a:solidFill>
                <a:effectLst/>
                <a:latin typeface="Open Sans"/>
                <a:ea typeface="Open Sans"/>
                <a:cs typeface="Open Sans"/>
              </a:rPr>
              <a:t>Ombudschaft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als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Mittel</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Durchsetzung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Rechten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junger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Menschen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Familien</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Auf</a:t>
            </a:r>
            <a:r>
              <a:rPr lang="fr-FR" sz="1100" b="0" i="1" strike="noStrike" cap="none" spc="0" baseline="0" dirty="0">
                <a:solidFill>
                  <a:srgbClr val="000000"/>
                </a:solidFill>
                <a:effectLst/>
                <a:latin typeface="Open Sans"/>
                <a:ea typeface="Open Sans"/>
                <a:cs typeface="Open Sans"/>
              </a:rPr>
              <a:t> den </a:t>
            </a:r>
            <a:r>
              <a:rPr lang="fr-FR" sz="1100" b="0" i="1" strike="noStrike" cap="none" spc="0" baseline="0" dirty="0" err="1">
                <a:solidFill>
                  <a:srgbClr val="000000"/>
                </a:solidFill>
                <a:effectLst/>
                <a:latin typeface="Open Sans"/>
                <a:ea typeface="Open Sans"/>
                <a:cs typeface="Open Sans"/>
              </a:rPr>
              <a:t>Spuren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notwendiger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Unabhängigkeit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einer</a:t>
            </a:r>
            <a:r>
              <a:rPr lang="fr-FR" sz="1100" b="0" i="1" strike="noStrike" cap="none" spc="0" baseline="0" dirty="0">
                <a:solidFill>
                  <a:srgbClr val="000000"/>
                </a:solidFill>
                <a:effectLst/>
                <a:latin typeface="Open Sans"/>
                <a:ea typeface="Open Sans"/>
                <a:cs typeface="Open Sans"/>
              </a:rPr>
              <a:t> Praxis des </a:t>
            </a:r>
            <a:r>
              <a:rPr lang="fr-FR" sz="1100" b="0" i="1" strike="noStrike" cap="none" spc="0" baseline="0" dirty="0" err="1">
                <a:solidFill>
                  <a:srgbClr val="000000"/>
                </a:solidFill>
                <a:effectLst/>
                <a:latin typeface="Open Sans"/>
                <a:ea typeface="Open Sans"/>
                <a:cs typeface="Open Sans"/>
              </a:rPr>
              <a:t>Widerspruchs</a:t>
            </a:r>
            <a:r>
              <a:rPr lang="fr-FR" sz="1100" b="0" i="0" strike="noStrike" cap="none" spc="0" baseline="0" dirty="0">
                <a:solidFill>
                  <a:srgbClr val="000000"/>
                </a:solidFill>
                <a:effectLst/>
                <a:latin typeface="Open Sans"/>
                <a:ea typeface="Open Sans"/>
                <a:cs typeface="Open Sans"/>
              </a:rPr>
              <a:t>, in: Koch, Josef/von </a:t>
            </a:r>
            <a:r>
              <a:rPr lang="fr-FR" sz="1100" b="0" i="0" strike="noStrike" cap="none" spc="0" baseline="0" dirty="0" err="1">
                <a:solidFill>
                  <a:srgbClr val="000000"/>
                </a:solidFill>
                <a:effectLst/>
                <a:latin typeface="Open Sans"/>
                <a:ea typeface="Open Sans"/>
                <a:cs typeface="Open Sans"/>
              </a:rPr>
              <a:t>zur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Gathen</a:t>
            </a:r>
            <a:r>
              <a:rPr lang="fr-FR" sz="1100" b="0" i="0" strike="noStrike" cap="none" spc="0" baseline="0" dirty="0">
                <a:solidFill>
                  <a:srgbClr val="000000"/>
                </a:solidFill>
                <a:effectLst/>
                <a:latin typeface="Open Sans"/>
                <a:ea typeface="Open Sans"/>
                <a:cs typeface="Open Sans"/>
              </a:rPr>
              <a:t>, Marion/</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Vorwärts</a:t>
            </a:r>
            <a:r>
              <a:rPr lang="fr-FR" sz="1100" b="0" i="1" strike="noStrike" cap="none" spc="0" baseline="0" dirty="0">
                <a:solidFill>
                  <a:srgbClr val="000000"/>
                </a:solidFill>
                <a:effectLst/>
                <a:latin typeface="Open Sans"/>
                <a:ea typeface="Open Sans"/>
                <a:cs typeface="Open Sans"/>
              </a:rPr>
              <a:t>, aber </a:t>
            </a:r>
            <a:r>
              <a:rPr lang="fr-FR" sz="1100" b="0" i="1" strike="noStrike" cap="none" spc="0" baseline="0" dirty="0" err="1">
                <a:solidFill>
                  <a:srgbClr val="000000"/>
                </a:solidFill>
                <a:effectLst/>
                <a:latin typeface="Open Sans"/>
                <a:ea typeface="Open Sans"/>
                <a:cs typeface="Open Sans"/>
              </a:rPr>
              <a:t>nicht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vergessen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Entwicklungslinien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Perspektiven</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Weinheim, pp.146−156.</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Schindler, Gila. (2019) : </a:t>
            </a:r>
            <a:r>
              <a:rPr lang="fr-FR" sz="1100" b="0" i="1" strike="noStrike" cap="none" spc="0" baseline="0" dirty="0" err="1">
                <a:solidFill>
                  <a:srgbClr val="000000"/>
                </a:solidFill>
                <a:effectLst/>
                <a:latin typeface="Open Sans"/>
                <a:ea typeface="Open Sans"/>
                <a:cs typeface="Open Sans"/>
              </a:rPr>
              <a:t>Rechtsgrundlagen</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ombudschaftlichen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Tätigkeit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Handlungs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bzw</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Vertretungsbefugnisse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ihre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Grenzen</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https://ombudschaft-jugendhilfe.de/2019/11/rechtsgrundlagen-der-ombudschaftlichen-taetigkeit-handlungs-bzw-vertretungsbefugnisse-und-ihre-grenzen/</a:t>
            </a:r>
            <a:r>
              <a:rPr lang="fr-FR" sz="1100" b="0" i="0" strike="noStrike" cap="none" spc="0" baseline="0" dirty="0">
                <a:solidFill>
                  <a:srgbClr val="000000"/>
                </a:solidFill>
                <a:effectLst/>
                <a:latin typeface="Open Sans"/>
                <a:ea typeface="Open Sans"/>
                <a:cs typeface="Open Sans"/>
              </a:rPr>
              <a:t> (consulté le 24/03/2021).</a:t>
            </a:r>
          </a:p>
        </p:txBody>
      </p:sp>
      <p:sp>
        <p:nvSpPr>
          <p:cNvPr id="4" name="Foliennummernplatzhalter 3"/>
          <p:cNvSpPr>
            <a:spLocks noGrp="1"/>
          </p:cNvSpPr>
          <p:nvPr>
            <p:ph type="sldNum" sz="quarter" idx="10"/>
          </p:nvPr>
        </p:nvSpPr>
        <p:spPr/>
        <p:txBody>
          <a:bodyPr/>
          <a:lstStyle/>
          <a:p>
            <a:fld id="{178ACBB0-B8BD-7243-B5CA-EEE1A71994D0}" type="slidenum">
              <a:rPr lang="de-DE" smtClean="0"/>
              <a:t>89</a:t>
            </a:fld>
            <a:endParaRPr lang="de-DE"/>
          </a:p>
        </p:txBody>
      </p:sp>
    </p:spTree>
    <p:extLst>
      <p:ext uri="{BB962C8B-B14F-4D97-AF65-F5344CB8AC3E}">
        <p14:creationId xmlns:p14="http://schemas.microsoft.com/office/powerpoint/2010/main" val="85131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4285020"/>
          </a:xfrm>
        </p:spPr>
        <p:txBody>
          <a:bodyPr/>
          <a:lstStyle/>
          <a:p>
            <a:r>
              <a:rPr lang="fr-FR" sz="1100" b="0" i="0" strike="noStrike" cap="none" spc="0" baseline="0" dirty="0">
                <a:solidFill>
                  <a:srgbClr val="000000"/>
                </a:solidFill>
                <a:effectLst/>
                <a:latin typeface="Open Sans"/>
                <a:ea typeface="Open Sans"/>
                <a:cs typeface="Open Sans"/>
              </a:rPr>
              <a:t>Malgré l’instauration (théorique) de l’égalité et de la parité, le sexe reste en Allemagne un élément effectivement structurant qui détermine en grande partie la position sociale des individus. Les personnes qui subissent des discriminations sur la base de critères de genre sont en général à la croisée de plusieurs formes de discrimination (origine ethnique, classe, apparence physique…), et les conditions de vie varient drastiquement en fonction des différentes identités sexuelles (depuis 2018, il est possible de déclarer le sexe « divers » à l’état-civil allemand). </a:t>
            </a:r>
          </a:p>
          <a:p>
            <a:r>
              <a:rPr lang="de-DE" sz="1100" dirty="0">
                <a:latin typeface="Open Sans" panose="020B0606030504020204" pitchFamily="34" charset="0"/>
                <a:ea typeface="Open Sans" panose="020B0606030504020204" pitchFamily="34" charset="0"/>
                <a:cs typeface="Open Sans" panose="020B0606030504020204" pitchFamily="34" charset="0"/>
              </a:rPr>
              <a:t> </a:t>
            </a:r>
          </a:p>
          <a:p>
            <a:r>
              <a:rPr lang="fr-FR" sz="1100" b="0" i="0" strike="noStrike" cap="none" spc="0" baseline="0" dirty="0">
                <a:solidFill>
                  <a:srgbClr val="000000"/>
                </a:solidFill>
                <a:effectLst/>
                <a:latin typeface="Open Sans"/>
                <a:ea typeface="Open Sans"/>
                <a:cs typeface="Open Sans"/>
              </a:rPr>
              <a:t>La rémunération horaire moyenne des femmes est de 19 % inférieure à celle des hommes. Cet écart est nettement plus important en Allemagne de l’Ouest et à Berlin (20 %) qu’en Allemagne de l’Est (7 %), et moins important dans le secteur public (7 %) que dans le privé (21 %). Il existe également un écart conséquent en matière de temps de travail : 94 % des hommes travaillent à temps plein, contre 34 % des femmes. Les femmes représentent deux tiers des personnes dont le contrat de travail est un « petit temps partiel » (</a:t>
            </a:r>
            <a:r>
              <a:rPr lang="fr-FR" sz="1100" b="0" i="1" strike="noStrike" cap="none" spc="0" baseline="0" dirty="0" err="1">
                <a:solidFill>
                  <a:srgbClr val="000000"/>
                </a:solidFill>
                <a:effectLst/>
                <a:latin typeface="Open Sans"/>
                <a:ea typeface="Open Sans"/>
                <a:cs typeface="Open Sans"/>
              </a:rPr>
              <a:t>geringfügige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Beschäftigung</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activités relevant du </a:t>
            </a:r>
            <a:r>
              <a:rPr lang="fr-FR" sz="1100" b="0" i="1" strike="noStrike" cap="none" spc="0" baseline="0" dirty="0">
                <a:solidFill>
                  <a:srgbClr val="000000"/>
                </a:solidFill>
                <a:effectLst/>
                <a:latin typeface="Open Sans"/>
                <a:ea typeface="Open Sans"/>
                <a:cs typeface="Open Sans"/>
              </a:rPr>
              <a:t>care</a:t>
            </a:r>
            <a:r>
              <a:rPr lang="fr-FR" sz="1100" b="0" i="0" strike="noStrike" cap="none" spc="0" baseline="0" dirty="0">
                <a:solidFill>
                  <a:srgbClr val="000000"/>
                </a:solidFill>
                <a:effectLst/>
                <a:latin typeface="Open Sans"/>
                <a:ea typeface="Open Sans"/>
                <a:cs typeface="Open Sans"/>
              </a:rPr>
              <a:t> sont en outre inégalement réparties : 34 % des femmes en activité professionnelle travaillent dans le secteur social, contre 8 % des hommes. Dans les structures d’accueil de jeunes enfants, les femmes représentent 96 % des effectifs ; 90 % à l’école primaire ; 87 % dans les services de soins à domicile ; et 75 % dans les services d’entretien. Malgré les Girls’ Day et Boys’ Day (journées de sensibilisation visant à inciter les filles à s’orienter vers des métiers traditionnellement « masculins » et inversement), l’orientation professionnelle reste sexospécifique. Les femmes assument aussi la majeure partie des activités de </a:t>
            </a:r>
            <a:r>
              <a:rPr lang="fr-FR" sz="1100" b="0" i="1" strike="noStrike" cap="none" spc="0" baseline="0" dirty="0">
                <a:solidFill>
                  <a:srgbClr val="000000"/>
                </a:solidFill>
                <a:effectLst/>
                <a:latin typeface="Open Sans"/>
                <a:ea typeface="Open Sans"/>
                <a:cs typeface="Open Sans"/>
              </a:rPr>
              <a:t>care</a:t>
            </a:r>
            <a:r>
              <a:rPr lang="fr-FR" sz="1100" b="0" i="0" strike="noStrike" cap="none" spc="0" baseline="0" dirty="0">
                <a:solidFill>
                  <a:srgbClr val="000000"/>
                </a:solidFill>
                <a:effectLst/>
                <a:latin typeface="Open Sans"/>
                <a:ea typeface="Open Sans"/>
                <a:cs typeface="Open Sans"/>
              </a:rPr>
              <a:t> non rémunérées (travail domestique, bénévolat…). On constate en outre des écarts en matière de chômage : en moyenne, les femmes restent deux fois plus longtemps au chômage que les hommes. La part des femmes au chômage depuis plus d’un an est en outre supérieure à celle des hommes.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risque de pauvreté est particulièrement prégnant après une séparation, ainsi que chez les femmes et les mères célibataires. 2,2 millions de femmes élèvent seules leur(s) enfant(s), contre 407 000 hommes.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part de congés parentaux chez les parents dont l’enfant le plus jeune a moins de 3 ans diffère elle aussi fortement selon le sexe : 42,2 % des femmes sont en congé parental, contre 2,6 % des hommes.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80 % des femmes et des filles ont déjà subi des violences domestiques et sexuelles, contre 20 % des hommes et des garçons. Les violences à l’encontre des personnes LGBTIQ (</a:t>
            </a:r>
            <a:r>
              <a:rPr lang="fr-FR" sz="1100" b="1" i="0" strike="noStrike" cap="none" spc="0" baseline="0" dirty="0">
                <a:solidFill>
                  <a:srgbClr val="000000"/>
                </a:solidFill>
                <a:effectLst/>
                <a:latin typeface="Open Sans"/>
                <a:ea typeface="Open Sans"/>
                <a:cs typeface="Open Sans"/>
              </a:rPr>
              <a:t>l</a:t>
            </a:r>
            <a:r>
              <a:rPr lang="fr-FR" sz="1100" b="0" i="0" strike="noStrike" cap="none" spc="0" baseline="0" dirty="0">
                <a:solidFill>
                  <a:srgbClr val="000000"/>
                </a:solidFill>
                <a:effectLst/>
                <a:latin typeface="Open Sans"/>
                <a:ea typeface="Open Sans"/>
                <a:cs typeface="Open Sans"/>
              </a:rPr>
              <a:t>esbiennes, </a:t>
            </a:r>
            <a:r>
              <a:rPr lang="fr-FR" sz="1100" b="1" i="0" strike="noStrike" cap="none" spc="0" baseline="0" dirty="0">
                <a:solidFill>
                  <a:srgbClr val="000000"/>
                </a:solidFill>
                <a:effectLst/>
                <a:latin typeface="Open Sans"/>
                <a:ea typeface="Open Sans"/>
                <a:cs typeface="Open Sans"/>
              </a:rPr>
              <a:t>g</a:t>
            </a:r>
            <a:r>
              <a:rPr lang="fr-FR" sz="1100" b="0" i="0" strike="noStrike" cap="none" spc="0" baseline="0" dirty="0">
                <a:solidFill>
                  <a:srgbClr val="000000"/>
                </a:solidFill>
                <a:effectLst/>
                <a:latin typeface="Open Sans"/>
                <a:ea typeface="Open Sans"/>
                <a:cs typeface="Open Sans"/>
              </a:rPr>
              <a:t>ays, </a:t>
            </a:r>
            <a:r>
              <a:rPr lang="fr-FR" sz="1100" b="1" i="0" strike="noStrike" cap="none" spc="0" baseline="0" dirty="0">
                <a:solidFill>
                  <a:srgbClr val="000000"/>
                </a:solidFill>
                <a:effectLst/>
                <a:latin typeface="Open Sans"/>
                <a:ea typeface="Open Sans"/>
                <a:cs typeface="Open Sans"/>
              </a:rPr>
              <a:t>b</a:t>
            </a:r>
            <a:r>
              <a:rPr lang="fr-FR" sz="1100" b="0" i="0" strike="noStrike" cap="none" spc="0" baseline="0" dirty="0">
                <a:solidFill>
                  <a:srgbClr val="000000"/>
                </a:solidFill>
                <a:effectLst/>
                <a:latin typeface="Open Sans"/>
                <a:ea typeface="Open Sans"/>
                <a:cs typeface="Open Sans"/>
              </a:rPr>
              <a:t>isexuelles, </a:t>
            </a:r>
            <a:r>
              <a:rPr lang="fr-FR" sz="1100" b="1" i="0" strike="noStrike" cap="none" spc="0" baseline="0" dirty="0">
                <a:solidFill>
                  <a:srgbClr val="000000"/>
                </a:solidFill>
                <a:effectLst/>
                <a:latin typeface="Open Sans"/>
                <a:ea typeface="Open Sans"/>
                <a:cs typeface="Open Sans"/>
              </a:rPr>
              <a:t>t</a:t>
            </a:r>
            <a:r>
              <a:rPr lang="fr-FR" sz="1100" b="0" i="0" strike="noStrike" cap="none" spc="0" baseline="0" dirty="0">
                <a:solidFill>
                  <a:srgbClr val="000000"/>
                </a:solidFill>
                <a:effectLst/>
                <a:latin typeface="Open Sans"/>
                <a:ea typeface="Open Sans"/>
                <a:cs typeface="Open Sans"/>
              </a:rPr>
              <a:t>ranssexuelles,</a:t>
            </a:r>
            <a:r>
              <a:rPr lang="fr-FR" sz="1100" b="1" i="0" strike="noStrike" cap="none" spc="0" baseline="0" dirty="0">
                <a:solidFill>
                  <a:srgbClr val="000000"/>
                </a:solidFill>
                <a:effectLst/>
                <a:latin typeface="Open Sans"/>
                <a:ea typeface="Open Sans"/>
                <a:cs typeface="Open Sans"/>
              </a:rPr>
              <a:t> i</a:t>
            </a:r>
            <a:r>
              <a:rPr lang="fr-FR" sz="1100" b="0" i="0" strike="noStrike" cap="none" spc="0" baseline="0" dirty="0">
                <a:solidFill>
                  <a:srgbClr val="000000"/>
                </a:solidFill>
                <a:effectLst/>
                <a:latin typeface="Open Sans"/>
                <a:ea typeface="Open Sans"/>
                <a:cs typeface="Open Sans"/>
              </a:rPr>
              <a:t>ntersexuelles et </a:t>
            </a:r>
            <a:r>
              <a:rPr lang="fr-FR" sz="1100" b="1" i="0" strike="noStrike" cap="none" spc="0" baseline="0" dirty="0">
                <a:solidFill>
                  <a:srgbClr val="000000"/>
                </a:solidFill>
                <a:effectLst/>
                <a:latin typeface="Open Sans"/>
                <a:ea typeface="Open Sans"/>
                <a:cs typeface="Open Sans"/>
              </a:rPr>
              <a:t>q</a:t>
            </a:r>
            <a:r>
              <a:rPr lang="fr-FR" sz="1100" b="0" i="0" strike="noStrike" cap="none" spc="0" baseline="0" dirty="0">
                <a:solidFill>
                  <a:srgbClr val="000000"/>
                </a:solidFill>
                <a:effectLst/>
                <a:latin typeface="Open Sans"/>
                <a:ea typeface="Open Sans"/>
                <a:cs typeface="Open Sans"/>
              </a:rPr>
              <a:t>ueer) ont doublé entre 2013 et 2020.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matière de précarité, on ne dispose que d’estimations : moins de 30 % des sans-abri seraient des femmes. Les filles/jeunes femmes seraient toutefois surreprésentées parmi les sans-abri de moins de 18 ans.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schèmes interprétatifs et les stéréotypes qui influent sur la perception du genre entraînent aussi des inégalités de traitement en matière d’aide sociale à l’enfance et à la jeunesse : le délai d’attente pour bénéficier de mesures éducatives, par exemple, est plus long pour les filles que pour les garçons.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nécessité de tenir compte des conditions de vie sexospécifiques est rappelée à l’article 9 du Livre VIII du SGB, intitulé « Principes d’éducation — égalité des sexes » : « les différences entre les conditions de vie des filles et des garçons doivent être prises en compte, les discriminations supprimées et l’égalité des sexes promue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Les rapports du gouvernement fédéral sur l’égalité des sexes font état des principales données disponibles sur le sujet.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2015, la communauté internationale a convenu pour la première fois d’un objectif global en matière d’égalité des sexes : dans le cadre de l’Agenda 2030 des Nations unies, cela constitue à la fois un objectif de développement durable à part entière et une problématique transversale à l’ensemble des 17 ODD.</a:t>
            </a:r>
            <a:r>
              <a:rPr lang="fr-FR" sz="1100" b="0" i="0" strike="noStrike" cap="none" spc="0" baseline="30000" dirty="0">
                <a:solidFill>
                  <a:srgbClr val="000000"/>
                </a:solidFill>
                <a:effectLst/>
                <a:latin typeface="Open Sans"/>
                <a:ea typeface="Open Sans"/>
                <a:cs typeface="Open Sans"/>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Gouvernement fédéral. </a:t>
            </a:r>
            <a:r>
              <a:rPr lang="fr-FR" sz="1100" b="0" i="1" strike="noStrike" cap="none" spc="0" baseline="0" dirty="0">
                <a:solidFill>
                  <a:srgbClr val="000000"/>
                </a:solidFill>
                <a:effectLst/>
                <a:latin typeface="Open Sans"/>
                <a:ea typeface="Open Sans"/>
                <a:cs typeface="Open Sans"/>
              </a:rPr>
              <a:t>Neue </a:t>
            </a:r>
            <a:r>
              <a:rPr lang="fr-FR" sz="1100" b="0" i="1" strike="noStrike" cap="none" spc="0" baseline="0" dirty="0" err="1">
                <a:solidFill>
                  <a:srgbClr val="000000"/>
                </a:solidFill>
                <a:effectLst/>
                <a:latin typeface="Open Sans"/>
                <a:ea typeface="Open Sans"/>
                <a:cs typeface="Open Sans"/>
              </a:rPr>
              <a:t>Wege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Gleiche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Chancen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Gleichstellung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Frauen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Männern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Lebensverlauf</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Erster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Gleichstellungsbericht</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Publication du Parlement (BT-</a:t>
            </a:r>
            <a:r>
              <a:rPr lang="fr-FR" sz="1100" b="0" i="0" strike="noStrike" cap="none" spc="0" baseline="0" dirty="0" err="1">
                <a:solidFill>
                  <a:srgbClr val="000000"/>
                </a:solidFill>
                <a:effectLst/>
                <a:latin typeface="Open Sans"/>
                <a:ea typeface="Open Sans"/>
                <a:cs typeface="Open Sans"/>
              </a:rPr>
              <a:t>Drucksache</a:t>
            </a:r>
            <a:r>
              <a:rPr lang="fr-FR" sz="1100" b="0" i="0" strike="noStrike" cap="none" spc="0" baseline="0" dirty="0">
                <a:solidFill>
                  <a:srgbClr val="000000"/>
                </a:solidFill>
                <a:effectLst/>
                <a:latin typeface="Open Sans"/>
                <a:ea typeface="Open Sans"/>
                <a:cs typeface="Open Sans"/>
              </a:rPr>
              <a:t>) 17/6240, Berlin, 2011.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https://dserver.bundestag.de/btd/17/062/1706240.pdf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Gouvernement fédéral. </a:t>
            </a:r>
            <a:r>
              <a:rPr lang="fr-FR" sz="1100" b="0" i="1" strike="noStrike" cap="none" spc="0" baseline="0" dirty="0" err="1">
                <a:solidFill>
                  <a:srgbClr val="000000"/>
                </a:solidFill>
                <a:effectLst/>
                <a:latin typeface="Open Sans"/>
                <a:ea typeface="Open Sans"/>
                <a:cs typeface="Open Sans"/>
              </a:rPr>
              <a:t>Zweiter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Gleichstellungsbericht</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Bundesregierung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Publication du Parlement (BT-</a:t>
            </a:r>
            <a:r>
              <a:rPr lang="fr-FR" sz="1100" b="0" i="0" strike="noStrike" cap="none" spc="0" baseline="0" dirty="0" err="1">
                <a:solidFill>
                  <a:srgbClr val="000000"/>
                </a:solidFill>
                <a:effectLst/>
                <a:latin typeface="Open Sans"/>
                <a:ea typeface="Open Sans"/>
                <a:cs typeface="Open Sans"/>
              </a:rPr>
              <a:t>Drucksache</a:t>
            </a:r>
            <a:r>
              <a:rPr lang="fr-FR" sz="1100" b="0" i="0" strike="noStrike" cap="none" spc="0" baseline="0" dirty="0">
                <a:solidFill>
                  <a:srgbClr val="000000"/>
                </a:solidFill>
                <a:effectLst/>
                <a:latin typeface="Open Sans"/>
                <a:ea typeface="Open Sans"/>
                <a:cs typeface="Open Sans"/>
              </a:rPr>
              <a:t>)</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18/12840, Berlin, 2017.</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https://www.bmfsfj.de/bmfsfj/service/publikationen/zweiter-gleichstellungsbericht-der-bundesregierung/119796</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Geschäftsstelle</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Dritter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Gleichstellungsbericht</a:t>
            </a:r>
            <a:r>
              <a:rPr lang="fr-FR" sz="1100" b="0" i="0" strike="noStrike" cap="none" spc="0" baseline="0" dirty="0">
                <a:solidFill>
                  <a:srgbClr val="000000"/>
                </a:solidFill>
                <a:effectLst/>
                <a:latin typeface="Open Sans"/>
                <a:ea typeface="Open Sans"/>
                <a:cs typeface="Open Sans"/>
              </a:rPr>
              <a:t> Institut </a:t>
            </a:r>
            <a:r>
              <a:rPr lang="fr-FR" sz="1100" b="0" i="0" strike="noStrike" cap="none" spc="0" baseline="0" dirty="0" err="1">
                <a:solidFill>
                  <a:srgbClr val="000000"/>
                </a:solidFill>
                <a:effectLst/>
                <a:latin typeface="Open Sans"/>
                <a:ea typeface="Open Sans"/>
                <a:cs typeface="Open Sans"/>
              </a:rPr>
              <a:t>für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Sozialarbeit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Sozialpädagogik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e.V.</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Dritter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Gleichstellungsbericht</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Bundesregierung</a:t>
            </a:r>
            <a:r>
              <a:rPr lang="fr-FR" sz="1100" b="0" i="0" strike="noStrike" cap="none" spc="0" baseline="0" dirty="0">
                <a:solidFill>
                  <a:srgbClr val="000000"/>
                </a:solidFill>
                <a:effectLst/>
                <a:latin typeface="Open Sans"/>
                <a:ea typeface="Open Sans"/>
                <a:cs typeface="Open Sans"/>
              </a:rPr>
              <a:t>, 2021.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https://www.dritter-gleichstellungsbericht.de</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Klammer</a:t>
            </a:r>
            <a:r>
              <a:rPr lang="fr-FR" sz="1100" b="0" i="0" strike="noStrike" cap="none" spc="0" baseline="0" dirty="0">
                <a:solidFill>
                  <a:srgbClr val="000000"/>
                </a:solidFill>
                <a:effectLst/>
                <a:latin typeface="Open Sans"/>
                <a:ea typeface="Open Sans"/>
                <a:cs typeface="Open Sans"/>
              </a:rPr>
              <a:t>, Ute ; </a:t>
            </a:r>
            <a:r>
              <a:rPr lang="fr-FR" sz="1100" b="0" i="0" strike="noStrike" cap="none" spc="0" baseline="0" dirty="0" err="1">
                <a:solidFill>
                  <a:srgbClr val="000000"/>
                </a:solidFill>
                <a:effectLst/>
                <a:latin typeface="Open Sans"/>
                <a:ea typeface="Open Sans"/>
                <a:cs typeface="Open Sans"/>
              </a:rPr>
              <a:t>Motz</a:t>
            </a:r>
            <a:r>
              <a:rPr lang="fr-FR" sz="1100" b="0" i="0" strike="noStrike" cap="none" spc="0" baseline="0" dirty="0">
                <a:solidFill>
                  <a:srgbClr val="000000"/>
                </a:solidFill>
                <a:effectLst/>
                <a:latin typeface="Open Sans"/>
                <a:ea typeface="Open Sans"/>
                <a:cs typeface="Open Sans"/>
              </a:rPr>
              <a:t>, Markus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Neue </a:t>
            </a:r>
            <a:r>
              <a:rPr lang="fr-FR" sz="1100" b="0" i="1" strike="noStrike" cap="none" spc="0" baseline="0" dirty="0" err="1">
                <a:solidFill>
                  <a:srgbClr val="000000"/>
                </a:solidFill>
                <a:effectLst/>
                <a:latin typeface="Open Sans"/>
                <a:ea typeface="Open Sans"/>
                <a:cs typeface="Open Sans"/>
              </a:rPr>
              <a:t>Wege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Gleiche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Chancen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Expertisen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Ersten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Gleichstellungsbericht</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Bundesregierung</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Wiesbaden, Allemagne : VS </a:t>
            </a:r>
            <a:r>
              <a:rPr lang="fr-FR" sz="1100" b="0" i="0" strike="noStrike" cap="none" spc="0" baseline="0" dirty="0" err="1">
                <a:solidFill>
                  <a:srgbClr val="000000"/>
                </a:solidFill>
                <a:effectLst/>
                <a:latin typeface="Open Sans"/>
                <a:ea typeface="Open Sans"/>
                <a:cs typeface="Open Sans"/>
              </a:rPr>
              <a:t>Verlag</a:t>
            </a:r>
            <a:r>
              <a:rPr lang="fr-FR" sz="1100" b="0" i="0" strike="noStrike" cap="none" spc="0" baseline="0" dirty="0">
                <a:solidFill>
                  <a:srgbClr val="000000"/>
                </a:solidFill>
                <a:effectLst/>
                <a:latin typeface="Open Sans"/>
                <a:ea typeface="Open Sans"/>
                <a:cs typeface="Open Sans"/>
              </a:rPr>
              <a:t>, 2011.</a:t>
            </a:r>
          </a:p>
        </p:txBody>
      </p:sp>
      <p:sp>
        <p:nvSpPr>
          <p:cNvPr id="4" name="Foliennummernplatzhalter 3"/>
          <p:cNvSpPr>
            <a:spLocks noGrp="1"/>
          </p:cNvSpPr>
          <p:nvPr>
            <p:ph type="sldNum" sz="quarter" idx="10"/>
          </p:nvPr>
        </p:nvSpPr>
        <p:spPr/>
        <p:txBody>
          <a:bodyPr/>
          <a:lstStyle/>
          <a:p>
            <a:fld id="{178ACBB0-B8BD-7243-B5CA-EEE1A71994D0}" type="slidenum">
              <a:rPr lang="de-DE" smtClean="0"/>
              <a:t>9</a:t>
            </a:fld>
            <a:endParaRPr lang="de-DE"/>
          </a:p>
        </p:txBody>
      </p:sp>
    </p:spTree>
    <p:extLst>
      <p:ext uri="{BB962C8B-B14F-4D97-AF65-F5344CB8AC3E}">
        <p14:creationId xmlns:p14="http://schemas.microsoft.com/office/powerpoint/2010/main" val="20431516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2484819"/>
          </a:xfrm>
        </p:spPr>
        <p:txBody>
          <a:bodyPr/>
          <a:lstStyle/>
          <a:p>
            <a:r>
              <a:rPr lang="fr-FR" sz="1100" b="0" i="0" strike="noStrike" cap="none" spc="0" baseline="0" dirty="0">
                <a:solidFill>
                  <a:srgbClr val="000000"/>
                </a:solidFill>
                <a:effectLst/>
                <a:latin typeface="Open Sans"/>
                <a:ea typeface="Open Sans"/>
                <a:cs typeface="Open Sans"/>
              </a:rPr>
              <a:t>Le secret professionnel et la </a:t>
            </a:r>
            <a:r>
              <a:rPr lang="fr-FR" sz="1100" dirty="0">
                <a:latin typeface="Open Sans"/>
                <a:ea typeface="Open Sans"/>
                <a:cs typeface="Open Sans"/>
              </a:rPr>
              <a:t>protection de la confiance légitime</a:t>
            </a:r>
            <a:r>
              <a:rPr lang="fr-FR" sz="1100" b="0" i="0" strike="noStrike" cap="none" spc="0" baseline="0" dirty="0">
                <a:solidFill>
                  <a:srgbClr val="000000"/>
                </a:solidFill>
                <a:effectLst/>
                <a:latin typeface="Open Sans"/>
                <a:ea typeface="Open Sans"/>
                <a:cs typeface="Open Sans"/>
              </a:rPr>
              <a:t> sont deux </a:t>
            </a:r>
            <a:r>
              <a:rPr lang="fr-FR" sz="1100" dirty="0">
                <a:latin typeface="Open Sans"/>
                <a:ea typeface="Open Sans"/>
                <a:cs typeface="Open Sans"/>
              </a:rPr>
              <a:t>conditions essentielles aux relations d’aide</a:t>
            </a:r>
            <a:r>
              <a:rPr lang="fr-FR" sz="1100" b="0" i="0" strike="noStrike" cap="none" spc="0" baseline="0" dirty="0">
                <a:solidFill>
                  <a:srgbClr val="000000"/>
                </a:solidFill>
                <a:effectLst/>
                <a:latin typeface="Open Sans"/>
                <a:ea typeface="Open Sans"/>
                <a:cs typeface="Open Sans"/>
              </a:rPr>
              <a:t> assurées par des professionnels. En effet, l’ouverture d’un « espace d’aide » dans lequel les informations confiées sont en principe protégées est une condition sine qua non pour permettre à la personne qui a besoin d’aide et à celle(s) qui lui apportent cette aide de tisser des liens de confiance et d’instaurer une relation d’aide.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Les bases en droit constitutionnel </a:t>
            </a:r>
          </a:p>
          <a:p>
            <a:r>
              <a:rPr lang="fr-FR" sz="1100" b="0" i="0" strike="noStrike" cap="none" spc="0" baseline="0" dirty="0">
                <a:solidFill>
                  <a:srgbClr val="000000"/>
                </a:solidFill>
                <a:effectLst/>
                <a:latin typeface="Open Sans"/>
                <a:ea typeface="Open Sans"/>
                <a:cs typeface="Open Sans"/>
              </a:rPr>
              <a:t>Cette </a:t>
            </a:r>
            <a:r>
              <a:rPr lang="fr-FR" sz="1100" dirty="0">
                <a:latin typeface="Open Sans"/>
                <a:ea typeface="Open Sans"/>
                <a:cs typeface="Open Sans"/>
              </a:rPr>
              <a:t>protection de la confiance légitime</a:t>
            </a:r>
            <a:r>
              <a:rPr lang="fr-FR" sz="1100" b="0" i="0" strike="noStrike" cap="none" spc="0" baseline="0" dirty="0">
                <a:solidFill>
                  <a:srgbClr val="000000"/>
                </a:solidFill>
                <a:effectLst/>
                <a:latin typeface="Open Sans"/>
                <a:ea typeface="Open Sans"/>
                <a:cs typeface="Open Sans"/>
              </a:rPr>
              <a:t> repose en outre sur une base légale constitutionnelle. Il s’agit en effet d’un droit à l’intégrité physique et morale de la personne garanti en tant que tel par le droit constitutionnel. En d’autres termes, toutes les dispositions relatives au droit afférent à la protection des données </a:t>
            </a:r>
            <a:r>
              <a:rPr lang="fr-FR" sz="1100" dirty="0">
                <a:latin typeface="Open Sans"/>
                <a:ea typeface="Open Sans"/>
                <a:cs typeface="Open Sans"/>
              </a:rPr>
              <a:t>à caractère personnel </a:t>
            </a:r>
            <a:r>
              <a:rPr lang="fr-FR" sz="1100" b="0" i="0" strike="noStrike" cap="none" spc="0" baseline="0" dirty="0">
                <a:solidFill>
                  <a:srgbClr val="000000"/>
                </a:solidFill>
                <a:effectLst/>
                <a:latin typeface="Open Sans"/>
                <a:ea typeface="Open Sans"/>
                <a:cs typeface="Open Sans"/>
              </a:rPr>
              <a:t>reposent sur le droit de chacun à décider soi-même de révéler ou non des informations à des tiers, à quel moment et de quelle manière (ce qu’on appelle le </a:t>
            </a:r>
            <a:r>
              <a:rPr lang="fr-FR" sz="1100" b="1" i="0" strike="noStrike" cap="none" spc="0" baseline="0" dirty="0">
                <a:solidFill>
                  <a:srgbClr val="000000"/>
                </a:solidFill>
                <a:effectLst/>
                <a:latin typeface="Open Sans"/>
                <a:ea typeface="Open Sans"/>
                <a:cs typeface="Open Sans"/>
              </a:rPr>
              <a:t>droit de disposer des informations nous concernant</a:t>
            </a:r>
            <a:r>
              <a:rPr lang="fr-FR" sz="1100" b="0" i="0" strike="noStrike" cap="none" spc="0" baseline="0" dirty="0">
                <a:solidFill>
                  <a:srgbClr val="000000"/>
                </a:solidFill>
                <a:effectLst/>
                <a:latin typeface="Open Sans"/>
                <a:ea typeface="Open Sans"/>
                <a:cs typeface="Open Sans"/>
              </a:rPr>
              <a:t>). Dans ce contexte, la voie royale est donc en principe de recueillir le consentement de la personne concernée. En l’absence de son accord, il faut disposer d’une base juridique à la protection des données personnelles pour pouvoir obtenir les informations demandées à des fins d’enquête, d’enregistrement, d’utilisation ou de transmission.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Le </a:t>
            </a:r>
            <a:r>
              <a:rPr lang="fr-FR" sz="1100" b="1" dirty="0">
                <a:latin typeface="Open Sans"/>
                <a:ea typeface="Open Sans"/>
                <a:cs typeface="Open Sans"/>
              </a:rPr>
              <a:t>Règlement européen relatif à la protection des données (RGPD) </a:t>
            </a:r>
          </a:p>
          <a:p>
            <a:r>
              <a:rPr lang="fr-FR" sz="1100" b="0" i="0" strike="noStrike" cap="none" spc="0" baseline="0" dirty="0">
                <a:solidFill>
                  <a:srgbClr val="000000"/>
                </a:solidFill>
                <a:effectLst/>
                <a:latin typeface="Open Sans"/>
                <a:ea typeface="Open Sans"/>
                <a:cs typeface="Open Sans"/>
              </a:rPr>
              <a:t>Depuis 2018, les dispositions en matière de </a:t>
            </a:r>
            <a:r>
              <a:rPr lang="fr-FR" sz="1100" dirty="0">
                <a:latin typeface="Open Sans"/>
                <a:ea typeface="Open Sans"/>
                <a:cs typeface="Open Sans"/>
              </a:rPr>
              <a:t>traitement des données à caractère personnel sont notamment marquées par celles du Règlement européen relatif à la protection des données (RGPD), qui s’applique de facto en Allemagne. Ce règlement contient les principes structurels essentiels qu’il convient d’observer </a:t>
            </a:r>
            <a:r>
              <a:rPr lang="fr-FR" sz="1100" b="0" i="0" strike="noStrike" cap="none" spc="0" baseline="0" dirty="0">
                <a:solidFill>
                  <a:srgbClr val="000000"/>
                </a:solidFill>
                <a:effectLst/>
                <a:latin typeface="Open Sans"/>
                <a:ea typeface="Open Sans"/>
                <a:cs typeface="Open Sans"/>
              </a:rPr>
              <a:t>(art. 5 du RGPD – principes applicables au t</a:t>
            </a:r>
            <a:r>
              <a:rPr lang="fr-FR" sz="1100" dirty="0">
                <a:latin typeface="Open Sans"/>
                <a:ea typeface="Open Sans"/>
                <a:cs typeface="Open Sans"/>
              </a:rPr>
              <a:t>raitement des données à caractère personnel). Y figurent notamment l’obligation de transparence (c’est-à-dire le fait de présenter tous les processus de traitement des données de telle manière que la personne concernée puisse les comprendre) ou encore la limitation du traitement des données à caractère personnel à la seule finalité pour laquelle elles ont été collectées.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RGPD fixe également un cadre très clair pour la licéité de la demande de </a:t>
            </a:r>
            <a:r>
              <a:rPr lang="fr-FR" sz="1100" b="0" i="0" u="none" strike="noStrike" cap="none" spc="0" baseline="0" dirty="0">
                <a:solidFill>
                  <a:srgbClr val="000000"/>
                </a:solidFill>
                <a:effectLst/>
                <a:latin typeface="Open Sans"/>
                <a:ea typeface="Open Sans"/>
                <a:cs typeface="Open Sans"/>
              </a:rPr>
              <a:t>consentement au traitement de </a:t>
            </a:r>
            <a:r>
              <a:rPr lang="fr-FR" sz="1100" b="0" i="0" strike="noStrike" cap="none" spc="0" baseline="0" dirty="0">
                <a:solidFill>
                  <a:srgbClr val="000000"/>
                </a:solidFill>
                <a:effectLst/>
                <a:latin typeface="Open Sans"/>
                <a:ea typeface="Open Sans"/>
                <a:cs typeface="Open Sans"/>
              </a:rPr>
              <a:t>données à caractère personnel. Cette demande doit être présentée sous une forme « compréhensible et aisément accessible » qui la distingue clairement d’éventuelles autres questions, et « formulée en des termes clairs et simples ». La personne concernée doit pouvoir donner son consentement sous la forme d’une déclaration ou de toute autre action confirmant son accord, à travers laquelle elle fait savoir qu’elle consent au traitement des données à caractère personnel la concernant.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RGPD contient en outre </a:t>
            </a:r>
            <a:r>
              <a:rPr lang="fr-FR" sz="1100" b="0" i="0" u="none" strike="noStrike" cap="none" spc="0" baseline="0" dirty="0">
                <a:solidFill>
                  <a:srgbClr val="000000"/>
                </a:solidFill>
                <a:effectLst/>
                <a:latin typeface="Open Sans"/>
                <a:ea typeface="Open Sans"/>
                <a:cs typeface="Open Sans"/>
              </a:rPr>
              <a:t>des </a:t>
            </a:r>
            <a:r>
              <a:rPr lang="fr-FR" sz="1100" b="0" i="0" strike="noStrike" cap="none" spc="0" baseline="0" dirty="0">
                <a:solidFill>
                  <a:srgbClr val="000000"/>
                </a:solidFill>
                <a:effectLst/>
                <a:latin typeface="Open Sans"/>
                <a:ea typeface="Open Sans"/>
                <a:cs typeface="Open Sans"/>
              </a:rPr>
              <a:t>clauses permettant aux États membres de l’UE de prendre des dispositions réglementaires à l’échelle nationale, notamment en vue d’assurer des missions de service public. Pour les missions de l’aide sociale à l’enfance et à la jeunesse au sens du SGB VIII, les dispositions nationales correspondantes figurent aux articles 61 et suivants du SGB VIII, en lien avec les dispositions relatives à la protection des données sociales qui sont inscrites dans le Livre X du Code de la Sécurité et de l’action sociales.  En voici les principales prérogatives :</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Collecte de données </a:t>
            </a:r>
            <a:r>
              <a:rPr lang="fr-FR" sz="1100" b="0" i="0" strike="noStrike" cap="none" spc="0" baseline="0" dirty="0">
                <a:solidFill>
                  <a:srgbClr val="000000"/>
                </a:solidFill>
                <a:effectLst/>
                <a:latin typeface="Open Sans"/>
                <a:ea typeface="Open Sans"/>
                <a:cs typeface="Open Sans"/>
              </a:rPr>
              <a:t>(art. 62 du SGB VIII) :</a:t>
            </a:r>
            <a:r>
              <a:rPr lang="fr-FR" sz="1100" b="1" i="0"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les données sociales ne peuvent être collectées que dans la mesure où la connaissance de ces informations est nécessaire à l’accomplissement de la mission en question (al. 1). Le principe applicable en l’espèce est celui de la transmission de l’information par la personne concernée (al. 2), ce qui veut dire que le principe du consentement prévaut également en la matière. Se passer du consentement de la personne, ce qui implique qu’elle n’ait pas son mot à dire, ne permet de collecter des données sociales que dans le cadre des situations exceptionnelles visées à la fin de l’alinéa 3. La finalité peut être, par exemple, la réalisation d’une mission de protection de l’enfance au sens de l’article 8a du SGB VIII.</a:t>
            </a:r>
          </a:p>
          <a:p>
            <a:pPr marL="171450" lvl="0" indent="-171450">
              <a:buFont typeface="Wingdings" panose="05000000000000000000" pitchFamily="2" charset="2"/>
              <a:buChar char="Ø"/>
            </a:pPr>
            <a:r>
              <a:rPr lang="fr-FR" sz="1100" b="1" i="0" strike="noStrike" cap="none" spc="0" baseline="0" dirty="0">
                <a:solidFill>
                  <a:srgbClr val="000000"/>
                </a:solidFill>
                <a:effectLst/>
                <a:latin typeface="Open Sans"/>
                <a:ea typeface="Open Sans"/>
                <a:cs typeface="Open Sans"/>
              </a:rPr>
              <a:t>Transmission d’informations </a:t>
            </a:r>
            <a:r>
              <a:rPr lang="fr-FR" sz="1100" b="0" i="0" strike="noStrike" cap="none" spc="0" baseline="0" dirty="0">
                <a:solidFill>
                  <a:srgbClr val="000000"/>
                </a:solidFill>
                <a:effectLst/>
                <a:latin typeface="Open Sans"/>
                <a:ea typeface="Open Sans"/>
                <a:cs typeface="Open Sans"/>
              </a:rPr>
              <a:t>(art. 64, 65 du SGB VIII) : en principe, les données sociales ne peuvent être transmises et utilisées que pour la finalité pour laquelle elles ont été collectées (art. 64, al. 1 du SGB VIII). Le partage d’informations en vue d’une autre finalité ne peut avoir lieu que s’il permet à l’organisation chargée de fournir une prestation sociale donnée ou à un autre organisme d’accomplir sa mission et sans pour autant mettre en péril la réussite de la mesure d’aide prévue (art. 64, al. 2 du SGB VIII). Ce dernier cas implique à nouveau de recueillir le consentement de la personne concernée ou, a minima, une transparence facile à comprendre. </a:t>
            </a:r>
            <a:br>
              <a:rPr sz="1100" dirty="0"/>
            </a:br>
            <a:br>
              <a:rPr sz="1100" dirty="0"/>
            </a:br>
            <a:r>
              <a:rPr lang="fr-FR" sz="1100" b="0" i="0" strike="noStrike" cap="none" spc="0" baseline="0" dirty="0">
                <a:solidFill>
                  <a:srgbClr val="000000"/>
                </a:solidFill>
                <a:effectLst/>
                <a:latin typeface="Open Sans"/>
                <a:ea typeface="Open Sans"/>
                <a:cs typeface="Open Sans"/>
              </a:rPr>
              <a:t>Les données sociales qui ont été confiées à un agent du service chargé de l’aide sociale à l’enfance et de la politique de jeunesse, dans un cadre régi par le secret professionnel, font l’objet d’un degré supérieur de protection (art. 65 du SGB VIII). Ces informations ne peuvent être partagées qu’avec le consentement de la personne concernées ou, en l’absence d’un tel accord, à des conditions très restrictives – cela concerne par exemple le juge aux affaires familiales lorsqu’un enfant est en danger et que ne pas partager ces informations empêcherait la Justice de prendre des mesures permettant de le mettre à l’abri.  </a:t>
            </a:r>
          </a:p>
          <a:p>
            <a:pPr marL="171450" lvl="0" indent="-171450">
              <a:buFont typeface="Wingdings" panose="05000000000000000000" pitchFamily="2" charset="2"/>
              <a:buChar char="Ø"/>
            </a:pPr>
            <a:endParaRPr lang="de-DE" sz="1100" b="1"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Hoffmann, Birgit (2019) : </a:t>
            </a:r>
            <a:r>
              <a:rPr lang="fr-FR" sz="1100" b="0" i="1" strike="noStrike" cap="none" spc="0" baseline="0" dirty="0" err="1">
                <a:solidFill>
                  <a:srgbClr val="000000"/>
                </a:solidFill>
                <a:effectLst/>
                <a:latin typeface="Open Sans"/>
                <a:ea typeface="Open Sans"/>
                <a:cs typeface="Open Sans"/>
              </a:rPr>
              <a:t>Vorbemerkung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zum</a:t>
            </a:r>
            <a:r>
              <a:rPr lang="fr-FR" sz="1100" b="0" i="1" strike="noStrike" cap="none" spc="0" baseline="0" dirty="0">
                <a:solidFill>
                  <a:srgbClr val="000000"/>
                </a:solidFill>
                <a:effectLst/>
                <a:latin typeface="Open Sans"/>
                <a:ea typeface="Open Sans"/>
                <a:cs typeface="Open Sans"/>
              </a:rPr>
              <a:t> 4. </a:t>
            </a:r>
            <a:r>
              <a:rPr lang="fr-FR" sz="1100" b="0" i="1" strike="noStrike" cap="none" spc="0" baseline="0" dirty="0" err="1">
                <a:solidFill>
                  <a:srgbClr val="000000"/>
                </a:solidFill>
                <a:effectLst/>
                <a:latin typeface="Open Sans"/>
                <a:ea typeface="Open Sans"/>
                <a:cs typeface="Open Sans"/>
              </a:rPr>
              <a:t>Kap</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 62, §§ 64, 65, in: </a:t>
            </a: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 ; </a:t>
            </a: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 </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Frankfurter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Kommentar</a:t>
            </a:r>
            <a:r>
              <a:rPr lang="fr-FR" sz="1100" b="0" i="1" strike="noStrike" cap="none" spc="0" baseline="0" dirty="0">
                <a:solidFill>
                  <a:srgbClr val="000000"/>
                </a:solidFill>
                <a:effectLst/>
                <a:latin typeface="Open Sans"/>
                <a:ea typeface="Open Sans"/>
                <a:cs typeface="Open Sans"/>
              </a:rPr>
              <a:t> SGB VIII –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8</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Baden-Baden.</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Münder</a:t>
            </a:r>
            <a:r>
              <a:rPr lang="fr-FR" sz="1100" b="0" i="0" strike="noStrike" cap="none" spc="0" baseline="0" dirty="0">
                <a:solidFill>
                  <a:srgbClr val="000000"/>
                </a:solidFill>
                <a:effectLst/>
                <a:latin typeface="Open Sans"/>
                <a:ea typeface="Open Sans"/>
                <a:cs typeface="Open Sans"/>
              </a:rPr>
              <a:t>, Johannes ; </a:t>
            </a:r>
            <a:r>
              <a:rPr lang="fr-FR" sz="1100" b="0" i="0" strike="noStrike" cap="none" spc="0" baseline="0" dirty="0" err="1">
                <a:solidFill>
                  <a:srgbClr val="000000"/>
                </a:solidFill>
                <a:effectLst/>
                <a:latin typeface="Open Sans"/>
                <a:ea typeface="Open Sans"/>
                <a:cs typeface="Open Sans"/>
              </a:rPr>
              <a:t>Trenczek</a:t>
            </a:r>
            <a:r>
              <a:rPr lang="fr-FR" sz="1100" b="0" i="0" strike="noStrike" cap="none" spc="0" baseline="0" dirty="0">
                <a:solidFill>
                  <a:srgbClr val="000000"/>
                </a:solidFill>
                <a:effectLst/>
                <a:latin typeface="Open Sans"/>
                <a:ea typeface="Open Sans"/>
                <a:cs typeface="Open Sans"/>
              </a:rPr>
              <a:t>, Thomas (2020)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Jugendhilferecht</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sozialwissenschaftliche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Darstellung</a:t>
            </a:r>
            <a:r>
              <a:rPr lang="fr-FR" sz="1100" b="0" i="1" strike="noStrike" cap="none" spc="0" baseline="0" dirty="0">
                <a:solidFill>
                  <a:srgbClr val="000000"/>
                </a:solidFill>
                <a:effectLst/>
                <a:latin typeface="Open Sans"/>
                <a:ea typeface="Open Sans"/>
                <a:cs typeface="Open Sans"/>
              </a:rPr>
              <a:t>,</a:t>
            </a:r>
            <a:r>
              <a:rPr lang="fr-FR" sz="1100" b="0" i="0" strike="noStrike" cap="none" spc="0" baseline="0" dirty="0">
                <a:solidFill>
                  <a:srgbClr val="000000"/>
                </a:solidFill>
                <a:effectLst/>
                <a:latin typeface="Open Sans"/>
                <a:ea typeface="Open Sans"/>
                <a:cs typeface="Open Sans"/>
              </a:rPr>
              <a:t> Chap. 14, 9</a:t>
            </a:r>
            <a:r>
              <a:rPr lang="fr-FR" sz="1100" b="0" i="0" strike="noStrike" cap="none" spc="0" baseline="30000" dirty="0">
                <a:solidFill>
                  <a:srgbClr val="000000"/>
                </a:solidFill>
                <a:effectLst/>
                <a:latin typeface="Open Sans"/>
                <a:ea typeface="Open Sans"/>
                <a:cs typeface="Open Sans"/>
              </a:rPr>
              <a:t>e</a:t>
            </a:r>
            <a:r>
              <a:rPr lang="fr-FR" sz="1100" b="0" i="0" strike="noStrike" cap="none" spc="0" baseline="0" dirty="0">
                <a:solidFill>
                  <a:srgbClr val="000000"/>
                </a:solidFill>
                <a:effectLst/>
                <a:latin typeface="Open Sans"/>
                <a:ea typeface="Open Sans"/>
                <a:cs typeface="Open Sans"/>
              </a:rPr>
              <a:t> édition, Baden-Baden.</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90</a:t>
            </a:fld>
            <a:endParaRPr lang="de-DE"/>
          </a:p>
        </p:txBody>
      </p:sp>
    </p:spTree>
    <p:extLst>
      <p:ext uri="{BB962C8B-B14F-4D97-AF65-F5344CB8AC3E}">
        <p14:creationId xmlns:p14="http://schemas.microsoft.com/office/powerpoint/2010/main" val="19428627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91</a:t>
            </a:fld>
            <a:endParaRPr lang="de-DE"/>
          </a:p>
        </p:txBody>
      </p:sp>
    </p:spTree>
    <p:extLst>
      <p:ext uri="{BB962C8B-B14F-4D97-AF65-F5344CB8AC3E}">
        <p14:creationId xmlns:p14="http://schemas.microsoft.com/office/powerpoint/2010/main" val="21854545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244459"/>
          </a:xfrm>
        </p:spPr>
        <p:txBody>
          <a:bodyPr/>
          <a:lstStyle/>
          <a:p>
            <a:r>
              <a:rPr lang="fr-FR" sz="1100" b="0" i="0" strike="noStrike" cap="none" spc="0" baseline="0" dirty="0">
                <a:solidFill>
                  <a:srgbClr val="000000"/>
                </a:solidFill>
                <a:effectLst/>
                <a:latin typeface="Open Sans"/>
                <a:ea typeface="Open Sans"/>
                <a:cs typeface="Open Sans"/>
              </a:rPr>
              <a:t>Les dépenses et les recettes des collectivités territoriales (montants indiqués hors ressources propres des organismes indépendants de l’aide sociale à l’enfance et à la jeunesse) sont intégralement recensées chaque année. Cette étude vise à doter les acteurs de l’aide sociale à l’enfance et à la jeunesse de la base dont ils ont besoin pour pouvoir planifier leurs décisions. Cela constitue également un fondement important dans la perspective de l’évolution continue du droit relatif à ce champ.</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Depuis 2005, les dépenses de l’aide sociale à l’enfance et à la jeunesse ont été multipliées par 2,6, passant de 20,9 à 54,9 milliards d’euros. Cette progression s’explique essentiellement par une extension de ses missions et par un accroissement des prestations et des structures dédiées, notamment du fait de l’introduction d’un droit opposable à l’accueil des enfants de moins de 3 ans dans des structures d’accueil collectif ou individuel à la journée, mais aussi – par exemple – de l’extension de la protection de l’enfance institutionnelle et d’un recours accru aux services d’assistance éducative, d’aide aux jeunes adultes et d’aides à l’intégration en cas de (risque de) handicap psychique.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2019, la part la plus importante des dépenses en matière d’aide sociale à l’enfance et à la jeunesse est consacrée à la prise en charge des enfants dans des structures d’accueil collectif ou individuel à la journée. Cela représente environ deux tiers du montant total de ces dépenses (67 %). Environ un quart de ces engagements financiers (24 %) concerne les actions éducatives, l’aide aux jeunes adultes et les aides à l’intégration – une part qui comprend également les dépenses relatives aux </a:t>
            </a:r>
            <a:r>
              <a:rPr lang="fr-FR" sz="1100" b="0" i="0" u="none" strike="noStrike" cap="none" spc="0" baseline="0" dirty="0">
                <a:solidFill>
                  <a:srgbClr val="000000"/>
                </a:solidFill>
                <a:effectLst/>
                <a:latin typeface="Open Sans"/>
                <a:ea typeface="Open Sans"/>
                <a:cs typeface="Open Sans"/>
              </a:rPr>
              <a:t>mesures de placement. </a:t>
            </a:r>
            <a:r>
              <a:rPr lang="fr-FR" sz="1100" b="0" i="0" strike="noStrike" cap="none" spc="0" baseline="0" dirty="0">
                <a:solidFill>
                  <a:srgbClr val="000000"/>
                </a:solidFill>
                <a:effectLst/>
                <a:latin typeface="Open Sans"/>
                <a:ea typeface="Open Sans"/>
                <a:cs typeface="Open Sans"/>
              </a:rPr>
              <a:t>5 % de ces moyens financiers sont consacrés au travail auprès des enfants et des jeunes ainsi qu’au travail social auprès des jeunes en difficulté.</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financement des services et des structures de l’aide sociale à l’enfance et à la jeunesse provient en majeure partie de recettes fiscales. Seule une petite part de ces dépenses est couverte par la participation financière des usagers (adolescents, jeunes adultes, tuteurs et responsables légaux, parents tenus de verser une pension alimentaire) ou refinancée par d’autres organismes prestataires de l’action sociale.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D’après les chiffres de l’année 2019, le montant total des dépenses consacrées à l’aide sociale à l’enfance et à la jeunesse s’élevait à 54,9 milliards d’euros contre 3,53 milliards d’euros de recettes. En d’autres termes, un peu plus de 6 % des dépenses en matière d’aide sociale à l’enfance et à la jeunesse sont finan</a:t>
            </a:r>
            <a:r>
              <a:rPr lang="fr-FR" sz="1100" b="0" i="0" u="none" strike="noStrike" cap="none" spc="0" baseline="0" dirty="0">
                <a:solidFill>
                  <a:srgbClr val="000000"/>
                </a:solidFill>
                <a:effectLst/>
                <a:latin typeface="Open Sans"/>
                <a:ea typeface="Open Sans"/>
                <a:cs typeface="Open Sans"/>
              </a:rPr>
              <a:t>cées </a:t>
            </a:r>
            <a:r>
              <a:rPr lang="fr-FR" sz="1100" b="0" i="0" strike="noStrike" cap="none" spc="0" baseline="0" dirty="0">
                <a:solidFill>
                  <a:srgbClr val="000000"/>
                </a:solidFill>
                <a:effectLst/>
                <a:latin typeface="Open Sans"/>
                <a:ea typeface="Open Sans"/>
                <a:cs typeface="Open Sans"/>
              </a:rPr>
              <a:t>sous la forme de participation aux frais, de versement d’une contribution ou encore de droits d’entrée. Après déduction, ces dépenses s’élevaient en fait à 51,3 milliards d’euros en 2019.</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Pour donner un ordre de grandeur : à peine 5 % des dépenses sociales étaient consacrées à l’aide sociale à l’enfance et à la jeunesse en 2019. Aux termes de ce budget dédié à l’action sociale, l’aide sociale à l’enfance et à la jeunesse fait partie des « systèmes de soutien et de prévention ». Le montant des dépenses y afférentes équivaut à peu près à la couverture de base des demandeurs d’emploi ou de la ligne budgétaire dédiée aux diverses prestations et allocations familiales inscrite au budget de l’action sociale.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fédéral du Travail et des Affaires sociales (2020) : Budget de l’action sociale 2019, Bonn ;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https://www.bmas.de/SharedDocs/Downloads/DE/Publikationen/a230-19-sozialbudget-2019.pdf?__blob=publicationFile&amp;v=1</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fédéral de la statistique : Statistiques de l’aide sociale à l’enfance et à la jeunesse ; éditions diverses.</a:t>
            </a:r>
          </a:p>
        </p:txBody>
      </p:sp>
      <p:sp>
        <p:nvSpPr>
          <p:cNvPr id="4" name="Foliennummernplatzhalter 3"/>
          <p:cNvSpPr>
            <a:spLocks noGrp="1"/>
          </p:cNvSpPr>
          <p:nvPr>
            <p:ph type="sldNum" sz="quarter" idx="10"/>
          </p:nvPr>
        </p:nvSpPr>
        <p:spPr/>
        <p:txBody>
          <a:bodyPr/>
          <a:lstStyle/>
          <a:p>
            <a:fld id="{178ACBB0-B8BD-7243-B5CA-EEE1A71994D0}" type="slidenum">
              <a:rPr lang="de-DE" smtClean="0"/>
              <a:t>92</a:t>
            </a:fld>
            <a:endParaRPr lang="de-DE"/>
          </a:p>
        </p:txBody>
      </p:sp>
    </p:spTree>
    <p:extLst>
      <p:ext uri="{BB962C8B-B14F-4D97-AF65-F5344CB8AC3E}">
        <p14:creationId xmlns:p14="http://schemas.microsoft.com/office/powerpoint/2010/main" val="5245228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5428035"/>
          </a:xfrm>
        </p:spPr>
        <p:txBody>
          <a:bodyPr/>
          <a:lstStyle/>
          <a:p>
            <a:r>
              <a:rPr lang="fr-FR" sz="1100" b="0" i="0" strike="noStrike" cap="none" spc="0" baseline="0" dirty="0">
                <a:solidFill>
                  <a:srgbClr val="000000"/>
                </a:solidFill>
                <a:effectLst/>
                <a:latin typeface="Open Sans"/>
                <a:ea typeface="Open Sans"/>
                <a:cs typeface="Open Sans"/>
              </a:rPr>
              <a:t>Ce sont les villes et les communes qui financent la majeure partie des services et des structures de l’aide sociale à l’enfance et à la jeunesse. Leur part représente en effet près de 85 % pour l’année 2019, contre un peu plus de 12 % pour les Länder et à peine 3 % de participation fédérale. Les villes faisant partie d’un arrondissement (</a:t>
            </a:r>
            <a:r>
              <a:rPr lang="fr-FR" sz="1100" b="0" i="1" strike="noStrike" cap="none" spc="0" baseline="0" dirty="0">
                <a:solidFill>
                  <a:srgbClr val="000000"/>
                </a:solidFill>
                <a:effectLst/>
                <a:latin typeface="Open Sans"/>
                <a:ea typeface="Open Sans"/>
                <a:cs typeface="Open Sans"/>
              </a:rPr>
              <a:t>Kreis</a:t>
            </a:r>
            <a:r>
              <a:rPr lang="fr-FR" sz="1100" b="0" i="0" strike="noStrike" cap="none" spc="0" baseline="0" dirty="0">
                <a:solidFill>
                  <a:srgbClr val="000000"/>
                </a:solidFill>
                <a:effectLst/>
                <a:latin typeface="Open Sans"/>
                <a:ea typeface="Open Sans"/>
                <a:cs typeface="Open Sans"/>
              </a:rPr>
              <a:t>) et les communes qui ne disposent pas de leur propre service chargé de l’aide sociale à l’enfance et de la politique de jeunesse contribuent à la prise en charge des frais afférents à l’aide sociale à l’enfance et à la jeunesse, dans la mesure où elles s’acquittent d’une sorte de taxe auprès de leur arrondissement de rattachement lorsque ce dernier assume cette mission de service public pour l’ensemble du territoire.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plus grande part des dépenses des Länder relè</a:t>
            </a:r>
            <a:r>
              <a:rPr lang="fr-FR" sz="1100" b="0" i="0" u="none" strike="noStrike" cap="none" spc="0" baseline="0" dirty="0">
                <a:solidFill>
                  <a:srgbClr val="000000"/>
                </a:solidFill>
                <a:effectLst/>
                <a:latin typeface="Open Sans"/>
                <a:ea typeface="Open Sans"/>
                <a:cs typeface="Open Sans"/>
              </a:rPr>
              <a:t>ve</a:t>
            </a:r>
            <a:r>
              <a:rPr lang="fr-FR" sz="1100" b="0" i="0" strike="noStrike" cap="none" spc="0" baseline="0" dirty="0">
                <a:solidFill>
                  <a:srgbClr val="000000"/>
                </a:solidFill>
                <a:effectLst/>
                <a:latin typeface="Open Sans"/>
                <a:ea typeface="Open Sans"/>
                <a:cs typeface="Open Sans"/>
              </a:rPr>
              <a:t> du financement de l’accueil des enfants à la journée. Ils consacrent en outre des moyens financiers aux services chargés de l’aide sociale à l’enfance et de la politique de jeunesse au niveau régional, aux têtes de réseau régionales</a:t>
            </a:r>
            <a:r>
              <a:rPr lang="fr-FR" sz="1100" b="0" i="0" u="none" strike="noStrike" cap="none" spc="0" baseline="0" dirty="0">
                <a:solidFill>
                  <a:srgbClr val="000000"/>
                </a:solidFill>
                <a:effectLst/>
                <a:latin typeface="Open Sans"/>
                <a:ea typeface="Open Sans"/>
                <a:cs typeface="Open Sans"/>
              </a:rPr>
              <a:t>, aux organismes </a:t>
            </a:r>
            <a:r>
              <a:rPr lang="fr-FR" sz="1100" b="0" i="0" strike="noStrike" cap="none" spc="0" baseline="0" dirty="0">
                <a:solidFill>
                  <a:srgbClr val="000000"/>
                </a:solidFill>
                <a:effectLst/>
                <a:latin typeface="Open Sans"/>
                <a:ea typeface="Open Sans"/>
                <a:cs typeface="Open Sans"/>
              </a:rPr>
              <a:t>de l’aide sociale à l’enfance et à la jeunesse, aux dispositifs de soutien à la jeunesse du Land, à des projets souhaités par les élus dans différents domaines ainsi qu’à des remboursements versés à des acteurs locaux, par exemple afin de compenser les dépenses engagées pour les mineurs isolés réfugiés au sens de l’article 89d du Livre VIII du Code de la Sécurité et de l’action sociales.</a:t>
            </a:r>
          </a:p>
          <a:p>
            <a:r>
              <a:rPr lang="fr-FR" sz="1100" b="0" i="0" strike="noStrike" cap="none" spc="0" baseline="0" dirty="0">
                <a:solidFill>
                  <a:srgbClr val="000000"/>
                </a:solidFill>
                <a:effectLst/>
                <a:latin typeface="Open Sans"/>
                <a:ea typeface="Open Sans"/>
                <a:cs typeface="Open Sans"/>
              </a:rPr>
              <a:t>Selon l’article 83, al.1 dudit livre, l’autorité de tutelle compétente à l’échelle fédérale (le Ministère fédéral de la Famille, des Femmes, des Seniors et de la Jeunesse) a pour mission « d’encourager et de soutenir les activités de l’aide sociale à l’enfance et à la jeunesse dans la mesure où celles-ci ont une importante suprarégionale et où leur nature même ne permet pas à un Land de les soutenir seul de manière efficace. » La participation de la Fédération au financement de l’aide sociale à l’enfance et à la jeunesse a progressé depuis les années 2010, notamment à travers l’engagement financier consenti par le gouvernement fédéral en vue de structurer et de développer l’accueil des enfants à la journée (droit opposable à la garde d’enfants de moins de 3 ans). À titre de comparaison, cette part était inférieure à 1 % au milieu des années 2000.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du Travail et des Affaires sociales (2020) : Budget de l’action sociale 2019, Bonn ;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https://www.bmas.de/SharedDocs/Downloads/DE/Publikationen/a230-19-sozialbudget-2019.pdf?__blob=publicationFile&amp;v=1</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Schilling, Matthias (2019) :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im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Überblick</a:t>
            </a:r>
            <a:r>
              <a:rPr lang="fr-FR" sz="1100" b="0" i="0" strike="noStrike" cap="none" spc="0" baseline="0" dirty="0">
                <a:solidFill>
                  <a:srgbClr val="000000"/>
                </a:solidFill>
                <a:effectLst/>
                <a:latin typeface="Open Sans"/>
                <a:ea typeface="Open Sans"/>
                <a:cs typeface="Open Sans"/>
              </a:rPr>
              <a:t>, in : </a:t>
            </a:r>
            <a:r>
              <a:rPr lang="fr-FR" sz="1100" b="0" i="0" strike="noStrike" cap="none" spc="0" baseline="0" dirty="0" err="1">
                <a:solidFill>
                  <a:srgbClr val="000000"/>
                </a:solidFill>
                <a:effectLst/>
                <a:latin typeface="Open Sans"/>
                <a:ea typeface="Open Sans"/>
                <a:cs typeface="Open Sans"/>
              </a:rPr>
              <a:t>Autorengruppe</a:t>
            </a:r>
            <a:r>
              <a:rPr lang="fr-FR" sz="1100" b="0" i="0" strike="noStrike" cap="none" spc="0" baseline="0" dirty="0">
                <a:solidFill>
                  <a:srgbClr val="000000"/>
                </a:solidFill>
                <a:effectLst/>
                <a:latin typeface="Open Sans"/>
                <a:ea typeface="Open Sans"/>
                <a:cs typeface="Open Sans"/>
              </a:rPr>
              <a:t> Kinder- </a:t>
            </a:r>
            <a:r>
              <a:rPr lang="fr-FR" sz="1100" b="0" i="0" strike="noStrike" cap="none" spc="0" baseline="0" dirty="0" err="1">
                <a:solidFill>
                  <a:srgbClr val="000000"/>
                </a:solidFill>
                <a:effectLst/>
                <a:latin typeface="Open Sans"/>
                <a:ea typeface="Open Sans"/>
                <a:cs typeface="Open Sans"/>
              </a:rPr>
              <a:t>und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Jugendhilfestatistik</a:t>
            </a:r>
            <a:r>
              <a:rPr lang="fr-FR" sz="1100" b="0" i="0" strike="noStrike" cap="none" spc="0" baseline="0" dirty="0">
                <a:solidFill>
                  <a:srgbClr val="000000"/>
                </a:solidFill>
                <a:effectLst/>
                <a:latin typeface="Open Sans"/>
                <a:ea typeface="Open Sans"/>
                <a:cs typeface="Open Sans"/>
              </a:rPr>
              <a:t> (Éd.), </a:t>
            </a:r>
            <a:r>
              <a:rPr lang="fr-FR" sz="1100" b="0" i="1" strike="noStrike" cap="none" spc="0" baseline="0" dirty="0">
                <a:solidFill>
                  <a:srgbClr val="000000"/>
                </a:solidFill>
                <a:effectLst/>
                <a:latin typeface="Open Sans"/>
                <a:ea typeface="Open Sans"/>
                <a:cs typeface="Open Sans"/>
              </a:rPr>
              <a:t>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Jugendhilfereport</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2018, </a:t>
            </a:r>
            <a:r>
              <a:rPr lang="fr-FR" sz="1100" b="0" i="0" u="none" strike="noStrike" cap="none" spc="0" baseline="0" dirty="0">
                <a:solidFill>
                  <a:srgbClr val="000000"/>
                </a:solidFill>
                <a:effectLst/>
                <a:latin typeface="Open Sans"/>
                <a:ea typeface="Open Sans"/>
                <a:cs typeface="Open Sans"/>
              </a:rPr>
              <a:t>notamment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Opladen</a:t>
            </a:r>
            <a:r>
              <a:rPr lang="fr-FR" sz="1100" b="0" i="0" strike="noStrike" cap="none" spc="0" baseline="0" dirty="0">
                <a:solidFill>
                  <a:srgbClr val="000000"/>
                </a:solidFill>
                <a:effectLst/>
                <a:latin typeface="Open Sans"/>
                <a:ea typeface="Open Sans"/>
                <a:cs typeface="Open Sans"/>
              </a:rPr>
              <a:t>, pp. 23−38.</a:t>
            </a:r>
          </a:p>
        </p:txBody>
      </p:sp>
      <p:sp>
        <p:nvSpPr>
          <p:cNvPr id="4" name="Foliennummernplatzhalter 3"/>
          <p:cNvSpPr>
            <a:spLocks noGrp="1"/>
          </p:cNvSpPr>
          <p:nvPr>
            <p:ph type="sldNum" sz="quarter" idx="10"/>
          </p:nvPr>
        </p:nvSpPr>
        <p:spPr/>
        <p:txBody>
          <a:bodyPr/>
          <a:lstStyle/>
          <a:p>
            <a:fld id="{178ACBB0-B8BD-7243-B5CA-EEE1A71994D0}" type="slidenum">
              <a:rPr lang="de-DE" smtClean="0"/>
              <a:t>93</a:t>
            </a:fld>
            <a:endParaRPr lang="de-DE"/>
          </a:p>
        </p:txBody>
      </p:sp>
    </p:spTree>
    <p:extLst>
      <p:ext uri="{BB962C8B-B14F-4D97-AF65-F5344CB8AC3E}">
        <p14:creationId xmlns:p14="http://schemas.microsoft.com/office/powerpoint/2010/main" val="31623937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799" y="4400550"/>
            <a:ext cx="5519057" cy="14921595"/>
          </a:xfrm>
        </p:spPr>
        <p:txBody>
          <a:bodyPr/>
          <a:lstStyle/>
          <a:p>
            <a:r>
              <a:rPr lang="fr-FR" sz="1100" b="0" i="0" strike="noStrike" cap="none" spc="0" baseline="0" dirty="0">
                <a:solidFill>
                  <a:srgbClr val="000000"/>
                </a:solidFill>
                <a:effectLst/>
                <a:latin typeface="Open Sans"/>
                <a:ea typeface="Open Sans"/>
                <a:cs typeface="Open Sans"/>
              </a:rPr>
              <a:t>L’article 83, al. 1 du Livre VIII du Code de la Sécurité et de l’action sociales confère à la Fédération les missions suivantes : « L’autorité de tutelle compétente à l’échelle fédérale a pour mission d’encourager et de soutenir les activités de l’aide sociale à l’enfance et à la jeunesse dans la mesure où celles-ci ont une importance suprarégionale et où leur nature même ne permet pas à un Land de les soutenir seul de manière efficace. Cela concerne aussi les activités suprarégionales des organisations de jeunesse des partis politiques dans le domaine de l’aide sociale à l’enfance et à la jeunesse. »</a:t>
            </a:r>
          </a:p>
          <a:p>
            <a:endParaRPr lang="fr-FR" sz="1100" b="0" i="0" strike="noStrike" cap="none" spc="0" baseline="0" dirty="0">
              <a:solidFill>
                <a:srgbClr val="000000"/>
              </a:solidFill>
              <a:effectLst/>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Le gouvernement fédéral s’acquitte essentiellement de cette mission par le biais du Programme fédéral pour l’enfance et la jeunesse. Dans le champ de la politique de l’enfance et de la jeunesse du Ministère fédéral de la Famille, des Femmes, des Seniors et de la Jeunesse, le budget fédéral comprenait en 2019 quelque 205 millions d’euros alloués au Programme fédéral pour l’enfance et la jeunesse. Les directives actuellement en vigueur datent du 12 octobre 2016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https://www.bmfsfj.de/resource/blob/111964/2f7ae557daa0d2d8fe78f8a3f9569f21/richtlinien-kjp-2017-data.pdf</a:t>
            </a:r>
            <a:r>
              <a:rPr lang="fr-FR" sz="1100" b="0" i="0" strike="noStrike" cap="none" spc="0" baseline="0" dirty="0">
                <a:solidFill>
                  <a:srgbClr val="000000"/>
                </a:solidFill>
                <a:effectLst/>
                <a:latin typeface="Open Sans"/>
                <a:ea typeface="Open Sans"/>
                <a:cs typeface="Open Sans"/>
              </a:rPr>
              <a:t>). Voici les objectifs assignés au soutien financier apporté à ce programme : « Ce financement a pour but d’assurer la pérennité de l’aide sociale à l’enfance et à la jeunesse et l’amélioration de la qualité dans l’exécution de ses missions quels que soient ses champs d’intervention. À cet égard, le renforcement des droits des enfants et des jeunes à la protection, au soutien et à la participation sont autant d’aspects déterminants. Le vivre-ensemble égalitaire et la participation de l’ensemble des enfants et des jeunes à la vie en société doivent également être consolidés, et ce </a:t>
            </a:r>
            <a:r>
              <a:rPr lang="fr-FR" sz="1100" b="0" i="0" u="none" strike="noStrike" cap="none" spc="0" baseline="0" dirty="0">
                <a:solidFill>
                  <a:srgbClr val="000000"/>
                </a:solidFill>
                <a:effectLst/>
                <a:latin typeface="Open Sans"/>
                <a:ea typeface="Open Sans"/>
                <a:cs typeface="Open Sans"/>
              </a:rPr>
              <a:t>quelle que soit leur situation. </a:t>
            </a:r>
            <a:r>
              <a:rPr lang="fr-FR" sz="1100" b="0" i="0" strike="noStrike" cap="none" spc="0" baseline="0" dirty="0">
                <a:solidFill>
                  <a:srgbClr val="000000"/>
                </a:solidFill>
                <a:effectLst/>
                <a:latin typeface="Open Sans"/>
                <a:ea typeface="Open Sans"/>
                <a:cs typeface="Open Sans"/>
              </a:rPr>
              <a:t>Il faut aussi œuvrer à abolir les barrières spécifiques que rencontrent les jeunes défavorisés.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Les activités ne pouvant pas être financées sont explicitement citées : « Sont exclues de ces aides financières les opérations hors du champ de l’aide sociale à l’enfance et à la jeunesse, notamment celles dont le contenu, la méthodologie et la structure relèvent principalement du cadre scolaire, universitaire ou de la formation professionnelle – hors travail social auprès des jeunes en difficulté, le sport grand public et le sport de haut niveau, l’éducation religieuse ou </a:t>
            </a:r>
            <a:r>
              <a:rPr lang="fr-FR" sz="1100" b="0" i="0" u="none" strike="noStrike" cap="none" spc="0" baseline="0" dirty="0">
                <a:solidFill>
                  <a:srgbClr val="000000"/>
                </a:solidFill>
                <a:effectLst/>
                <a:latin typeface="Open Sans"/>
                <a:ea typeface="Open Sans"/>
                <a:cs typeface="Open Sans"/>
              </a:rPr>
              <a:t>idéologique</a:t>
            </a:r>
            <a:r>
              <a:rPr lang="fr-FR" sz="1100" b="0" i="0" strike="noStrike" cap="none" spc="0" baseline="0" dirty="0">
                <a:solidFill>
                  <a:srgbClr val="000000"/>
                </a:solidFill>
                <a:effectLst/>
                <a:latin typeface="Open Sans"/>
                <a:ea typeface="Open Sans"/>
                <a:cs typeface="Open Sans"/>
              </a:rPr>
              <a:t>, les formations internes aux partis politiques et aux syndicats, les dispositifs de loisir ou de tourisme, ainsi que les programmes et projets d’agitation politique. »</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Le Programme fédéral pour l’enfance et la jeunesse a pour but principal de soutenir financièrement les têtes de réseau que sont les divers organismes indépendants de l’aide sociale à l’enfance et à la jeunesse à l’échelon fédéral : « Afin de soutenir et de renforcer l’infrastructure fédérale que constituent les têtes de réseau des organismes indépendants de l’aide sociale à l’enfance et à la jeunesse, peuvent être soutenues les fédérations, les organisations spécialisées ainsi que les activités suprarégionales concourant dans la durée à ce travail spécifique tel que défini dans le Livre VIII du Code de la Sécurité et de l’action sociales, que ce soit dans un ou plusieurs champs d’intervention ou de manière transversale. »</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En matière de droit budgétaire, il s’agit d’un financement de projets inscrit dans la durée : « Le soutien apporté à l’infrastructure constituée par les têtes de réseau au niveau fédéral passe principalement par des conventions-cadres afin de garantir une coopération durable en matière de politique de jeunesse. La convention-cadre (contrat de droit public </a:t>
            </a:r>
            <a:r>
              <a:rPr lang="fr-FR" sz="1100" b="0" i="0" u="none" strike="noStrike" cap="none" spc="0" baseline="0" dirty="0">
                <a:solidFill>
                  <a:srgbClr val="000000"/>
                </a:solidFill>
                <a:effectLst/>
                <a:latin typeface="Open Sans"/>
                <a:ea typeface="Open Sans"/>
                <a:cs typeface="Open Sans"/>
              </a:rPr>
              <a:t>entre le ministère fédéral et la fédération de jeunesse ou l’organisation</a:t>
            </a:r>
            <a:r>
              <a:rPr lang="fr-FR" sz="1100" b="0" i="0" strike="noStrike" cap="none" spc="0" baseline="0" dirty="0">
                <a:solidFill>
                  <a:srgbClr val="000000"/>
                </a:solidFill>
                <a:effectLst/>
                <a:latin typeface="Open Sans"/>
                <a:ea typeface="Open Sans"/>
                <a:cs typeface="Open Sans"/>
              </a:rPr>
              <a:t>) vise à mettre en œuvre de manière pérenne les priorités de la politique de jeunesse dans le domaine de l’aide sociale à l’enfance et à la jeunesse. C’est un instrument de planification, de conception et de pilotage du partenariat ainsi qu’une procédure au service de l’amélioration de la qualité. »</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Enfin, « l’accompagnement individuel des jeunes récemment arrivés en Allemagne » et les échanges de jeunes et de professionnels bénéficient également d’un financement via le Programme fédéral pour l’enfance et la jeunesse.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Champs d’intervention</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financement de projets par le Programme fédéral pour l’enfance et la jeunesse concerne les champs d’intervention suivants (chiffres du budget prévisionnel fédéral pour 2019)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Travail auprès des enfants et des jeunes (51,2 millions d’euros)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Travail social auprès des jeunes en difficulté et intégration (112 millions d’euros)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Prise en charge des enfants dans les structures d’accueil collectif et individuel à la journée (2,3 millions d’euros)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Aides aux familles, aux jeunes, aux parents et autres responsables légaux (18,1 millions d’euros)</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Autres missions de l’aide sociale à l’enfance et à la jeunesse assurées par les têtes de réseau au niveau fédéral (15,4 millions d’euros)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En droit budgétaire, il existe des modalités de financement institutionnel en sus du financement de projets, mais ce mode de financement n’a cessé de reculer au cours des dernières décennies. À ce jour, seules quatre organisations bénéficient encore d’un soutien financier institutionnel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L’IJAB, Service international pour la Jeunesse de la République Fédérale d’Allemagne (au statut d’association)</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L’Académie pour l’éducation culturelle à l’échelle de la Fédération et du Land de Rhénanie-du-Nord-Westphalie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 Bibliothèque internationale de la Jeunesse</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L’Académie fédérale pour l’éducation musicale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Sont également financés par ce programme des organismes tels que l’Institut allemand pour la Jeunesse (DJI) et les Offices pour la Jeunesse issus d’accords bilatéraux avec la France, la Grèce et la Pologne, ainsi que des instances telles que les centres germano-tchèque (Tandem) et germano-israélien (</a:t>
            </a:r>
            <a:r>
              <a:rPr lang="fr-FR" sz="1100" b="0" i="0" strike="noStrike" cap="none" spc="0" baseline="0" dirty="0" err="1">
                <a:solidFill>
                  <a:srgbClr val="000000"/>
                </a:solidFill>
                <a:effectLst/>
                <a:latin typeface="Open Sans"/>
                <a:ea typeface="Open Sans"/>
                <a:cs typeface="Open Sans"/>
              </a:rPr>
              <a:t>ConAct</a:t>
            </a:r>
            <a:r>
              <a:rPr lang="fr-FR" sz="1100" b="0" i="0" strike="noStrike" cap="none" spc="0" baseline="0" dirty="0">
                <a:solidFill>
                  <a:srgbClr val="000000"/>
                </a:solidFill>
                <a:effectLst/>
                <a:latin typeface="Open Sans"/>
                <a:ea typeface="Open Sans"/>
                <a:cs typeface="Open Sans"/>
              </a:rPr>
              <a:t>) de coordination des échanges de jeunesse – en attendant la création d’un Office germano-israélien pour la Jeunesse – ou encore la fondation germano-russe pour les échanges de jeunes (Deutsch-</a:t>
            </a:r>
            <a:r>
              <a:rPr lang="fr-FR" sz="1100" b="0" i="0" strike="noStrike" cap="none" spc="0" baseline="0" dirty="0" err="1">
                <a:solidFill>
                  <a:srgbClr val="000000"/>
                </a:solidFill>
                <a:effectLst/>
                <a:latin typeface="Open Sans"/>
                <a:ea typeface="Open Sans"/>
                <a:cs typeface="Open Sans"/>
              </a:rPr>
              <a:t>Russischer</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Jugendaustausch</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gGmbH</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Conseil fédéral de coordination des fédérations de jeunesse allemandes (Éd.) (2001): </a:t>
            </a:r>
            <a:r>
              <a:rPr lang="fr-FR" sz="1100" b="0" i="1" strike="noStrike" cap="none" spc="0" baseline="0" dirty="0" err="1">
                <a:solidFill>
                  <a:srgbClr val="000000"/>
                </a:solidFill>
                <a:effectLst/>
                <a:latin typeface="Open Sans"/>
                <a:ea typeface="Open Sans"/>
                <a:cs typeface="Open Sans"/>
              </a:rPr>
              <a:t>Eine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wechselvolle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Geschichte</a:t>
            </a:r>
            <a:r>
              <a:rPr lang="fr-FR" sz="1100" b="0" i="1" strike="noStrike" cap="none" spc="0" baseline="0" dirty="0">
                <a:solidFill>
                  <a:srgbClr val="000000"/>
                </a:solidFill>
                <a:effectLst/>
                <a:latin typeface="Open Sans"/>
                <a:ea typeface="Open Sans"/>
                <a:cs typeface="Open Sans"/>
              </a:rPr>
              <a:t>. 50 </a:t>
            </a:r>
            <a:r>
              <a:rPr lang="fr-FR" sz="1100" b="0" i="1" strike="noStrike" cap="none" spc="0" baseline="0" dirty="0" err="1">
                <a:solidFill>
                  <a:srgbClr val="000000"/>
                </a:solidFill>
                <a:effectLst/>
                <a:latin typeface="Open Sans"/>
                <a:ea typeface="Open Sans"/>
                <a:cs typeface="Open Sans"/>
              </a:rPr>
              <a:t>Jahre</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Jugendplan</a:t>
            </a:r>
            <a:r>
              <a:rPr lang="fr-FR" sz="1100" b="0" i="1" strike="noStrike" cap="none" spc="0" baseline="0" dirty="0">
                <a:solidFill>
                  <a:srgbClr val="000000"/>
                </a:solidFill>
                <a:effectLst/>
                <a:latin typeface="Open Sans"/>
                <a:ea typeface="Open Sans"/>
                <a:cs typeface="Open Sans"/>
              </a:rPr>
              <a:t> des </a:t>
            </a:r>
            <a:r>
              <a:rPr lang="fr-FR" sz="1100" b="0" i="1" strike="noStrike" cap="none" spc="0" baseline="0" dirty="0" err="1">
                <a:solidFill>
                  <a:srgbClr val="000000"/>
                </a:solidFill>
                <a:effectLst/>
                <a:latin typeface="Open Sans"/>
                <a:ea typeface="Open Sans"/>
                <a:cs typeface="Open Sans"/>
              </a:rPr>
              <a:t>Bundes</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Schriftenreihe</a:t>
            </a:r>
            <a:r>
              <a:rPr lang="fr-FR" sz="1100" b="0" i="0" strike="noStrike" cap="none" spc="0" baseline="0" dirty="0">
                <a:solidFill>
                  <a:srgbClr val="000000"/>
                </a:solidFill>
                <a:effectLst/>
                <a:latin typeface="Open Sans"/>
                <a:ea typeface="Open Sans"/>
                <a:cs typeface="Open Sans"/>
              </a:rPr>
              <a:t> des DBJR Nr. 34, Berlin.</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Directives relatives au Programme fédéral pour l’enfance et la jeunesse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janvier 2017) ;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https://www.bmfsfj.de/bmfsfj/ministerium/ausschreibungen-foerderung/foerderrichtlinien/foerderrichtlinien-kinder-und-jugendplan-bund</a:t>
            </a:r>
            <a:r>
              <a:rPr lang="fr-FR" sz="1100" b="0" i="0" strike="noStrike" cap="none" spc="0" baseline="0" dirty="0">
                <a:solidFill>
                  <a:srgbClr val="000000"/>
                </a:solidFill>
                <a:effectLst/>
                <a:latin typeface="Open Sans"/>
                <a:ea typeface="Open Sans"/>
                <a:cs typeface="Open Sans"/>
              </a:rPr>
              <a:t> (consulté le 31/05/2021).</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94</a:t>
            </a:fld>
            <a:endParaRPr lang="de-DE"/>
          </a:p>
        </p:txBody>
      </p:sp>
    </p:spTree>
    <p:extLst>
      <p:ext uri="{BB962C8B-B14F-4D97-AF65-F5344CB8AC3E}">
        <p14:creationId xmlns:p14="http://schemas.microsoft.com/office/powerpoint/2010/main" val="28535030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388475"/>
          </a:xfrm>
        </p:spPr>
        <p:txBody>
          <a:bodyPr/>
          <a:lstStyle/>
          <a:p>
            <a:r>
              <a:rPr lang="fr-FR" sz="1100" b="0" i="0" strike="noStrike" cap="none" spc="0" baseline="0" dirty="0">
                <a:solidFill>
                  <a:srgbClr val="000000"/>
                </a:solidFill>
                <a:effectLst/>
                <a:latin typeface="Open Sans"/>
                <a:ea typeface="Open Sans"/>
                <a:cs typeface="Open Sans"/>
              </a:rPr>
              <a:t>Les dispositions du Livre VIII du Code de la Sécurité et de l’action sociales relatives au </a:t>
            </a:r>
            <a:r>
              <a:rPr lang="fr-FR" sz="1100" dirty="0">
                <a:latin typeface="Open Sans"/>
                <a:ea typeface="Open Sans"/>
                <a:cs typeface="Open Sans"/>
              </a:rPr>
              <a:t>financement des services et institutions de l’aide sociale à l’enfance et à la jeunesse ont considérablement évolué depuis que la loi en question a été adoptée (</a:t>
            </a:r>
            <a:r>
              <a:rPr lang="fr-FR" sz="1100" b="0" i="0" strike="noStrike" cap="none" spc="0" baseline="0" dirty="0">
                <a:solidFill>
                  <a:srgbClr val="000000"/>
                </a:solidFill>
                <a:effectLst/>
                <a:latin typeface="Open Sans"/>
                <a:ea typeface="Open Sans"/>
                <a:cs typeface="Open Sans"/>
              </a:rPr>
              <a:t>1989). Une distinction fondamentale conserve néanmoins toute sa pertinence. Elle concerne d’une part :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financement de l’infrastructure à travers les subventions allouées aux organismes indépendants de </a:t>
            </a:r>
            <a:r>
              <a:rPr lang="fr-FR" sz="1100" dirty="0">
                <a:latin typeface="Open Sans"/>
                <a:ea typeface="Open Sans"/>
                <a:cs typeface="Open Sans"/>
              </a:rPr>
              <a:t>l’aide sociale à l’enfance et à la jeunesse</a:t>
            </a:r>
            <a:r>
              <a:rPr lang="fr-FR" sz="1100" b="0" i="0" strike="noStrike" cap="none" spc="0" baseline="0" dirty="0">
                <a:solidFill>
                  <a:srgbClr val="000000"/>
                </a:solidFill>
                <a:effectLst/>
                <a:latin typeface="Open Sans"/>
                <a:ea typeface="Open Sans"/>
                <a:cs typeface="Open Sans"/>
              </a:rPr>
              <a:t> (art. 74 du SGB VIII) et, d’autre part,</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contreparties financières versées aux institutions et aux services sans hébergement assurés par </a:t>
            </a:r>
            <a:r>
              <a:rPr lang="fr-FR" sz="1100" dirty="0">
                <a:latin typeface="Open Sans"/>
                <a:ea typeface="Open Sans"/>
                <a:cs typeface="Open Sans"/>
              </a:rPr>
              <a:t>l’aide sociale à l’enfance et à la jeunesse</a:t>
            </a:r>
            <a:r>
              <a:rPr lang="fr-FR" sz="1100" b="0" i="0" strike="noStrike" cap="none" spc="0" baseline="0" dirty="0">
                <a:solidFill>
                  <a:srgbClr val="000000"/>
                </a:solidFill>
                <a:effectLst/>
                <a:latin typeface="Open Sans"/>
                <a:ea typeface="Open Sans"/>
                <a:cs typeface="Open Sans"/>
              </a:rPr>
              <a:t> (art. 78a et suivants, art. 77 du SGB VIII).</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Subventions</a:t>
            </a:r>
            <a:endParaRPr lang="de-DE" sz="1100" b="0" i="0" strike="noStrike" cap="none" spc="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0" i="0" strike="noStrike" cap="none" spc="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a:t>
            </a:r>
            <a:r>
              <a:rPr lang="de-DE" sz="1100" b="0" i="0" strike="noStrike" cap="none" spc="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cours</a:t>
            </a:r>
            <a:r>
              <a:rPr lang="de-DE" sz="1100" b="0" i="0" strike="noStrike" cap="none" spc="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de</a:t>
            </a:r>
            <a:r>
              <a:rPr lang="fr-FR" sz="1100" dirty="0">
                <a:latin typeface="Open Sans"/>
                <a:ea typeface="Open Sans"/>
                <a:cs typeface="Open Sans"/>
              </a:rPr>
              <a:t> l’histoire de l’aide sociale à l’enfance et à la jeunesse, le financement des institutions et des services assurés par des organismes indépendants a surtout été assuré par le biais de </a:t>
            </a:r>
            <a:r>
              <a:rPr lang="fr-FR" sz="1100" b="1" dirty="0">
                <a:latin typeface="Open Sans"/>
                <a:ea typeface="Open Sans"/>
                <a:cs typeface="Open Sans"/>
              </a:rPr>
              <a:t>subventions</a:t>
            </a:r>
            <a:r>
              <a:rPr lang="fr-FR" sz="1100" dirty="0">
                <a:latin typeface="Open Sans"/>
                <a:ea typeface="Open Sans"/>
                <a:cs typeface="Open Sans"/>
              </a:rPr>
              <a:t>. C’est l’autorité publique compétente en la matière qui décide du « type et du niveau de subvention »</a:t>
            </a:r>
            <a:r>
              <a:rPr lang="fr-FR" sz="1100" b="0" i="0" strike="noStrike" cap="none" spc="0" baseline="0" dirty="0">
                <a:solidFill>
                  <a:srgbClr val="000000"/>
                </a:solidFill>
                <a:effectLst/>
                <a:latin typeface="Open Sans"/>
                <a:ea typeface="Open Sans"/>
                <a:cs typeface="Open Sans"/>
              </a:rPr>
              <a:t> </a:t>
            </a:r>
            <a:r>
              <a:rPr lang="de-DE" sz="1100" b="0" i="0" strike="noStrike" cap="none" spc="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 </a:t>
            </a:r>
            <a:r>
              <a:rPr lang="fr-FR" sz="1100" dirty="0">
                <a:latin typeface="Open Sans"/>
                <a:ea typeface="Open Sans"/>
                <a:cs typeface="Open Sans"/>
              </a:rPr>
              <a:t>l’aide sociale à l’enfance et à la jeunesse « dans le cadre des moyens budgétaires disponibles</a:t>
            </a:r>
            <a:r>
              <a:rPr lang="fr-FR" sz="1100" b="0" i="0" strike="noStrike" cap="none" spc="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suivant sa libre appréciation</a:t>
            </a:r>
            <a:r>
              <a:rPr lang="fr-FR" sz="1100" b="0" i="0" strike="noStrike" cap="none" spc="0" baseline="0" dirty="0">
                <a:solidFill>
                  <a:srgbClr val="000000"/>
                </a:solidFill>
                <a:effectLst/>
                <a:latin typeface="Open Sans"/>
                <a:ea typeface="Open Sans"/>
                <a:cs typeface="Open Sans"/>
              </a:rPr>
              <a:t>. » L’une des conditions préalables au versement d’une subvention est la délivrance d’une « prestation autonome adéquate » par l’organisme ainsi financé – un critère pour lequel il convient cependant d’apprécier « la capacité financière variable et les autres réalités » de l’organisme en question (art. 74 SGB VIII). Pour les structures d’accueil d’enfants à la journée, cela signifie par exemple que celles qui sont nées d’initiatives portées par des parents doivent justifier d’un niveau de ressources propres inférieur à celui exigé des organismes à caractère religieux qui, en Allemagne, bénéficient de l’impôt cultuel.</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Contreparties financières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développement de droits opposables subjectifs accordés aux responsables légaux en matière de prestations de l’aide sociale à l’enfance et à la jeunesse, notamment dans le domaine des actions éducatives et de l’accueil des enfants dans les structures d’accueil collectif ou individuel à la journée, l’importance des </a:t>
            </a:r>
            <a:r>
              <a:rPr lang="fr-FR" sz="1100" b="1" i="0" strike="noStrike" cap="none" spc="0" baseline="0" dirty="0">
                <a:solidFill>
                  <a:srgbClr val="000000"/>
                </a:solidFill>
                <a:effectLst/>
                <a:latin typeface="Open Sans"/>
                <a:ea typeface="Open Sans"/>
                <a:cs typeface="Open Sans"/>
              </a:rPr>
              <a:t>contreparties financières </a:t>
            </a:r>
            <a:r>
              <a:rPr lang="fr-FR" sz="1100" b="0" i="0" strike="noStrike" cap="none" spc="0" baseline="0" dirty="0">
                <a:solidFill>
                  <a:srgbClr val="000000"/>
                </a:solidFill>
                <a:effectLst/>
                <a:latin typeface="Open Sans"/>
                <a:ea typeface="Open Sans"/>
                <a:cs typeface="Open Sans"/>
              </a:rPr>
              <a:t>a progressé. Leur base juridique est inscrite à l’article 77 du SGB VIII (« conventions relatives au niveau des coûts »). Ces contreparties constituent un instrument pour financer des services rendus à des personnes qui y ont droit par des institutions et des organismes dont c’est la vocation.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Le « </a:t>
            </a:r>
            <a:r>
              <a:rPr lang="fr-FR" sz="1100" b="1" dirty="0">
                <a:latin typeface="Open Sans"/>
                <a:ea typeface="Open Sans"/>
                <a:cs typeface="Open Sans"/>
              </a:rPr>
              <a:t>triangle juridique de l’aide sociale à l’enfance et à la jeunesse » </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Depuis 1999, les articles 78a à 78g du SGB VIII apportent des dispositions réglementaires différenciées pour le financement des offres de services avec hébergement ou en milieu semi-ouvert, mais aussi concernant les contreparties financières et le développement de la qualité. Les structures ayant signé de telles conventions avec le service communal compétent ont ainsi droit au versement de telles sommes en contrepartie des services qu’ils rendent aux responsables légaux. Ainsi se forme le </a:t>
            </a:r>
            <a:r>
              <a:rPr lang="fr-FR" sz="1100" b="1" dirty="0">
                <a:latin typeface="Open Sans"/>
                <a:ea typeface="Open Sans"/>
                <a:cs typeface="Open Sans"/>
              </a:rPr>
              <a:t>triangle juridique de l’aide sociale à l’enfance et à la jeunesse</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a:solidFill>
                  <a:srgbClr val="000000"/>
                </a:solidFill>
                <a:effectLst/>
                <a:latin typeface="Open Sans"/>
                <a:ea typeface="Open Sans"/>
                <a:cs typeface="Open Sans"/>
              </a:rPr>
              <a:t>cf. point 3.3.5</a:t>
            </a:r>
            <a:r>
              <a:rPr lang="fr-FR" sz="1100" b="0" i="0" strike="noStrike" cap="none" spc="0" baseline="0" dirty="0">
                <a:solidFill>
                  <a:srgbClr val="000000"/>
                </a:solidFill>
                <a:effectLst/>
                <a:latin typeface="Open Sans"/>
                <a:ea typeface="Open Sans"/>
                <a:cs typeface="Open Sans"/>
              </a:rPr>
              <a: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Depuis 2021, les dispositions de l’article 77 du SGB VIII ne concernent plus que « des conventions relatives à la prise en charge des coûts et au développement de la qualité dans les services prestés en milieu ouvert. » Pour ces derniers, il est aussi possible d’engager une </a:t>
            </a:r>
            <a:r>
              <a:rPr lang="fr-FR" sz="1100" b="1" i="0" strike="noStrike" cap="none" spc="0" baseline="0" dirty="0">
                <a:solidFill>
                  <a:srgbClr val="000000"/>
                </a:solidFill>
                <a:effectLst/>
                <a:latin typeface="Open Sans"/>
                <a:ea typeface="Open Sans"/>
                <a:cs typeface="Open Sans"/>
              </a:rPr>
              <a:t>relation contractuelle bipartite </a:t>
            </a:r>
            <a:r>
              <a:rPr lang="fr-FR" sz="1100" b="0" i="0" strike="noStrike" cap="none" spc="0" baseline="0" dirty="0">
                <a:solidFill>
                  <a:srgbClr val="000000"/>
                </a:solidFill>
                <a:effectLst/>
                <a:latin typeface="Open Sans"/>
                <a:ea typeface="Open Sans"/>
                <a:cs typeface="Open Sans"/>
              </a:rPr>
              <a:t>entre les acteurs publics et les organismes indépendants </a:t>
            </a:r>
            <a:r>
              <a:rPr lang="de-DE" sz="1100" b="0" i="0" strike="noStrike" cap="none" spc="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 </a:t>
            </a:r>
            <a:r>
              <a:rPr lang="fr-FR" sz="1100" dirty="0">
                <a:latin typeface="Open Sans"/>
                <a:ea typeface="Open Sans"/>
                <a:cs typeface="Open Sans"/>
              </a:rPr>
              <a:t>l’aide sociale à l’enfance et à la jeunesse, et ce sur la base de conventions telles que définies à l’article </a:t>
            </a:r>
            <a:r>
              <a:rPr lang="fr-FR" sz="1100" b="0" i="0" strike="noStrike" cap="none" spc="0" baseline="0" dirty="0">
                <a:solidFill>
                  <a:srgbClr val="000000"/>
                </a:solidFill>
                <a:effectLst/>
                <a:latin typeface="Open Sans"/>
                <a:ea typeface="Open Sans"/>
                <a:cs typeface="Open Sans"/>
              </a:rPr>
              <a:t>77 ou encore à l’article 36a du SGB VIII. Afin que la procédure d’accès à ces aides soit aussi simple que possible, certains services sans hébergement peuvent être assurés directement auprès des personnes qui y ont droit, sans que la décision passe nécessairement par une décision au cas par cas du service communal compétent. C’est le cas par exemple des conseils qui peuvent être apportés en matière éducative ou encore des services d’orientation destinés aux parents biologiques et aux familles d’accueil lors de placements).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Clause de réserve des Länder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strike="noStrike" cap="none" spc="0" baseline="0" dirty="0">
                <a:solidFill>
                  <a:srgbClr val="000000"/>
                </a:solidFill>
                <a:effectLst/>
                <a:latin typeface="Open Sans"/>
                <a:ea typeface="Open Sans"/>
                <a:cs typeface="Open Sans"/>
              </a:rPr>
              <a:t>Dans le domaine de l’accueil des enfants dans les structures à la journée et chez les assistantes et assistants maternels, les possibilités et recours légaux offerts à l’échelle fédérale ont été considérablement étendus ces dernières années. Cette évolution aurait pu entraîner un glissement des financements par le biais de subventions vers les contreparties financières susmentionnées. D’où une levée de boucliers de la part de certains Länder – ceux dont le maillage en matière de structures d’accueil à la journée n’était guère développé. C’est ce qui explique l’introduction en 2005 de cette </a:t>
            </a:r>
            <a:r>
              <a:rPr lang="fr-FR" sz="1100" b="1" i="0" strike="noStrike" cap="none" spc="0" baseline="0" dirty="0">
                <a:solidFill>
                  <a:srgbClr val="000000"/>
                </a:solidFill>
                <a:effectLst/>
                <a:latin typeface="Open Sans"/>
                <a:ea typeface="Open Sans"/>
                <a:cs typeface="Open Sans"/>
              </a:rPr>
              <a:t>clause de réserve des Länder </a:t>
            </a:r>
            <a:r>
              <a:rPr lang="fr-FR" sz="1100" b="0" i="0" strike="noStrike" cap="none" spc="0" baseline="0" dirty="0">
                <a:solidFill>
                  <a:srgbClr val="000000"/>
                </a:solidFill>
                <a:effectLst/>
                <a:latin typeface="Open Sans"/>
                <a:ea typeface="Open Sans"/>
                <a:cs typeface="Open Sans"/>
              </a:rPr>
              <a:t>à l’article 74a du SGB VIII : « Le financement des structures d’accueil à la journée est régi par le droit des Länder.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Accessibilité des aides disponibles en milieu ouvert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L’article 36a </a:t>
            </a:r>
            <a:r>
              <a:rPr lang="fr-FR" sz="1100" b="0" i="0" u="none" strike="noStrike" cap="none" spc="0" baseline="0" dirty="0">
                <a:solidFill>
                  <a:srgbClr val="000000"/>
                </a:solidFill>
                <a:effectLst/>
                <a:latin typeface="Open Sans"/>
                <a:ea typeface="Open Sans"/>
                <a:cs typeface="Open Sans"/>
              </a:rPr>
              <a:t>du SGB </a:t>
            </a:r>
            <a:r>
              <a:rPr lang="fr-FR" sz="1100" b="0" i="0" strike="noStrike" cap="none" spc="0" baseline="0" dirty="0">
                <a:solidFill>
                  <a:srgbClr val="000000"/>
                </a:solidFill>
                <a:effectLst/>
                <a:latin typeface="Open Sans"/>
                <a:ea typeface="Open Sans"/>
                <a:cs typeface="Open Sans"/>
              </a:rPr>
              <a:t>VIII prévoit « la possibilité de </a:t>
            </a:r>
            <a:r>
              <a:rPr lang="fr-FR" sz="1100" b="0" i="0" u="none" strike="noStrike" cap="none" spc="0" baseline="0" dirty="0">
                <a:solidFill>
                  <a:srgbClr val="000000"/>
                </a:solidFill>
                <a:effectLst/>
                <a:latin typeface="Open Sans"/>
                <a:ea typeface="Open Sans"/>
                <a:cs typeface="Open Sans"/>
              </a:rPr>
              <a:t>recourir </a:t>
            </a:r>
            <a:r>
              <a:rPr lang="fr-FR" sz="1100" b="0" i="0" strike="noStrike" cap="none" spc="0" baseline="0" dirty="0">
                <a:solidFill>
                  <a:srgbClr val="000000"/>
                </a:solidFill>
                <a:effectLst/>
                <a:latin typeface="Open Sans"/>
                <a:ea typeface="Open Sans"/>
                <a:cs typeface="Open Sans"/>
              </a:rPr>
              <a:t>à des aides immédiates et facilement accessibles en milieu ouvert, notamment </a:t>
            </a:r>
            <a:r>
              <a:rPr lang="fr-FR" sz="1100" b="0" i="0" u="none" strike="noStrike" cap="none" spc="0" baseline="0" dirty="0">
                <a:solidFill>
                  <a:srgbClr val="000000"/>
                </a:solidFill>
                <a:effectLst/>
                <a:latin typeface="Open Sans"/>
                <a:ea typeface="Open Sans"/>
                <a:cs typeface="Open Sans"/>
              </a:rPr>
              <a:t>en matière de conseils dans le champ éducatif ». </a:t>
            </a:r>
            <a:r>
              <a:rPr lang="fr-FR" sz="1100" b="0" i="0" strike="noStrike" cap="none" spc="0" baseline="0" dirty="0">
                <a:solidFill>
                  <a:srgbClr val="000000"/>
                </a:solidFill>
                <a:effectLst/>
                <a:latin typeface="Open Sans"/>
                <a:ea typeface="Open Sans"/>
                <a:cs typeface="Open Sans"/>
              </a:rPr>
              <a:t>Cette disposition particulière enjoint aussi aux acteurs publics de l’aide sociale à l’enfance et à la jeunesse de « signer avec les prestataires de services des conventions précisant les conditions et le cadre dans lequel ce service sera assuré, ainsi que les modalités de prise en charge des frais y afférents. » </a:t>
            </a:r>
          </a:p>
          <a:p>
            <a:endParaRPr lang="fr-FR" sz="1100" b="0" i="0" strike="noStrike" cap="none" spc="0" baseline="0" dirty="0">
              <a:solidFill>
                <a:srgbClr val="000000"/>
              </a:solidFill>
              <a:effectLst/>
              <a:latin typeface="Open Sans"/>
              <a:ea typeface="Open Sans"/>
              <a:cs typeface="Open Sans"/>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a:t>
            </a:r>
            <a:r>
              <a:rPr lang="fr-FR" sz="1100" b="0" i="1" strike="noStrike" cap="none" spc="0" baseline="0" dirty="0">
                <a:solidFill>
                  <a:srgbClr val="000000"/>
                </a:solidFill>
                <a:effectLst/>
                <a:latin typeface="Open Sans"/>
                <a:ea typeface="Open Sans"/>
                <a:cs typeface="Open Sans"/>
              </a:rPr>
              <a:t>et al. </a:t>
            </a:r>
            <a:r>
              <a:rPr lang="fr-FR" sz="1100" b="0" i="0" strike="noStrike" cap="none" spc="0" baseline="0" dirty="0">
                <a:solidFill>
                  <a:srgbClr val="000000"/>
                </a:solidFill>
                <a:effectLst/>
                <a:latin typeface="Open Sans"/>
                <a:ea typeface="Open Sans"/>
                <a:cs typeface="Open Sans"/>
              </a:rPr>
              <a:t>(2014) : </a:t>
            </a:r>
            <a:r>
              <a:rPr lang="fr-FR" sz="1100" b="0" i="1" strike="noStrike" cap="none" spc="0" baseline="0" dirty="0" err="1">
                <a:solidFill>
                  <a:srgbClr val="000000"/>
                </a:solidFill>
                <a:effectLst/>
                <a:latin typeface="Open Sans"/>
                <a:ea typeface="Open Sans"/>
                <a:cs typeface="Open Sans"/>
              </a:rPr>
              <a:t>Recht</a:t>
            </a:r>
            <a:r>
              <a:rPr lang="fr-FR" sz="1100" b="0" i="1" strike="noStrike" cap="none" spc="0" baseline="0" dirty="0">
                <a:solidFill>
                  <a:srgbClr val="000000"/>
                </a:solidFill>
                <a:effectLst/>
                <a:latin typeface="Open Sans"/>
                <a:ea typeface="Open Sans"/>
                <a:cs typeface="Open Sans"/>
              </a:rPr>
              <a:t> der </a:t>
            </a:r>
            <a:r>
              <a:rPr lang="fr-FR" sz="1100" b="0" i="1" strike="noStrike" cap="none" spc="0" baseline="0" dirty="0" err="1">
                <a:solidFill>
                  <a:srgbClr val="000000"/>
                </a:solidFill>
                <a:effectLst/>
                <a:latin typeface="Open Sans"/>
                <a:ea typeface="Open Sans"/>
                <a:cs typeface="Open Sans"/>
              </a:rPr>
              <a:t>Finanzierung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Leistungen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Baden-Baden.</a:t>
            </a:r>
          </a:p>
          <a:p>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(2016) : </a:t>
            </a:r>
            <a:r>
              <a:rPr lang="fr-FR" sz="1100" b="0" i="1" strike="noStrike" cap="none" spc="0" baseline="0" dirty="0" err="1">
                <a:solidFill>
                  <a:srgbClr val="000000"/>
                </a:solidFill>
                <a:effectLst/>
                <a:latin typeface="Open Sans"/>
                <a:ea typeface="Open Sans"/>
                <a:cs typeface="Open Sans"/>
              </a:rPr>
              <a:t>Finanzierung</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in : Schröer, Wolfgang; </a:t>
            </a:r>
            <a:r>
              <a:rPr lang="fr-FR" sz="1100" b="0" i="0" strike="noStrike" cap="none" spc="0" baseline="0" dirty="0" err="1">
                <a:solidFill>
                  <a:srgbClr val="000000"/>
                </a:solidFill>
                <a:effectLst/>
                <a:latin typeface="Open Sans"/>
                <a:ea typeface="Open Sans"/>
                <a:cs typeface="Open Sans"/>
              </a:rPr>
              <a:t>Struck</a:t>
            </a:r>
            <a:r>
              <a:rPr lang="fr-FR" sz="1100" b="0" i="0" strike="noStrike" cap="none" spc="0" baseline="0" dirty="0">
                <a:solidFill>
                  <a:srgbClr val="000000"/>
                </a:solidFill>
                <a:effectLst/>
                <a:latin typeface="Open Sans"/>
                <a:ea typeface="Open Sans"/>
                <a:cs typeface="Open Sans"/>
              </a:rPr>
              <a:t>, Norbert; Wolff, </a:t>
            </a:r>
            <a:r>
              <a:rPr lang="fr-FR" sz="1100" b="0" i="0" strike="noStrike" cap="none" spc="0" baseline="0" dirty="0" err="1">
                <a:solidFill>
                  <a:srgbClr val="000000"/>
                </a:solidFill>
                <a:effectLst/>
                <a:latin typeface="Open Sans"/>
                <a:ea typeface="Open Sans"/>
                <a:cs typeface="Open Sans"/>
              </a:rPr>
              <a:t>Mechthild</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Handbuch</a:t>
            </a:r>
            <a:r>
              <a:rPr lang="fr-FR" sz="1100" b="0" i="1" strike="noStrike" cap="none" spc="0" baseline="0" dirty="0">
                <a:solidFill>
                  <a:srgbClr val="000000"/>
                </a:solidFill>
                <a:effectLst/>
                <a:latin typeface="Open Sans"/>
                <a:ea typeface="Open Sans"/>
                <a:cs typeface="Open Sans"/>
              </a:rPr>
              <a:t> Kinder- und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Weinheim et Munich, pp. 1140−1150.</a:t>
            </a:r>
          </a:p>
        </p:txBody>
      </p:sp>
      <p:sp>
        <p:nvSpPr>
          <p:cNvPr id="4" name="Foliennummernplatzhalter 3"/>
          <p:cNvSpPr>
            <a:spLocks noGrp="1"/>
          </p:cNvSpPr>
          <p:nvPr>
            <p:ph type="sldNum" sz="quarter" idx="10"/>
          </p:nvPr>
        </p:nvSpPr>
        <p:spPr/>
        <p:txBody>
          <a:bodyPr/>
          <a:lstStyle/>
          <a:p>
            <a:fld id="{178ACBB0-B8BD-7243-B5CA-EEE1A71994D0}" type="slidenum">
              <a:rPr lang="de-DE" smtClean="0"/>
              <a:t>95</a:t>
            </a:fld>
            <a:endParaRPr lang="de-DE"/>
          </a:p>
        </p:txBody>
      </p:sp>
    </p:spTree>
    <p:extLst>
      <p:ext uri="{BB962C8B-B14F-4D97-AF65-F5344CB8AC3E}">
        <p14:creationId xmlns:p14="http://schemas.microsoft.com/office/powerpoint/2010/main" val="12485346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9316467"/>
          </a:xfrm>
        </p:spPr>
        <p:txBody>
          <a:bodyPr/>
          <a:lstStyle/>
          <a:p>
            <a:r>
              <a:rPr lang="fr-FR" sz="1100" b="0" i="0" strike="noStrike" cap="none" spc="0" baseline="0" dirty="0">
                <a:solidFill>
                  <a:srgbClr val="000000"/>
                </a:solidFill>
                <a:effectLst/>
                <a:latin typeface="Open Sans"/>
                <a:ea typeface="Open Sans"/>
                <a:cs typeface="Open Sans"/>
              </a:rPr>
              <a:t>Dans les rapports entre les bénéficiaires de services sociaux (parents, enfants, adolescents, jeunes adultes, etc.), les prestataires desdits services (organismes</a:t>
            </a:r>
            <a:r>
              <a:rPr lang="fr-FR" sz="1100" b="0" i="0" u="none" strike="noStrike" cap="none" spc="0" baseline="0" dirty="0">
                <a:solidFill>
                  <a:srgbClr val="000000"/>
                </a:solidFill>
                <a:effectLst/>
                <a:latin typeface="Open Sans"/>
                <a:ea typeface="Open Sans"/>
                <a:cs typeface="Open Sans"/>
              </a:rPr>
              <a:t> indépendants </a:t>
            </a:r>
            <a:r>
              <a:rPr lang="fr-FR" sz="1100" b="0" i="0" strike="noStrike" cap="none" spc="0" baseline="0" dirty="0">
                <a:solidFill>
                  <a:srgbClr val="000000"/>
                </a:solidFill>
                <a:effectLst/>
                <a:latin typeface="Open Sans"/>
                <a:ea typeface="Open Sans"/>
                <a:cs typeface="Open Sans"/>
              </a:rPr>
              <a:t>de l’aide sociale à l’enfance et à la jeunesse) et les autorités de tutelle (acteurs publics de l’aide sociale à l’enfance et à la jeunesse/services communaux compétents), le système allemand présente une configuration particulière en droit social, mais aussi du point de vue pratique. C’est ce qu’on appelle « le triangle juridique des relations ». Ces </a:t>
            </a:r>
            <a:r>
              <a:rPr lang="fr-FR" sz="1100" b="1" i="0" strike="noStrike" cap="none" spc="0" baseline="0" dirty="0">
                <a:solidFill>
                  <a:srgbClr val="000000"/>
                </a:solidFill>
                <a:effectLst/>
                <a:latin typeface="Open Sans"/>
                <a:ea typeface="Open Sans"/>
                <a:cs typeface="Open Sans"/>
              </a:rPr>
              <a:t>trois rapports légaux </a:t>
            </a:r>
            <a:r>
              <a:rPr lang="fr-FR" sz="1100" b="0" i="0" strike="noStrike" cap="none" spc="0" baseline="0" dirty="0">
                <a:solidFill>
                  <a:srgbClr val="000000"/>
                </a:solidFill>
                <a:effectLst/>
                <a:latin typeface="Open Sans"/>
                <a:ea typeface="Open Sans"/>
                <a:cs typeface="Open Sans"/>
              </a:rPr>
              <a:t>reposent en effet sur trois côtés :</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Lorsque des personnes ayant droit à un service donné au sens du Livre VIII du Code de la Sécurité et de l’action sociales (structures d’accueil à la journée pour les enfants, actions éducatives, conseil et orientation), ce droit est en principe opposable à l’autorité compétente en matière d’aide sociale à l’enfance et à la jeunesse à l’échelle communale </a:t>
            </a:r>
            <a:r>
              <a:rPr lang="fr-FR" sz="1100" b="0" i="0" u="none" strike="noStrike" cap="none" spc="0" baseline="0" dirty="0">
                <a:solidFill>
                  <a:srgbClr val="000000"/>
                </a:solidFill>
                <a:effectLst/>
                <a:latin typeface="Open Sans"/>
                <a:ea typeface="Open Sans"/>
                <a:cs typeface="Open Sans"/>
              </a:rPr>
              <a:t>(le </a:t>
            </a:r>
            <a:r>
              <a:rPr lang="fr-FR" sz="1100" b="0" i="1" u="none" strike="noStrike" cap="none" spc="0" baseline="0" dirty="0" err="1">
                <a:solidFill>
                  <a:srgbClr val="000000"/>
                </a:solidFill>
                <a:effectLst/>
                <a:latin typeface="Open Sans"/>
                <a:ea typeface="Open Sans"/>
                <a:cs typeface="Open Sans"/>
              </a:rPr>
              <a:t>Jugendamt</a:t>
            </a:r>
            <a:r>
              <a:rPr lang="fr-FR" sz="1100" b="0" i="0" u="none"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Même dans le contexte de services assurées en milieu semi-ouvert ou avec hébergement, cela implique dans un premier temps la prise en charge par le </a:t>
            </a:r>
            <a:r>
              <a:rPr lang="fr-FR" sz="1100" b="0" i="1" strike="noStrike" cap="none" spc="0" baseline="0" dirty="0" err="1">
                <a:solidFill>
                  <a:srgbClr val="000000"/>
                </a:solidFill>
                <a:effectLst/>
                <a:latin typeface="Open Sans"/>
                <a:ea typeface="Open Sans"/>
                <a:cs typeface="Open Sans"/>
              </a:rPr>
              <a:t>Jugendamt</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de l’intégralité des coûts induit. Cependant, les bénéficiaires des services en question pourront par la suite être amenés à participer aux frais, dans la mesure de leurs capacités financières respectives (art. 91 et suivants du SGB VIII).</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La traduction concrète d’un tel droit est assurée par des services et des institutions, majoritairement des organismes indépendants de l’aide sociale à l’enfance et à la jeunesse, eux-mêmes liés par des conventions de prestation de services avec l’autorité publique chargée de l’aide sociale à l’enfance et à la jeunesse (art. 36a, 77, 78a à f du SGB VIII). Ces contrats doivent stipuler le contenu, le périmètre et la qualité du service rendu, les contreparties financières y afférentes ainsi que les questions relatives au développement de la qualité. Au niveau régional, des contrats-cadres sont généralement signés pour des services en milieu semi-ouvert ou avec hébergement (art. 78f </a:t>
            </a:r>
            <a:r>
              <a:rPr lang="fr-FR" sz="1100" b="0" i="0" u="none" strike="noStrike" cap="none" spc="0" baseline="0" dirty="0">
                <a:solidFill>
                  <a:srgbClr val="000000"/>
                </a:solidFill>
                <a:effectLst/>
                <a:latin typeface="Open Sans"/>
                <a:ea typeface="Open Sans"/>
                <a:cs typeface="Open Sans"/>
              </a:rPr>
              <a:t>du </a:t>
            </a:r>
            <a:r>
              <a:rPr lang="fr-FR" sz="1100" b="0" i="0" strike="noStrike" cap="none" spc="0" baseline="0" dirty="0">
                <a:solidFill>
                  <a:srgbClr val="000000"/>
                </a:solidFill>
                <a:effectLst/>
                <a:latin typeface="Open Sans"/>
                <a:ea typeface="Open Sans"/>
                <a:cs typeface="Open Sans"/>
              </a:rPr>
              <a:t>SGB VIII). Les prestataires de ces services ont le droit d’exiger la signature de telles conventions et, par la suite, le versement de la contrepartie financière correspondante (art. 78b, al. 1 du SGB VIII).</a:t>
            </a:r>
          </a:p>
          <a:p>
            <a:pPr marL="228600" lvl="0" indent="-228600">
              <a:buFont typeface="+mj-lt"/>
              <a:buAutoNum type="arabicPeriod"/>
            </a:pPr>
            <a:r>
              <a:rPr lang="fr-FR" sz="1100" b="0" i="0" strike="noStrike" cap="none" spc="0" baseline="0" dirty="0">
                <a:solidFill>
                  <a:srgbClr val="000000"/>
                </a:solidFill>
                <a:effectLst/>
                <a:latin typeface="Open Sans"/>
                <a:ea typeface="Open Sans"/>
                <a:cs typeface="Open Sans"/>
              </a:rPr>
              <a:t>Le service est ensuite assuré sans délai au bénéficiaire, dans le respect de sa liberté de choix telle que définie à l’article 5 du SGB VIII, par un organisme indépendant (service ou institution) signataire d’une convention de droit privé.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Ainsi se referme le triangle juridique des relations en matière de droit social de l’aide sociale à l’enfance et à la jeunesse. En voici les points essentiels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personnes ayant droit à un service donné s’adressent au prestataire de leur choix, conformément à la liberté que le droit leur confère en la matière.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Ce droit opposable (qui prévaut sur le </a:t>
            </a:r>
            <a:r>
              <a:rPr lang="fr-FR" sz="1100" b="0" i="1" u="sng" strike="noStrike" cap="none" spc="0" baseline="0" dirty="0" err="1">
                <a:solidFill>
                  <a:srgbClr val="000000"/>
                </a:solidFill>
                <a:effectLst/>
                <a:latin typeface="Open Sans"/>
                <a:ea typeface="Open Sans"/>
                <a:cs typeface="Open Sans"/>
              </a:rPr>
              <a:t>Jugendamt</a:t>
            </a:r>
            <a:r>
              <a:rPr lang="fr-FR" sz="1100" b="0" i="0" strike="noStrike" cap="none" spc="0" baseline="0" dirty="0">
                <a:solidFill>
                  <a:srgbClr val="000000"/>
                </a:solidFill>
                <a:effectLst/>
                <a:latin typeface="Open Sans"/>
                <a:ea typeface="Open Sans"/>
                <a:cs typeface="Open Sans"/>
              </a:rPr>
              <a:t>) est suivi de l’obligation par le service compétent à l’échelle communale de prendre en charge les coûts engendrés par ce service. </a:t>
            </a: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 contenu et le montant de cette contrepartie financière, ainsi que le développement de la qualité du service en question, figurent dans des conventions liant l’autorité en charge de l’aide sociale à l’enfance et à la jeunesse et l’organisme local qui va assurer ce service. Si les personnes qui y ont (légitimement) droit en bénéficient effectivement, le </a:t>
            </a:r>
            <a:r>
              <a:rPr lang="fr-FR" sz="1100" b="0" i="1" u="none" strike="noStrike" cap="none" spc="0" baseline="0" dirty="0" err="1">
                <a:solidFill>
                  <a:srgbClr val="000000"/>
                </a:solidFill>
                <a:effectLst/>
                <a:latin typeface="Open Sans"/>
                <a:ea typeface="Open Sans"/>
                <a:cs typeface="Open Sans"/>
              </a:rPr>
              <a:t>Jugendamt</a:t>
            </a:r>
            <a:r>
              <a:rPr lang="fr-FR" sz="1100" b="0" i="1" u="none"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devra en assumer l’intégralité des coûts.</a:t>
            </a:r>
            <a:endParaRPr lang="fr-FR" sz="1100" b="0" i="1" strike="noStrike" cap="none" spc="0" baseline="0" dirty="0">
              <a:solidFill>
                <a:srgbClr val="000000"/>
              </a:solidFill>
              <a:effectLst/>
              <a:latin typeface="Open Sans"/>
              <a:ea typeface="Open Sans"/>
              <a:cs typeface="Open Sans"/>
            </a:endParaRPr>
          </a:p>
          <a:p>
            <a:pPr marL="171450" lvl="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Les bénéficiaires ne peuvent être contraints de contribuer aux coûts induits que dans la mesure de leurs capacités financières. Les services d’aides en milieu ouvert sont entièrement exempts de quelque participation aux frais que ce soit. </a:t>
            </a:r>
          </a:p>
          <a:p>
            <a:pPr marL="0" lvl="0" indent="0">
              <a:buFont typeface="Wingdings" panose="05000000000000000000" pitchFamily="2" charset="2"/>
              <a:buNone/>
            </a:pP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Toutefois, selon l’article 74a du SGB VIII, ces dispositions générales ne sont pas valables sur tout le territoire allemand pour le financement des structures d’accueil d’enfants à la journée. En la matière, chacun des Länder peut adopter des dispositions différentes.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Meysen</a:t>
            </a:r>
            <a:r>
              <a:rPr lang="fr-FR" sz="1100" b="0" i="0" strike="noStrike" cap="none" spc="0" baseline="0" dirty="0">
                <a:solidFill>
                  <a:srgbClr val="000000"/>
                </a:solidFill>
                <a:effectLst/>
                <a:latin typeface="Open Sans"/>
                <a:ea typeface="Open Sans"/>
                <a:cs typeface="Open Sans"/>
              </a:rPr>
              <a:t>, Thomas </a:t>
            </a:r>
            <a:r>
              <a:rPr lang="fr-FR" sz="1100" b="0" i="1" strike="noStrike" cap="none" spc="0" baseline="0" dirty="0">
                <a:solidFill>
                  <a:srgbClr val="000000"/>
                </a:solidFill>
                <a:effectLst/>
                <a:latin typeface="Open Sans"/>
                <a:ea typeface="Open Sans"/>
                <a:cs typeface="Open Sans"/>
              </a:rPr>
              <a:t>et al. </a:t>
            </a:r>
            <a:r>
              <a:rPr lang="fr-FR" sz="1100" b="0" i="0" strike="noStrike" cap="none" spc="0" baseline="0" dirty="0">
                <a:solidFill>
                  <a:srgbClr val="000000"/>
                </a:solidFill>
                <a:effectLst/>
                <a:latin typeface="Open Sans"/>
                <a:ea typeface="Open Sans"/>
                <a:cs typeface="Open Sans"/>
              </a:rPr>
              <a:t>(2014) : </a:t>
            </a:r>
            <a:r>
              <a:rPr lang="fr-FR" sz="1100" b="0" i="1" strike="noStrike" cap="none" spc="0" baseline="0" dirty="0">
                <a:solidFill>
                  <a:srgbClr val="000000"/>
                </a:solidFill>
                <a:effectLst/>
                <a:latin typeface="Open Sans"/>
                <a:ea typeface="Open Sans"/>
                <a:cs typeface="Open Sans"/>
              </a:rPr>
              <a:t>Recht der </a:t>
            </a:r>
            <a:r>
              <a:rPr lang="fr-FR" sz="1100" b="0" i="1" strike="noStrike" cap="none" spc="0" baseline="0" dirty="0" err="1">
                <a:solidFill>
                  <a:srgbClr val="000000"/>
                </a:solidFill>
                <a:effectLst/>
                <a:latin typeface="Open Sans"/>
                <a:ea typeface="Open Sans"/>
                <a:cs typeface="Open Sans"/>
              </a:rPr>
              <a:t>Finanzierung</a:t>
            </a:r>
            <a:r>
              <a:rPr lang="fr-FR" sz="1100" b="0" i="1" strike="noStrike" cap="none" spc="0" baseline="0" dirty="0">
                <a:solidFill>
                  <a:srgbClr val="000000"/>
                </a:solidFill>
                <a:effectLst/>
                <a:latin typeface="Open Sans"/>
                <a:ea typeface="Open Sans"/>
                <a:cs typeface="Open Sans"/>
              </a:rPr>
              <a:t> von </a:t>
            </a:r>
            <a:r>
              <a:rPr lang="fr-FR" sz="1100" b="0" i="1" strike="noStrike" cap="none" spc="0" baseline="0" dirty="0" err="1">
                <a:solidFill>
                  <a:srgbClr val="000000"/>
                </a:solidFill>
                <a:effectLst/>
                <a:latin typeface="Open Sans"/>
                <a:ea typeface="Open Sans"/>
                <a:cs typeface="Open Sans"/>
              </a:rPr>
              <a:t>Leistungen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Baden-Baden.</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96</a:t>
            </a:fld>
            <a:endParaRPr lang="de-DE"/>
          </a:p>
        </p:txBody>
      </p:sp>
    </p:spTree>
    <p:extLst>
      <p:ext uri="{BB962C8B-B14F-4D97-AF65-F5344CB8AC3E}">
        <p14:creationId xmlns:p14="http://schemas.microsoft.com/office/powerpoint/2010/main" val="26625805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97</a:t>
            </a:fld>
            <a:endParaRPr lang="de-DE"/>
          </a:p>
        </p:txBody>
      </p:sp>
    </p:spTree>
    <p:extLst>
      <p:ext uri="{BB962C8B-B14F-4D97-AF65-F5344CB8AC3E}">
        <p14:creationId xmlns:p14="http://schemas.microsoft.com/office/powerpoint/2010/main" val="5595822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178ACBB0-B8BD-7243-B5CA-EEE1A71994D0}" type="slidenum">
              <a:rPr lang="de-DE" smtClean="0"/>
              <a:t>98</a:t>
            </a:fld>
            <a:endParaRPr lang="de-DE"/>
          </a:p>
        </p:txBody>
      </p:sp>
      <p:sp>
        <p:nvSpPr>
          <p:cNvPr id="5" name="Notizenplatzhalter 4"/>
          <p:cNvSpPr>
            <a:spLocks noGrp="1"/>
          </p:cNvSpPr>
          <p:nvPr>
            <p:ph type="body" sz="quarter" idx="11"/>
          </p:nvPr>
        </p:nvSpPr>
        <p:spPr>
          <a:xfrm>
            <a:off x="685800" y="4400549"/>
            <a:ext cx="5407496" cy="11044659"/>
          </a:xfrm>
        </p:spPr>
        <p:txBody>
          <a:bodyPr/>
          <a:lstStyle/>
          <a:p>
            <a:r>
              <a:rPr lang="fr-FR" sz="1100" b="0" i="0" strike="noStrike" cap="none" spc="0" baseline="0" dirty="0">
                <a:solidFill>
                  <a:srgbClr val="000000"/>
                </a:solidFill>
                <a:effectLst/>
                <a:latin typeface="Open Sans"/>
                <a:ea typeface="Open Sans"/>
                <a:cs typeface="Open Sans"/>
              </a:rPr>
              <a:t>En 2018/2019, </a:t>
            </a:r>
            <a:r>
              <a:rPr lang="fr-FR" sz="1100" dirty="0">
                <a:latin typeface="Open Sans"/>
                <a:ea typeface="Open Sans"/>
                <a:cs typeface="Open Sans"/>
              </a:rPr>
              <a:t>près </a:t>
            </a:r>
            <a:r>
              <a:rPr lang="fr-FR" sz="1100" b="0" dirty="0">
                <a:latin typeface="Open Sans"/>
                <a:ea typeface="Open Sans"/>
                <a:cs typeface="Open Sans"/>
              </a:rPr>
              <a:t>d’</a:t>
            </a:r>
            <a:r>
              <a:rPr lang="fr-FR" sz="1100" b="0" i="0" strike="noStrike" cap="none" spc="0" baseline="0" dirty="0">
                <a:solidFill>
                  <a:srgbClr val="000000"/>
                </a:solidFill>
                <a:effectLst/>
                <a:latin typeface="Open Sans"/>
                <a:ea typeface="Open Sans"/>
                <a:cs typeface="Open Sans"/>
              </a:rPr>
              <a:t>1,1 million de personnes travaillaient dans le </a:t>
            </a:r>
            <a:r>
              <a:rPr lang="fr-FR" sz="1100" b="0" dirty="0">
                <a:latin typeface="Open Sans"/>
                <a:ea typeface="Open Sans"/>
                <a:cs typeface="Open Sans"/>
              </a:rPr>
              <a:t>domaine de l’aide sociale à l’enfance et à la jeunesse en Allemagne, soit davantage que dans d’autres branches telles que l’agriculture ou l’automobile</a:t>
            </a:r>
            <a:r>
              <a:rPr lang="fr-FR" sz="1100" b="0" i="0" strike="noStrike" cap="none" spc="0" baseline="0" dirty="0">
                <a:solidFill>
                  <a:srgbClr val="000000"/>
                </a:solidFill>
                <a:effectLst/>
                <a:latin typeface="Open Sans"/>
                <a:ea typeface="Open Sans"/>
                <a:cs typeface="Open Sans"/>
              </a:rPr>
              <a:t>. À titre de comparaison : l’agriculture employait 940 100 personnes en 2016 et la filière automobile (fabrication de véhicules et de pièces) comptait en 2018 quelque 873 000 salariés. L’importance du secteur de l’aide sociale à l’enfance et à la jeunesse remonte au milieu des années 2000, lorsqu’il a connu un développement sans précédent.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u="none" strike="noStrike" cap="none" spc="0" baseline="0" dirty="0">
                <a:solidFill>
                  <a:srgbClr val="000000"/>
                </a:solidFill>
                <a:effectLst/>
                <a:latin typeface="Open Sans"/>
                <a:ea typeface="Open Sans"/>
                <a:cs typeface="Open Sans"/>
              </a:rPr>
              <a:t>Parmi ce 1,1 million </a:t>
            </a:r>
            <a:r>
              <a:rPr lang="fr-FR" sz="1100" b="0" i="0" strike="noStrike" cap="none" spc="0" baseline="0" dirty="0">
                <a:solidFill>
                  <a:srgbClr val="000000"/>
                </a:solidFill>
                <a:effectLst/>
                <a:latin typeface="Open Sans"/>
                <a:ea typeface="Open Sans"/>
                <a:cs typeface="Open Sans"/>
              </a:rPr>
              <a:t>de personnes exerçant dans le </a:t>
            </a:r>
            <a:r>
              <a:rPr lang="fr-FR" sz="1100" b="0" dirty="0">
                <a:latin typeface="Open Sans"/>
                <a:ea typeface="Open Sans"/>
                <a:cs typeface="Open Sans"/>
              </a:rPr>
              <a:t>domaine de l’aide sociale à l’enfance et à la jeunesse, env. </a:t>
            </a:r>
            <a:r>
              <a:rPr lang="fr-FR" sz="1100" b="0" i="0" strike="noStrike" cap="none" spc="0" baseline="0" dirty="0">
                <a:solidFill>
                  <a:srgbClr val="000000"/>
                </a:solidFill>
                <a:effectLst/>
                <a:latin typeface="Open Sans"/>
                <a:ea typeface="Open Sans"/>
                <a:cs typeface="Open Sans"/>
              </a:rPr>
              <a:t>951 000 travaillaient dans le champ pédagogique ou dans l’administration en 2018/19. Entre 2006/07 et 2018/19, 383 000 personnes supplémentaires ont été recrutées dans ce champ-là, soit une augmentation de 67 %. En outre, quelque 125 000 personnes travaillaient dans la gestion et la technique en 2018/19, sans compter les nombreux bénévoles et volontaires qui ne sont pas systématiquement recensés dans les statistiques allemandes.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 plupart des </a:t>
            </a:r>
            <a:r>
              <a:rPr lang="fr-FR" sz="1100" b="0" i="0" strike="noStrike" cap="none" spc="0" baseline="0" dirty="0" err="1">
                <a:solidFill>
                  <a:srgbClr val="000000"/>
                </a:solidFill>
                <a:effectLst/>
                <a:latin typeface="Open Sans"/>
                <a:ea typeface="Open Sans"/>
                <a:cs typeface="Open Sans"/>
              </a:rPr>
              <a:t>salarié·e·s</a:t>
            </a:r>
            <a:r>
              <a:rPr lang="fr-FR" sz="1100" b="0" i="0" strike="noStrike" cap="none" spc="0" baseline="0" dirty="0">
                <a:solidFill>
                  <a:srgbClr val="000000"/>
                </a:solidFill>
                <a:effectLst/>
                <a:latin typeface="Open Sans"/>
                <a:ea typeface="Open Sans"/>
                <a:cs typeface="Open Sans"/>
              </a:rPr>
              <a:t> (73 %) exerçant dans le champ pédagogique ou administratif interviennent dans les structures d’accueil collectif ou individuel à la journée. Il s’agit du domaine le plus dynamique en matière de création de postes en Allemagne ces dernières années. Cette progression est due principalement au développement massif des places d’accueil à la journée pour les enfants de moins de 3 ans et à l’extension des structures d’accueil collectif de mineurs, mais aussi à l’amélioration du taux d’encadrement ainsi qu’à l’ampleur inattendue de l’augmentation démographique inattendue de ce public grâce à une natalité en hausse et à l’immigration. Dans ce seul domaine, les recrutements de professionnels ont progressé de près de 300 000 personnes depuis 2007, et ce de façon presque constante (+75 %).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D’autres champs d’intervention, tels que les mesures éducatives ou les services sociaux de façon générale, contribuent à cette hausse conséquente des recrutements à hauteur de quelque 84 000 postes depuis 2006 (+ 50 %). Cependant, cette tendance ne se vérifie pas forcément dans tous les domaines d’intervention de l’aide sociale à l’enfance et à la jeunesse. Ainsi, dans le champ du travail auprès des enfants et des jeunes en général, le nombre de salariés a reculé d’environ 5 % entre 2006 et 2018.</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Böwing-Schmalenbrock</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Melanie</a:t>
            </a:r>
            <a:r>
              <a:rPr lang="fr-FR" sz="1100" b="0" i="0" strike="noStrike" cap="none" spc="0" baseline="0" dirty="0">
                <a:solidFill>
                  <a:srgbClr val="000000"/>
                </a:solidFill>
                <a:effectLst/>
                <a:latin typeface="Open Sans"/>
                <a:ea typeface="Open Sans"/>
                <a:cs typeface="Open Sans"/>
              </a:rPr>
              <a:t>/</a:t>
            </a:r>
            <a:r>
              <a:rPr lang="fr-FR" sz="1100" b="0" i="0" strike="noStrike" cap="none" spc="0" baseline="0" dirty="0" err="1">
                <a:solidFill>
                  <a:srgbClr val="000000"/>
                </a:solidFill>
                <a:effectLst/>
                <a:latin typeface="Open Sans"/>
                <a:ea typeface="Open Sans"/>
                <a:cs typeface="Open Sans"/>
              </a:rPr>
              <a:t>Sempf</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Frederieke</a:t>
            </a:r>
            <a:r>
              <a:rPr lang="fr-FR" sz="1100" b="0" i="0" strike="noStrike" cap="none" spc="0" baseline="0" dirty="0">
                <a:solidFill>
                  <a:srgbClr val="000000"/>
                </a:solidFill>
                <a:effectLst/>
                <a:latin typeface="Open Sans"/>
                <a:ea typeface="Open Sans"/>
                <a:cs typeface="Open Sans"/>
              </a:rPr>
              <a:t> (2020) : </a:t>
            </a:r>
            <a:r>
              <a:rPr lang="fr-FR" sz="1100" b="0" i="1" strike="noStrike" cap="none" spc="0" baseline="0" dirty="0" err="1">
                <a:solidFill>
                  <a:srgbClr val="000000"/>
                </a:solidFill>
                <a:effectLst/>
                <a:latin typeface="Open Sans"/>
                <a:ea typeface="Open Sans"/>
                <a:cs typeface="Open Sans"/>
              </a:rPr>
              <a:t>Gehen</a:t>
            </a:r>
            <a:r>
              <a:rPr lang="fr-FR" sz="1100" b="0" i="1" strike="noStrike" cap="none" spc="0" baseline="0" dirty="0">
                <a:solidFill>
                  <a:srgbClr val="000000"/>
                </a:solidFill>
                <a:effectLst/>
                <a:latin typeface="Open Sans"/>
                <a:ea typeface="Open Sans"/>
                <a:cs typeface="Open Sans"/>
              </a:rPr>
              <a:t> mit </a:t>
            </a:r>
            <a:r>
              <a:rPr lang="fr-FR" sz="1100" b="0" i="1" strike="noStrike" cap="none" spc="0" baseline="0" dirty="0" err="1">
                <a:solidFill>
                  <a:srgbClr val="000000"/>
                </a:solidFill>
                <a:effectLst/>
                <a:latin typeface="Open Sans"/>
                <a:ea typeface="Open Sans"/>
                <a:cs typeface="Open Sans"/>
              </a:rPr>
              <a:t>dem</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enormen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Personalwachstum</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Kindertageseinrichtungen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bessere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Personalschlüssel</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einher</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in: </a:t>
            </a:r>
            <a:r>
              <a:rPr lang="fr-FR" sz="1100" b="0" i="0" strike="noStrike" cap="none" spc="0" baseline="0" dirty="0" err="1">
                <a:solidFill>
                  <a:srgbClr val="000000"/>
                </a:solidFill>
                <a:effectLst/>
                <a:latin typeface="Open Sans"/>
                <a:ea typeface="Open Sans"/>
                <a:cs typeface="Open Sans"/>
              </a:rPr>
              <a:t>Kom</a:t>
            </a:r>
            <a:r>
              <a:rPr lang="fr-FR" sz="1100" b="0" i="0" strike="noStrike" cap="none" spc="0" baseline="30000" dirty="0" err="1">
                <a:solidFill>
                  <a:srgbClr val="000000"/>
                </a:solidFill>
                <a:effectLst/>
                <a:latin typeface="Open Sans"/>
                <a:ea typeface="Open Sans"/>
                <a:cs typeface="Open Sans"/>
              </a:rPr>
              <a:t>Dat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Cahier 1, pp. 22−23 ;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https://www.akjstat.tu-dortmund.de/fileadmin/user_upload/2020_Heft1_KomDat.pdf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Mühlmann</a:t>
            </a:r>
            <a:r>
              <a:rPr lang="fr-FR" sz="1100" b="0" i="0" strike="noStrike" cap="none" spc="0" baseline="0" dirty="0">
                <a:solidFill>
                  <a:srgbClr val="000000"/>
                </a:solidFill>
                <a:effectLst/>
                <a:latin typeface="Open Sans"/>
                <a:ea typeface="Open Sans"/>
                <a:cs typeface="Open Sans"/>
              </a:rPr>
              <a:t>, Thomas/</a:t>
            </a:r>
            <a:r>
              <a:rPr lang="fr-FR" sz="1100" b="0" i="0" strike="noStrike" cap="none" spc="0" baseline="0" dirty="0" err="1">
                <a:solidFill>
                  <a:srgbClr val="000000"/>
                </a:solidFill>
                <a:effectLst/>
                <a:latin typeface="Open Sans"/>
                <a:ea typeface="Open Sans"/>
                <a:cs typeface="Open Sans"/>
              </a:rPr>
              <a:t>Olszenka</a:t>
            </a:r>
            <a:r>
              <a:rPr lang="fr-FR" sz="1100" b="0" i="0" strike="noStrike" cap="none" spc="0" baseline="0" dirty="0">
                <a:solidFill>
                  <a:srgbClr val="000000"/>
                </a:solidFill>
                <a:effectLst/>
                <a:latin typeface="Open Sans"/>
                <a:ea typeface="Open Sans"/>
                <a:cs typeface="Open Sans"/>
              </a:rPr>
              <a:t>, Ninja/</a:t>
            </a:r>
            <a:r>
              <a:rPr lang="fr-FR" sz="1100" b="0" i="0" strike="noStrike" cap="none" spc="0" baseline="0" dirty="0" err="1">
                <a:solidFill>
                  <a:srgbClr val="000000"/>
                </a:solidFill>
                <a:effectLst/>
                <a:latin typeface="Open Sans"/>
                <a:ea typeface="Open Sans"/>
                <a:cs typeface="Open Sans"/>
              </a:rPr>
              <a:t>Fendrich</a:t>
            </a:r>
            <a:r>
              <a:rPr lang="fr-FR" sz="1100" b="0" i="0" strike="noStrike" cap="none" spc="0" baseline="0" dirty="0">
                <a:solidFill>
                  <a:srgbClr val="000000"/>
                </a:solidFill>
                <a:effectLst/>
                <a:latin typeface="Open Sans"/>
                <a:ea typeface="Open Sans"/>
                <a:cs typeface="Open Sans"/>
              </a:rPr>
              <a:t>, Sandra (2020) : </a:t>
            </a:r>
            <a:r>
              <a:rPr lang="fr-FR" sz="1100" b="0" i="1" strike="noStrike" cap="none" spc="0" baseline="0" dirty="0" err="1">
                <a:solidFill>
                  <a:srgbClr val="000000"/>
                </a:solidFill>
                <a:effectLst/>
                <a:latin typeface="Open Sans"/>
                <a:ea typeface="Open Sans"/>
                <a:cs typeface="Open Sans"/>
              </a:rPr>
              <a:t>Das</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Personal</a:t>
            </a:r>
            <a:r>
              <a:rPr lang="fr-FR" sz="1100" b="0" i="1" strike="noStrike" cap="none" spc="0" baseline="0" dirty="0">
                <a:solidFill>
                  <a:srgbClr val="000000"/>
                </a:solidFill>
                <a:effectLst/>
                <a:latin typeface="Open Sans"/>
                <a:ea typeface="Open Sans"/>
                <a:cs typeface="Open Sans"/>
              </a:rPr>
              <a:t> in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aktueller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Überblick</a:t>
            </a:r>
            <a:r>
              <a:rPr lang="fr-FR" sz="1100" b="0" i="1" strike="noStrike" cap="none" spc="0" baseline="0" dirty="0">
                <a:solidFill>
                  <a:srgbClr val="000000"/>
                </a:solidFill>
                <a:effectLst/>
                <a:latin typeface="Open Sans"/>
                <a:ea typeface="Open Sans"/>
                <a:cs typeface="Open Sans"/>
              </a:rPr>
              <a:t>, </a:t>
            </a:r>
            <a:r>
              <a:rPr lang="fr-FR" sz="1100" b="0" i="0" strike="noStrike" cap="none" spc="0" baseline="0" dirty="0">
                <a:solidFill>
                  <a:srgbClr val="000000"/>
                </a:solidFill>
                <a:effectLst/>
                <a:latin typeface="Open Sans"/>
                <a:ea typeface="Open Sans"/>
                <a:cs typeface="Open Sans"/>
              </a:rPr>
              <a:t>in: </a:t>
            </a:r>
            <a:r>
              <a:rPr lang="fr-FR" sz="1100" b="0" i="0" strike="noStrike" cap="none" spc="0" baseline="0" dirty="0" err="1">
                <a:solidFill>
                  <a:srgbClr val="000000"/>
                </a:solidFill>
                <a:effectLst/>
                <a:latin typeface="Open Sans"/>
                <a:ea typeface="Open Sans"/>
                <a:cs typeface="Open Sans"/>
              </a:rPr>
              <a:t>Kom</a:t>
            </a:r>
            <a:r>
              <a:rPr lang="fr-FR" sz="1100" b="0" i="0" strike="noStrike" cap="none" spc="0" baseline="30000" dirty="0" err="1">
                <a:solidFill>
                  <a:srgbClr val="000000"/>
                </a:solidFill>
                <a:effectLst/>
                <a:latin typeface="Open Sans"/>
                <a:ea typeface="Open Sans"/>
                <a:cs typeface="Open Sans"/>
              </a:rPr>
              <a:t>Dat</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Dossier 1, pp. 1−6 ;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https://www.akjstat.tu-dortmund.de/fileadmin/user_upload/2020_Heft1_KomDat.pdf</a:t>
            </a:r>
            <a:r>
              <a:rPr lang="fr-FR" sz="1100" b="0" i="0" strike="noStrike" cap="none" spc="0" baseline="0" dirty="0">
                <a:solidFill>
                  <a:srgbClr val="000000"/>
                </a:solidFill>
                <a:effectLst/>
                <a:latin typeface="Open Sans"/>
                <a:ea typeface="Open Sans"/>
                <a:cs typeface="Open Sans"/>
              </a:rPr>
              <a:t> (consulté le 31/05/2021).</a:t>
            </a: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Office fédéral des statistiques (2020)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Einrichtungen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tätige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Personen</a:t>
            </a:r>
            <a:r>
              <a:rPr lang="fr-FR" sz="1100" b="0" i="1" strike="noStrike" cap="none" spc="0" baseline="0" dirty="0">
                <a:solidFill>
                  <a:srgbClr val="000000"/>
                </a:solidFill>
                <a:effectLst/>
                <a:latin typeface="Open Sans"/>
                <a:ea typeface="Open Sans"/>
                <a:cs typeface="Open Sans"/>
              </a:rPr>
              <a:t> 2018 </a:t>
            </a:r>
            <a:r>
              <a:rPr lang="fr-FR" sz="1100" b="0" i="0" strike="noStrike" cap="none" spc="0" baseline="0" dirty="0">
                <a:solidFill>
                  <a:srgbClr val="000000"/>
                </a:solidFill>
                <a:effectLst/>
                <a:latin typeface="Open Sans"/>
                <a:ea typeface="Open Sans"/>
                <a:cs typeface="Open Sans"/>
              </a:rPr>
              <a:t>;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https://www.destatis.de/DE/Themen/Gesellschaft-Umwelt/Soziales/Kinderhilfe-Jugendhilfe/Publikationen/Downloads-Kinder-und-Jugendhilfe/sonstige-einrichtungen-5225403189004.pdf?__blob=publicationFile</a:t>
            </a:r>
            <a:r>
              <a:rPr lang="fr-FR" sz="1100" b="0" i="0" strike="noStrike" cap="none" spc="0" baseline="0" dirty="0">
                <a:solidFill>
                  <a:srgbClr val="000000"/>
                </a:solidFill>
                <a:effectLst/>
                <a:latin typeface="Open Sans"/>
                <a:ea typeface="Open Sans"/>
                <a:cs typeface="Open Sans"/>
              </a:rPr>
              <a:t> (consulté le 31/05/2021).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100" b="0" i="0" strike="noStrike" cap="none" spc="0" baseline="0" dirty="0">
                <a:solidFill>
                  <a:srgbClr val="000000"/>
                </a:solidFill>
                <a:effectLst/>
                <a:latin typeface="Open Sans"/>
                <a:ea typeface="Open Sans"/>
                <a:cs typeface="Open Sans"/>
              </a:rPr>
              <a:t>Office fédéral des statistiques (2020) : </a:t>
            </a:r>
            <a:r>
              <a:rPr lang="fr-FR" sz="1100" b="0" i="1" strike="noStrike" cap="none" spc="0" baseline="0" dirty="0" err="1">
                <a:solidFill>
                  <a:srgbClr val="000000"/>
                </a:solidFill>
                <a:effectLst/>
                <a:latin typeface="Open Sans"/>
                <a:ea typeface="Open Sans"/>
                <a:cs typeface="Open Sans"/>
              </a:rPr>
              <a:t>Statistiken</a:t>
            </a:r>
            <a:r>
              <a:rPr lang="fr-FR" sz="1100" b="0" i="1" strike="noStrike" cap="none" spc="0" baseline="0" dirty="0">
                <a:solidFill>
                  <a:srgbClr val="000000"/>
                </a:solidFill>
                <a:effectLst/>
                <a:latin typeface="Open Sans"/>
                <a:ea typeface="Open Sans"/>
                <a:cs typeface="Open Sans"/>
              </a:rPr>
              <a:t> der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1" strike="noStrike" cap="none" spc="0" baseline="0" dirty="0">
                <a:solidFill>
                  <a:srgbClr val="000000"/>
                </a:solidFill>
                <a:effectLst/>
                <a:latin typeface="Open Sans"/>
                <a:ea typeface="Open Sans"/>
                <a:cs typeface="Open Sans"/>
              </a:rPr>
              <a:t> –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tätige</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Personen</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Tageseinrichtungen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öffentlich</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geförderter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Kindertagespflege</a:t>
            </a:r>
            <a:r>
              <a:rPr lang="fr-FR" sz="1100" b="0" i="1" strike="noStrike" cap="none" spc="0" baseline="0" dirty="0">
                <a:solidFill>
                  <a:srgbClr val="000000"/>
                </a:solidFill>
                <a:effectLst/>
                <a:latin typeface="Open Sans"/>
                <a:ea typeface="Open Sans"/>
                <a:cs typeface="Open Sans"/>
              </a:rPr>
              <a:t> 2019 </a:t>
            </a:r>
            <a:r>
              <a:rPr lang="fr-FR" sz="1100" b="0" i="0" strike="noStrike" cap="none" spc="0" baseline="0" dirty="0">
                <a:solidFill>
                  <a:srgbClr val="000000"/>
                </a:solidFill>
                <a:effectLst/>
                <a:latin typeface="Open Sans"/>
                <a:ea typeface="Open Sans"/>
                <a:cs typeface="Open Sans"/>
              </a:rPr>
              <a:t>; version électronique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5" history="0"/>
              </a:rPr>
              <a:t>https://www.destatis.de/DE/Themen/Gesellschaft-Umwelt/Soziales/Kindertagesbetreuung/Publikationen/Downloads-Kindertagesbetreuung/tageseinrichtungen-kindertagespflege-5225402207004.pdf?__blob=publicationFile</a:t>
            </a:r>
            <a:r>
              <a:rPr lang="fr-FR" sz="1100" b="0" i="0" strike="noStrike" cap="none" spc="0" baseline="0" dirty="0">
                <a:solidFill>
                  <a:srgbClr val="000000"/>
                </a:solidFill>
                <a:effectLst/>
                <a:latin typeface="Open Sans"/>
                <a:ea typeface="Open Sans"/>
                <a:cs typeface="Open Sans"/>
              </a:rPr>
              <a:t> (consulté le 31/05/2021).</a:t>
            </a:r>
          </a:p>
        </p:txBody>
      </p:sp>
    </p:spTree>
    <p:extLst>
      <p:ext uri="{BB962C8B-B14F-4D97-AF65-F5344CB8AC3E}">
        <p14:creationId xmlns:p14="http://schemas.microsoft.com/office/powerpoint/2010/main" val="26328285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12196787"/>
          </a:xfrm>
        </p:spPr>
        <p:txBody>
          <a:bodyPr/>
          <a:lstStyle/>
          <a:p>
            <a:pPr marL="0" indent="0">
              <a:buNone/>
            </a:pPr>
            <a:r>
              <a:rPr lang="fr-FR" sz="1100" b="0" i="0" strike="noStrike" cap="none" spc="0" baseline="0" dirty="0">
                <a:solidFill>
                  <a:srgbClr val="000000"/>
                </a:solidFill>
                <a:effectLst/>
                <a:latin typeface="Open Sans"/>
                <a:ea typeface="Open Sans"/>
                <a:cs typeface="Open Sans"/>
              </a:rPr>
              <a:t>En Allemagne, environ 30 millions de personnes s’engagent bénévolement dans quelque 600 000 organismes d’intérêt général. 72 % de ces organisations reposent intégralement sur le bénévolat. 18 %  de ces organisations relèvent du secteur de l’</a:t>
            </a:r>
            <a:r>
              <a:rPr lang="fr-FR" sz="1100" b="0" dirty="0">
                <a:latin typeface="Open Sans"/>
                <a:ea typeface="Open Sans"/>
                <a:cs typeface="Open Sans"/>
              </a:rPr>
              <a:t>éducation et de la formation.</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De façon générale, il apparaît que l’engagement bénévole est indissociable de l’aide sociale à l’enfance et à la jeunesse et, ainsi, constitutif de la société démocratique. Les bénévoles s’impliquent dans les associations et les instances (d’intérêt général et structurés démocratiquement) actives dans ce domaine. Ce faisant, ils contribuent à définir les orientations en la matière. Sur le terrain, de nombreux bénévoles s’engagent pour concevoir le quotidien socioéducatif des enfants et des jeunes dans les différents secteurs et structures concernés.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Livre VIII du Code de la Sécurité et de l’action sociales (SGB VIII) évoque en divers endroits l’intervention de bénévoles dans le cadre de l’aide sociale à l’enfance et à la jeunesse. Il régit explicitement l’action des fédérations de </a:t>
            </a:r>
            <a:r>
              <a:rPr lang="fr-FR" sz="1100" b="0" i="0" u="none" strike="noStrike" cap="none" spc="0" baseline="0" dirty="0">
                <a:solidFill>
                  <a:srgbClr val="000000"/>
                </a:solidFill>
                <a:effectLst/>
                <a:latin typeface="Open Sans"/>
                <a:ea typeface="Open Sans"/>
                <a:cs typeface="Open Sans"/>
              </a:rPr>
              <a:t>jeunesse à l’article 12, qui </a:t>
            </a:r>
            <a:r>
              <a:rPr lang="fr-FR" sz="1100" b="0" i="0" strike="noStrike" cap="none" spc="0" baseline="0" dirty="0">
                <a:solidFill>
                  <a:srgbClr val="000000"/>
                </a:solidFill>
                <a:effectLst/>
                <a:latin typeface="Open Sans"/>
                <a:ea typeface="Open Sans"/>
                <a:cs typeface="Open Sans"/>
              </a:rPr>
              <a:t>souligne particulièrement l’autonomie d’organisation dont jouissent les membres de ces fédérations.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L’article 73 de ce même Livre VIII (bénévolat) dispose la chose suivante : « Dans le domaine de l’aide sociale à l’enfance et à la jeunesse, les personnes qui s’engagent bénévolement doivent être guidées, conseillées et soutenues dans leurs activités ». La société part donc du principe que l’engagement bénévole fait partie du paysage ordinaire de l’aide sociale à l’enfance et à la jeunesse et qu’il mérite d’être accompagné.</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Quant à l’article 74 (soutien aux organismes indépendants de l’aide sociale à l’enfance et à la jeunesse), ce principe est décliné concrètement à l’article 6 : « Soutenir les organismes reconnus de l’aide sociale à l’enfance et à la jeunesse doit aussi être un moyen d’assurer la formation continue des personnes qui travaillent dans ce champ, que ce soit au titre d’une activité professionnelle principale ou accessoire, ou encore à titre </a:t>
            </a:r>
            <a:r>
              <a:rPr lang="fr-FR" sz="1100" b="1" i="0" strike="noStrike" cap="none" spc="0" baseline="0" dirty="0">
                <a:solidFill>
                  <a:srgbClr val="000000"/>
                </a:solidFill>
                <a:effectLst/>
                <a:latin typeface="Open Sans"/>
                <a:ea typeface="Open Sans"/>
                <a:cs typeface="Open Sans"/>
              </a:rPr>
              <a:t>bénévole</a:t>
            </a:r>
            <a:r>
              <a:rPr lang="fr-FR" sz="1100" b="0" i="0" strike="noStrike" cap="none" spc="0" baseline="0" dirty="0">
                <a:solidFill>
                  <a:srgbClr val="000000"/>
                </a:solidFill>
                <a:effectLst/>
                <a:latin typeface="Open Sans"/>
                <a:ea typeface="Open Sans"/>
                <a:cs typeface="Open Sans"/>
              </a:rPr>
              <a:t>, mais aussi inclure des moyens pour la construction et l’entretien de structures dédiées aux loisirs et à l’éducation non formelle des jeunes. »</a:t>
            </a:r>
          </a:p>
          <a:p>
            <a:endParaRPr lang="fr-FR" sz="1100" b="0" i="0" strike="noStrike" cap="none" spc="0" baseline="0" dirty="0">
              <a:solidFill>
                <a:srgbClr val="000000"/>
              </a:solidFill>
              <a:effectLst/>
              <a:latin typeface="Open Sans"/>
              <a:ea typeface="Open Sans"/>
              <a:cs typeface="Open Sans"/>
            </a:endParaRPr>
          </a:p>
          <a:p>
            <a:r>
              <a:rPr lang="fr-FR" sz="1100" b="0" i="0" strike="noStrike" cap="none" spc="0" baseline="0" dirty="0">
                <a:solidFill>
                  <a:srgbClr val="000000"/>
                </a:solidFill>
                <a:effectLst/>
                <a:latin typeface="Open Sans"/>
                <a:ea typeface="Open Sans"/>
                <a:cs typeface="Open Sans"/>
              </a:rPr>
              <a:t>Bien qu’on ne dispose pas de chiffres distinguant les activités exercées par des bénévoles de celles des professionnels dans le champ de l’aide sociale à l’enfance et à la jeunesse, le constat est sans appel : des bénévoles s’engagent dans les organisations de l’aide sociale à l’enfance et à la jeunesse, que ce soit dans leurs conseils d’administration et autres instances, en exerçant des tâches concrètes dans les structures et services concernés selon leurs centres d’intérêt et leurs capacités, et s’expriment au nom de ce domaine dans la sphère publique comme auprès du politique.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Si l’on prend l’exemple des structures d’accueil à la journée, on peut observer de nombreuses formes différentes d’engagement bénévole : parents délégués, participation de bénévoles dans la vie quotidienne des structures d’accueil de jeunes enfants (une coopération entre bénévoles et professionnels), collectifs de parents à l’origine de crèches ou de jardins d’enfants, coopération entre des associations et des organismes locaux (visite de la caserne des pompiers ou d’entreprises, partenariat avec des maisons de retraite, etc.), parrainage de familles ou de parents nouvellement installés (par exemple pour des familles réfugiées en Allemagne), et bien plus encore.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Mais ce sont aussi et surtout les jeunes qui s’engagent bénévolement. Dans le domaine de l’aide sociale à l’enfance et à la jeunesse stricto sensu, ils s’investissent principalement dans le cadre du travail de jeunesse et au sein des fédérations de jeunesse. Mais au-delà de leur engagement pour améliorer leurs propres conditions de vie (au sens de l’art. 1</a:t>
            </a:r>
            <a:r>
              <a:rPr lang="fr-FR" sz="1100" b="0" i="0" strike="noStrike" cap="none" spc="0" baseline="30000" dirty="0">
                <a:solidFill>
                  <a:srgbClr val="000000"/>
                </a:solidFill>
                <a:effectLst/>
                <a:latin typeface="Open Sans"/>
                <a:ea typeface="Open Sans"/>
                <a:cs typeface="Open Sans"/>
              </a:rPr>
              <a:t>er</a:t>
            </a:r>
            <a:r>
              <a:rPr lang="fr-FR" sz="1100" b="0" i="0" strike="noStrike" cap="none" spc="0" baseline="0" dirty="0">
                <a:solidFill>
                  <a:srgbClr val="000000"/>
                </a:solidFill>
                <a:effectLst/>
                <a:latin typeface="Open Sans"/>
                <a:ea typeface="Open Sans"/>
                <a:cs typeface="Open Sans"/>
              </a:rPr>
              <a:t>, al. 3 </a:t>
            </a:r>
            <a:r>
              <a:rPr lang="fr-FR" sz="1100" b="0" i="0" u="none" strike="noStrike" cap="none" spc="0" baseline="0" dirty="0">
                <a:solidFill>
                  <a:srgbClr val="000000"/>
                </a:solidFill>
                <a:effectLst/>
                <a:latin typeface="Open Sans"/>
                <a:ea typeface="Open Sans"/>
                <a:cs typeface="Open Sans"/>
              </a:rPr>
              <a:t>du SGB VIII), </a:t>
            </a:r>
            <a:r>
              <a:rPr lang="fr-FR" sz="1100" b="0" i="0" strike="noStrike" cap="none" spc="0" baseline="0" dirty="0">
                <a:solidFill>
                  <a:srgbClr val="000000"/>
                </a:solidFill>
                <a:effectLst/>
                <a:latin typeface="Open Sans"/>
                <a:ea typeface="Open Sans"/>
                <a:cs typeface="Open Sans"/>
              </a:rPr>
              <a:t>ils s’impliquent également dans des domaines aussi divers que l’écologie et le sport, en passant par la politique (fédérations de jeunesse politisées) et par des initiatives en vue de préparer l’avenir (les manifestations Fridays for future, par exemple).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0" i="0" strike="noStrike" cap="none" spc="0" baseline="0" dirty="0">
                <a:solidFill>
                  <a:srgbClr val="000000"/>
                </a:solidFill>
                <a:effectLst/>
                <a:latin typeface="Open Sans"/>
                <a:ea typeface="Open Sans"/>
                <a:cs typeface="Open Sans"/>
              </a:rPr>
              <a:t>Le 3</a:t>
            </a:r>
            <a:r>
              <a:rPr lang="fr-FR" sz="1100" b="0" i="0" strike="noStrike" cap="none" spc="0" baseline="30000" dirty="0">
                <a:solidFill>
                  <a:srgbClr val="000000"/>
                </a:solidFill>
                <a:effectLst/>
                <a:latin typeface="Open Sans"/>
                <a:ea typeface="Open Sans"/>
                <a:cs typeface="Open Sans"/>
              </a:rPr>
              <a:t>ème</a:t>
            </a:r>
            <a:r>
              <a:rPr lang="fr-FR" sz="1100" b="0" i="0" strike="noStrike" cap="none" spc="0" baseline="0" dirty="0">
                <a:solidFill>
                  <a:srgbClr val="000000"/>
                </a:solidFill>
                <a:effectLst/>
                <a:latin typeface="Open Sans"/>
                <a:ea typeface="Open Sans"/>
                <a:cs typeface="Open Sans"/>
              </a:rPr>
              <a:t> Rapport sur l’engagement du ministère fédéral chargé de la jeunesse (2020) montre que 63,7 % des 14-28 ans ont un engagement bénévole au sens large exposé ci-dessus.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fr-FR" sz="1100" b="1" i="0" strike="noStrike" cap="none" spc="0" baseline="0" dirty="0">
                <a:solidFill>
                  <a:srgbClr val="000000"/>
                </a:solidFill>
                <a:effectLst/>
                <a:latin typeface="Open Sans"/>
                <a:ea typeface="Open Sans"/>
                <a:cs typeface="Open Sans"/>
              </a:rPr>
              <a:t>Sources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fr-FR" sz="1100" b="0" i="0" strike="noStrike" cap="none" spc="0" baseline="0" dirty="0">
                <a:solidFill>
                  <a:srgbClr val="000000"/>
                </a:solidFill>
                <a:effectLst/>
                <a:latin typeface="Open Sans"/>
                <a:ea typeface="Open Sans"/>
                <a:cs typeface="Open Sans"/>
              </a:rPr>
              <a:t>Ministère fédéral de la Famille, des Seniors, des Femmes et de la Jeunesse (2020) : 3</a:t>
            </a:r>
            <a:r>
              <a:rPr lang="fr-FR" sz="1100" b="0" i="0" strike="noStrike" cap="none" spc="0" baseline="30000" dirty="0">
                <a:solidFill>
                  <a:srgbClr val="000000"/>
                </a:solidFill>
                <a:effectLst/>
                <a:latin typeface="Open Sans"/>
                <a:ea typeface="Open Sans"/>
                <a:cs typeface="Open Sans"/>
              </a:rPr>
              <a:t>ème</a:t>
            </a:r>
            <a:r>
              <a:rPr lang="fr-FR" sz="1100" b="0" i="0" strike="noStrike" cap="none" spc="0" baseline="0" dirty="0">
                <a:solidFill>
                  <a:srgbClr val="000000"/>
                </a:solidFill>
                <a:effectLst/>
                <a:latin typeface="Open Sans"/>
                <a:ea typeface="Open Sans"/>
                <a:cs typeface="Open Sans"/>
              </a:rPr>
              <a:t> Rapport sur l’engagement – l’avenir de la société civile : l’engagement des jeunes à l’ère du numérique, Berlin ; version numérique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3" history="0"/>
              </a:rPr>
              <a:t>https://www.bmfsfj.de/bmfsfj/ministerium/berichte-der-bundesregierung/dritter-engagementbericht</a:t>
            </a:r>
            <a:r>
              <a:rPr lang="fr-FR" sz="1100" b="0" i="0" strike="noStrike" cap="none" spc="0" baseline="0" dirty="0">
                <a:solidFill>
                  <a:srgbClr val="000000"/>
                </a:solidFill>
                <a:effectLst/>
                <a:latin typeface="Open Sans"/>
                <a:ea typeface="Open Sans"/>
                <a:cs typeface="Open Sans"/>
              </a:rPr>
              <a:t> (consulté le 28/12/2020).</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Düx</a:t>
            </a:r>
            <a:r>
              <a:rPr lang="fr-FR" sz="1100" b="0" i="0" strike="noStrike" cap="none" spc="0" baseline="0" dirty="0">
                <a:solidFill>
                  <a:srgbClr val="000000"/>
                </a:solidFill>
                <a:effectLst/>
                <a:latin typeface="Open Sans"/>
                <a:ea typeface="Open Sans"/>
                <a:cs typeface="Open Sans"/>
              </a:rPr>
              <a:t>, </a:t>
            </a:r>
            <a:r>
              <a:rPr lang="fr-FR" sz="1100" b="0" i="0" strike="noStrike" cap="none" spc="0" baseline="0" dirty="0" err="1">
                <a:solidFill>
                  <a:srgbClr val="000000"/>
                </a:solidFill>
                <a:effectLst/>
                <a:latin typeface="Open Sans"/>
                <a:ea typeface="Open Sans"/>
                <a:cs typeface="Open Sans"/>
              </a:rPr>
              <a:t>Wiebken</a:t>
            </a:r>
            <a:r>
              <a:rPr lang="fr-FR" sz="1100" b="0" i="0" strike="noStrike" cap="none" spc="0" baseline="0" dirty="0">
                <a:solidFill>
                  <a:srgbClr val="000000"/>
                </a:solidFill>
                <a:effectLst/>
                <a:latin typeface="Open Sans"/>
                <a:ea typeface="Open Sans"/>
                <a:cs typeface="Open Sans"/>
              </a:rPr>
              <a:t> (2017) : </a:t>
            </a:r>
            <a:r>
              <a:rPr lang="fr-FR" sz="1100" b="0" i="1" strike="noStrike" cap="none" spc="0" baseline="0" dirty="0" err="1">
                <a:solidFill>
                  <a:srgbClr val="000000"/>
                </a:solidFill>
                <a:effectLst/>
                <a:latin typeface="Open Sans"/>
                <a:ea typeface="Open Sans"/>
                <a:cs typeface="Open Sans"/>
              </a:rPr>
              <a:t>Zivilgesellschaftliches</a:t>
            </a:r>
            <a:r>
              <a:rPr lang="fr-FR" sz="1100" b="0" i="1" strike="noStrike" cap="none" spc="0" baseline="0" dirty="0">
                <a:solidFill>
                  <a:srgbClr val="000000"/>
                </a:solidFill>
                <a:effectLst/>
                <a:latin typeface="Open Sans"/>
                <a:ea typeface="Open Sans"/>
                <a:cs typeface="Open Sans"/>
              </a:rPr>
              <a:t> Engagement</a:t>
            </a:r>
            <a:r>
              <a:rPr lang="fr-FR" sz="1100" b="0" i="0" strike="noStrike" cap="none" spc="0" baseline="0" dirty="0">
                <a:solidFill>
                  <a:srgbClr val="000000"/>
                </a:solidFill>
                <a:effectLst/>
                <a:latin typeface="Open Sans"/>
                <a:ea typeface="Open Sans"/>
                <a:cs typeface="Open Sans"/>
              </a:rPr>
              <a:t>, in: </a:t>
            </a:r>
            <a:r>
              <a:rPr lang="fr-FR" sz="1100" b="0" i="0" strike="noStrike" cap="none" spc="0" baseline="0" dirty="0" err="1">
                <a:solidFill>
                  <a:srgbClr val="000000"/>
                </a:solidFill>
                <a:effectLst/>
                <a:latin typeface="Open Sans"/>
                <a:ea typeface="Open Sans"/>
                <a:cs typeface="Open Sans"/>
              </a:rPr>
              <a:t>Böllert</a:t>
            </a:r>
            <a:r>
              <a:rPr lang="fr-FR" sz="1100" b="0" i="0" strike="noStrike" cap="none" spc="0" baseline="0" dirty="0">
                <a:solidFill>
                  <a:srgbClr val="000000"/>
                </a:solidFill>
                <a:effectLst/>
                <a:latin typeface="Open Sans"/>
                <a:ea typeface="Open Sans"/>
                <a:cs typeface="Open Sans"/>
              </a:rPr>
              <a:t>, Karin (</a:t>
            </a:r>
            <a:r>
              <a:rPr lang="fr-FR" sz="1100" b="0" i="0" strike="noStrike" cap="none" spc="0" baseline="0" dirty="0" err="1">
                <a:solidFill>
                  <a:srgbClr val="000000"/>
                </a:solidFill>
                <a:effectLst/>
                <a:latin typeface="Open Sans"/>
                <a:ea typeface="Open Sans"/>
                <a:cs typeface="Open Sans"/>
              </a:rPr>
              <a:t>dir</a:t>
            </a:r>
            <a:r>
              <a:rPr lang="fr-FR" sz="1100" b="0" i="0"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Kompendium</a:t>
            </a:r>
            <a:r>
              <a:rPr lang="fr-FR" sz="1100" b="0" i="1" strike="noStrike" cap="none" spc="0" baseline="0" dirty="0">
                <a:solidFill>
                  <a:srgbClr val="000000"/>
                </a:solidFill>
                <a:effectLst/>
                <a:latin typeface="Open Sans"/>
                <a:ea typeface="Open Sans"/>
                <a:cs typeface="Open Sans"/>
              </a:rPr>
              <a:t> Kinder-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Jugendhilfe</a:t>
            </a:r>
            <a:r>
              <a:rPr lang="fr-FR" sz="1100" b="0" i="0" strike="noStrike" cap="none" spc="0" baseline="0" dirty="0">
                <a:solidFill>
                  <a:srgbClr val="000000"/>
                </a:solidFill>
                <a:effectLst/>
                <a:latin typeface="Open Sans"/>
                <a:ea typeface="Open Sans"/>
                <a:cs typeface="Open Sans"/>
              </a:rPr>
              <a:t>, Wiesbaden, pp. 179−197.</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Priemer</a:t>
            </a:r>
            <a:r>
              <a:rPr lang="fr-FR" sz="1100" b="0" i="0" strike="noStrike" cap="none" spc="0" baseline="0" dirty="0">
                <a:solidFill>
                  <a:srgbClr val="000000"/>
                </a:solidFill>
                <a:effectLst/>
                <a:latin typeface="Open Sans"/>
                <a:ea typeface="Open Sans"/>
                <a:cs typeface="Open Sans"/>
              </a:rPr>
              <a:t>, Jana/</a:t>
            </a:r>
            <a:r>
              <a:rPr lang="fr-FR" sz="1100" b="0" i="0" strike="noStrike" cap="none" spc="0" baseline="0" dirty="0" err="1">
                <a:solidFill>
                  <a:srgbClr val="000000"/>
                </a:solidFill>
                <a:effectLst/>
                <a:latin typeface="Open Sans"/>
                <a:ea typeface="Open Sans"/>
                <a:cs typeface="Open Sans"/>
              </a:rPr>
              <a:t>Krimmer</a:t>
            </a:r>
            <a:r>
              <a:rPr lang="fr-FR" sz="1100" b="0" i="0" strike="noStrike" cap="none" spc="0" baseline="0" dirty="0">
                <a:solidFill>
                  <a:srgbClr val="000000"/>
                </a:solidFill>
                <a:effectLst/>
                <a:latin typeface="Open Sans"/>
                <a:ea typeface="Open Sans"/>
                <a:cs typeface="Open Sans"/>
              </a:rPr>
              <a:t>, Holger/</a:t>
            </a:r>
            <a:r>
              <a:rPr lang="fr-FR" sz="1100" b="0" i="0" strike="noStrike" cap="none" spc="0" baseline="0" dirty="0" err="1">
                <a:solidFill>
                  <a:srgbClr val="000000"/>
                </a:solidFill>
                <a:effectLst/>
                <a:latin typeface="Open Sans"/>
                <a:ea typeface="Open Sans"/>
                <a:cs typeface="Open Sans"/>
              </a:rPr>
              <a:t>Labigne</a:t>
            </a:r>
            <a:r>
              <a:rPr lang="fr-FR" sz="1100" b="0" i="0" strike="noStrike" cap="none" spc="0" baseline="0" dirty="0">
                <a:solidFill>
                  <a:srgbClr val="000000"/>
                </a:solidFill>
                <a:effectLst/>
                <a:latin typeface="Open Sans"/>
                <a:ea typeface="Open Sans"/>
                <a:cs typeface="Open Sans"/>
              </a:rPr>
              <a:t>, Anaël (2017) : </a:t>
            </a:r>
            <a:r>
              <a:rPr lang="fr-FR" sz="1100" b="0" i="1" strike="noStrike" cap="none" spc="0" baseline="0" dirty="0" err="1">
                <a:solidFill>
                  <a:srgbClr val="000000"/>
                </a:solidFill>
                <a:effectLst/>
                <a:latin typeface="Open Sans"/>
                <a:ea typeface="Open Sans"/>
                <a:cs typeface="Open Sans"/>
              </a:rPr>
              <a:t>ZiviZ</a:t>
            </a:r>
            <a:r>
              <a:rPr lang="fr-FR" sz="1100" b="0" i="1" strike="noStrike" cap="none" spc="0" baseline="0" dirty="0">
                <a:solidFill>
                  <a:srgbClr val="000000"/>
                </a:solidFill>
                <a:effectLst/>
                <a:latin typeface="Open Sans"/>
                <a:ea typeface="Open Sans"/>
                <a:cs typeface="Open Sans"/>
              </a:rPr>
              <a:t>-Survey 2017: </a:t>
            </a:r>
            <a:r>
              <a:rPr lang="fr-FR" sz="1100" b="0" i="1" strike="noStrike" cap="none" spc="0" baseline="0" dirty="0" err="1">
                <a:solidFill>
                  <a:srgbClr val="000000"/>
                </a:solidFill>
                <a:effectLst/>
                <a:latin typeface="Open Sans"/>
                <a:ea typeface="Open Sans"/>
                <a:cs typeface="Open Sans"/>
              </a:rPr>
              <a:t>Vielfalt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verstehen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Zusammenhalt</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stärken</a:t>
            </a:r>
            <a:r>
              <a:rPr lang="fr-FR" sz="1100" b="0" i="0" strike="noStrike" cap="none" spc="0" baseline="0" dirty="0">
                <a:solidFill>
                  <a:srgbClr val="000000"/>
                </a:solidFill>
                <a:effectLst/>
                <a:latin typeface="Open Sans"/>
                <a:ea typeface="Open Sans"/>
                <a:cs typeface="Open Sans"/>
              </a:rPr>
              <a:t>, Berlin ; version numérique : </a:t>
            </a:r>
            <a:r>
              <a:rPr lang="fr-FR" sz="1100" b="0" i="0" u="sng" strike="noStrike" cap="none" spc="0" baseline="0" dirty="0">
                <a:solidFill>
                  <a:srgbClr val="000000"/>
                </a:solidFill>
                <a:effectLst/>
                <a:uFill>
                  <a:solidFill>
                    <a:srgbClr val="000000"/>
                  </a:solidFill>
                </a:uFill>
                <a:latin typeface="Open Sans"/>
                <a:ea typeface="Open Sans"/>
                <a:cs typeface="Open Sans"/>
                <a:hlinkClick r:id="rId4" history="0"/>
              </a:rPr>
              <a:t>https://www.ziviz.de/ziviz-survey</a:t>
            </a:r>
            <a:r>
              <a:rPr lang="fr-FR" sz="1100" b="0" i="0" strike="noStrike" cap="none" spc="0" baseline="0" dirty="0">
                <a:solidFill>
                  <a:srgbClr val="000000"/>
                </a:solidFill>
                <a:effectLst/>
                <a:latin typeface="Open Sans"/>
                <a:ea typeface="Open Sans"/>
                <a:cs typeface="Open Sans"/>
              </a:rPr>
              <a:t> (consulté le 28/12/2020).</a:t>
            </a:r>
          </a:p>
          <a:p>
            <a:pPr marL="171450" indent="-171450">
              <a:buFont typeface="Wingdings" panose="05000000000000000000" pitchFamily="2" charset="2"/>
              <a:buChar char="Ø"/>
            </a:pPr>
            <a:r>
              <a:rPr lang="fr-FR" sz="1100" b="0" i="0" strike="noStrike" cap="none" spc="0" baseline="0" dirty="0" err="1">
                <a:solidFill>
                  <a:srgbClr val="000000"/>
                </a:solidFill>
                <a:effectLst/>
                <a:latin typeface="Open Sans"/>
                <a:ea typeface="Open Sans"/>
                <a:cs typeface="Open Sans"/>
              </a:rPr>
              <a:t>Züchner</a:t>
            </a:r>
            <a:r>
              <a:rPr lang="fr-FR" sz="1100" b="0" i="0" strike="noStrike" cap="none" spc="0" baseline="0" dirty="0">
                <a:solidFill>
                  <a:srgbClr val="000000"/>
                </a:solidFill>
                <a:effectLst/>
                <a:latin typeface="Open Sans"/>
                <a:ea typeface="Open Sans"/>
                <a:cs typeface="Open Sans"/>
              </a:rPr>
              <a:t>, Ivo (2006) : </a:t>
            </a:r>
            <a:r>
              <a:rPr lang="fr-FR" sz="1100" b="0" i="1" strike="noStrike" cap="none" spc="0" baseline="0" dirty="0" err="1">
                <a:solidFill>
                  <a:srgbClr val="000000"/>
                </a:solidFill>
                <a:effectLst/>
                <a:latin typeface="Open Sans"/>
                <a:ea typeface="Open Sans"/>
                <a:cs typeface="Open Sans"/>
              </a:rPr>
              <a:t>Mitwirkung</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und</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Bildungseffekte</a:t>
            </a:r>
            <a:r>
              <a:rPr lang="fr-FR" sz="1100" b="0" i="1" strike="noStrike" cap="none" spc="0" baseline="0" dirty="0">
                <a:solidFill>
                  <a:srgbClr val="000000"/>
                </a:solidFill>
                <a:effectLst/>
                <a:latin typeface="Open Sans"/>
                <a:ea typeface="Open Sans"/>
                <a:cs typeface="Open Sans"/>
              </a:rPr>
              <a:t> in </a:t>
            </a:r>
            <a:r>
              <a:rPr lang="fr-FR" sz="1100" b="0" i="1" strike="noStrike" cap="none" spc="0" baseline="0" dirty="0" err="1">
                <a:solidFill>
                  <a:srgbClr val="000000"/>
                </a:solidFill>
                <a:effectLst/>
                <a:latin typeface="Open Sans"/>
                <a:ea typeface="Open Sans"/>
                <a:cs typeface="Open Sans"/>
              </a:rPr>
              <a:t>Jugendverbänden</a:t>
            </a:r>
            <a:r>
              <a:rPr lang="fr-FR" sz="1100" b="0" i="1" strike="noStrike" cap="none" spc="0" baseline="0" dirty="0">
                <a:solidFill>
                  <a:srgbClr val="000000"/>
                </a:solidFill>
                <a:effectLst/>
                <a:latin typeface="Open Sans"/>
                <a:ea typeface="Open Sans"/>
                <a:cs typeface="Open Sans"/>
              </a:rPr>
              <a:t> – </a:t>
            </a:r>
            <a:r>
              <a:rPr lang="fr-FR" sz="1100" b="0" i="1" strike="noStrike" cap="none" spc="0" baseline="0" dirty="0" err="1">
                <a:solidFill>
                  <a:srgbClr val="000000"/>
                </a:solidFill>
                <a:effectLst/>
                <a:latin typeface="Open Sans"/>
                <a:ea typeface="Open Sans"/>
                <a:cs typeface="Open Sans"/>
              </a:rPr>
              <a:t>ein</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empirischer</a:t>
            </a:r>
            <a:r>
              <a:rPr lang="fr-FR" sz="1100" b="0" i="1" strike="noStrike" cap="none" spc="0" baseline="0" dirty="0">
                <a:solidFill>
                  <a:srgbClr val="000000"/>
                </a:solidFill>
                <a:effectLst/>
                <a:latin typeface="Open Sans"/>
                <a:ea typeface="Open Sans"/>
                <a:cs typeface="Open Sans"/>
              </a:rPr>
              <a:t> </a:t>
            </a:r>
            <a:r>
              <a:rPr lang="fr-FR" sz="1100" b="0" i="1" strike="noStrike" cap="none" spc="0" baseline="0" dirty="0" err="1">
                <a:solidFill>
                  <a:srgbClr val="000000"/>
                </a:solidFill>
                <a:effectLst/>
                <a:latin typeface="Open Sans"/>
                <a:ea typeface="Open Sans"/>
                <a:cs typeface="Open Sans"/>
              </a:rPr>
              <a:t>Blick</a:t>
            </a:r>
            <a:r>
              <a:rPr lang="fr-FR" sz="1100" b="0" i="0" strike="noStrike" cap="none" spc="0" baseline="0" dirty="0">
                <a:solidFill>
                  <a:srgbClr val="000000"/>
                </a:solidFill>
                <a:effectLst/>
                <a:latin typeface="Open Sans"/>
                <a:ea typeface="Open Sans"/>
                <a:cs typeface="Open Sans"/>
              </a:rPr>
              <a:t>, in: deutsche </a:t>
            </a:r>
            <a:r>
              <a:rPr lang="fr-FR" sz="1100" b="0" i="0" strike="noStrike" cap="none" spc="0" baseline="0" dirty="0" err="1">
                <a:solidFill>
                  <a:srgbClr val="000000"/>
                </a:solidFill>
                <a:effectLst/>
                <a:latin typeface="Open Sans"/>
                <a:ea typeface="Open Sans"/>
                <a:cs typeface="Open Sans"/>
              </a:rPr>
              <a:t>jugend</a:t>
            </a:r>
            <a:r>
              <a:rPr lang="fr-FR" sz="1100" b="0" i="0" strike="noStrike" cap="none" spc="0" baseline="0" dirty="0">
                <a:solidFill>
                  <a:srgbClr val="000000"/>
                </a:solidFill>
                <a:effectLst/>
                <a:latin typeface="Open Sans"/>
                <a:ea typeface="Open Sans"/>
                <a:cs typeface="Open Sans"/>
              </a:rPr>
              <a:t>, Dossier 5, pp. 201−209.</a:t>
            </a:r>
          </a:p>
        </p:txBody>
      </p:sp>
      <p:sp>
        <p:nvSpPr>
          <p:cNvPr id="4" name="Foliennummernplatzhalter 3"/>
          <p:cNvSpPr>
            <a:spLocks noGrp="1"/>
          </p:cNvSpPr>
          <p:nvPr>
            <p:ph type="sldNum" sz="quarter" idx="10"/>
          </p:nvPr>
        </p:nvSpPr>
        <p:spPr/>
        <p:txBody>
          <a:bodyPr/>
          <a:lstStyle/>
          <a:p>
            <a:fld id="{178ACBB0-B8BD-7243-B5CA-EEE1A71994D0}" type="slidenum">
              <a:rPr lang="de-DE" smtClean="0"/>
              <a:t>99</a:t>
            </a:fld>
            <a:endParaRPr lang="de-DE"/>
          </a:p>
        </p:txBody>
      </p:sp>
    </p:spTree>
    <p:extLst>
      <p:ext uri="{BB962C8B-B14F-4D97-AF65-F5344CB8AC3E}">
        <p14:creationId xmlns:p14="http://schemas.microsoft.com/office/powerpoint/2010/main" val="306693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kinder-jugendhilfe.info/"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D837D52-B844-1743-B310-1B0BEE8EED79}"/>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itle 1"/>
          <p:cNvSpPr>
            <a:spLocks noGrp="1"/>
          </p:cNvSpPr>
          <p:nvPr>
            <p:ph type="ctrTitle"/>
          </p:nvPr>
        </p:nvSpPr>
        <p:spPr>
          <a:xfrm>
            <a:off x="685799" y="1535239"/>
            <a:ext cx="7772400" cy="2273565"/>
          </a:xfrm>
        </p:spPr>
        <p:txBody>
          <a:bodyPr anchor="b"/>
          <a:lstStyle>
            <a:lvl1pPr algn="ctr">
              <a:defRPr sz="4400" b="1" i="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de-DE"/>
              <a:t>Titelmasterformat durch Klicken bearbeiten</a:t>
            </a:r>
            <a:endParaRPr lang="en-US"/>
          </a:p>
        </p:txBody>
      </p:sp>
      <p:sp>
        <p:nvSpPr>
          <p:cNvPr id="3" name="Subtitle 2"/>
          <p:cNvSpPr>
            <a:spLocks noGrp="1"/>
          </p:cNvSpPr>
          <p:nvPr>
            <p:ph type="subTitle" idx="1"/>
          </p:nvPr>
        </p:nvSpPr>
        <p:spPr>
          <a:xfrm>
            <a:off x="685800" y="3864208"/>
            <a:ext cx="7772399" cy="1320801"/>
          </a:xfrm>
        </p:spPr>
        <p:txBody>
          <a:bodyPr/>
          <a:lstStyle>
            <a:lvl1pPr marL="0" indent="0" algn="ctr">
              <a:buNone/>
              <a:defRPr sz="2400" b="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11" name="Rechteck 10">
            <a:extLst>
              <a:ext uri="{FF2B5EF4-FFF2-40B4-BE49-F238E27FC236}">
                <a16:creationId xmlns:a16="http://schemas.microsoft.com/office/drawing/2014/main" id="{3D58F9C9-9316-5C44-8B8C-F68CA67D75D0}"/>
              </a:ext>
            </a:extLst>
          </p:cNvPr>
          <p:cNvSpPr/>
          <p:nvPr userDrawn="1"/>
        </p:nvSpPr>
        <p:spPr>
          <a:xfrm>
            <a:off x="4044099" y="1253067"/>
            <a:ext cx="999241" cy="358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oter Placeholder 2"/>
          <p:cNvSpPr>
            <a:spLocks noGrp="1"/>
          </p:cNvSpPr>
          <p:nvPr>
            <p:ph type="ftr" sz="quarter" idx="11"/>
          </p:nvPr>
        </p:nvSpPr>
        <p:spPr>
          <a:xfrm>
            <a:off x="1400151" y="6513893"/>
            <a:ext cx="4972049" cy="226714"/>
          </a:xfrm>
        </p:spPr>
        <p:txBody>
          <a:bodyPr/>
          <a:lstStyle/>
          <a:p>
            <a:endParaRPr lang="de-DE"/>
          </a:p>
        </p:txBody>
      </p:sp>
    </p:spTree>
    <p:extLst>
      <p:ext uri="{BB962C8B-B14F-4D97-AF65-F5344CB8AC3E}">
        <p14:creationId xmlns:p14="http://schemas.microsoft.com/office/powerpoint/2010/main" val="3989228067"/>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foli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400151" y="6513893"/>
            <a:ext cx="4972049" cy="226714"/>
          </a:xfrm>
        </p:spPr>
        <p:txBody>
          <a:bodyPr/>
          <a:lstStyle/>
          <a:p>
            <a:endParaRPr lang="de-DE"/>
          </a:p>
        </p:txBody>
      </p:sp>
      <p:sp>
        <p:nvSpPr>
          <p:cNvPr id="5" name="Rechteck 4">
            <a:extLst>
              <a:ext uri="{FF2B5EF4-FFF2-40B4-BE49-F238E27FC236}">
                <a16:creationId xmlns:a16="http://schemas.microsoft.com/office/drawing/2014/main" id="{3B2658ED-57C7-4B46-83CB-7464C30D75F0}"/>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Rechteck 3"/>
          <p:cNvSpPr/>
          <p:nvPr userDrawn="1"/>
        </p:nvSpPr>
        <p:spPr>
          <a:xfrm>
            <a:off x="2959645" y="4581128"/>
            <a:ext cx="3224708" cy="478147"/>
          </a:xfrm>
          <a:prstGeom prst="rect">
            <a:avLst/>
          </a:prstGeom>
        </p:spPr>
        <p:txBody>
          <a:bodyPr wrap="none">
            <a:spAutoFit/>
          </a:bodyPr>
          <a:lstStyle/>
          <a:p>
            <a:pPr marL="0" marR="0" lvl="0" indent="0" algn="ctr" defTabSz="457200" rtl="0" eaLnBrk="1" fontAlgn="auto" latinLnBrk="0" hangingPunct="1">
              <a:lnSpc>
                <a:spcPct val="150000"/>
              </a:lnSpc>
              <a:spcBef>
                <a:spcPct val="0"/>
              </a:spcBef>
              <a:spcAft>
                <a:spcPct val="0"/>
              </a:spcAft>
              <a:buClrTx/>
              <a:buSzTx/>
              <a:buFontTx/>
              <a:buNone/>
              <a:defRPr/>
            </a:pPr>
            <a:r>
              <a:rPr lang="fr-FR" sz="1800" b="0" i="0" strike="noStrike" cap="none" spc="0" baseline="0">
                <a:solidFill>
                  <a:srgbClr val="000000"/>
                </a:solidFill>
                <a:latin typeface="Open Sans"/>
                <a:ea typeface="Open Sans"/>
                <a:cs typeface="Open Sans"/>
                <a:hlinkClick r:id="rId2" history="0"/>
              </a:rPr>
              <a:t>www.kinder-jugendhilfe.info</a:t>
            </a:r>
            <a:endParaRPr lang="de-DE" i="0">
              <a:solidFill>
                <a:srgbClr val="000000"/>
              </a:solidFill>
              <a:ea typeface="Open Sans" panose="020B0606030504020204" pitchFamily="34" charset="0"/>
              <a:cs typeface="Open Sans" panose="020B0606030504020204" pitchFamily="34" charset="0"/>
            </a:endParaRPr>
          </a:p>
        </p:txBody>
      </p:sp>
      <p:pic>
        <p:nvPicPr>
          <p:cNvPr id="7" name="Grafik 6">
            <a:extLst>
              <a:ext uri="{FF2B5EF4-FFF2-40B4-BE49-F238E27FC236}">
                <a16:creationId xmlns:a16="http://schemas.microsoft.com/office/drawing/2014/main" id="{890A0872-4118-42B6-9750-C808BDA2B790}"/>
              </a:ext>
            </a:extLst>
          </p:cNvPr>
          <p:cNvPicPr>
            <a:picLocks noChangeAspect="1"/>
          </p:cNvPicPr>
          <p:nvPr userDrawn="1"/>
        </p:nvPicPr>
        <p:blipFill>
          <a:blip r:embed="rId3"/>
          <a:stretch>
            <a:fillRect/>
          </a:stretch>
        </p:blipFill>
        <p:spPr>
          <a:xfrm>
            <a:off x="2339752" y="2492896"/>
            <a:ext cx="4369998" cy="1165332"/>
          </a:xfrm>
          <a:prstGeom prst="rect">
            <a:avLst/>
          </a:prstGeom>
        </p:spPr>
      </p:pic>
    </p:spTree>
    <p:extLst>
      <p:ext uri="{BB962C8B-B14F-4D97-AF65-F5344CB8AC3E}">
        <p14:creationId xmlns:p14="http://schemas.microsoft.com/office/powerpoint/2010/main" val="4787691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2" y="1742466"/>
            <a:ext cx="7918516" cy="4351338"/>
          </a:xfrm>
        </p:spPr>
        <p:txBody>
          <a:bodyPr/>
          <a:lstStyle>
            <a:lvl1pPr>
              <a:lnSpc>
                <a:spcPct val="120000"/>
              </a:lnSpc>
              <a:defRPr>
                <a:solidFill>
                  <a:srgbClr val="000000"/>
                </a:solidFill>
              </a:defRPr>
            </a:lvl1pPr>
            <a:lvl2pPr>
              <a:lnSpc>
                <a:spcPct val="120000"/>
              </a:lnSpc>
              <a:defRPr>
                <a:solidFill>
                  <a:srgbClr val="000000"/>
                </a:solidFill>
              </a:defRPr>
            </a:lvl2pPr>
            <a:lvl3pPr>
              <a:lnSpc>
                <a:spcPct val="120000"/>
              </a:lnSpc>
              <a:defRPr>
                <a:solidFill>
                  <a:srgbClr val="000000"/>
                </a:solidFill>
              </a:defRPr>
            </a:lvl3pPr>
            <a:lvl4pPr>
              <a:lnSpc>
                <a:spcPct val="120000"/>
              </a:lnSpc>
              <a:defRPr>
                <a:solidFill>
                  <a:srgbClr val="000000"/>
                </a:solidFill>
              </a:defRPr>
            </a:lvl4pPr>
            <a:lvl5pPr>
              <a:lnSpc>
                <a:spcPct val="120000"/>
              </a:lnSpc>
              <a:defRPr>
                <a:solidFill>
                  <a:srgbClr val="000000"/>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p>
            <a:r>
              <a:rPr lang="de-DE" dirty="0"/>
              <a:t>Titelmasterformat durch Klicken bearbeiten</a:t>
            </a:r>
          </a:p>
        </p:txBody>
      </p:sp>
      <p:sp>
        <p:nvSpPr>
          <p:cNvPr id="7" name="Datumsplatzhalter 1"/>
          <p:cNvSpPr txBox="1"/>
          <p:nvPr userDrawn="1"/>
        </p:nvSpPr>
        <p:spPr>
          <a:xfrm>
            <a:off x="222092" y="6513893"/>
            <a:ext cx="1181556" cy="227475"/>
          </a:xfrm>
          <a:prstGeom prst="rect">
            <a:avLst/>
          </a:prstGeom>
        </p:spPr>
        <p:txBody>
          <a:bodyPr vert="horz" lIns="91440" tIns="45720" rIns="91440" bIns="45720" rtlCol="0" anchor="ctr"/>
          <a:lstStyle>
            <a:defPPr>
              <a:defRPr lang="en-US"/>
            </a:defPPr>
            <a:lvl1pPr marL="0" algn="l" defTabSz="457200" rtl="0" eaLnBrk="1" latinLnBrk="0" hangingPunct="1">
              <a:defRPr sz="8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Information à jour du</a:t>
            </a:r>
          </a:p>
        </p:txBody>
      </p:sp>
      <p:sp>
        <p:nvSpPr>
          <p:cNvPr id="8"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41239974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2" y="1742466"/>
            <a:ext cx="7918515" cy="4351338"/>
          </a:xfrm>
        </p:spPr>
        <p:txBody>
          <a:bodyPr/>
          <a:lstStyle>
            <a:lvl1pPr marL="7938" indent="-7938">
              <a:lnSpc>
                <a:spcPct val="120000"/>
              </a:lnSpc>
              <a:buNone/>
              <a:defRPr b="0">
                <a:solidFill>
                  <a:schemeClr val="tx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Textmasterformat bearbeiten</a:t>
            </a:r>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p>
            <a:r>
              <a:rPr lang="de-DE"/>
              <a:t>Titelmasterformat durch Klicken bearbeiten</a:t>
            </a:r>
          </a:p>
        </p:txBody>
      </p:sp>
      <p:sp>
        <p:nvSpPr>
          <p:cNvPr id="8" name="Footer Placeholder 2"/>
          <p:cNvSpPr>
            <a:spLocks noGrp="1"/>
          </p:cNvSpPr>
          <p:nvPr>
            <p:ph type="ftr" sz="quarter" idx="11"/>
          </p:nvPr>
        </p:nvSpPr>
        <p:spPr>
          <a:xfrm>
            <a:off x="1400151" y="6513893"/>
            <a:ext cx="4972049" cy="226714"/>
          </a:xfrm>
        </p:spPr>
        <p:txBody>
          <a:bodyPr/>
          <a:lstStyle/>
          <a:p>
            <a:endParaRPr lang="de-DE"/>
          </a:p>
        </p:txBody>
      </p:sp>
    </p:spTree>
    <p:extLst>
      <p:ext uri="{BB962C8B-B14F-4D97-AF65-F5344CB8AC3E}">
        <p14:creationId xmlns:p14="http://schemas.microsoft.com/office/powerpoint/2010/main" val="10324795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spaltig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3" y="1742466"/>
            <a:ext cx="3864990" cy="4351338"/>
          </a:xfrm>
        </p:spPr>
        <p:txBody>
          <a:bodyPr/>
          <a:lstStyle>
            <a:lvl1pPr marL="7938" indent="-7938">
              <a:lnSpc>
                <a:spcPct val="120000"/>
              </a:lnSpc>
              <a:buNone/>
              <a:defRPr b="0">
                <a:solidFill>
                  <a:schemeClr val="tx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Textmasterformat bearbeiten</a:t>
            </a:r>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p>
            <a:r>
              <a:rPr lang="de-DE"/>
              <a:t>Titelmasterformat durch Klicken bearbeiten</a:t>
            </a:r>
          </a:p>
        </p:txBody>
      </p:sp>
      <p:sp>
        <p:nvSpPr>
          <p:cNvPr id="7" name="Content Placeholder 2">
            <a:extLst>
              <a:ext uri="{FF2B5EF4-FFF2-40B4-BE49-F238E27FC236}">
                <a16:creationId xmlns:a16="http://schemas.microsoft.com/office/drawing/2014/main" id="{A133C3B1-C15F-1C44-918B-C17C317C7F5D}"/>
              </a:ext>
            </a:extLst>
          </p:cNvPr>
          <p:cNvSpPr>
            <a:spLocks noGrp="1"/>
          </p:cNvSpPr>
          <p:nvPr>
            <p:ph idx="13"/>
          </p:nvPr>
        </p:nvSpPr>
        <p:spPr>
          <a:xfrm>
            <a:off x="4666267" y="1742466"/>
            <a:ext cx="3864990" cy="4351338"/>
          </a:xfrm>
        </p:spPr>
        <p:txBody>
          <a:bodyPr/>
          <a:lstStyle>
            <a:lvl1pPr marL="7938" indent="-7938">
              <a:lnSpc>
                <a:spcPct val="120000"/>
              </a:lnSpc>
              <a:buNone/>
              <a:defRPr b="0">
                <a:solidFill>
                  <a:schemeClr val="tx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Textmasterformat bearbeiten</a:t>
            </a:r>
          </a:p>
        </p:txBody>
      </p:sp>
      <p:sp>
        <p:nvSpPr>
          <p:cNvPr id="15" name="Footer Placeholder 2"/>
          <p:cNvSpPr>
            <a:spLocks noGrp="1"/>
          </p:cNvSpPr>
          <p:nvPr>
            <p:ph type="ftr" sz="quarter" idx="11"/>
          </p:nvPr>
        </p:nvSpPr>
        <p:spPr>
          <a:xfrm>
            <a:off x="1400151" y="6513893"/>
            <a:ext cx="4972049" cy="226714"/>
          </a:xfrm>
        </p:spPr>
        <p:txBody>
          <a:bodyPr/>
          <a:lstStyle/>
          <a:p>
            <a:endParaRPr lang="de-DE"/>
          </a:p>
        </p:txBody>
      </p:sp>
    </p:spTree>
    <p:extLst>
      <p:ext uri="{BB962C8B-B14F-4D97-AF65-F5344CB8AC3E}">
        <p14:creationId xmlns:p14="http://schemas.microsoft.com/office/powerpoint/2010/main" val="13934576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Footer Placeholder 2"/>
          <p:cNvSpPr>
            <a:spLocks noGrp="1"/>
          </p:cNvSpPr>
          <p:nvPr>
            <p:ph type="ftr" sz="quarter" idx="11"/>
          </p:nvPr>
        </p:nvSpPr>
        <p:spPr>
          <a:xfrm>
            <a:off x="1400151" y="6513893"/>
            <a:ext cx="4972049" cy="226714"/>
          </a:xfrm>
        </p:spPr>
        <p:txBody>
          <a:bodyPr/>
          <a:lstStyle/>
          <a:p>
            <a:endParaRPr lang="de-DE"/>
          </a:p>
        </p:txBody>
      </p:sp>
    </p:spTree>
    <p:extLst>
      <p:ext uri="{BB962C8B-B14F-4D97-AF65-F5344CB8AC3E}">
        <p14:creationId xmlns:p14="http://schemas.microsoft.com/office/powerpoint/2010/main" val="37604100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lvl1pPr>
              <a:defRPr b="0">
                <a:solidFill>
                  <a:schemeClr val="tx1"/>
                </a:solidFill>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lvl1pPr>
              <a:defRPr b="0">
                <a:solidFill>
                  <a:schemeClr val="tx1"/>
                </a:solidFill>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 name="Titel 9">
            <a:extLst>
              <a:ext uri="{FF2B5EF4-FFF2-40B4-BE49-F238E27FC236}">
                <a16:creationId xmlns:a16="http://schemas.microsoft.com/office/drawing/2014/main" id="{B78BB128-B8E2-3341-ADF5-F7CC09EEEB85}"/>
              </a:ext>
            </a:extLst>
          </p:cNvPr>
          <p:cNvSpPr>
            <a:spLocks noGrp="1"/>
          </p:cNvSpPr>
          <p:nvPr>
            <p:ph type="title"/>
          </p:nvPr>
        </p:nvSpPr>
        <p:spPr/>
        <p:txBody>
          <a:bodyPr/>
          <a:lstStyle/>
          <a:p>
            <a:r>
              <a:rPr lang="de-DE"/>
              <a:t>Titelmasterformat durch Klicken bearbeiten</a:t>
            </a:r>
          </a:p>
        </p:txBody>
      </p:sp>
      <p:sp>
        <p:nvSpPr>
          <p:cNvPr id="13" name="Footer Placeholder 2"/>
          <p:cNvSpPr>
            <a:spLocks noGrp="1"/>
          </p:cNvSpPr>
          <p:nvPr>
            <p:ph type="ftr" sz="quarter" idx="11"/>
          </p:nvPr>
        </p:nvSpPr>
        <p:spPr>
          <a:xfrm>
            <a:off x="1400151" y="6513893"/>
            <a:ext cx="4972049" cy="226714"/>
          </a:xfrm>
        </p:spPr>
        <p:txBody>
          <a:bodyPr/>
          <a:lstStyle/>
          <a:p>
            <a:endParaRPr lang="de-DE"/>
          </a:p>
        </p:txBody>
      </p:sp>
    </p:spTree>
    <p:extLst>
      <p:ext uri="{BB962C8B-B14F-4D97-AF65-F5344CB8AC3E}">
        <p14:creationId xmlns:p14="http://schemas.microsoft.com/office/powerpoint/2010/main" val="6640914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7" name="Footer Placeholder 2"/>
          <p:cNvSpPr>
            <a:spLocks noGrp="1"/>
          </p:cNvSpPr>
          <p:nvPr>
            <p:ph type="ftr" sz="quarter" idx="11"/>
          </p:nvPr>
        </p:nvSpPr>
        <p:spPr>
          <a:xfrm>
            <a:off x="1400151" y="6513893"/>
            <a:ext cx="4972049" cy="226714"/>
          </a:xfrm>
        </p:spPr>
        <p:txBody>
          <a:bodyPr/>
          <a:lstStyle/>
          <a:p>
            <a:endParaRPr lang="de-DE"/>
          </a:p>
        </p:txBody>
      </p:sp>
    </p:spTree>
    <p:extLst>
      <p:ext uri="{BB962C8B-B14F-4D97-AF65-F5344CB8AC3E}">
        <p14:creationId xmlns:p14="http://schemas.microsoft.com/office/powerpoint/2010/main" val="1399716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B2658ED-57C7-4B46-83CB-7464C30D75F0}"/>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Rechteck 5">
            <a:extLst>
              <a:ext uri="{FF2B5EF4-FFF2-40B4-BE49-F238E27FC236}">
                <a16:creationId xmlns:a16="http://schemas.microsoft.com/office/drawing/2014/main" id="{6451EBF3-64F0-204A-AD8B-B6023345954D}"/>
              </a:ext>
            </a:extLst>
          </p:cNvPr>
          <p:cNvSpPr/>
          <p:nvPr userDrawn="1"/>
        </p:nvSpPr>
        <p:spPr>
          <a:xfrm>
            <a:off x="4044099" y="1253067"/>
            <a:ext cx="999241" cy="358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oter Placeholder 2"/>
          <p:cNvSpPr>
            <a:spLocks noGrp="1"/>
          </p:cNvSpPr>
          <p:nvPr>
            <p:ph type="ftr" sz="quarter" idx="11"/>
          </p:nvPr>
        </p:nvSpPr>
        <p:spPr>
          <a:xfrm>
            <a:off x="1400151" y="6513893"/>
            <a:ext cx="4972049" cy="226714"/>
          </a:xfrm>
        </p:spPr>
        <p:txBody>
          <a:bodyPr/>
          <a:lstStyle/>
          <a:p>
            <a:endParaRPr lang="de-DE"/>
          </a:p>
        </p:txBody>
      </p:sp>
    </p:spTree>
    <p:extLst>
      <p:ext uri="{BB962C8B-B14F-4D97-AF65-F5344CB8AC3E}">
        <p14:creationId xmlns:p14="http://schemas.microsoft.com/office/powerpoint/2010/main" val="30869594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71193" y="4606834"/>
            <a:ext cx="2348049" cy="1661146"/>
          </a:xfrm>
        </p:spPr>
        <p:txBody>
          <a:bodyPr anchor="t"/>
          <a:lstStyle>
            <a:lvl1pPr algn="r">
              <a:defRPr sz="2400"/>
            </a:lvl1pPr>
          </a:lstStyle>
          <a:p>
            <a:r>
              <a:rPr lang="de-DE"/>
              <a:t>Titelmasterformat durch Klicken bearbeiten</a:t>
            </a:r>
            <a:endParaRPr lang="en-US"/>
          </a:p>
        </p:txBody>
      </p:sp>
      <p:sp>
        <p:nvSpPr>
          <p:cNvPr id="3" name="Content Placeholder 2"/>
          <p:cNvSpPr>
            <a:spLocks noGrp="1"/>
          </p:cNvSpPr>
          <p:nvPr>
            <p:ph idx="1"/>
          </p:nvPr>
        </p:nvSpPr>
        <p:spPr>
          <a:xfrm>
            <a:off x="3290267" y="4531360"/>
            <a:ext cx="5082540" cy="1736620"/>
          </a:xfrm>
        </p:spPr>
        <p:txBody>
          <a:bodyPr anchor="t"/>
          <a:lstStyle>
            <a:lvl1pPr>
              <a:lnSpc>
                <a:spcPct val="120000"/>
              </a:lnSpc>
              <a:defRPr sz="2400"/>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Rechteck 8">
            <a:extLst>
              <a:ext uri="{FF2B5EF4-FFF2-40B4-BE49-F238E27FC236}">
                <a16:creationId xmlns:a16="http://schemas.microsoft.com/office/drawing/2014/main" id="{483EF376-87A9-F840-BE42-CC3A623442C7}"/>
              </a:ext>
            </a:extLst>
          </p:cNvPr>
          <p:cNvSpPr/>
          <p:nvPr userDrawn="1"/>
        </p:nvSpPr>
        <p:spPr>
          <a:xfrm>
            <a:off x="0" y="0"/>
            <a:ext cx="9144000" cy="4238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BF32C3DD-8B23-1A4F-819C-59C2455B1586}"/>
              </a:ext>
            </a:extLst>
          </p:cNvPr>
          <p:cNvSpPr/>
          <p:nvPr userDrawn="1"/>
        </p:nvSpPr>
        <p:spPr>
          <a:xfrm>
            <a:off x="0" y="0"/>
            <a:ext cx="9144000" cy="4135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Bildplatzhalter 11">
            <a:extLst>
              <a:ext uri="{FF2B5EF4-FFF2-40B4-BE49-F238E27FC236}">
                <a16:creationId xmlns:a16="http://schemas.microsoft.com/office/drawing/2014/main" id="{828BAC73-FF7E-FD42-B4AD-F33D1977605F}"/>
              </a:ext>
            </a:extLst>
          </p:cNvPr>
          <p:cNvSpPr>
            <a:spLocks noGrp="1"/>
          </p:cNvSpPr>
          <p:nvPr>
            <p:ph type="pic" sz="quarter" idx="13"/>
          </p:nvPr>
        </p:nvSpPr>
        <p:spPr>
          <a:xfrm>
            <a:off x="0" y="0"/>
            <a:ext cx="9144000" cy="3840480"/>
          </a:xfrm>
        </p:spPr>
        <p:txBody>
          <a:bodyPr/>
          <a:lstStyle/>
          <a:p>
            <a:r>
              <a:rPr lang="de-DE"/>
              <a:t>Bild durch Klicken auf Symbol hinzufügen</a:t>
            </a:r>
          </a:p>
        </p:txBody>
      </p:sp>
      <p:sp>
        <p:nvSpPr>
          <p:cNvPr id="11" name="Footer Placeholder 2"/>
          <p:cNvSpPr>
            <a:spLocks noGrp="1"/>
          </p:cNvSpPr>
          <p:nvPr>
            <p:ph type="ftr" sz="quarter" idx="11"/>
          </p:nvPr>
        </p:nvSpPr>
        <p:spPr>
          <a:xfrm>
            <a:off x="1400151" y="6513893"/>
            <a:ext cx="4972049" cy="226714"/>
          </a:xfrm>
        </p:spPr>
        <p:txBody>
          <a:bodyPr/>
          <a:lstStyle/>
          <a:p>
            <a:endParaRPr lang="de-DE"/>
          </a:p>
        </p:txBody>
      </p:sp>
    </p:spTree>
    <p:extLst>
      <p:ext uri="{BB962C8B-B14F-4D97-AF65-F5344CB8AC3E}">
        <p14:creationId xmlns:p14="http://schemas.microsoft.com/office/powerpoint/2010/main" val="25250752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D3ACFF-83C3-3148-8CBB-A4082D723695}"/>
              </a:ext>
            </a:extLst>
          </p:cNvPr>
          <p:cNvSpPr/>
          <p:nvPr userDrawn="1"/>
        </p:nvSpPr>
        <p:spPr>
          <a:xfrm>
            <a:off x="0" y="0"/>
            <a:ext cx="9144000" cy="61963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7A192967-66DA-AD44-84FA-CFDD9F5A0B48}"/>
              </a:ext>
            </a:extLst>
          </p:cNvPr>
          <p:cNvSpPr/>
          <p:nvPr userDrawn="1"/>
        </p:nvSpPr>
        <p:spPr>
          <a:xfrm>
            <a:off x="4206417" y="1400200"/>
            <a:ext cx="731166" cy="41563"/>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D408648F-382F-C14C-8BCC-BCD41825461C}"/>
              </a:ext>
            </a:extLst>
          </p:cNvPr>
          <p:cNvSpPr/>
          <p:nvPr userDrawn="1"/>
        </p:nvSpPr>
        <p:spPr>
          <a:xfrm>
            <a:off x="0" y="6378993"/>
            <a:ext cx="9144000" cy="108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 name="Title Placeholder 1"/>
          <p:cNvSpPr>
            <a:spLocks noGrp="1"/>
          </p:cNvSpPr>
          <p:nvPr>
            <p:ph type="title"/>
          </p:nvPr>
        </p:nvSpPr>
        <p:spPr>
          <a:xfrm>
            <a:off x="342900" y="912349"/>
            <a:ext cx="8458200" cy="42873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612740" y="1785522"/>
            <a:ext cx="7918517" cy="448245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1400151" y="6513893"/>
            <a:ext cx="4972049" cy="226714"/>
          </a:xfrm>
          <a:prstGeom prst="rect">
            <a:avLst/>
          </a:prstGeom>
        </p:spPr>
        <p:txBody>
          <a:bodyPr vert="horz" lIns="91440" tIns="45720" rIns="91440" bIns="45720" rtlCol="0" anchor="ctr"/>
          <a:lstStyle>
            <a:lvl1pPr algn="l">
              <a:defRPr lang="de-DE" sz="800" b="1" i="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de-DE"/>
              <a:t>Fußzeile</a:t>
            </a:r>
          </a:p>
        </p:txBody>
      </p:sp>
      <p:pic>
        <p:nvPicPr>
          <p:cNvPr id="15" name="Grafik 14">
            <a:extLst>
              <a:ext uri="{FF2B5EF4-FFF2-40B4-BE49-F238E27FC236}">
                <a16:creationId xmlns:a16="http://schemas.microsoft.com/office/drawing/2014/main" id="{37263A4B-0641-AE4B-BD0C-25CDE704CA6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186360" y="6504984"/>
            <a:ext cx="226550" cy="185091"/>
          </a:xfrm>
          <a:prstGeom prst="rect">
            <a:avLst/>
          </a:prstGeom>
        </p:spPr>
      </p:pic>
      <p:sp>
        <p:nvSpPr>
          <p:cNvPr id="16" name="Textfeld 15">
            <a:extLst>
              <a:ext uri="{FF2B5EF4-FFF2-40B4-BE49-F238E27FC236}">
                <a16:creationId xmlns:a16="http://schemas.microsoft.com/office/drawing/2014/main" id="{F6D75F37-E6E5-B343-A125-212188813A8F}"/>
              </a:ext>
            </a:extLst>
          </p:cNvPr>
          <p:cNvSpPr txBox="1"/>
          <p:nvPr userDrawn="1"/>
        </p:nvSpPr>
        <p:spPr>
          <a:xfrm>
            <a:off x="6952108" y="6496971"/>
            <a:ext cx="296589" cy="243636"/>
          </a:xfrm>
          <a:prstGeom prst="rect">
            <a:avLst/>
          </a:prstGeom>
        </p:spPr>
        <p:txBody>
          <a:bodyPr vert="horz" lIns="91440" tIns="45720" rIns="91440" bIns="45720" rtlCol="0" anchor="ctr"/>
          <a:lstStyle>
            <a:defPPr>
              <a:defRPr lang="en-US"/>
            </a:defPPr>
            <a:lvl1pPr>
              <a:defRPr sz="800" b="1"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b="0">
                <a:solidFill>
                  <a:schemeClr val="tx2">
                    <a:lumMod val="60000"/>
                    <a:lumOff val="40000"/>
                  </a:schemeClr>
                </a:solidFill>
              </a:rPr>
              <a:t>©</a:t>
            </a:r>
          </a:p>
        </p:txBody>
      </p:sp>
      <p:sp>
        <p:nvSpPr>
          <p:cNvPr id="18" name="Textfeld 17">
            <a:extLst>
              <a:ext uri="{FF2B5EF4-FFF2-40B4-BE49-F238E27FC236}">
                <a16:creationId xmlns:a16="http://schemas.microsoft.com/office/drawing/2014/main" id="{CBADCA75-9944-6143-95C7-3AA6745495C9}"/>
              </a:ext>
            </a:extLst>
          </p:cNvPr>
          <p:cNvSpPr txBox="1"/>
          <p:nvPr userDrawn="1"/>
        </p:nvSpPr>
        <p:spPr>
          <a:xfrm>
            <a:off x="7363485" y="6488569"/>
            <a:ext cx="1437615" cy="243636"/>
          </a:xfrm>
          <a:prstGeom prst="rect">
            <a:avLst/>
          </a:prstGeom>
        </p:spPr>
        <p:txBody>
          <a:bodyPr vert="horz" lIns="91440" tIns="45720" rIns="91440" bIns="45720" rtlCol="0" anchor="ctr"/>
          <a:lstStyle>
            <a:defPPr>
              <a:defRPr lang="en-US"/>
            </a:defPPr>
            <a:lvl1pPr>
              <a:defRPr sz="800" b="1"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lgn="r"/>
            <a:r>
              <a:rPr lang="fr-FR" sz="800" b="0" i="0" strike="noStrike" cap="none" spc="0" baseline="0">
                <a:solidFill>
                  <a:srgbClr val="849FAE"/>
                </a:solidFill>
                <a:effectLst/>
                <a:latin typeface="Open Sans"/>
                <a:ea typeface="Open Sans"/>
                <a:cs typeface="Open Sans"/>
              </a:rPr>
              <a:t>kinder-jugendhilfe.info</a:t>
            </a:r>
            <a:endParaRPr lang="de-DE" b="0">
              <a:solidFill>
                <a:schemeClr val="tx2">
                  <a:lumMod val="60000"/>
                  <a:lumOff val="40000"/>
                </a:schemeClr>
              </a:solidFill>
            </a:endParaRPr>
          </a:p>
        </p:txBody>
      </p:sp>
      <p:pic>
        <p:nvPicPr>
          <p:cNvPr id="19" name="Grafik 18">
            <a:extLst>
              <a:ext uri="{FF2B5EF4-FFF2-40B4-BE49-F238E27FC236}">
                <a16:creationId xmlns:a16="http://schemas.microsoft.com/office/drawing/2014/main" id="{8B012BF6-F0EA-074D-A18B-EF4B37B94C63}"/>
              </a:ext>
            </a:extLst>
          </p:cNvPr>
          <p:cNvPicPr>
            <a:picLocks noChangeAspect="1"/>
          </p:cNvPicPr>
          <p:nvPr userDrawn="1"/>
        </p:nvPicPr>
        <p:blipFill>
          <a:blip r:embed="rId13"/>
          <a:srcRect/>
          <a:stretch/>
        </p:blipFill>
        <p:spPr>
          <a:xfrm>
            <a:off x="3491880" y="45074"/>
            <a:ext cx="1972270" cy="525939"/>
          </a:xfrm>
          <a:prstGeom prst="rect">
            <a:avLst/>
          </a:prstGeom>
        </p:spPr>
      </p:pic>
      <p:sp>
        <p:nvSpPr>
          <p:cNvPr id="17" name="Datumsplatzhalter 1"/>
          <p:cNvSpPr txBox="1"/>
          <p:nvPr userDrawn="1"/>
        </p:nvSpPr>
        <p:spPr>
          <a:xfrm>
            <a:off x="222092" y="6513893"/>
            <a:ext cx="1181556" cy="227475"/>
          </a:xfrm>
          <a:prstGeom prst="rect">
            <a:avLst/>
          </a:prstGeom>
        </p:spPr>
        <p:txBody>
          <a:bodyPr vert="horz" lIns="91440" tIns="45720" rIns="91440" bIns="45720" rtlCol="0" anchor="ctr"/>
          <a:lstStyle>
            <a:defPPr>
              <a:defRPr lang="en-US"/>
            </a:defPPr>
            <a:lvl1pPr marL="0" algn="l" defTabSz="457200" rtl="0" eaLnBrk="1" latinLnBrk="0" hangingPunct="1">
              <a:defRPr sz="8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a:solidFill>
                  <a:srgbClr val="435A66"/>
                </a:solidFill>
                <a:effectLst/>
                <a:latin typeface="Open Sans"/>
                <a:ea typeface="Open Sans"/>
                <a:cs typeface="Open Sans"/>
              </a:rPr>
              <a:t>Information à jour du 10/09/2021</a:t>
            </a:r>
          </a:p>
        </p:txBody>
      </p:sp>
    </p:spTree>
    <p:extLst>
      <p:ext uri="{BB962C8B-B14F-4D97-AF65-F5344CB8AC3E}">
        <p14:creationId xmlns:p14="http://schemas.microsoft.com/office/powerpoint/2010/main" val="1407360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64" r:id="rId5"/>
    <p:sldLayoutId id="2147483665" r:id="rId6"/>
    <p:sldLayoutId id="2147483666" r:id="rId7"/>
    <p:sldLayoutId id="2147483667" r:id="rId8"/>
    <p:sldLayoutId id="2147483668" r:id="rId9"/>
    <p:sldLayoutId id="2147483669" r:id="rId10"/>
  </p:sldLayoutIdLst>
  <p:transition/>
  <p:hf hdr="0"/>
  <p:txStyles>
    <p:titleStyle>
      <a:lvl1pPr algn="ctr" defTabSz="914400" rtl="0" eaLnBrk="1" latinLnBrk="0" hangingPunct="1">
        <a:lnSpc>
          <a:spcPct val="90000"/>
        </a:lnSpc>
        <a:spcBef>
          <a:spcPct val="0"/>
        </a:spcBef>
        <a:buNone/>
        <a:defRPr sz="2200" b="1" u="none" kern="1200">
          <a:ln>
            <a:noFill/>
          </a:ln>
          <a:solidFill>
            <a:srgbClr val="000000"/>
          </a:solidFill>
          <a:effectLst/>
          <a:latin typeface="+mj-lt"/>
          <a:ea typeface="+mj-ea"/>
          <a:cs typeface="+mj-cs"/>
        </a:defRPr>
      </a:lvl1pPr>
    </p:titleStyle>
    <p:bodyStyle>
      <a:lvl1pPr marL="228600" indent="-228600" algn="l" defTabSz="914400" rtl="0" eaLnBrk="1" latinLnBrk="0" hangingPunct="1">
        <a:lnSpc>
          <a:spcPct val="140000"/>
        </a:lnSpc>
        <a:spcBef>
          <a:spcPts val="1000"/>
        </a:spcBef>
        <a:buClr>
          <a:schemeClr val="accent3"/>
        </a:buClr>
        <a:buSzPct val="160000"/>
        <a:buFont typeface="Arial" panose="020B0604020202020204" pitchFamily="34" charset="0"/>
        <a:buChar char="•"/>
        <a:defRPr sz="2000" b="1" kern="1200">
          <a:solidFill>
            <a:srgbClr val="000000"/>
          </a:solidFill>
          <a:latin typeface="+mn-lt"/>
          <a:ea typeface="+mn-ea"/>
          <a:cs typeface="+mn-cs"/>
        </a:defRPr>
      </a:lvl1pPr>
      <a:lvl2pPr marL="490538" indent="-220663" algn="l" defTabSz="914400" rtl="0" eaLnBrk="1" latinLnBrk="0" hangingPunct="1">
        <a:lnSpc>
          <a:spcPct val="140000"/>
        </a:lnSpc>
        <a:spcBef>
          <a:spcPts val="500"/>
        </a:spcBef>
        <a:buClr>
          <a:schemeClr val="accent3"/>
        </a:buClr>
        <a:buSzPct val="160000"/>
        <a:buFont typeface="Arial" panose="020B0604020202020204" pitchFamily="34" charset="0"/>
        <a:buChar char="•"/>
        <a:defRPr sz="1800" kern="1200">
          <a:solidFill>
            <a:srgbClr val="000000"/>
          </a:solidFill>
          <a:latin typeface="+mn-lt"/>
          <a:ea typeface="+mn-ea"/>
          <a:cs typeface="+mn-cs"/>
        </a:defRPr>
      </a:lvl2pPr>
      <a:lvl3pPr marL="803275" indent="-228600" algn="l" defTabSz="914400" rtl="0" eaLnBrk="1" latinLnBrk="0" hangingPunct="1">
        <a:lnSpc>
          <a:spcPct val="140000"/>
        </a:lnSpc>
        <a:spcBef>
          <a:spcPts val="500"/>
        </a:spcBef>
        <a:buClr>
          <a:schemeClr val="accent3"/>
        </a:buClr>
        <a:buSzPct val="160000"/>
        <a:buFont typeface="Arial" panose="020B0604020202020204" pitchFamily="34" charset="0"/>
        <a:buChar char="•"/>
        <a:defRPr sz="1600" kern="1200">
          <a:solidFill>
            <a:srgbClr val="000000"/>
          </a:solidFill>
          <a:latin typeface="+mn-lt"/>
          <a:ea typeface="+mn-ea"/>
          <a:cs typeface="+mn-cs"/>
        </a:defRPr>
      </a:lvl3pPr>
      <a:lvl4pPr marL="1117600" indent="-228600" algn="l" defTabSz="914400" rtl="0" eaLnBrk="1" latinLnBrk="0" hangingPunct="1">
        <a:lnSpc>
          <a:spcPct val="140000"/>
        </a:lnSpc>
        <a:spcBef>
          <a:spcPts val="500"/>
        </a:spcBef>
        <a:buClr>
          <a:schemeClr val="accent3"/>
        </a:buClr>
        <a:buSzPct val="160000"/>
        <a:buFont typeface="Arial" panose="020B0604020202020204" pitchFamily="34" charset="0"/>
        <a:buChar char="•"/>
        <a:defRPr sz="1400" kern="1200">
          <a:solidFill>
            <a:srgbClr val="000000"/>
          </a:solidFill>
          <a:latin typeface="+mn-lt"/>
          <a:ea typeface="+mn-ea"/>
          <a:cs typeface="+mn-cs"/>
        </a:defRPr>
      </a:lvl4pPr>
      <a:lvl5pPr marL="1514475" indent="-228600" algn="l" defTabSz="914400" rtl="0" eaLnBrk="1" latinLnBrk="0" hangingPunct="1">
        <a:lnSpc>
          <a:spcPct val="140000"/>
        </a:lnSpc>
        <a:spcBef>
          <a:spcPts val="500"/>
        </a:spcBef>
        <a:buClr>
          <a:schemeClr val="accent3"/>
        </a:buClr>
        <a:buSzPct val="160000"/>
        <a:buFont typeface="Arial" panose="020B0604020202020204" pitchFamily="34" charset="0"/>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Karte_Deutschland.sv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599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1.1.6 Inégalités sociales</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buNone/>
            </a:pPr>
            <a:r>
              <a:rPr lang="fr-FR" sz="1800" b="0" i="0" strike="noStrike" cap="none" spc="0" baseline="0" dirty="0">
                <a:solidFill>
                  <a:srgbClr val="000000"/>
                </a:solidFill>
                <a:effectLst/>
                <a:latin typeface="Open Sans"/>
                <a:ea typeface="Open Sans"/>
                <a:cs typeface="Open Sans"/>
              </a:rPr>
              <a:t>On parle d’</a:t>
            </a:r>
            <a:r>
              <a:rPr lang="fr-FR" sz="1800" b="1" i="0" strike="noStrike" cap="none" spc="0" baseline="0" dirty="0">
                <a:solidFill>
                  <a:srgbClr val="000000"/>
                </a:solidFill>
                <a:effectLst/>
                <a:latin typeface="Open Sans"/>
                <a:ea typeface="Open Sans"/>
                <a:cs typeface="Open Sans"/>
              </a:rPr>
              <a:t>inégalités sociales</a:t>
            </a:r>
            <a:r>
              <a:rPr lang="fr-FR" sz="1800" b="0" i="0" strike="noStrike" cap="none" spc="0" baseline="0" dirty="0">
                <a:solidFill>
                  <a:srgbClr val="000000"/>
                </a:solidFill>
                <a:effectLst/>
                <a:latin typeface="Open Sans"/>
                <a:ea typeface="Open Sans"/>
                <a:cs typeface="Open Sans"/>
              </a:rPr>
              <a:t> lorsque des facteurs sociaux affectent durablement la répartition des ressources ou les conditions de vie des individus, de telle sorte que certains groupes sociaux bénéficient de meilleures chances de réussite et d’une meilleure qualité de vie que d’autres.</a:t>
            </a:r>
            <a:endParaRPr lang="de-DE" sz="1800" dirty="0">
              <a:solidFill>
                <a:srgbClr val="000000"/>
              </a:solidFill>
            </a:endParaRPr>
          </a:p>
          <a:p>
            <a:pPr marL="0" indent="0">
              <a:buNone/>
            </a:pPr>
            <a:r>
              <a:rPr lang="fr-FR" sz="1800" b="0" i="0" strike="noStrike" cap="none" spc="0" baseline="0" dirty="0">
                <a:solidFill>
                  <a:srgbClr val="000000"/>
                </a:solidFill>
                <a:effectLst/>
                <a:latin typeface="Open Sans"/>
                <a:ea typeface="Open Sans"/>
                <a:cs typeface="Open Sans"/>
              </a:rPr>
              <a:t>Les différentes dimensions des inégalités sociales :</a:t>
            </a:r>
          </a:p>
          <a:p>
            <a:pPr lvl="1"/>
            <a:r>
              <a:rPr lang="fr-FR" sz="1800" b="0" i="0" strike="noStrike" cap="none" spc="0" baseline="0" dirty="0">
                <a:solidFill>
                  <a:srgbClr val="000000"/>
                </a:solidFill>
                <a:effectLst/>
                <a:latin typeface="Open Sans"/>
                <a:ea typeface="Open Sans"/>
                <a:cs typeface="Open Sans"/>
              </a:rPr>
              <a:t>Répartition des revenus,</a:t>
            </a:r>
          </a:p>
          <a:p>
            <a:pPr lvl="1"/>
            <a:r>
              <a:rPr lang="fr-FR" sz="1800" b="0" i="0" strike="noStrike" cap="none" spc="0" baseline="0" dirty="0">
                <a:solidFill>
                  <a:srgbClr val="000000"/>
                </a:solidFill>
                <a:effectLst/>
                <a:latin typeface="Open Sans"/>
                <a:ea typeface="Open Sans"/>
                <a:cs typeface="Open Sans"/>
              </a:rPr>
              <a:t>Répartition des richesses,</a:t>
            </a:r>
          </a:p>
          <a:p>
            <a:pPr lvl="1"/>
            <a:r>
              <a:rPr lang="fr-FR" sz="1800" b="0" i="0" strike="noStrike" cap="none" spc="0" baseline="0" dirty="0">
                <a:solidFill>
                  <a:srgbClr val="000000"/>
                </a:solidFill>
                <a:effectLst/>
                <a:latin typeface="Open Sans"/>
                <a:ea typeface="Open Sans"/>
                <a:cs typeface="Open Sans"/>
              </a:rPr>
              <a:t>Accès à l’éducation,</a:t>
            </a:r>
          </a:p>
          <a:p>
            <a:pPr lvl="1"/>
            <a:r>
              <a:rPr lang="fr-FR" sz="1800" b="0" i="0" strike="noStrike" cap="none" spc="0" baseline="0" dirty="0">
                <a:solidFill>
                  <a:srgbClr val="000000"/>
                </a:solidFill>
                <a:effectLst/>
                <a:latin typeface="Open Sans"/>
                <a:ea typeface="Open Sans"/>
                <a:cs typeface="Open Sans"/>
              </a:rPr>
              <a:t>Conditions de logement.</a:t>
            </a: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374339308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348"/>
            <a:ext cx="9144000" cy="428419"/>
          </a:xfrm>
        </p:spPr>
        <p:txBody>
          <a:bodyPr>
            <a:noAutofit/>
          </a:bodyPr>
          <a:lstStyle/>
          <a:p>
            <a:r>
              <a:rPr lang="fr-FR" b="1" i="0" strike="noStrike" cap="none" spc="0" baseline="0" dirty="0">
                <a:solidFill>
                  <a:srgbClr val="000000"/>
                </a:solidFill>
                <a:effectLst/>
                <a:latin typeface="Open Sans"/>
                <a:ea typeface="Open Sans"/>
                <a:cs typeface="Open Sans"/>
              </a:rPr>
              <a:t>3.4.3 Qualifications des professionnels du champ socioéducatif</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67544" y="1489701"/>
            <a:ext cx="8333556" cy="1075203"/>
          </a:xfrm>
        </p:spPr>
        <p:txBody>
          <a:bodyPr>
            <a:normAutofit lnSpcReduction="10000"/>
          </a:bodyPr>
          <a:lstStyle/>
          <a:p>
            <a:pPr marL="0" indent="0">
              <a:buNone/>
            </a:pPr>
            <a:r>
              <a:rPr lang="fr-FR" sz="1400" b="0" dirty="0">
                <a:latin typeface="Open Sans"/>
                <a:ea typeface="Open Sans"/>
                <a:cs typeface="Open Sans"/>
              </a:rPr>
              <a:t>Le</a:t>
            </a:r>
            <a:r>
              <a:rPr lang="fr-FR" sz="1400" b="0" i="0" strike="noStrike" cap="none" spc="0" baseline="0" dirty="0">
                <a:solidFill>
                  <a:srgbClr val="000000"/>
                </a:solidFill>
                <a:effectLst/>
                <a:latin typeface="Open Sans"/>
                <a:ea typeface="Open Sans"/>
                <a:cs typeface="Open Sans"/>
              </a:rPr>
              <a:t> </a:t>
            </a:r>
            <a:r>
              <a:rPr lang="fr-FR" sz="1400" dirty="0">
                <a:latin typeface="Open Sans"/>
                <a:ea typeface="Open Sans"/>
                <a:cs typeface="Open Sans"/>
              </a:rPr>
              <a:t>spectre des qualifications des professionnels du champ socioéducatif est très large </a:t>
            </a:r>
            <a:r>
              <a:rPr lang="fr-FR" sz="1400" b="0" i="0" strike="noStrike" cap="none" spc="0" baseline="0" dirty="0">
                <a:solidFill>
                  <a:srgbClr val="000000"/>
                </a:solidFill>
                <a:effectLst/>
                <a:latin typeface="Open Sans"/>
                <a:ea typeface="Open Sans"/>
                <a:cs typeface="Open Sans"/>
              </a:rPr>
              <a:t>dans le domaine de l’aide sociale à l’enfance et à la jeunesse. </a:t>
            </a:r>
            <a:r>
              <a:rPr lang="fr-FR" sz="1400" b="0" dirty="0">
                <a:latin typeface="Open Sans"/>
                <a:ea typeface="Open Sans"/>
                <a:cs typeface="Open Sans"/>
              </a:rPr>
              <a:t>Ces formations initiales sont proposées par les universités et leurs instituts spécialisés ou par des (hautes) écoles professionnelles. Suivant les champs d’intervention, la part des salariés diplômés de l’enseignement supérieur varie</a:t>
            </a:r>
            <a:r>
              <a:rPr lang="fr-FR" sz="1400" b="0" i="0" strike="noStrike" cap="none" spc="0" baseline="0" dirty="0">
                <a:solidFill>
                  <a:srgbClr val="000000"/>
                </a:solidFill>
                <a:effectLst/>
                <a:latin typeface="Open Sans"/>
                <a:ea typeface="Open Sans"/>
                <a:cs typeface="Open Sans"/>
              </a:rPr>
              <a:t>.</a:t>
            </a:r>
          </a:p>
        </p:txBody>
      </p:sp>
      <p:sp>
        <p:nvSpPr>
          <p:cNvPr id="13" name="Inhaltsplatzhalter 2">
            <a:extLst>
              <a:ext uri="{FF2B5EF4-FFF2-40B4-BE49-F238E27FC236}">
                <a16:creationId xmlns:a16="http://schemas.microsoft.com/office/drawing/2014/main" id="{44442D46-0B6C-5448-B05C-55961C26E490}"/>
              </a:ext>
            </a:extLst>
          </p:cNvPr>
          <p:cNvSpPr txBox="1"/>
          <p:nvPr/>
        </p:nvSpPr>
        <p:spPr>
          <a:xfrm>
            <a:off x="4572000" y="4658053"/>
            <a:ext cx="3312368" cy="8591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b="0" dirty="0">
                <a:solidFill>
                  <a:srgbClr val="000000"/>
                </a:solidFill>
                <a:latin typeface="Open Sans"/>
                <a:ea typeface="Open Sans"/>
                <a:cs typeface="Open Sans"/>
              </a:rPr>
              <a:t>Nombre de professionnels diplômés de l’enseignement supérieur et exerçant dans le domaine socioéducatif ou l’administration </a:t>
            </a:r>
            <a:r>
              <a:rPr lang="fr-FR" sz="1000" b="0" i="0" strike="noStrike" cap="none" spc="0" baseline="0" dirty="0">
                <a:solidFill>
                  <a:srgbClr val="000000"/>
                </a:solidFill>
                <a:effectLst/>
                <a:latin typeface="Open Sans"/>
                <a:ea typeface="Open Sans"/>
                <a:cs typeface="Open Sans"/>
              </a:rPr>
              <a:t>(total : 951 498 personnes)</a:t>
            </a:r>
          </a:p>
        </p:txBody>
      </p:sp>
      <p:sp>
        <p:nvSpPr>
          <p:cNvPr id="7" name="Fußzeilenplatzhalter 6">
            <a:extLst>
              <a:ext uri="{FF2B5EF4-FFF2-40B4-BE49-F238E27FC236}">
                <a16:creationId xmlns:a16="http://schemas.microsoft.com/office/drawing/2014/main" id="{A65A3A40-62F3-41D2-8A2D-E18464EA2452}"/>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Professionnels</a:t>
            </a:r>
          </a:p>
        </p:txBody>
      </p:sp>
      <p:graphicFrame>
        <p:nvGraphicFramePr>
          <p:cNvPr id="4" name="Diagramm 3">
            <a:extLst>
              <a:ext uri="{FF2B5EF4-FFF2-40B4-BE49-F238E27FC236}">
                <a16:creationId xmlns:a16="http://schemas.microsoft.com/office/drawing/2014/main" id="{00000000-0008-0000-0100-000004000000}"/>
              </a:ext>
            </a:extLst>
          </p:cNvPr>
          <p:cNvGraphicFramePr>
            <a:graphicFrameLocks noGrp="1"/>
          </p:cNvGraphicFramePr>
          <p:nvPr>
            <p:extLst>
              <p:ext uri="{D42A27DB-BD31-4B8C-83A1-F6EECF244321}">
                <p14:modId xmlns:p14="http://schemas.microsoft.com/office/powerpoint/2010/main" val="2642157457"/>
              </p:ext>
            </p:extLst>
          </p:nvPr>
        </p:nvGraphicFramePr>
        <p:xfrm>
          <a:off x="827584" y="2346572"/>
          <a:ext cx="7704856" cy="4039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89813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p:cNvSpPr txBox="1"/>
          <p:nvPr/>
        </p:nvSpPr>
        <p:spPr>
          <a:xfrm>
            <a:off x="300672" y="1707773"/>
            <a:ext cx="8568952" cy="3108543"/>
          </a:xfrm>
          <a:prstGeom prst="rect">
            <a:avLst/>
          </a:prstGeom>
          <a:noFill/>
        </p:spPr>
        <p:txBody>
          <a:bodyPr wrap="square" rtlCol="0">
            <a:spAutoFit/>
          </a:bodyPr>
          <a:lstStyle/>
          <a:p>
            <a:pPr lvl="0" algn="ctr">
              <a:defRPr/>
            </a:pPr>
            <a:r>
              <a:rPr lang="fr-FR" sz="1400" b="0" i="0" strike="noStrike" cap="none" spc="0" baseline="0" dirty="0">
                <a:solidFill>
                  <a:srgbClr val="000000"/>
                </a:solidFill>
                <a:effectLst/>
                <a:latin typeface="Open Sans" pitchFamily="2" charset="0"/>
                <a:ea typeface="Open Sans" pitchFamily="2" charset="0"/>
                <a:cs typeface="Open Sans" pitchFamily="2" charset="0"/>
              </a:rPr>
              <a:t>Rédaction : Prof. Dr. Reinhold Schone, Norbert </a:t>
            </a:r>
            <a:r>
              <a:rPr lang="fr-FR" sz="1400" b="0" i="0" strike="noStrike" cap="none" spc="0" baseline="0" dirty="0" err="1">
                <a:solidFill>
                  <a:srgbClr val="000000"/>
                </a:solidFill>
                <a:effectLst/>
                <a:latin typeface="Open Sans" pitchFamily="2" charset="0"/>
                <a:ea typeface="Open Sans" pitchFamily="2" charset="0"/>
                <a:cs typeface="Open Sans" pitchFamily="2" charset="0"/>
              </a:rPr>
              <a:t>Struck</a:t>
            </a:r>
            <a:endParaRPr lang="fr-FR" sz="1400" b="0" i="0" strike="noStrike" cap="none" spc="0" baseline="0" dirty="0">
              <a:solidFill>
                <a:srgbClr val="000000"/>
              </a:solidFill>
              <a:effectLst/>
              <a:latin typeface="Open Sans" pitchFamily="2" charset="0"/>
              <a:ea typeface="Open Sans" pitchFamily="2" charset="0"/>
              <a:cs typeface="Open Sans" pitchFamily="2" charset="0"/>
            </a:endParaRPr>
          </a:p>
          <a:p>
            <a:pPr algn="ctr">
              <a:defRPr/>
            </a:pPr>
            <a:r>
              <a:rPr lang="fr-FR" sz="1400" dirty="0">
                <a:solidFill>
                  <a:srgbClr val="000000"/>
                </a:solidFill>
                <a:latin typeface="Open Sans" pitchFamily="2" charset="0"/>
                <a:ea typeface="Open Sans" pitchFamily="2" charset="0"/>
                <a:cs typeface="Open Sans" pitchFamily="2" charset="0"/>
              </a:rPr>
              <a:t>C</a:t>
            </a:r>
            <a:r>
              <a:rPr lang="fr-FR" sz="1400" b="0" i="0" strike="noStrike" cap="none" spc="0" baseline="0" dirty="0">
                <a:solidFill>
                  <a:srgbClr val="000000"/>
                </a:solidFill>
                <a:effectLst/>
                <a:latin typeface="Open Sans" pitchFamily="2" charset="0"/>
                <a:ea typeface="Open Sans" pitchFamily="2" charset="0"/>
                <a:cs typeface="Open Sans" pitchFamily="2" charset="0"/>
              </a:rPr>
              <a:t>oordination : Dr. Dirk Hänisch</a:t>
            </a:r>
          </a:p>
          <a:p>
            <a:pPr algn="ctr">
              <a:defRPr/>
            </a:pPr>
            <a:endParaRPr lang="de-DE" sz="1400" dirty="0">
              <a:solidFill>
                <a:srgbClr val="000000"/>
              </a:solidFill>
              <a:latin typeface="Open Sans" pitchFamily="2" charset="0"/>
              <a:ea typeface="Open Sans" pitchFamily="2" charset="0"/>
              <a:cs typeface="Open Sans" pitchFamily="2" charset="0"/>
            </a:endParaRPr>
          </a:p>
          <a:p>
            <a:pPr lvl="0" algn="ctr">
              <a:defRPr/>
            </a:pPr>
            <a:r>
              <a:rPr lang="fr-FR" sz="1400" b="0" i="0" strike="noStrike" cap="none" spc="0" baseline="0" dirty="0">
                <a:solidFill>
                  <a:srgbClr val="000000"/>
                </a:solidFill>
                <a:effectLst/>
                <a:latin typeface="Open Sans" pitchFamily="2" charset="0"/>
                <a:ea typeface="Open Sans" pitchFamily="2" charset="0"/>
                <a:cs typeface="Open Sans" pitchFamily="2" charset="0"/>
              </a:rPr>
              <a:t>Textes et commentaires : Dr. Michaela </a:t>
            </a:r>
            <a:r>
              <a:rPr lang="fr-FR" sz="1400" b="0" i="0" strike="noStrike" cap="none" spc="0" baseline="0" dirty="0" err="1">
                <a:solidFill>
                  <a:srgbClr val="000000"/>
                </a:solidFill>
                <a:effectLst/>
                <a:latin typeface="Open Sans" pitchFamily="2" charset="0"/>
                <a:ea typeface="Open Sans" pitchFamily="2" charset="0"/>
                <a:cs typeface="Open Sans" pitchFamily="2" charset="0"/>
              </a:rPr>
              <a:t>Berghaus</a:t>
            </a:r>
            <a:r>
              <a:rPr lang="fr-FR" sz="1400" b="0" i="0" strike="noStrike" cap="none" spc="0" baseline="0" dirty="0">
                <a:solidFill>
                  <a:srgbClr val="000000"/>
                </a:solidFill>
                <a:effectLst/>
                <a:latin typeface="Open Sans" pitchFamily="2" charset="0"/>
                <a:ea typeface="Open Sans" pitchFamily="2" charset="0"/>
                <a:cs typeface="Open Sans" pitchFamily="2" charset="0"/>
              </a:rPr>
              <a:t>, Sandra </a:t>
            </a:r>
            <a:r>
              <a:rPr lang="fr-FR" sz="1400" b="0" i="0" strike="noStrike" cap="none" spc="0" baseline="0" dirty="0" err="1">
                <a:solidFill>
                  <a:srgbClr val="000000"/>
                </a:solidFill>
                <a:effectLst/>
                <a:latin typeface="Open Sans" pitchFamily="2" charset="0"/>
                <a:ea typeface="Open Sans" pitchFamily="2" charset="0"/>
                <a:cs typeface="Open Sans" pitchFamily="2" charset="0"/>
              </a:rPr>
              <a:t>Fendrich</a:t>
            </a:r>
            <a:r>
              <a:rPr lang="fr-FR" sz="1400" b="0" i="0" strike="noStrike" cap="none" spc="0" baseline="0" dirty="0">
                <a:solidFill>
                  <a:srgbClr val="000000"/>
                </a:solidFill>
                <a:effectLst/>
                <a:latin typeface="Open Sans" pitchFamily="2" charset="0"/>
                <a:ea typeface="Open Sans" pitchFamily="2" charset="0"/>
                <a:cs typeface="Open Sans" pitchFamily="2" charset="0"/>
              </a:rPr>
              <a:t>, Lydia </a:t>
            </a:r>
            <a:r>
              <a:rPr lang="fr-FR" sz="1400" b="0" i="0" strike="noStrike" cap="none" spc="0" baseline="0" dirty="0" err="1">
                <a:solidFill>
                  <a:srgbClr val="000000"/>
                </a:solidFill>
                <a:effectLst/>
                <a:latin typeface="Open Sans" pitchFamily="2" charset="0"/>
                <a:ea typeface="Open Sans" pitchFamily="2" charset="0"/>
                <a:cs typeface="Open Sans" pitchFamily="2" charset="0"/>
              </a:rPr>
              <a:t>Schönecker</a:t>
            </a:r>
            <a:r>
              <a:rPr lang="fr-FR" sz="1400" b="0" i="0" strike="noStrike" cap="none" spc="0" baseline="0" dirty="0">
                <a:solidFill>
                  <a:srgbClr val="000000"/>
                </a:solidFill>
                <a:effectLst/>
                <a:latin typeface="Open Sans" pitchFamily="2" charset="0"/>
                <a:ea typeface="Open Sans" pitchFamily="2" charset="0"/>
                <a:cs typeface="Open Sans" pitchFamily="2" charset="0"/>
              </a:rPr>
              <a:t>,</a:t>
            </a:r>
            <a:br>
              <a:rPr sz="1400" dirty="0">
                <a:latin typeface="Open Sans" pitchFamily="2" charset="0"/>
                <a:ea typeface="Open Sans" pitchFamily="2" charset="0"/>
                <a:cs typeface="Open Sans" pitchFamily="2" charset="0"/>
              </a:rPr>
            </a:br>
            <a:r>
              <a:rPr lang="fr-FR" sz="1400" b="0" i="0" strike="noStrike" cap="none" spc="0" baseline="0" dirty="0">
                <a:solidFill>
                  <a:srgbClr val="000000"/>
                </a:solidFill>
                <a:effectLst/>
                <a:latin typeface="Open Sans" pitchFamily="2" charset="0"/>
                <a:ea typeface="Open Sans" pitchFamily="2" charset="0"/>
                <a:cs typeface="Open Sans" pitchFamily="2" charset="0"/>
              </a:rPr>
              <a:t>Prof. Dr. Reinhold Schone, Prof. Dr. Wolfgang Schröer, </a:t>
            </a:r>
          </a:p>
          <a:p>
            <a:pPr lvl="0" algn="ctr">
              <a:defRPr/>
            </a:pPr>
            <a:r>
              <a:rPr lang="fr-FR" sz="1400" b="0" i="0" strike="noStrike" cap="none" spc="0" baseline="0" dirty="0">
                <a:solidFill>
                  <a:srgbClr val="000000"/>
                </a:solidFill>
                <a:effectLst/>
                <a:latin typeface="Open Sans" pitchFamily="2" charset="0"/>
                <a:ea typeface="Open Sans" pitchFamily="2" charset="0"/>
                <a:cs typeface="Open Sans" pitchFamily="2" charset="0"/>
              </a:rPr>
              <a:t>Norbert </a:t>
            </a:r>
            <a:r>
              <a:rPr lang="fr-FR" sz="1400" b="0" i="0" strike="noStrike" cap="none" spc="0" baseline="0" dirty="0" err="1">
                <a:solidFill>
                  <a:srgbClr val="000000"/>
                </a:solidFill>
                <a:effectLst/>
                <a:latin typeface="Open Sans" pitchFamily="2" charset="0"/>
                <a:ea typeface="Open Sans" pitchFamily="2" charset="0"/>
                <a:cs typeface="Open Sans" pitchFamily="2" charset="0"/>
              </a:rPr>
              <a:t>Struck</a:t>
            </a:r>
            <a:r>
              <a:rPr lang="fr-FR" sz="1400" b="0" i="0" strike="noStrike" cap="none" spc="0" baseline="0" dirty="0">
                <a:solidFill>
                  <a:srgbClr val="000000"/>
                </a:solidFill>
                <a:effectLst/>
                <a:latin typeface="Open Sans" pitchFamily="2" charset="0"/>
                <a:ea typeface="Open Sans" pitchFamily="2" charset="0"/>
                <a:cs typeface="Open Sans" pitchFamily="2" charset="0"/>
              </a:rPr>
              <a:t>, Prof. Dr. Benedikt </a:t>
            </a:r>
            <a:r>
              <a:rPr lang="fr-FR" sz="1400" b="0" i="0" strike="noStrike" cap="none" spc="0" baseline="0" dirty="0" err="1">
                <a:solidFill>
                  <a:srgbClr val="000000"/>
                </a:solidFill>
                <a:effectLst/>
                <a:latin typeface="Open Sans" pitchFamily="2" charset="0"/>
                <a:ea typeface="Open Sans" pitchFamily="2" charset="0"/>
                <a:cs typeface="Open Sans" pitchFamily="2" charset="0"/>
              </a:rPr>
              <a:t>Sturzenhecker</a:t>
            </a:r>
            <a:endParaRPr lang="de-DE" sz="1400" dirty="0">
              <a:solidFill>
                <a:srgbClr val="000000"/>
              </a:solidFill>
              <a:latin typeface="Open Sans" pitchFamily="2" charset="0"/>
              <a:ea typeface="Open Sans" pitchFamily="2" charset="0"/>
              <a:cs typeface="Open Sans" pitchFamily="2" charset="0"/>
            </a:endParaRPr>
          </a:p>
          <a:p>
            <a:pPr lvl="0" algn="ctr">
              <a:defRPr/>
            </a:pPr>
            <a:endParaRPr lang="de-DE" sz="1400" dirty="0">
              <a:solidFill>
                <a:srgbClr val="000000"/>
              </a:solidFill>
              <a:latin typeface="Open Sans" pitchFamily="2" charset="0"/>
              <a:ea typeface="Open Sans" pitchFamily="2" charset="0"/>
              <a:cs typeface="Open Sans" pitchFamily="2" charset="0"/>
            </a:endParaRPr>
          </a:p>
          <a:p>
            <a:pPr algn="ctr">
              <a:defRPr/>
            </a:pPr>
            <a:r>
              <a:rPr lang="fr-FR" sz="1400" b="0" i="0" strike="noStrike" cap="none" spc="0" baseline="0" dirty="0">
                <a:solidFill>
                  <a:srgbClr val="000000"/>
                </a:solidFill>
                <a:effectLst/>
                <a:latin typeface="Open Sans" pitchFamily="2" charset="0"/>
                <a:ea typeface="Open Sans" pitchFamily="2" charset="0"/>
                <a:cs typeface="Open Sans" pitchFamily="2" charset="0"/>
              </a:rPr>
              <a:t>Autres contributions : Dirk Lampe, Dr. Jens </a:t>
            </a:r>
            <a:r>
              <a:rPr lang="fr-FR" sz="1400" b="0" i="0" strike="noStrike" cap="none" spc="0" baseline="0" dirty="0" err="1">
                <a:solidFill>
                  <a:srgbClr val="000000"/>
                </a:solidFill>
                <a:effectLst/>
                <a:latin typeface="Open Sans" pitchFamily="2" charset="0"/>
                <a:ea typeface="Open Sans" pitchFamily="2" charset="0"/>
                <a:cs typeface="Open Sans" pitchFamily="2" charset="0"/>
              </a:rPr>
              <a:t>Pothmann</a:t>
            </a:r>
            <a:r>
              <a:rPr lang="fr-FR" sz="1400" b="0" i="0" strike="noStrike" cap="none" spc="0" baseline="0" dirty="0">
                <a:solidFill>
                  <a:srgbClr val="000000"/>
                </a:solidFill>
                <a:effectLst/>
                <a:latin typeface="Open Sans" pitchFamily="2" charset="0"/>
                <a:ea typeface="Open Sans" pitchFamily="2" charset="0"/>
                <a:cs typeface="Open Sans" pitchFamily="2" charset="0"/>
              </a:rPr>
              <a:t>,</a:t>
            </a:r>
            <a:br>
              <a:rPr sz="1400" dirty="0">
                <a:latin typeface="Open Sans" pitchFamily="2" charset="0"/>
                <a:ea typeface="Open Sans" pitchFamily="2" charset="0"/>
                <a:cs typeface="Open Sans" pitchFamily="2" charset="0"/>
              </a:rPr>
            </a:br>
            <a:r>
              <a:rPr lang="fr-FR" sz="1400" b="0" i="0" strike="noStrike" cap="none" spc="0" baseline="0" dirty="0">
                <a:solidFill>
                  <a:srgbClr val="000000"/>
                </a:solidFill>
                <a:effectLst/>
                <a:latin typeface="Open Sans" pitchFamily="2" charset="0"/>
                <a:ea typeface="Open Sans" pitchFamily="2" charset="0"/>
                <a:cs typeface="Open Sans" pitchFamily="2" charset="0"/>
              </a:rPr>
              <a:t>Annemarie </a:t>
            </a:r>
            <a:r>
              <a:rPr lang="fr-FR" sz="1400" b="0" i="0" strike="noStrike" cap="none" spc="0" baseline="0" dirty="0" err="1">
                <a:solidFill>
                  <a:srgbClr val="000000"/>
                </a:solidFill>
                <a:effectLst/>
                <a:latin typeface="Open Sans" pitchFamily="2" charset="0"/>
                <a:ea typeface="Open Sans" pitchFamily="2" charset="0"/>
                <a:cs typeface="Open Sans" pitchFamily="2" charset="0"/>
              </a:rPr>
              <a:t>Schmoll</a:t>
            </a:r>
            <a:endParaRPr lang="fr-FR" sz="1400" b="0" i="0" strike="noStrike" cap="none" spc="0" baseline="0" dirty="0">
              <a:solidFill>
                <a:srgbClr val="000000"/>
              </a:solidFill>
              <a:effectLst/>
              <a:latin typeface="Open Sans" pitchFamily="2" charset="0"/>
              <a:ea typeface="Open Sans" pitchFamily="2" charset="0"/>
              <a:cs typeface="Open Sans" pitchFamily="2" charset="0"/>
            </a:endParaRPr>
          </a:p>
          <a:p>
            <a:pPr algn="ctr">
              <a:defRPr/>
            </a:pPr>
            <a:endParaRPr lang="de-DE" sz="1400" dirty="0">
              <a:solidFill>
                <a:srgbClr val="000000"/>
              </a:solidFill>
              <a:latin typeface="Open Sans" pitchFamily="2" charset="0"/>
              <a:ea typeface="Open Sans" pitchFamily="2" charset="0"/>
              <a:cs typeface="Open Sans" pitchFamily="2" charset="0"/>
            </a:endParaRPr>
          </a:p>
          <a:p>
            <a:pPr algn="ctr">
              <a:defRPr/>
            </a:pPr>
            <a:r>
              <a:rPr lang="fr-FR" sz="1400" b="0" i="0" strike="noStrike" cap="none" spc="0" baseline="0" dirty="0">
                <a:solidFill>
                  <a:srgbClr val="000000"/>
                </a:solidFill>
                <a:effectLst/>
                <a:latin typeface="Open Sans" pitchFamily="2" charset="0"/>
                <a:ea typeface="Open Sans" pitchFamily="2" charset="0"/>
                <a:cs typeface="Open Sans" pitchFamily="2" charset="0"/>
              </a:rPr>
              <a:t>Cheffe de projet IJAB : Susanne Klinzing</a:t>
            </a:r>
          </a:p>
          <a:p>
            <a:pPr algn="ctr">
              <a:defRPr/>
            </a:pPr>
            <a:endParaRPr lang="fr-FR" sz="1400" dirty="0">
              <a:solidFill>
                <a:srgbClr val="000000"/>
              </a:solidFill>
              <a:latin typeface="Open Sans" pitchFamily="2" charset="0"/>
              <a:ea typeface="Open Sans" pitchFamily="2" charset="0"/>
              <a:cs typeface="Open Sans" pitchFamily="2" charset="0"/>
            </a:endParaRPr>
          </a:p>
          <a:p>
            <a:pPr algn="ctr">
              <a:defRPr/>
            </a:pPr>
            <a:r>
              <a:rPr lang="fr-FR" sz="1400" dirty="0"/>
              <a:t>La version française </a:t>
            </a:r>
            <a:r>
              <a:rPr lang="fr-FR" sz="1400"/>
              <a:t>du « Panorama Aide sociale à l’enfance et à la jeunesse en Allemagne » a </a:t>
            </a:r>
            <a:r>
              <a:rPr lang="fr-FR" sz="1400" dirty="0"/>
              <a:t>été réalisée en coopération avec l'Office franco-allemand pour la Jeunesse (OFAJ).</a:t>
            </a:r>
            <a:endParaRPr lang="fr-FR" sz="1400" b="0" i="0" strike="noStrike" cap="none" spc="0" baseline="0" dirty="0">
              <a:solidFill>
                <a:srgbClr val="000000"/>
              </a:solidFill>
              <a:effectLst/>
              <a:latin typeface="Open Sans" pitchFamily="2" charset="0"/>
              <a:ea typeface="Open Sans" pitchFamily="2" charset="0"/>
              <a:cs typeface="Open Sans" pitchFamily="2" charset="0"/>
            </a:endParaRPr>
          </a:p>
        </p:txBody>
      </p:sp>
      <p:pic>
        <p:nvPicPr>
          <p:cNvPr id="5" name="Picture 16">
            <a:extLst>
              <a:ext uri="{FF2B5EF4-FFF2-40B4-BE49-F238E27FC236}">
                <a16:creationId xmlns:a16="http://schemas.microsoft.com/office/drawing/2014/main" id="{99AC3867-BD52-9946-A390-DD1B4DE668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5085184"/>
            <a:ext cx="3054350" cy="65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CC17BEE1-90B1-432B-8DB4-30544DEAD601}"/>
              </a:ext>
            </a:extLst>
          </p:cNvPr>
          <p:cNvPicPr>
            <a:picLocks noChangeAspect="1"/>
          </p:cNvPicPr>
          <p:nvPr/>
        </p:nvPicPr>
        <p:blipFill>
          <a:blip r:embed="rId4"/>
          <a:stretch>
            <a:fillRect/>
          </a:stretch>
        </p:blipFill>
        <p:spPr>
          <a:xfrm>
            <a:off x="6804248" y="4965856"/>
            <a:ext cx="2339752" cy="1243412"/>
          </a:xfrm>
          <a:prstGeom prst="rect">
            <a:avLst/>
          </a:prstGeom>
        </p:spPr>
      </p:pic>
      <p:pic>
        <p:nvPicPr>
          <p:cNvPr id="4" name="Grafik 3" descr="Ein Bild, das Logo enthält.&#10;&#10;Automatisch generierte Beschreibung">
            <a:extLst>
              <a:ext uri="{FF2B5EF4-FFF2-40B4-BE49-F238E27FC236}">
                <a16:creationId xmlns:a16="http://schemas.microsoft.com/office/drawing/2014/main" id="{F7C9C5A2-AE45-42EB-78A1-33AA5626FA38}"/>
              </a:ext>
            </a:extLst>
          </p:cNvPr>
          <p:cNvPicPr>
            <a:picLocks noChangeAspect="1"/>
          </p:cNvPicPr>
          <p:nvPr/>
        </p:nvPicPr>
        <p:blipFill>
          <a:blip r:embed="rId5"/>
          <a:stretch>
            <a:fillRect/>
          </a:stretch>
        </p:blipFill>
        <p:spPr>
          <a:xfrm>
            <a:off x="3851920" y="4869160"/>
            <a:ext cx="1866985" cy="1243412"/>
          </a:xfrm>
          <a:prstGeom prst="rect">
            <a:avLst/>
          </a:prstGeom>
        </p:spPr>
      </p:pic>
    </p:spTree>
    <p:extLst>
      <p:ext uri="{BB962C8B-B14F-4D97-AF65-F5344CB8AC3E}">
        <p14:creationId xmlns:p14="http://schemas.microsoft.com/office/powerpoint/2010/main" val="27444700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1.1.7 Pauvreté</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buNone/>
            </a:pPr>
            <a:r>
              <a:rPr lang="fr-FR" sz="1800" b="0" i="0" strike="noStrike" cap="none" spc="0" baseline="0" dirty="0">
                <a:solidFill>
                  <a:srgbClr val="000000"/>
                </a:solidFill>
                <a:effectLst/>
                <a:latin typeface="Open Sans"/>
                <a:ea typeface="Open Sans"/>
                <a:cs typeface="Open Sans"/>
              </a:rPr>
              <a:t>La</a:t>
            </a:r>
            <a:r>
              <a:rPr lang="fr-FR" sz="1800" b="1" i="0" strike="noStrike" cap="none" spc="0" baseline="0" dirty="0">
                <a:solidFill>
                  <a:srgbClr val="000000"/>
                </a:solidFill>
                <a:effectLst/>
                <a:latin typeface="Open Sans"/>
                <a:ea typeface="Open Sans"/>
                <a:cs typeface="Open Sans"/>
              </a:rPr>
              <a:t> pauvreté </a:t>
            </a:r>
            <a:r>
              <a:rPr lang="fr-FR" sz="1800" b="0" i="0" strike="noStrike" cap="none" spc="0" baseline="0" dirty="0">
                <a:solidFill>
                  <a:srgbClr val="000000"/>
                </a:solidFill>
                <a:effectLst/>
                <a:latin typeface="Open Sans"/>
                <a:ea typeface="Open Sans"/>
                <a:cs typeface="Open Sans"/>
              </a:rPr>
              <a:t>se définit comme un manque de moyens et de possibilités de vivre et de structurer son existence conformément à ce que devrait permettre le niveau de vie global atteint à l’échelle de la société.</a:t>
            </a:r>
          </a:p>
          <a:p>
            <a:pPr marL="0" indent="0">
              <a:buNone/>
            </a:pPr>
            <a:r>
              <a:rPr lang="fr-FR" sz="1800" b="0" i="0" strike="noStrike" cap="none" spc="0" baseline="0" dirty="0">
                <a:solidFill>
                  <a:srgbClr val="000000"/>
                </a:solidFill>
                <a:effectLst/>
                <a:latin typeface="Open Sans"/>
                <a:ea typeface="Open Sans"/>
                <a:cs typeface="Open Sans"/>
              </a:rPr>
              <a:t>Taux de pauvreté en Allemagne en 2019 :</a:t>
            </a:r>
          </a:p>
          <a:p>
            <a:pPr lvl="1"/>
            <a:r>
              <a:rPr lang="fr-FR" sz="1800" b="0" i="0" strike="noStrike" cap="none" spc="0" baseline="0" dirty="0">
                <a:solidFill>
                  <a:srgbClr val="000000"/>
                </a:solidFill>
                <a:effectLst/>
                <a:latin typeface="Open Sans"/>
                <a:ea typeface="Open Sans"/>
                <a:cs typeface="Open Sans"/>
              </a:rPr>
              <a:t>Total : 15,9 %</a:t>
            </a:r>
          </a:p>
          <a:p>
            <a:pPr lvl="1"/>
            <a:r>
              <a:rPr lang="fr-FR" sz="1800" b="0" i="0" strike="noStrike" cap="none" spc="0" baseline="0" dirty="0">
                <a:solidFill>
                  <a:srgbClr val="000000"/>
                </a:solidFill>
                <a:effectLst/>
                <a:latin typeface="Open Sans"/>
                <a:ea typeface="Open Sans"/>
                <a:cs typeface="Open Sans"/>
              </a:rPr>
              <a:t>Brême 24,9 % — Bavière 11,9 %</a:t>
            </a:r>
          </a:p>
          <a:p>
            <a:pPr lvl="1"/>
            <a:r>
              <a:rPr lang="fr-FR" sz="1800" b="0" i="0" strike="noStrike" cap="none" spc="0" baseline="0" dirty="0">
                <a:solidFill>
                  <a:srgbClr val="000000"/>
                </a:solidFill>
                <a:effectLst/>
                <a:latin typeface="Open Sans"/>
                <a:ea typeface="Open Sans"/>
                <a:cs typeface="Open Sans"/>
              </a:rPr>
              <a:t>Moins de 18 ans : 12,5 % ; 18-25 ans : 25,8 %</a:t>
            </a:r>
          </a:p>
          <a:p>
            <a:pPr lvl="1"/>
            <a:r>
              <a:rPr lang="fr-FR" sz="1800" b="0" i="0" strike="noStrike" cap="none" spc="0" baseline="0" dirty="0">
                <a:solidFill>
                  <a:srgbClr val="000000"/>
                </a:solidFill>
                <a:effectLst/>
                <a:latin typeface="Open Sans"/>
                <a:ea typeface="Open Sans"/>
                <a:cs typeface="Open Sans"/>
              </a:rPr>
              <a:t>Parents célibataires : 42,7 %</a:t>
            </a:r>
          </a:p>
          <a:p>
            <a:pPr lvl="1"/>
            <a:r>
              <a:rPr lang="fr-FR" sz="1800" b="0" i="0" strike="noStrike" cap="none" spc="0" baseline="0" dirty="0">
                <a:solidFill>
                  <a:srgbClr val="000000"/>
                </a:solidFill>
                <a:effectLst/>
                <a:latin typeface="Open Sans"/>
                <a:ea typeface="Open Sans"/>
                <a:cs typeface="Open Sans"/>
              </a:rPr>
              <a:t>Personnes issues de l’immigration : 26,9 %</a:t>
            </a:r>
          </a:p>
          <a:p>
            <a:pPr lvl="1"/>
            <a:r>
              <a:rPr lang="fr-FR" sz="1800" b="0" i="0" strike="noStrike" cap="none" spc="0" baseline="0" dirty="0">
                <a:solidFill>
                  <a:srgbClr val="000000"/>
                </a:solidFill>
                <a:effectLst/>
                <a:latin typeface="Open Sans"/>
                <a:ea typeface="Open Sans"/>
                <a:cs typeface="Open Sans"/>
              </a:rPr>
              <a:t>Familles de 3 enfants et plus : 30,9 %</a:t>
            </a: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36429679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1.1.8 Asile et migration</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269875" lvl="1" indent="0">
              <a:buNone/>
            </a:pPr>
            <a:r>
              <a:rPr lang="fr-FR" sz="1800" b="1" i="0" strike="noStrike" cap="none" spc="0" baseline="0" dirty="0">
                <a:solidFill>
                  <a:srgbClr val="000000"/>
                </a:solidFill>
                <a:effectLst/>
                <a:latin typeface="Open Sans"/>
                <a:ea typeface="Open Sans"/>
                <a:cs typeface="Open Sans"/>
              </a:rPr>
              <a:t>83,1 millions de personnes vivent en Allemagne</a:t>
            </a:r>
          </a:p>
          <a:p>
            <a:pPr lvl="2"/>
            <a:r>
              <a:rPr lang="fr-FR" sz="1600" b="0" i="0" strike="noStrike" cap="none" spc="0" baseline="0" dirty="0">
                <a:solidFill>
                  <a:srgbClr val="000000"/>
                </a:solidFill>
                <a:effectLst/>
                <a:latin typeface="Open Sans"/>
                <a:ea typeface="Open Sans"/>
                <a:cs typeface="Open Sans"/>
              </a:rPr>
              <a:t>dont 11,2 millions sont étrangères — dont 43 % </a:t>
            </a:r>
            <a:r>
              <a:rPr lang="fr-FR" dirty="0">
                <a:latin typeface="Open Sans"/>
                <a:ea typeface="Open Sans"/>
                <a:cs typeface="Open Sans"/>
              </a:rPr>
              <a:t>sont des ressortissants communautaires (UE)</a:t>
            </a:r>
            <a:r>
              <a:rPr lang="fr-FR" sz="1600" b="0" i="0" strike="noStrike" cap="none" spc="0" baseline="0" dirty="0">
                <a:solidFill>
                  <a:srgbClr val="000000"/>
                </a:solidFill>
                <a:effectLst/>
                <a:latin typeface="Open Sans"/>
                <a:ea typeface="Open Sans"/>
                <a:cs typeface="Open Sans"/>
              </a:rPr>
              <a:t>.</a:t>
            </a:r>
          </a:p>
          <a:p>
            <a:pPr lvl="2"/>
            <a:r>
              <a:rPr lang="fr-FR" sz="1600" b="0" i="0" strike="noStrike" cap="none" spc="0" baseline="0" dirty="0">
                <a:solidFill>
                  <a:srgbClr val="000000"/>
                </a:solidFill>
                <a:effectLst/>
                <a:latin typeface="Open Sans"/>
                <a:ea typeface="Open Sans"/>
                <a:cs typeface="Open Sans"/>
              </a:rPr>
              <a:t>dont 20,8 millions </a:t>
            </a:r>
            <a:r>
              <a:rPr lang="fr-FR" dirty="0">
                <a:latin typeface="Open Sans"/>
                <a:ea typeface="Open Sans"/>
                <a:cs typeface="Open Sans"/>
              </a:rPr>
              <a:t>sont</a:t>
            </a:r>
            <a:r>
              <a:rPr lang="fr-FR" sz="1600" b="0" i="0" strike="noStrike" cap="none" spc="0" baseline="0" dirty="0">
                <a:solidFill>
                  <a:srgbClr val="000000"/>
                </a:solidFill>
                <a:effectLst/>
                <a:latin typeface="Open Sans"/>
                <a:ea typeface="Open Sans"/>
                <a:cs typeface="Open Sans"/>
              </a:rPr>
              <a:t> issues de l’immigration (36 % des 10 à 20 ans). </a:t>
            </a:r>
          </a:p>
          <a:p>
            <a:pPr lvl="3"/>
            <a:r>
              <a:rPr lang="fr-FR" sz="1400" b="0" i="0" strike="noStrike" cap="none" spc="0" baseline="0" dirty="0">
                <a:solidFill>
                  <a:srgbClr val="000000"/>
                </a:solidFill>
                <a:effectLst/>
                <a:latin typeface="Open Sans"/>
                <a:ea typeface="Open Sans"/>
                <a:cs typeface="Open Sans"/>
              </a:rPr>
              <a:t>10,9 millions de citoyens allemands, soit 13 % de la population, sont issus de l’immigration. Un tiers d’entre eux vit en Allemagne depuis sa naissance.</a:t>
            </a:r>
          </a:p>
          <a:p>
            <a:pPr marL="269875" lvl="1" indent="0">
              <a:buNone/>
            </a:pPr>
            <a:r>
              <a:rPr lang="fr-FR" sz="1800" b="0" i="0" strike="noStrike" cap="none" spc="0" baseline="0" dirty="0">
                <a:solidFill>
                  <a:srgbClr val="000000"/>
                </a:solidFill>
                <a:effectLst/>
                <a:latin typeface="Open Sans"/>
                <a:ea typeface="Open Sans"/>
                <a:cs typeface="Open Sans"/>
              </a:rPr>
              <a:t>166 000 personnes ont demandé l’asile en Allemagne en 2019. 43 % d’entre elles étaient mineures.</a:t>
            </a:r>
          </a:p>
          <a:p>
            <a:pPr marL="269875" lvl="1" indent="0">
              <a:buNone/>
            </a:pPr>
            <a:r>
              <a:rPr lang="fr-FR" sz="1800" b="0" i="0" strike="noStrike" cap="none" spc="0" baseline="0" dirty="0">
                <a:solidFill>
                  <a:srgbClr val="000000"/>
                </a:solidFill>
                <a:effectLst/>
                <a:latin typeface="Open Sans"/>
                <a:ea typeface="Open Sans"/>
                <a:cs typeface="Open Sans"/>
              </a:rPr>
              <a:t>8 647 mineurs non accompagnés, dont 11 % de filles et 65 % de jeunes de 16 à 18 ans, ont été pris en charge par l’aide sociale à l’enfance et à la jeunesse en 2019.</a:t>
            </a: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21993395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1.1.9 Handicap</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92500" lnSpcReduction="10000"/>
          </a:bodyPr>
          <a:lstStyle/>
          <a:p>
            <a:pPr marL="0" indent="0">
              <a:buNone/>
            </a:pPr>
            <a:r>
              <a:rPr lang="fr-FR" sz="1800" b="0" i="0" strike="noStrike" cap="none" spc="0" baseline="0" dirty="0">
                <a:solidFill>
                  <a:srgbClr val="000000"/>
                </a:solidFill>
                <a:effectLst/>
                <a:latin typeface="Open Sans"/>
                <a:ea typeface="Open Sans"/>
                <a:cs typeface="Open Sans"/>
              </a:rPr>
              <a:t>Conformément à la Convention des Nations </a:t>
            </a:r>
            <a:r>
              <a:rPr lang="fr-FR" sz="1800" b="0" dirty="0">
                <a:latin typeface="Open Sans"/>
                <a:ea typeface="Open Sans"/>
                <a:cs typeface="Open Sans"/>
              </a:rPr>
              <a:t>u</a:t>
            </a:r>
            <a:r>
              <a:rPr lang="fr-FR" sz="1800" b="0" i="0" strike="noStrike" cap="none" spc="0" baseline="0" dirty="0">
                <a:solidFill>
                  <a:srgbClr val="000000"/>
                </a:solidFill>
                <a:effectLst/>
                <a:latin typeface="Open Sans"/>
                <a:ea typeface="Open Sans"/>
                <a:cs typeface="Open Sans"/>
              </a:rPr>
              <a:t>nies relative aux droits des personnes handicapées, on entend par </a:t>
            </a:r>
            <a:r>
              <a:rPr lang="fr-FR" sz="1800" b="1" i="0" strike="noStrike" cap="none" spc="0" baseline="0" dirty="0">
                <a:solidFill>
                  <a:srgbClr val="000000"/>
                </a:solidFill>
                <a:effectLst/>
                <a:latin typeface="Open Sans"/>
                <a:ea typeface="Open Sans"/>
                <a:cs typeface="Open Sans"/>
              </a:rPr>
              <a:t>jeunes en situation de handicap</a:t>
            </a:r>
            <a:r>
              <a:rPr lang="fr-FR" sz="1800" b="0" i="0" strike="noStrike" cap="none" spc="0" baseline="0" dirty="0">
                <a:solidFill>
                  <a:srgbClr val="000000"/>
                </a:solidFill>
                <a:effectLst/>
                <a:latin typeface="Open Sans"/>
                <a:ea typeface="Open Sans"/>
                <a:cs typeface="Open Sans"/>
              </a:rPr>
              <a:t> des « personnes qui présentent des incapacités physiques, mentales, intellectuelles ou sensorielles durables dont l’interaction avec diverses barrières peut faire obstacle à leur pleine et effective participation à la société sur la base de l’égalité avec les autres » pendant plus de six mois. </a:t>
            </a:r>
          </a:p>
          <a:p>
            <a:pPr lvl="1"/>
            <a:r>
              <a:rPr lang="fr-FR" sz="1400" b="0" i="0" strike="noStrike" cap="none" spc="0" baseline="0" dirty="0">
                <a:solidFill>
                  <a:srgbClr val="000000"/>
                </a:solidFill>
                <a:effectLst/>
                <a:latin typeface="Open Sans"/>
                <a:ea typeface="Open Sans"/>
                <a:cs typeface="Open Sans"/>
              </a:rPr>
              <a:t>Environ 194 000 enfants et jeunes de moins de 18 ans sont en situation de handicap sévère en Allemagne.</a:t>
            </a:r>
          </a:p>
          <a:p>
            <a:pPr lvl="1"/>
            <a:r>
              <a:rPr lang="fr-FR" sz="1400" b="0" i="0" strike="noStrike" cap="none" spc="0" baseline="0" dirty="0">
                <a:solidFill>
                  <a:srgbClr val="000000"/>
                </a:solidFill>
                <a:effectLst/>
                <a:latin typeface="Open Sans"/>
                <a:ea typeface="Open Sans"/>
                <a:cs typeface="Open Sans"/>
              </a:rPr>
              <a:t>3,6 % des jeunes qui vivent chez eux sont en situation de handicap.</a:t>
            </a:r>
          </a:p>
          <a:p>
            <a:pPr lvl="1"/>
            <a:r>
              <a:rPr lang="fr-FR" sz="1400" b="0" i="0" strike="noStrike" cap="none" spc="0" baseline="0" dirty="0">
                <a:solidFill>
                  <a:srgbClr val="000000"/>
                </a:solidFill>
                <a:effectLst/>
                <a:latin typeface="Open Sans"/>
                <a:ea typeface="Open Sans"/>
                <a:cs typeface="Open Sans"/>
              </a:rPr>
              <a:t>Environ 21 000 jeunes en situation de handicap vivent dans les structures d’accueil et d’hébergement de l’aide sociale à l’enfance et à la jeunesse.</a:t>
            </a:r>
          </a:p>
          <a:p>
            <a:pPr lvl="1"/>
            <a:r>
              <a:rPr lang="fr-FR" sz="1400" b="0" i="0" strike="noStrike" cap="none" spc="0" baseline="0" dirty="0">
                <a:solidFill>
                  <a:srgbClr val="000000"/>
                </a:solidFill>
                <a:effectLst/>
                <a:latin typeface="Open Sans"/>
                <a:ea typeface="Open Sans"/>
                <a:cs typeface="Open Sans"/>
              </a:rPr>
              <a:t>Environ 102 000 jeunes en situation de handicap vivent dans les structures d’aide à l’intégration des personnes en situation de handicap.</a:t>
            </a:r>
          </a:p>
          <a:p>
            <a:pPr lvl="1"/>
            <a:r>
              <a:rPr lang="fr-FR" sz="1400" b="0" i="0" strike="noStrike" cap="none" spc="0" baseline="0" dirty="0">
                <a:solidFill>
                  <a:srgbClr val="000000"/>
                </a:solidFill>
                <a:effectLst/>
                <a:latin typeface="Open Sans"/>
                <a:ea typeface="Open Sans"/>
                <a:cs typeface="Open Sans"/>
              </a:rPr>
              <a:t>La République fédérale d’Allemagne compte environ 390 000 familles dans lesquelles un parent en situation de handicap vit avec un ou plusieurs enfant</a:t>
            </a:r>
            <a:r>
              <a:rPr lang="fr-FR" sz="1400" dirty="0">
                <a:latin typeface="Open Sans"/>
                <a:ea typeface="Open Sans"/>
                <a:cs typeface="Open Sans"/>
              </a:rPr>
              <a:t>s </a:t>
            </a:r>
            <a:r>
              <a:rPr lang="fr-FR" sz="1400" b="0" i="0" strike="noStrike" cap="none" spc="0" baseline="0" dirty="0">
                <a:solidFill>
                  <a:srgbClr val="000000"/>
                </a:solidFill>
                <a:effectLst/>
                <a:latin typeface="Open Sans"/>
                <a:ea typeface="Open Sans"/>
                <a:cs typeface="Open Sans"/>
              </a:rPr>
              <a:t>de moins de 18 ans.</a:t>
            </a:r>
          </a:p>
        </p:txBody>
      </p:sp>
      <p:sp>
        <p:nvSpPr>
          <p:cNvPr id="12"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9884296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descr="Dient als Rahmen für die hier benannten Schnittstellen der Kooperation zwischen der Kinder- und Jugendhilfen und verschiedenen anderen Arbeitsfeldern" title="Grafisches Element"/>
          <p:cNvSpPr/>
          <p:nvPr/>
        </p:nvSpPr>
        <p:spPr>
          <a:xfrm>
            <a:off x="302586" y="1559343"/>
            <a:ext cx="8577254" cy="4689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695739"/>
            <a:ext cx="8928992" cy="710756"/>
          </a:xfrm>
        </p:spPr>
        <p:txBody>
          <a:bodyPr>
            <a:noAutofit/>
          </a:bodyPr>
          <a:lstStyle/>
          <a:p>
            <a:r>
              <a:rPr lang="fr-FR" sz="2200" b="1" i="0" strike="noStrike" cap="none" spc="0" baseline="0" dirty="0">
                <a:solidFill>
                  <a:srgbClr val="000000"/>
                </a:solidFill>
                <a:effectLst/>
                <a:latin typeface="Open Sans"/>
                <a:ea typeface="Open Sans"/>
                <a:cs typeface="Open Sans"/>
              </a:rPr>
              <a:t>1.1.10 </a:t>
            </a:r>
            <a:r>
              <a:rPr lang="fr-FR" dirty="0">
                <a:latin typeface="Open Sans"/>
                <a:ea typeface="Open Sans"/>
                <a:cs typeface="Open Sans"/>
              </a:rPr>
              <a:t>L’a</a:t>
            </a:r>
            <a:r>
              <a:rPr lang="fr-FR" sz="2200" b="1" i="0" strike="noStrike" cap="none" spc="0" baseline="0" dirty="0">
                <a:solidFill>
                  <a:srgbClr val="000000"/>
                </a:solidFill>
                <a:effectLst/>
                <a:latin typeface="Open Sans"/>
                <a:ea typeface="Open Sans"/>
                <a:cs typeface="Open Sans"/>
              </a:rPr>
              <a:t>ide sociale à l’enfance et à la jeunesse : un rôle de carrefour entre divers partenaires</a:t>
            </a:r>
          </a:p>
        </p:txBody>
      </p:sp>
      <p:sp>
        <p:nvSpPr>
          <p:cNvPr id="11" name="Rad 10" descr="soll deutlich machen, dass Kinder- und Jugendhilfe mit anderen Arbeitsfeldern zusammenwirkt" title="orangefarbener Kreis"/>
          <p:cNvSpPr/>
          <p:nvPr/>
        </p:nvSpPr>
        <p:spPr>
          <a:xfrm>
            <a:off x="2947726" y="2199863"/>
            <a:ext cx="2968485" cy="2822710"/>
          </a:xfrm>
          <a:prstGeom prst="donut">
            <a:avLst>
              <a:gd name="adj" fmla="val 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Freihandform 18" title="Grafisches Element"/>
          <p:cNvSpPr/>
          <p:nvPr/>
        </p:nvSpPr>
        <p:spPr>
          <a:xfrm>
            <a:off x="4786351" y="1588719"/>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title="Grafisches Element"/>
          <p:cNvSpPr/>
          <p:nvPr/>
        </p:nvSpPr>
        <p:spPr>
          <a:xfrm>
            <a:off x="5425879" y="3363375"/>
            <a:ext cx="3414207" cy="1791726"/>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1080000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title="Grafisches Element"/>
          <p:cNvSpPr/>
          <p:nvPr/>
        </p:nvSpPr>
        <p:spPr>
          <a:xfrm>
            <a:off x="282266" y="3571471"/>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10800000" lon="10799475" rev="21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title="Grafisches Element"/>
          <p:cNvSpPr/>
          <p:nvPr/>
        </p:nvSpPr>
        <p:spPr>
          <a:xfrm>
            <a:off x="3009127" y="4518991"/>
            <a:ext cx="2862470" cy="1643270"/>
          </a:xfrm>
          <a:custGeom>
            <a:avLst/>
            <a:gdLst>
              <a:gd name="connsiteX0" fmla="*/ 2862470 w 2862470"/>
              <a:gd name="connsiteY0" fmla="*/ 1643270 h 1643270"/>
              <a:gd name="connsiteX1" fmla="*/ 1391478 w 2862470"/>
              <a:gd name="connsiteY1" fmla="*/ 0 h 1643270"/>
              <a:gd name="connsiteX2" fmla="*/ 0 w 2862470"/>
              <a:gd name="connsiteY2" fmla="*/ 1643270 h 1643270"/>
              <a:gd name="connsiteX3" fmla="*/ 0 w 2862470"/>
              <a:gd name="connsiteY3" fmla="*/ 1643270 h 1643270"/>
              <a:gd name="connsiteX4" fmla="*/ 0 w 2862470"/>
              <a:gd name="connsiteY4" fmla="*/ 1643270 h 1643270"/>
              <a:gd name="connsiteX5" fmla="*/ 0 w 2862470"/>
              <a:gd name="connsiteY5" fmla="*/ 1643270 h 1643270"/>
              <a:gd name="connsiteX6" fmla="*/ 0 w 2862470"/>
              <a:gd name="connsiteY6" fmla="*/ 1643270 h 164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470" h="1643270">
                <a:moveTo>
                  <a:pt x="2862470" y="1643270"/>
                </a:moveTo>
                <a:cubicBezTo>
                  <a:pt x="2365513" y="821635"/>
                  <a:pt x="1868556" y="0"/>
                  <a:pt x="1391478" y="0"/>
                </a:cubicBezTo>
                <a:cubicBezTo>
                  <a:pt x="914400" y="0"/>
                  <a:pt x="0" y="1643270"/>
                  <a:pt x="0" y="1643270"/>
                </a:cubicBezTo>
                <a:lnTo>
                  <a:pt x="0" y="1643270"/>
                </a:lnTo>
                <a:lnTo>
                  <a:pt x="0" y="1643270"/>
                </a:lnTo>
                <a:lnTo>
                  <a:pt x="0" y="1643270"/>
                </a:lnTo>
                <a:lnTo>
                  <a:pt x="0" y="1643270"/>
                </a:lnTo>
              </a:path>
            </a:pathLst>
          </a:cu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title="Grafisches Element"/>
          <p:cNvSpPr/>
          <p:nvPr/>
        </p:nvSpPr>
        <p:spPr>
          <a:xfrm>
            <a:off x="529639" y="1539023"/>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34925">
            <a:solidFill>
              <a:schemeClr val="accent3"/>
            </a:solidFill>
          </a:ln>
          <a:scene3d>
            <a:camera prst="orthographicFront">
              <a:rot lat="12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3193759" y="3014541"/>
            <a:ext cx="2591803" cy="1350563"/>
          </a:xfrm>
          <a:prstGeom prst="rect">
            <a:avLst/>
          </a:prstGeom>
          <a:noFill/>
        </p:spPr>
        <p:txBody>
          <a:bodyPr wrap="square" rtlCol="0">
            <a:spAutoFit/>
          </a:bodyPr>
          <a:lstStyle/>
          <a:p>
            <a:pPr algn="ctr">
              <a:lnSpc>
                <a:spcPct val="150000"/>
              </a:lnSpc>
            </a:pPr>
            <a:r>
              <a:rPr lang="fr-FR" sz="1400" b="1" i="0" strike="noStrike" cap="none" spc="0" baseline="0" dirty="0">
                <a:solidFill>
                  <a:srgbClr val="050607"/>
                </a:solidFill>
                <a:effectLst/>
                <a:latin typeface="Open Sans"/>
                <a:ea typeface="Open Sans"/>
                <a:cs typeface="Open Sans"/>
              </a:rPr>
              <a:t>Aide sociale à l’enfance et à la jeunesse :</a:t>
            </a:r>
          </a:p>
          <a:p>
            <a:pPr algn="ctr">
              <a:lnSpc>
                <a:spcPct val="150000"/>
              </a:lnSpc>
            </a:pPr>
            <a:r>
              <a:rPr lang="fr-FR" sz="1400" b="1" dirty="0">
                <a:solidFill>
                  <a:srgbClr val="050607"/>
                </a:solidFill>
                <a:latin typeface="Open Sans"/>
                <a:ea typeface="Open Sans"/>
                <a:cs typeface="Open Sans"/>
              </a:rPr>
              <a:t>acteurs </a:t>
            </a:r>
            <a:r>
              <a:rPr lang="fr-FR" sz="1400" b="1" i="0" strike="noStrike" cap="none" spc="0" baseline="0" dirty="0">
                <a:solidFill>
                  <a:srgbClr val="050607"/>
                </a:solidFill>
                <a:effectLst/>
                <a:latin typeface="Open Sans"/>
                <a:ea typeface="Open Sans"/>
                <a:cs typeface="Open Sans"/>
              </a:rPr>
              <a:t>publics et organismes privés</a:t>
            </a:r>
          </a:p>
        </p:txBody>
      </p:sp>
      <p:sp>
        <p:nvSpPr>
          <p:cNvPr id="31" name="Textfeld 30"/>
          <p:cNvSpPr txBox="1"/>
          <p:nvPr/>
        </p:nvSpPr>
        <p:spPr>
          <a:xfrm>
            <a:off x="579827" y="1827099"/>
            <a:ext cx="2475020" cy="954107"/>
          </a:xfrm>
          <a:prstGeom prst="rect">
            <a:avLst/>
          </a:prstGeom>
          <a:noFill/>
        </p:spPr>
        <p:txBody>
          <a:bodyPr wrap="square" rtlCol="0">
            <a:spAutoFit/>
          </a:bodyPr>
          <a:lstStyle/>
          <a:p>
            <a:pPr algn="ctr"/>
            <a:r>
              <a:rPr lang="fr-FR" sz="1400" b="1" i="0" strike="noStrike" cap="none" spc="0" baseline="0" dirty="0">
                <a:solidFill>
                  <a:srgbClr val="000000"/>
                </a:solidFill>
                <a:effectLst/>
                <a:latin typeface="Open Sans"/>
                <a:ea typeface="Open Sans"/>
                <a:cs typeface="Open Sans"/>
              </a:rPr>
              <a:t>Justice</a:t>
            </a:r>
          </a:p>
          <a:p>
            <a:pPr algn="ctr"/>
            <a:br>
              <a:rPr sz="600" dirty="0"/>
            </a:br>
            <a:r>
              <a:rPr lang="fr-FR" sz="1200" dirty="0">
                <a:solidFill>
                  <a:srgbClr val="000000"/>
                </a:solidFill>
                <a:latin typeface="Open Sans"/>
                <a:ea typeface="Open Sans"/>
                <a:cs typeface="Open Sans"/>
              </a:rPr>
              <a:t>Assurer la protection de l’enfance </a:t>
            </a:r>
            <a:r>
              <a:rPr lang="fr-FR" sz="1200" b="0" i="0" strike="noStrike" cap="none" spc="0" baseline="0" dirty="0">
                <a:solidFill>
                  <a:srgbClr val="000000"/>
                </a:solidFill>
                <a:effectLst/>
                <a:latin typeface="Open Sans"/>
                <a:ea typeface="Open Sans"/>
                <a:cs typeface="Open Sans"/>
              </a:rPr>
              <a:t>par des décisions judiciaires</a:t>
            </a:r>
          </a:p>
        </p:txBody>
      </p:sp>
      <p:sp>
        <p:nvSpPr>
          <p:cNvPr id="32" name="Textfeld 31"/>
          <p:cNvSpPr txBox="1"/>
          <p:nvPr/>
        </p:nvSpPr>
        <p:spPr>
          <a:xfrm>
            <a:off x="5232398" y="1832410"/>
            <a:ext cx="3667762" cy="769441"/>
          </a:xfrm>
          <a:prstGeom prst="rect">
            <a:avLst/>
          </a:prstGeom>
          <a:noFill/>
        </p:spPr>
        <p:txBody>
          <a:bodyPr wrap="square" rtlCol="0">
            <a:spAutoFit/>
          </a:bodyPr>
          <a:lstStyle/>
          <a:p>
            <a:pPr algn="ctr"/>
            <a:r>
              <a:rPr lang="fr-FR" sz="1400" b="1" i="0" strike="noStrike" cap="none" spc="0" baseline="0" dirty="0">
                <a:solidFill>
                  <a:srgbClr val="000000"/>
                </a:solidFill>
                <a:effectLst/>
                <a:latin typeface="Open Sans"/>
                <a:ea typeface="Open Sans"/>
                <a:cs typeface="Open Sans"/>
              </a:rPr>
              <a:t>Santé / aides à l’intégration</a:t>
            </a:r>
            <a:br>
              <a:rPr sz="1600" dirty="0"/>
            </a:br>
            <a:endParaRPr lang="de-DE" sz="600" b="1" dirty="0">
              <a:solidFill>
                <a:srgbClr val="050607"/>
              </a:solidFill>
            </a:endParaRPr>
          </a:p>
          <a:p>
            <a:pPr algn="ctr"/>
            <a:r>
              <a:rPr lang="fr-FR" sz="1200" dirty="0">
                <a:solidFill>
                  <a:srgbClr val="000000"/>
                </a:solidFill>
                <a:latin typeface="Open Sans"/>
                <a:ea typeface="Open Sans"/>
                <a:cs typeface="Open Sans"/>
              </a:rPr>
              <a:t>Corps médical et métiers du soin, hôpitaux et autres services publics de santé</a:t>
            </a:r>
            <a:endParaRPr lang="fr-FR" sz="1200" b="0" i="0" strike="noStrike" cap="none" spc="0" baseline="0" dirty="0">
              <a:solidFill>
                <a:srgbClr val="000000"/>
              </a:solidFill>
              <a:effectLst/>
              <a:latin typeface="Open Sans"/>
              <a:ea typeface="Open Sans"/>
              <a:cs typeface="Open Sans"/>
            </a:endParaRPr>
          </a:p>
        </p:txBody>
      </p:sp>
      <p:sp>
        <p:nvSpPr>
          <p:cNvPr id="33" name="Textfeld 32"/>
          <p:cNvSpPr txBox="1"/>
          <p:nvPr/>
        </p:nvSpPr>
        <p:spPr>
          <a:xfrm>
            <a:off x="466351" y="4110561"/>
            <a:ext cx="2803290" cy="954107"/>
          </a:xfrm>
          <a:prstGeom prst="rect">
            <a:avLst/>
          </a:prstGeom>
          <a:noFill/>
        </p:spPr>
        <p:txBody>
          <a:bodyPr wrap="square" rtlCol="0">
            <a:spAutoFit/>
          </a:bodyPr>
          <a:lstStyle/>
          <a:p>
            <a:pPr algn="ctr"/>
            <a:r>
              <a:rPr lang="fr-FR" sz="1400" b="1" dirty="0">
                <a:solidFill>
                  <a:srgbClr val="050607"/>
                </a:solidFill>
                <a:latin typeface="Open Sans"/>
                <a:ea typeface="Open Sans"/>
                <a:cs typeface="Open Sans"/>
              </a:rPr>
              <a:t>É</a:t>
            </a:r>
            <a:r>
              <a:rPr lang="fr-FR" sz="1400" b="1" i="0" strike="noStrike" cap="none" spc="0" baseline="0" dirty="0">
                <a:solidFill>
                  <a:srgbClr val="050607"/>
                </a:solidFill>
                <a:effectLst/>
                <a:latin typeface="Open Sans"/>
                <a:ea typeface="Open Sans"/>
                <a:cs typeface="Open Sans"/>
              </a:rPr>
              <a:t>cole</a:t>
            </a:r>
          </a:p>
          <a:p>
            <a:pPr algn="ctr"/>
            <a:endParaRPr lang="de-DE" sz="600" dirty="0">
              <a:solidFill>
                <a:srgbClr val="050607"/>
              </a:solidFill>
            </a:endParaRPr>
          </a:p>
          <a:p>
            <a:pPr algn="ctr"/>
            <a:r>
              <a:rPr lang="fr-FR" sz="1200" dirty="0">
                <a:solidFill>
                  <a:srgbClr val="050607"/>
                </a:solidFill>
                <a:latin typeface="Open Sans"/>
                <a:ea typeface="Open Sans"/>
                <a:cs typeface="Open Sans"/>
              </a:rPr>
              <a:t>Encadrement, éducation, animation, accueil à la journée, travail social en milieu scolaire</a:t>
            </a:r>
            <a:endParaRPr lang="fr-FR" sz="1200" b="0" i="0" strike="noStrike" cap="none" spc="0" baseline="0" dirty="0">
              <a:solidFill>
                <a:srgbClr val="050607"/>
              </a:solidFill>
              <a:effectLst/>
              <a:latin typeface="Open Sans"/>
              <a:ea typeface="Open Sans"/>
              <a:cs typeface="Open Sans"/>
            </a:endParaRPr>
          </a:p>
        </p:txBody>
      </p:sp>
      <p:sp>
        <p:nvSpPr>
          <p:cNvPr id="34" name="Textfeld 33"/>
          <p:cNvSpPr txBox="1"/>
          <p:nvPr/>
        </p:nvSpPr>
        <p:spPr>
          <a:xfrm>
            <a:off x="6006329" y="4136188"/>
            <a:ext cx="2591803" cy="984885"/>
          </a:xfrm>
          <a:prstGeom prst="rect">
            <a:avLst/>
          </a:prstGeom>
          <a:noFill/>
        </p:spPr>
        <p:txBody>
          <a:bodyPr wrap="square" rtlCol="0">
            <a:spAutoFit/>
          </a:bodyPr>
          <a:lstStyle/>
          <a:p>
            <a:pPr algn="ctr"/>
            <a:r>
              <a:rPr lang="fr-FR" sz="1400" b="1" i="0" strike="noStrike" cap="none" spc="0" baseline="0" dirty="0">
                <a:solidFill>
                  <a:srgbClr val="000000"/>
                </a:solidFill>
                <a:effectLst/>
                <a:latin typeface="Open Sans"/>
                <a:ea typeface="Open Sans"/>
                <a:cs typeface="Open Sans"/>
              </a:rPr>
              <a:t>Couverture de base / minimas sociaux</a:t>
            </a:r>
            <a:endParaRPr lang="fr-FR" sz="1400" b="1" i="0" strike="noStrike" cap="none" spc="0" baseline="0" dirty="0">
              <a:solidFill>
                <a:srgbClr val="050607"/>
              </a:solidFill>
              <a:effectLst/>
              <a:latin typeface="Open Sans"/>
              <a:ea typeface="Open Sans"/>
              <a:cs typeface="Open Sans"/>
            </a:endParaRPr>
          </a:p>
          <a:p>
            <a:pPr algn="ctr"/>
            <a:endParaRPr lang="de-DE" sz="600" dirty="0"/>
          </a:p>
          <a:p>
            <a:pPr algn="ctr"/>
            <a:r>
              <a:rPr lang="fr-FR" sz="1200" b="0" i="0" strike="noStrike" cap="none" spc="0" baseline="0" dirty="0">
                <a:solidFill>
                  <a:srgbClr val="000000"/>
                </a:solidFill>
                <a:effectLst/>
                <a:latin typeface="Open Sans"/>
                <a:ea typeface="Open Sans"/>
                <a:cs typeface="Open Sans"/>
              </a:rPr>
              <a:t>Reven</a:t>
            </a:r>
            <a:r>
              <a:rPr lang="fr-FR" sz="1200" dirty="0">
                <a:solidFill>
                  <a:srgbClr val="000000"/>
                </a:solidFill>
                <a:latin typeface="Open Sans"/>
                <a:ea typeface="Open Sans"/>
                <a:cs typeface="Open Sans"/>
              </a:rPr>
              <a:t>u minimum, gestion de cas (</a:t>
            </a:r>
            <a:r>
              <a:rPr lang="fr-FR" sz="1200" i="1" dirty="0">
                <a:solidFill>
                  <a:srgbClr val="000000"/>
                </a:solidFill>
                <a:latin typeface="Open Sans"/>
                <a:ea typeface="Open Sans"/>
                <a:cs typeface="Open Sans"/>
              </a:rPr>
              <a:t>case management</a:t>
            </a:r>
            <a:r>
              <a:rPr lang="fr-FR" sz="1200" dirty="0">
                <a:solidFill>
                  <a:srgbClr val="000000"/>
                </a:solidFill>
                <a:latin typeface="Open Sans"/>
                <a:ea typeface="Open Sans"/>
                <a:cs typeface="Open Sans"/>
              </a:rPr>
              <a:t>)</a:t>
            </a:r>
            <a:endParaRPr lang="fr-FR" sz="1200" b="0" i="0" strike="noStrike" cap="none" spc="0" baseline="0" dirty="0">
              <a:solidFill>
                <a:srgbClr val="000000"/>
              </a:solidFill>
              <a:effectLst/>
              <a:latin typeface="Open Sans"/>
              <a:ea typeface="Open Sans"/>
              <a:cs typeface="Open Sans"/>
            </a:endParaRPr>
          </a:p>
        </p:txBody>
      </p:sp>
      <p:sp>
        <p:nvSpPr>
          <p:cNvPr id="35" name="Textfeld 34"/>
          <p:cNvSpPr txBox="1"/>
          <p:nvPr/>
        </p:nvSpPr>
        <p:spPr>
          <a:xfrm>
            <a:off x="3421380" y="5085184"/>
            <a:ext cx="2029690" cy="954107"/>
          </a:xfrm>
          <a:prstGeom prst="rect">
            <a:avLst/>
          </a:prstGeom>
          <a:noFill/>
        </p:spPr>
        <p:txBody>
          <a:bodyPr wrap="square" rtlCol="0">
            <a:spAutoFit/>
          </a:bodyPr>
          <a:lstStyle/>
          <a:p>
            <a:pPr algn="ctr"/>
            <a:r>
              <a:rPr lang="fr-FR" sz="1400" b="1" dirty="0">
                <a:solidFill>
                  <a:srgbClr val="050607"/>
                </a:solidFill>
                <a:latin typeface="Open Sans"/>
                <a:ea typeface="Open Sans"/>
                <a:cs typeface="Open Sans"/>
              </a:rPr>
              <a:t>Agence pour l’emploi</a:t>
            </a:r>
            <a:endParaRPr lang="fr-FR" sz="1400" b="1" i="0" strike="noStrike" cap="none" spc="0" baseline="0" dirty="0">
              <a:solidFill>
                <a:srgbClr val="050607"/>
              </a:solidFill>
              <a:effectLst/>
              <a:latin typeface="Open Sans"/>
              <a:ea typeface="Open Sans"/>
              <a:cs typeface="Open Sans"/>
            </a:endParaRPr>
          </a:p>
          <a:p>
            <a:pPr algn="ctr"/>
            <a:endParaRPr lang="de-DE" sz="600" dirty="0">
              <a:solidFill>
                <a:srgbClr val="050607"/>
              </a:solidFill>
            </a:endParaRPr>
          </a:p>
          <a:p>
            <a:pPr algn="ctr"/>
            <a:r>
              <a:rPr lang="fr-FR" sz="1200" b="0" i="0" strike="noStrike" cap="none" spc="0" baseline="0" dirty="0">
                <a:solidFill>
                  <a:srgbClr val="050607"/>
                </a:solidFill>
                <a:effectLst/>
                <a:latin typeface="Open Sans"/>
                <a:ea typeface="Open Sans"/>
                <a:cs typeface="Open Sans"/>
              </a:rPr>
              <a:t>Aide à la recherche d’emploi, formation et insertion professionnelle</a:t>
            </a:r>
          </a:p>
        </p:txBody>
      </p:sp>
      <p:sp>
        <p:nvSpPr>
          <p:cNvPr id="20"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11953612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764196"/>
            <a:ext cx="8458200" cy="576891"/>
          </a:xfrm>
        </p:spPr>
        <p:txBody>
          <a:bodyPr>
            <a:noAutofit/>
          </a:bodyPr>
          <a:lstStyle/>
          <a:p>
            <a:r>
              <a:rPr lang="fr-FR" b="1" i="0" strike="noStrike" cap="none" spc="0" baseline="0" dirty="0">
                <a:solidFill>
                  <a:srgbClr val="000000"/>
                </a:solidFill>
                <a:effectLst/>
                <a:latin typeface="Open Sans"/>
                <a:ea typeface="Open Sans"/>
                <a:cs typeface="Open Sans"/>
              </a:rPr>
              <a:t>1.1.11 </a:t>
            </a:r>
            <a:r>
              <a:rPr lang="fr-FR" dirty="0">
                <a:latin typeface="Open Sans"/>
                <a:ea typeface="Open Sans"/>
                <a:cs typeface="Open Sans"/>
              </a:rPr>
              <a:t>L</a:t>
            </a:r>
            <a:r>
              <a:rPr lang="fr-FR" b="1" i="0" strike="noStrike" cap="none" spc="0" baseline="0" dirty="0">
                <a:solidFill>
                  <a:srgbClr val="000000"/>
                </a:solidFill>
                <a:effectLst/>
                <a:latin typeface="Open Sans"/>
                <a:ea typeface="Open Sans"/>
                <a:cs typeface="Open Sans"/>
              </a:rPr>
              <a:t>’aide sociale à l’enfance et à la jeunesse : </a:t>
            </a:r>
            <a:br>
              <a:rPr lang="fr-FR" b="1" i="0" strike="noStrike" cap="none" spc="0" baseline="0" dirty="0">
                <a:solidFill>
                  <a:srgbClr val="000000"/>
                </a:solidFill>
                <a:effectLst/>
                <a:latin typeface="Open Sans"/>
                <a:ea typeface="Open Sans"/>
                <a:cs typeface="Open Sans"/>
              </a:rPr>
            </a:br>
            <a:r>
              <a:rPr lang="fr-FR" b="1" i="0" strike="noStrike" cap="none" spc="0" baseline="0" dirty="0">
                <a:solidFill>
                  <a:srgbClr val="000000"/>
                </a:solidFill>
                <a:effectLst/>
                <a:latin typeface="Open Sans"/>
                <a:ea typeface="Open Sans"/>
                <a:cs typeface="Open Sans"/>
              </a:rPr>
              <a:t>la coopération avec l’école</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46315" y="1742466"/>
            <a:ext cx="8196942" cy="4351338"/>
          </a:xfrm>
        </p:spPr>
        <p:txBody>
          <a:bodyPr>
            <a:normAutofit fontScale="85000" lnSpcReduction="10000"/>
          </a:bodyPr>
          <a:lstStyle/>
          <a:p>
            <a:pPr marL="269875" lvl="1" indent="0">
              <a:buNone/>
            </a:pPr>
            <a:r>
              <a:rPr lang="fr-FR" sz="1800" b="0" i="0" strike="noStrike" cap="none" spc="0" baseline="0" dirty="0">
                <a:solidFill>
                  <a:srgbClr val="000000"/>
                </a:solidFill>
                <a:effectLst/>
                <a:latin typeface="Open Sans"/>
                <a:ea typeface="Open Sans"/>
                <a:cs typeface="Open Sans"/>
              </a:rPr>
              <a:t>Le </a:t>
            </a:r>
            <a:r>
              <a:rPr lang="fr-FR" b="1" dirty="0">
                <a:latin typeface="Open Sans"/>
                <a:ea typeface="Open Sans"/>
                <a:cs typeface="Open Sans"/>
              </a:rPr>
              <a:t>système scolaire allemand </a:t>
            </a:r>
            <a:r>
              <a:rPr lang="fr-FR" sz="1800" b="0" i="0" strike="noStrike" cap="none" spc="0" baseline="0" dirty="0">
                <a:solidFill>
                  <a:srgbClr val="000000"/>
                </a:solidFill>
                <a:effectLst/>
                <a:latin typeface="Open Sans"/>
                <a:ea typeface="Open Sans"/>
                <a:cs typeface="Open Sans"/>
              </a:rPr>
              <a:t>est en pleine mutation, passant de l’accueil des enfants à la demi-journée à une école qui accueille ses élèves toute la journée, avec des missions étendues. Au-delà des enseignements disciplinaires, cela consiste à :</a:t>
            </a:r>
          </a:p>
          <a:p>
            <a:pPr lvl="2"/>
            <a:r>
              <a:rPr lang="fr-FR" sz="1500" b="0" i="0" strike="noStrike" cap="none" spc="0" baseline="0" dirty="0">
                <a:solidFill>
                  <a:srgbClr val="000000"/>
                </a:solidFill>
                <a:effectLst/>
                <a:latin typeface="Open Sans"/>
                <a:ea typeface="Open Sans"/>
                <a:cs typeface="Open Sans"/>
              </a:rPr>
              <a:t>Permettre </a:t>
            </a:r>
            <a:r>
              <a:rPr lang="fr-FR" sz="1500" dirty="0">
                <a:latin typeface="Open Sans"/>
                <a:ea typeface="Open Sans"/>
                <a:cs typeface="Open Sans"/>
              </a:rPr>
              <a:t>aux parents de mieux concilier vie familiale et vie professionnelle (accueil des enfants)</a:t>
            </a:r>
          </a:p>
          <a:p>
            <a:pPr lvl="2"/>
            <a:r>
              <a:rPr lang="fr-FR" sz="1500" b="0" i="0" strike="noStrike" cap="none" spc="0" baseline="0" dirty="0">
                <a:solidFill>
                  <a:srgbClr val="000000"/>
                </a:solidFill>
                <a:effectLst/>
                <a:latin typeface="Open Sans"/>
                <a:ea typeface="Open Sans"/>
                <a:cs typeface="Open Sans"/>
              </a:rPr>
              <a:t>Améliorer l’égalité des chances en matière d’éducation (insuffisante en Allemagne)</a:t>
            </a:r>
          </a:p>
          <a:p>
            <a:pPr lvl="2"/>
            <a:r>
              <a:rPr lang="fr-FR" sz="1500" dirty="0">
                <a:latin typeface="Open Sans"/>
                <a:ea typeface="Open Sans"/>
                <a:cs typeface="Open Sans"/>
              </a:rPr>
              <a:t>Concevoir des offres éducatives inclusives pour tous les enfants, qu’ils soient ou non en situation de handicap </a:t>
            </a:r>
          </a:p>
          <a:p>
            <a:pPr lvl="2"/>
            <a:r>
              <a:rPr lang="fr-FR" sz="1500" b="0" i="0" strike="noStrike" cap="none" spc="0" baseline="0" dirty="0">
                <a:solidFill>
                  <a:srgbClr val="000000"/>
                </a:solidFill>
                <a:effectLst/>
                <a:latin typeface="Open Sans"/>
                <a:ea typeface="Open Sans"/>
                <a:cs typeface="Open Sans"/>
              </a:rPr>
              <a:t>Développer la qualité de l’</a:t>
            </a:r>
            <a:r>
              <a:rPr lang="fr-FR" sz="1500" dirty="0">
                <a:latin typeface="Open Sans"/>
                <a:ea typeface="Open Sans"/>
                <a:cs typeface="Open Sans"/>
              </a:rPr>
              <a:t>éducation</a:t>
            </a:r>
            <a:endParaRPr lang="fr-FR" sz="1500" b="0" i="0" strike="noStrike" cap="none" spc="0" baseline="0" dirty="0">
              <a:solidFill>
                <a:srgbClr val="000000"/>
              </a:solidFill>
              <a:effectLst/>
              <a:latin typeface="Open Sans"/>
              <a:ea typeface="Open Sans"/>
              <a:cs typeface="Open Sans"/>
            </a:endParaRPr>
          </a:p>
          <a:p>
            <a:pPr lvl="2"/>
            <a:r>
              <a:rPr lang="fr-FR" sz="1500" dirty="0">
                <a:latin typeface="Open Sans"/>
                <a:ea typeface="Open Sans"/>
                <a:cs typeface="Open Sans"/>
              </a:rPr>
              <a:t>Améliorer la qualité de vie des enfants et des jeunes</a:t>
            </a:r>
            <a:endParaRPr lang="fr-FR" sz="1500" b="0" i="0" strike="noStrike" cap="none" spc="0" baseline="0" dirty="0">
              <a:solidFill>
                <a:srgbClr val="000000"/>
              </a:solidFill>
              <a:effectLst/>
              <a:latin typeface="Open Sans"/>
              <a:ea typeface="Open Sans"/>
              <a:cs typeface="Open Sans"/>
            </a:endParaRPr>
          </a:p>
          <a:p>
            <a:pPr lvl="2"/>
            <a:r>
              <a:rPr lang="fr-FR" sz="1500" dirty="0">
                <a:latin typeface="Open Sans"/>
                <a:ea typeface="Open Sans"/>
                <a:cs typeface="Open Sans"/>
              </a:rPr>
              <a:t>Promouvoir la démocratie et la diversité. </a:t>
            </a:r>
            <a:endParaRPr lang="fr-FR" sz="1500" b="0" i="0" strike="noStrike" cap="none" spc="0" baseline="0" dirty="0">
              <a:solidFill>
                <a:srgbClr val="000000"/>
              </a:solidFill>
              <a:effectLst/>
              <a:latin typeface="Open Sans"/>
              <a:ea typeface="Open Sans"/>
              <a:cs typeface="Open Sans"/>
            </a:endParaRPr>
          </a:p>
          <a:p>
            <a:pPr marL="269875" lvl="1" indent="0">
              <a:buNone/>
              <a:tabLst>
                <a:tab pos="446088" algn="l"/>
              </a:tabLst>
            </a:pPr>
            <a:r>
              <a:rPr lang="fr-FR" b="1" dirty="0">
                <a:latin typeface="Open Sans"/>
                <a:ea typeface="Open Sans"/>
                <a:cs typeface="Open Sans"/>
              </a:rPr>
              <a:t>Pour y parvenir, l’école a besoin des acteurs de l’aide sociale à l’enfance et à la jeunesse</a:t>
            </a:r>
            <a:r>
              <a:rPr lang="fr-FR" sz="1800" b="1" i="0" strike="noStrike" cap="none" spc="0" baseline="0" dirty="0">
                <a:solidFill>
                  <a:srgbClr val="000000"/>
                </a:solidFill>
                <a:effectLst/>
                <a:latin typeface="Open Sans"/>
                <a:ea typeface="Open Sans"/>
                <a:cs typeface="Open Sans"/>
              </a:rPr>
              <a:t>. </a:t>
            </a:r>
          </a:p>
          <a:p>
            <a:pPr marL="269875" lvl="1" indent="0">
              <a:buNone/>
            </a:pPr>
            <a:r>
              <a:rPr lang="fr-FR" dirty="0">
                <a:latin typeface="Open Sans"/>
                <a:ea typeface="Open Sans"/>
                <a:cs typeface="Open Sans"/>
              </a:rPr>
              <a:t>Ces derniers se mobilisent au côté de l’école pour façonner de conserve des « paysages éducatifs locaux ».</a:t>
            </a:r>
            <a:endParaRPr lang="fr-FR" sz="1800" b="0" i="0" strike="noStrike" cap="none" spc="0" baseline="0" dirty="0">
              <a:solidFill>
                <a:srgbClr val="000000"/>
              </a:solidFill>
              <a:effectLst/>
              <a:latin typeface="Open Sans"/>
              <a:ea typeface="Open Sans"/>
              <a:cs typeface="Open Sans"/>
            </a:endParaRP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31747689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764196"/>
            <a:ext cx="8458200" cy="648580"/>
          </a:xfrm>
        </p:spPr>
        <p:txBody>
          <a:bodyPr>
            <a:noAutofit/>
          </a:bodyPr>
          <a:lstStyle/>
          <a:p>
            <a:r>
              <a:rPr lang="fr-FR" b="1" i="0" strike="noStrike" cap="none" spc="0" baseline="0" dirty="0">
                <a:solidFill>
                  <a:srgbClr val="000000"/>
                </a:solidFill>
                <a:effectLst/>
                <a:latin typeface="Open Sans"/>
                <a:ea typeface="Open Sans"/>
                <a:cs typeface="Open Sans"/>
              </a:rPr>
              <a:t>1.1.12 </a:t>
            </a:r>
            <a:r>
              <a:rPr lang="fr-FR" dirty="0">
                <a:cs typeface="Open Sans"/>
              </a:rPr>
              <a:t>L’aide sociale à l’enfance et à la jeunesse </a:t>
            </a:r>
            <a:r>
              <a:rPr lang="fr-FR" b="1" i="0" strike="noStrike" cap="none" spc="0" baseline="0" dirty="0">
                <a:solidFill>
                  <a:srgbClr val="000000"/>
                </a:solidFill>
                <a:effectLst/>
                <a:latin typeface="Open Sans"/>
                <a:ea typeface="Open Sans"/>
                <a:cs typeface="Open Sans"/>
              </a:rPr>
              <a:t>et le service public de l’emploi</a:t>
            </a:r>
          </a:p>
        </p:txBody>
      </p:sp>
      <p:sp>
        <p:nvSpPr>
          <p:cNvPr id="3" name="Inhaltsplatzhalter 2"/>
          <p:cNvSpPr>
            <a:spLocks noGrp="1"/>
          </p:cNvSpPr>
          <p:nvPr>
            <p:ph idx="1"/>
          </p:nvPr>
        </p:nvSpPr>
        <p:spPr/>
        <p:txBody>
          <a:bodyPr>
            <a:normAutofit fontScale="85000" lnSpcReduction="10000"/>
          </a:bodyPr>
          <a:lstStyle/>
          <a:p>
            <a:pPr marL="0" indent="0">
              <a:spcAft>
                <a:spcPts val="600"/>
              </a:spcAft>
              <a:buNone/>
            </a:pPr>
            <a:r>
              <a:rPr lang="fr-FR" sz="1800" b="0" i="0" strike="noStrike" cap="none" spc="0" baseline="0" dirty="0">
                <a:solidFill>
                  <a:srgbClr val="000000"/>
                </a:solidFill>
                <a:effectLst/>
                <a:latin typeface="Open Sans"/>
                <a:ea typeface="Open Sans"/>
                <a:cs typeface="Open Sans"/>
              </a:rPr>
              <a:t>À l’issue de la scolarité obligatoire, les jeunes se préparent généralement à la vie professionnelle en suivant des études supérieures ou une formation professionnelle en alternance.</a:t>
            </a:r>
          </a:p>
          <a:p>
            <a:pPr marL="0" indent="0">
              <a:spcAft>
                <a:spcPts val="600"/>
              </a:spcAft>
              <a:buNone/>
            </a:pPr>
            <a:r>
              <a:rPr lang="fr-FR" sz="1800" b="0" dirty="0">
                <a:latin typeface="Open Sans"/>
                <a:ea typeface="Open Sans"/>
                <a:cs typeface="Open Sans"/>
              </a:rPr>
              <a:t>Lorsque les jeunes n’ont pas réussi à décrocher de place en alternance par leurs propres moyens, ils peuvent être aidés par le service public de l’emploi en vue de trouver une entreprise et, ainsi, entrer en formation. Ce service relève de l’Agence fédérale </a:t>
            </a:r>
            <a:r>
              <a:rPr lang="fr-FR" sz="1800" b="0" i="0" strike="noStrike" cap="none" spc="0" baseline="0" dirty="0">
                <a:solidFill>
                  <a:srgbClr val="000000"/>
                </a:solidFill>
                <a:effectLst/>
                <a:latin typeface="Open Sans"/>
                <a:ea typeface="Open Sans"/>
                <a:cs typeface="Open Sans"/>
              </a:rPr>
              <a:t>pour l’emploi.</a:t>
            </a:r>
          </a:p>
          <a:p>
            <a:pPr marL="0" indent="0">
              <a:spcAft>
                <a:spcPts val="600"/>
              </a:spcAft>
              <a:buNone/>
            </a:pPr>
            <a:r>
              <a:rPr lang="fr-FR" sz="1400" dirty="0">
                <a:latin typeface="Open Sans"/>
                <a:ea typeface="Open Sans"/>
                <a:cs typeface="Open Sans"/>
              </a:rPr>
              <a:t>Les acteurs de l’aide sociale à l’enfance et à la jeunesse et ceux du service public de l’emploi </a:t>
            </a:r>
            <a:r>
              <a:rPr lang="fr-FR" sz="1400" b="0" dirty="0">
                <a:latin typeface="Open Sans"/>
                <a:ea typeface="Open Sans"/>
                <a:cs typeface="Open Sans"/>
              </a:rPr>
              <a:t>ont besoin l’un de l’autre dans différents cas : </a:t>
            </a:r>
          </a:p>
          <a:p>
            <a:pPr lvl="1">
              <a:spcAft>
                <a:spcPts val="600"/>
              </a:spcAft>
            </a:pPr>
            <a:r>
              <a:rPr lang="fr-FR" sz="1200" b="0" i="0" strike="noStrike" cap="none" spc="0" baseline="0" dirty="0">
                <a:solidFill>
                  <a:srgbClr val="000000"/>
                </a:solidFill>
                <a:effectLst/>
                <a:latin typeface="Open Sans"/>
                <a:ea typeface="Open Sans"/>
                <a:cs typeface="Open Sans"/>
              </a:rPr>
              <a:t>Lorsqu’il s’agit de l’intégration, de la formation et de l’insertion professionnelle du </a:t>
            </a:r>
            <a:r>
              <a:rPr lang="fr-FR" sz="1200" b="0" dirty="0">
                <a:latin typeface="Open Sans"/>
                <a:ea typeface="Open Sans"/>
                <a:cs typeface="Open Sans"/>
              </a:rPr>
              <a:t>public cible des « jeunes en situation de handicap ou socialement défavorisés » et</a:t>
            </a:r>
            <a:endParaRPr lang="fr-FR" sz="1200" b="0" i="0" strike="noStrike" cap="none" spc="0" baseline="0" dirty="0">
              <a:solidFill>
                <a:srgbClr val="000000"/>
              </a:solidFill>
              <a:effectLst/>
              <a:latin typeface="Open Sans"/>
              <a:ea typeface="Open Sans"/>
              <a:cs typeface="Open Sans"/>
            </a:endParaRPr>
          </a:p>
          <a:p>
            <a:pPr lvl="1">
              <a:spcAft>
                <a:spcPts val="600"/>
              </a:spcAft>
            </a:pPr>
            <a:r>
              <a:rPr lang="fr-FR" sz="1400" dirty="0">
                <a:latin typeface="Open Sans"/>
                <a:ea typeface="Open Sans"/>
                <a:cs typeface="Open Sans"/>
              </a:rPr>
              <a:t>Pour mettre sur pied des offres éducatives dans le cadre des passerelles entre l’école et la formation. </a:t>
            </a:r>
            <a:endParaRPr lang="fr-FR" sz="1400" b="0" i="0" strike="noStrike" cap="none" spc="0" baseline="0" dirty="0">
              <a:solidFill>
                <a:srgbClr val="000000"/>
              </a:solidFill>
              <a:effectLst/>
              <a:latin typeface="Open Sans"/>
              <a:ea typeface="Open Sans"/>
              <a:cs typeface="Open Sans"/>
            </a:endParaRPr>
          </a:p>
          <a:p>
            <a:pPr marL="7937" indent="0">
              <a:spcAft>
                <a:spcPts val="600"/>
              </a:spcAft>
              <a:buNone/>
            </a:pPr>
            <a:r>
              <a:rPr lang="fr-FR" sz="1300" b="0" dirty="0">
                <a:latin typeface="Open Sans"/>
                <a:ea typeface="Open Sans"/>
                <a:cs typeface="Open Sans"/>
              </a:rPr>
              <a:t>Cela se fait dans le cadre d’une coordination entre l’Agence fédérale pour l’emploi, les organismes de formation en entreprise et hors entreprise ainsi que les acteurs du recrutement et de la mise en relation employeurs / employés </a:t>
            </a:r>
            <a:r>
              <a:rPr lang="fr-FR" sz="1300" b="0" i="0" strike="noStrike" cap="none" spc="0" baseline="0" dirty="0">
                <a:solidFill>
                  <a:srgbClr val="000000"/>
                </a:solidFill>
                <a:effectLst/>
                <a:latin typeface="Open Sans"/>
                <a:ea typeface="Open Sans"/>
                <a:cs typeface="Open Sans"/>
              </a:rPr>
              <a:t>(art. 13, </a:t>
            </a:r>
            <a:r>
              <a:rPr lang="fr-FR" sz="1300" b="0" dirty="0">
                <a:latin typeface="Open Sans"/>
                <a:ea typeface="Open Sans"/>
                <a:cs typeface="Open Sans"/>
              </a:rPr>
              <a:t>al.</a:t>
            </a:r>
            <a:r>
              <a:rPr lang="fr-FR" sz="1300" b="0" i="0" strike="noStrike" cap="none" spc="0" baseline="0" dirty="0">
                <a:solidFill>
                  <a:srgbClr val="000000"/>
                </a:solidFill>
                <a:effectLst/>
                <a:latin typeface="Open Sans"/>
                <a:ea typeface="Open Sans"/>
                <a:cs typeface="Open Sans"/>
              </a:rPr>
              <a:t> 4 SGB VIII).</a:t>
            </a:r>
            <a:endParaRPr lang="de-DE" sz="5200" dirty="0">
              <a:solidFill>
                <a:srgbClr val="000000"/>
              </a:solidFill>
              <a:latin typeface="Franklin Gothic Medium" pitchFamily="34" charset="0"/>
            </a:endParaRP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29061331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1.1.13 </a:t>
            </a:r>
            <a:r>
              <a:rPr lang="fr-FR" dirty="0">
                <a:cs typeface="Open Sans"/>
              </a:rPr>
              <a:t>L’aide sociale à l’enfance et à la jeunesse et la santé</a:t>
            </a:r>
            <a:endParaRPr lang="fr-FR" sz="2200" b="1" i="0" strike="noStrike" cap="none" spc="0" baseline="0" dirty="0">
              <a:solidFill>
                <a:srgbClr val="000000"/>
              </a:solidFill>
              <a:effectLst/>
              <a:latin typeface="Open Sans"/>
              <a:ea typeface="Open Sans"/>
              <a:cs typeface="Open Sans"/>
            </a:endParaRPr>
          </a:p>
        </p:txBody>
      </p:sp>
      <p:sp>
        <p:nvSpPr>
          <p:cNvPr id="4" name="Inhaltsplatzhalter 3"/>
          <p:cNvSpPr>
            <a:spLocks noGrp="1"/>
          </p:cNvSpPr>
          <p:nvPr>
            <p:ph idx="1"/>
          </p:nvPr>
        </p:nvSpPr>
        <p:spPr>
          <a:xfrm>
            <a:off x="612742" y="1742466"/>
            <a:ext cx="7918516" cy="4351338"/>
          </a:xfrm>
        </p:spPr>
        <p:txBody>
          <a:bodyPr>
            <a:normAutofit fontScale="92500" lnSpcReduction="10000"/>
          </a:bodyPr>
          <a:lstStyle/>
          <a:p>
            <a:pPr marL="0" indent="0">
              <a:lnSpc>
                <a:spcPct val="130000"/>
              </a:lnSpc>
              <a:buNone/>
            </a:pPr>
            <a:r>
              <a:rPr lang="fr-FR" sz="1800" dirty="0">
                <a:cs typeface="Open Sans"/>
              </a:rPr>
              <a:t>Les domaines de l’aide sociale à l’enfance et de la santé</a:t>
            </a:r>
            <a:r>
              <a:rPr lang="fr-FR" sz="1800" b="1" i="0" strike="noStrike" cap="none" spc="0" baseline="0" dirty="0">
                <a:solidFill>
                  <a:srgbClr val="000000"/>
                </a:solidFill>
                <a:effectLst/>
                <a:latin typeface="Open Sans"/>
                <a:ea typeface="Open Sans"/>
                <a:cs typeface="Open Sans"/>
              </a:rPr>
              <a:t> </a:t>
            </a:r>
            <a:r>
              <a:rPr lang="fr-FR" sz="1800" b="0" dirty="0">
                <a:latin typeface="Open Sans"/>
                <a:ea typeface="Open Sans"/>
                <a:cs typeface="Open Sans"/>
              </a:rPr>
              <a:t>présentent un large éventail de points de jonction rendant une coopération indispensable</a:t>
            </a:r>
            <a:r>
              <a:rPr lang="fr-FR" sz="1800" b="0" i="0" strike="noStrike" cap="none" spc="0" baseline="0" dirty="0">
                <a:solidFill>
                  <a:srgbClr val="000000"/>
                </a:solidFill>
                <a:effectLst/>
                <a:latin typeface="Open Sans"/>
                <a:ea typeface="Open Sans"/>
                <a:cs typeface="Open Sans"/>
              </a:rPr>
              <a:t>. Les principaux partenaires de l’aide sociale à l’enfance et à la jeunesse relèvent des spécialités médicales suivantes :</a:t>
            </a:r>
          </a:p>
          <a:p>
            <a:pPr marL="533400" indent="-358775">
              <a:spcAft>
                <a:spcPts val="600"/>
              </a:spcAft>
            </a:pPr>
            <a:r>
              <a:rPr lang="fr-FR" sz="1600" b="0" dirty="0">
                <a:latin typeface="Open Sans"/>
                <a:ea typeface="Open Sans"/>
                <a:cs typeface="Open Sans"/>
              </a:rPr>
              <a:t>La pédopsychiatrie</a:t>
            </a:r>
            <a:r>
              <a:rPr lang="fr-FR" sz="1600" b="0" i="0" strike="noStrike" cap="none" spc="0" baseline="0" dirty="0">
                <a:solidFill>
                  <a:srgbClr val="000000"/>
                </a:solidFill>
                <a:effectLst/>
                <a:latin typeface="Open Sans"/>
                <a:ea typeface="Open Sans"/>
                <a:cs typeface="Open Sans"/>
              </a:rPr>
              <a:t>, avec la question lancinante de sa compétence pour les enfants et adolescents qui présentent des comportements inquiétants ;</a:t>
            </a:r>
          </a:p>
          <a:p>
            <a:pPr marL="533400" indent="-358775">
              <a:spcAft>
                <a:spcPts val="600"/>
              </a:spcAft>
            </a:pPr>
            <a:r>
              <a:rPr lang="fr-FR" sz="1600" b="0" dirty="0">
                <a:latin typeface="Open Sans"/>
                <a:ea typeface="Open Sans"/>
                <a:cs typeface="Open Sans"/>
              </a:rPr>
              <a:t>La </a:t>
            </a:r>
            <a:r>
              <a:rPr lang="fr-FR" sz="1600" b="0" i="0" strike="noStrike" cap="none" spc="0" baseline="0" dirty="0">
                <a:solidFill>
                  <a:srgbClr val="000000"/>
                </a:solidFill>
                <a:effectLst/>
                <a:latin typeface="Open Sans"/>
                <a:ea typeface="Open Sans"/>
                <a:cs typeface="Open Sans"/>
              </a:rPr>
              <a:t>psychiatrie pour adultes à double titre : l’accompagnement des jeunes majeurs (en lien avec l’aide sociale à la jeunesse) et l’aide apportée aux enfants de parents en situation de handicap mental ;</a:t>
            </a:r>
          </a:p>
          <a:p>
            <a:pPr marL="533400" indent="-358775">
              <a:spcAft>
                <a:spcPts val="600"/>
              </a:spcAft>
            </a:pPr>
            <a:r>
              <a:rPr lang="fr-FR" sz="1600" b="0" dirty="0">
                <a:latin typeface="Open Sans"/>
                <a:ea typeface="Open Sans"/>
                <a:cs typeface="Open Sans"/>
              </a:rPr>
              <a:t>La pé</a:t>
            </a:r>
            <a:r>
              <a:rPr lang="fr-FR" sz="1600" b="0" i="0" strike="noStrike" cap="none" spc="0" baseline="0" dirty="0">
                <a:solidFill>
                  <a:srgbClr val="000000"/>
                </a:solidFill>
                <a:effectLst/>
                <a:latin typeface="Open Sans"/>
                <a:ea typeface="Open Sans"/>
                <a:cs typeface="Open Sans"/>
              </a:rPr>
              <a:t>diatrie dans le cadre du repérage et de la mise à distance de différentes formes de mise en danger de l’enfant ;</a:t>
            </a:r>
          </a:p>
          <a:p>
            <a:pPr marL="533400" indent="-358775">
              <a:spcAft>
                <a:spcPts val="600"/>
              </a:spcAft>
            </a:pPr>
            <a:r>
              <a:rPr lang="fr-FR" sz="1600" b="0" dirty="0">
                <a:latin typeface="Open Sans"/>
                <a:ea typeface="Open Sans"/>
                <a:cs typeface="Open Sans"/>
              </a:rPr>
              <a:t>La médecine en général dans le cadre de la construction d’un système d’accompagnement des enfants de moins de trois ans et de leurs parents.  </a:t>
            </a:r>
            <a:endParaRPr lang="fr-FR" sz="1600" b="0" i="0" strike="noStrike" cap="none" spc="0" baseline="0" dirty="0">
              <a:solidFill>
                <a:srgbClr val="000000"/>
              </a:solidFill>
              <a:effectLst/>
              <a:latin typeface="Open Sans"/>
              <a:ea typeface="Open Sans"/>
              <a:cs typeface="Open Sans"/>
            </a:endParaRP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41793059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Autofit/>
          </a:bodyPr>
          <a:lstStyle/>
          <a:p>
            <a:r>
              <a:rPr lang="fr-FR" b="1" i="0" strike="noStrike" cap="none" spc="0" baseline="0" dirty="0">
                <a:solidFill>
                  <a:srgbClr val="000000"/>
                </a:solidFill>
                <a:effectLst/>
                <a:latin typeface="Open Sans"/>
                <a:ea typeface="Open Sans"/>
                <a:cs typeface="Open Sans"/>
              </a:rPr>
              <a:t>1.1.14 L’aide sociale à l’enfance et à la jeunesse et la sécurité matérielle</a:t>
            </a:r>
          </a:p>
        </p:txBody>
      </p:sp>
      <p:sp>
        <p:nvSpPr>
          <p:cNvPr id="3" name="Inhaltsplatzhalter 2"/>
          <p:cNvSpPr>
            <a:spLocks noGrp="1"/>
          </p:cNvSpPr>
          <p:nvPr>
            <p:ph idx="1"/>
          </p:nvPr>
        </p:nvSpPr>
        <p:spPr/>
        <p:txBody>
          <a:bodyPr>
            <a:normAutofit/>
          </a:bodyPr>
          <a:lstStyle/>
          <a:p>
            <a:pPr marL="0" indent="0">
              <a:buNone/>
            </a:pPr>
            <a:r>
              <a:rPr lang="fr-FR" sz="1800" b="0" i="0" strike="noStrike" cap="none" spc="0" baseline="0" dirty="0">
                <a:solidFill>
                  <a:srgbClr val="000000"/>
                </a:solidFill>
                <a:effectLst/>
                <a:latin typeface="Open Sans"/>
                <a:ea typeface="Open Sans"/>
                <a:cs typeface="Open Sans"/>
              </a:rPr>
              <a:t>La </a:t>
            </a:r>
            <a:r>
              <a:rPr lang="fr-FR" sz="1800" i="0" strike="noStrike" cap="none" spc="0" baseline="0" dirty="0">
                <a:solidFill>
                  <a:srgbClr val="000000"/>
                </a:solidFill>
                <a:effectLst/>
                <a:latin typeface="Open Sans"/>
                <a:ea typeface="Open Sans"/>
                <a:cs typeface="Open Sans"/>
              </a:rPr>
              <a:t>sécurité matérielle </a:t>
            </a:r>
            <a:r>
              <a:rPr lang="fr-FR" sz="1800" b="0" i="0" strike="noStrike" cap="none" spc="0" baseline="0" dirty="0">
                <a:solidFill>
                  <a:srgbClr val="000000"/>
                </a:solidFill>
                <a:effectLst/>
                <a:latin typeface="Open Sans"/>
                <a:ea typeface="Open Sans"/>
                <a:cs typeface="Open Sans"/>
              </a:rPr>
              <a:t>des personnes sans emploi relève du domaine d’action des </a:t>
            </a:r>
            <a:r>
              <a:rPr lang="fr-FR" sz="1800" b="0" i="1" strike="noStrike" cap="none" spc="0" baseline="0" dirty="0" err="1">
                <a:solidFill>
                  <a:srgbClr val="000000"/>
                </a:solidFill>
                <a:effectLst/>
                <a:latin typeface="Open Sans"/>
                <a:ea typeface="Open Sans"/>
                <a:cs typeface="Open Sans"/>
              </a:rPr>
              <a:t>Jobcenters</a:t>
            </a:r>
            <a:r>
              <a:rPr lang="fr-FR" sz="1800" b="0" i="0" strike="noStrike" cap="none" spc="0" baseline="0" dirty="0">
                <a:solidFill>
                  <a:srgbClr val="000000"/>
                </a:solidFill>
                <a:effectLst/>
                <a:latin typeface="Open Sans"/>
                <a:ea typeface="Open Sans"/>
                <a:cs typeface="Open Sans"/>
              </a:rPr>
              <a:t> implantés dans les différentes communes et autres collectivités locales allemandes. </a:t>
            </a:r>
          </a:p>
          <a:p>
            <a:pPr marL="0" indent="0">
              <a:buNone/>
            </a:pPr>
            <a:r>
              <a:rPr lang="fr-FR" sz="1600" b="0" i="0" strike="noStrike" cap="none" spc="0" baseline="0" dirty="0">
                <a:solidFill>
                  <a:srgbClr val="000000"/>
                </a:solidFill>
                <a:effectLst/>
                <a:latin typeface="Open Sans"/>
                <a:ea typeface="Open Sans"/>
                <a:cs typeface="Open Sans"/>
              </a:rPr>
              <a:t>Leur rôle est d’assurer le versement des minimas sociaux aux bénéficiaires de ces revenus de transfert. En Allemagne, 6 millions de personnes sont concernées, dont un tiers (environ 2 millions) sont des enfants et des jeunes.</a:t>
            </a:r>
          </a:p>
          <a:p>
            <a:pPr marL="446088" indent="-174625"/>
            <a:r>
              <a:rPr lang="fr-FR" sz="1500" b="0" i="0" strike="noStrike" cap="none" spc="0" baseline="0" dirty="0">
                <a:solidFill>
                  <a:srgbClr val="000000"/>
                </a:solidFill>
                <a:effectLst/>
                <a:latin typeface="Open Sans"/>
                <a:ea typeface="Open Sans"/>
                <a:cs typeface="Open Sans"/>
              </a:rPr>
              <a:t>Ces derniers font partie du public cible de l’aide sociale à l’enfance et à la jeunesse</a:t>
            </a:r>
          </a:p>
          <a:p>
            <a:pPr marL="446088" indent="-174625">
              <a:spcAft>
                <a:spcPts val="1200"/>
              </a:spcAft>
            </a:pPr>
            <a:r>
              <a:rPr lang="fr-FR" sz="1500" b="0" i="0" strike="noStrike" cap="none" spc="0" baseline="0" dirty="0">
                <a:solidFill>
                  <a:srgbClr val="000000"/>
                </a:solidFill>
                <a:effectLst/>
                <a:latin typeface="Open Sans"/>
                <a:ea typeface="Open Sans"/>
                <a:cs typeface="Open Sans"/>
              </a:rPr>
              <a:t> et sont surreprésentés parmi les bénéficiaires d’actions éducatives</a:t>
            </a:r>
            <a:r>
              <a:rPr lang="fr-FR" sz="1500" b="0" dirty="0">
                <a:latin typeface="Open Sans"/>
                <a:ea typeface="Open Sans"/>
                <a:cs typeface="Open Sans"/>
              </a:rPr>
              <a:t> </a:t>
            </a:r>
            <a:r>
              <a:rPr lang="fr-FR" sz="1500" b="0" i="0" strike="noStrike" cap="none" spc="0" baseline="0" dirty="0">
                <a:solidFill>
                  <a:srgbClr val="000000"/>
                </a:solidFill>
                <a:effectLst/>
                <a:latin typeface="Open Sans"/>
                <a:ea typeface="Open Sans"/>
                <a:cs typeface="Open Sans"/>
              </a:rPr>
              <a:t>ainsi que parmi les cas de retrait de l’autorité parentale. </a:t>
            </a:r>
          </a:p>
          <a:p>
            <a:pPr marL="0" indent="0">
              <a:spcAft>
                <a:spcPts val="1200"/>
              </a:spcAft>
              <a:buNone/>
            </a:pPr>
            <a:r>
              <a:rPr lang="fr-FR" sz="1600" b="1" i="0" strike="noStrike" cap="none" spc="0" baseline="0" dirty="0">
                <a:solidFill>
                  <a:srgbClr val="000000"/>
                </a:solidFill>
                <a:effectLst/>
                <a:latin typeface="Open Sans"/>
                <a:ea typeface="Open Sans"/>
                <a:cs typeface="Open Sans"/>
              </a:rPr>
              <a:t>Malgré </a:t>
            </a:r>
            <a:r>
              <a:rPr lang="fr-FR" sz="1600" dirty="0">
                <a:latin typeface="Open Sans"/>
                <a:ea typeface="Open Sans"/>
                <a:cs typeface="Open Sans"/>
              </a:rPr>
              <a:t>d</a:t>
            </a:r>
            <a:r>
              <a:rPr lang="fr-FR" sz="1600" b="1" i="0" strike="noStrike" cap="none" spc="0" baseline="0" dirty="0">
                <a:solidFill>
                  <a:srgbClr val="000000"/>
                </a:solidFill>
                <a:effectLst/>
                <a:latin typeface="Open Sans"/>
                <a:ea typeface="Open Sans"/>
                <a:cs typeface="Open Sans"/>
              </a:rPr>
              <a:t>es champs d’intervention et des publics cibles communs, l’action des services d’aide sociale à l’enfance et à la jeunesse et de ceux chargés de la sécurité matérielle des plus modestes n’est pas pensée de conserve.</a:t>
            </a: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16930638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1.1.15 L’aide sociale à l’enfance et à la jeunesse et la justice</a:t>
            </a:r>
          </a:p>
        </p:txBody>
      </p:sp>
      <p:sp>
        <p:nvSpPr>
          <p:cNvPr id="3" name="Inhaltsplatzhalter 2"/>
          <p:cNvSpPr>
            <a:spLocks noGrp="1"/>
          </p:cNvSpPr>
          <p:nvPr>
            <p:ph idx="1"/>
          </p:nvPr>
        </p:nvSpPr>
        <p:spPr/>
        <p:txBody>
          <a:bodyPr>
            <a:normAutofit lnSpcReduction="10000"/>
          </a:bodyPr>
          <a:lstStyle/>
          <a:p>
            <a:pPr marL="0" indent="0">
              <a:buNone/>
            </a:pPr>
            <a:r>
              <a:rPr lang="fr-FR" sz="1800" b="0" i="0" strike="noStrike" cap="none" spc="0" baseline="0" dirty="0">
                <a:solidFill>
                  <a:srgbClr val="000000"/>
                </a:solidFill>
                <a:effectLst/>
                <a:latin typeface="Open Sans"/>
                <a:ea typeface="Open Sans"/>
                <a:cs typeface="Open Sans"/>
              </a:rPr>
              <a:t>L’aide sociale à l’enfance et à la jeunesse est amenée à collaborer avec les </a:t>
            </a:r>
            <a:r>
              <a:rPr lang="fr-FR" sz="1800" b="1" i="0" strike="noStrike" cap="none" spc="0" baseline="0" dirty="0">
                <a:solidFill>
                  <a:srgbClr val="000000"/>
                </a:solidFill>
                <a:effectLst/>
                <a:latin typeface="Open Sans"/>
                <a:ea typeface="Open Sans"/>
                <a:cs typeface="Open Sans"/>
              </a:rPr>
              <a:t>juges </a:t>
            </a:r>
            <a:r>
              <a:rPr lang="fr-FR" sz="1800" dirty="0">
                <a:latin typeface="Open Sans"/>
                <a:ea typeface="Open Sans"/>
                <a:cs typeface="Open Sans"/>
              </a:rPr>
              <a:t>aux</a:t>
            </a:r>
            <a:r>
              <a:rPr lang="fr-FR" sz="1800" b="1" i="0" strike="noStrike" cap="none" spc="0" baseline="0" dirty="0">
                <a:solidFill>
                  <a:srgbClr val="000000"/>
                </a:solidFill>
                <a:effectLst/>
                <a:latin typeface="Open Sans"/>
                <a:ea typeface="Open Sans"/>
                <a:cs typeface="Open Sans"/>
              </a:rPr>
              <a:t> affaires familiales et les juges des </a:t>
            </a:r>
            <a:r>
              <a:rPr lang="fr-FR" sz="1800" dirty="0">
                <a:latin typeface="Open Sans"/>
                <a:ea typeface="Open Sans"/>
                <a:cs typeface="Open Sans"/>
              </a:rPr>
              <a:t>enfants </a:t>
            </a:r>
            <a:r>
              <a:rPr lang="fr-FR" sz="1800" b="0" i="0" strike="noStrike" cap="none" spc="0" baseline="0" dirty="0">
                <a:solidFill>
                  <a:srgbClr val="000000"/>
                </a:solidFill>
                <a:effectLst/>
                <a:latin typeface="Open Sans"/>
                <a:ea typeface="Open Sans"/>
                <a:cs typeface="Open Sans"/>
              </a:rPr>
              <a:t>dans différents contextes :</a:t>
            </a:r>
          </a:p>
          <a:p>
            <a:pPr lvl="1"/>
            <a:r>
              <a:rPr lang="fr-FR" sz="1500" b="0" i="0" strike="noStrike" cap="none" spc="0" baseline="0" dirty="0">
                <a:solidFill>
                  <a:srgbClr val="000000"/>
                </a:solidFill>
                <a:effectLst/>
                <a:latin typeface="Open Sans"/>
                <a:ea typeface="Open Sans"/>
                <a:cs typeface="Open Sans"/>
              </a:rPr>
              <a:t>Le juge aux affaires familiales est compétent en matière d’autorité parentale et statue également sur la garde et la résidence des enfants en cas de séparation ou de divorce. Il prend également des mesures pour protéger un mineur en danger.</a:t>
            </a:r>
          </a:p>
          <a:p>
            <a:pPr lvl="1"/>
            <a:r>
              <a:rPr lang="fr-FR" sz="1500" b="0" i="0" strike="noStrike" cap="none" spc="0" baseline="0" dirty="0">
                <a:solidFill>
                  <a:srgbClr val="000000"/>
                </a:solidFill>
                <a:effectLst/>
                <a:latin typeface="Open Sans"/>
                <a:ea typeface="Open Sans"/>
                <a:cs typeface="Open Sans"/>
              </a:rPr>
              <a:t>Le juge des enfants est compétent en matière de justice pénale des mineurs et des jeunes adultes lorsque ces derniers commettent des infractions, conformément à la procédure prévue par la loi relative à la justice pénale des mineurs.</a:t>
            </a:r>
          </a:p>
          <a:p>
            <a:pPr marL="0" indent="0">
              <a:spcAft>
                <a:spcPts val="1200"/>
              </a:spcAft>
              <a:buNone/>
            </a:pPr>
            <a:r>
              <a:rPr lang="fr-FR" sz="1600" b="1" i="0" strike="noStrike" cap="none" spc="0" baseline="0" dirty="0">
                <a:solidFill>
                  <a:srgbClr val="000000"/>
                </a:solidFill>
                <a:effectLst/>
                <a:latin typeface="Open Sans"/>
                <a:ea typeface="Open Sans"/>
                <a:cs typeface="Open Sans"/>
              </a:rPr>
              <a:t>Les services d’aide sociale à l’enfance et à la jeunesse ont l’obligation de coopérer dans le cadre de ces procédures judiciaires (cf. art. 50 et 52 du SGB VIII). Les tribunaux (chambre chargée des affaires familiales et juridiction pour mineurs) ont quant à eux l’obligation d’informer les services d’aide sociale à l’enfance et à la jeunesse de l’ensemble de ces procédures.</a:t>
            </a: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7084113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a:solidFill>
                  <a:srgbClr val="000000"/>
                </a:solidFill>
                <a:effectLst/>
                <a:latin typeface="Open Sans SemiBold"/>
                <a:ea typeface="Open Sans SemiBold"/>
                <a:cs typeface="Open Sans SemiBold"/>
              </a:rPr>
              <a:t>Présentation</a:t>
            </a:r>
          </a:p>
        </p:txBody>
      </p:sp>
    </p:spTree>
    <p:extLst>
      <p:ext uri="{BB962C8B-B14F-4D97-AF65-F5344CB8AC3E}">
        <p14:creationId xmlns:p14="http://schemas.microsoft.com/office/powerpoint/2010/main" val="11687411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Autofit/>
          </a:bodyPr>
          <a:lstStyle/>
          <a:p>
            <a:r>
              <a:rPr lang="fr-FR" b="1" i="0" strike="noStrike" cap="none" spc="0" baseline="0" dirty="0">
                <a:solidFill>
                  <a:srgbClr val="000000"/>
                </a:solidFill>
                <a:effectLst/>
                <a:latin typeface="Open Sans"/>
                <a:ea typeface="Open Sans"/>
                <a:cs typeface="Open Sans"/>
              </a:rPr>
              <a:t>1.1.16	L’aide sociale à l’enfance et à la jeunesse et la politique d’inclusion</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42900" y="1742466"/>
            <a:ext cx="8606890" cy="4634058"/>
          </a:xfrm>
        </p:spPr>
        <p:txBody>
          <a:bodyPr>
            <a:normAutofit/>
          </a:bodyPr>
          <a:lstStyle/>
          <a:p>
            <a:pPr marL="0" indent="0">
              <a:buNone/>
            </a:pPr>
            <a:r>
              <a:rPr lang="fr-FR" sz="1800" b="0" i="0" strike="noStrike" cap="none" spc="0" baseline="0" dirty="0">
                <a:solidFill>
                  <a:srgbClr val="000000"/>
                </a:solidFill>
                <a:effectLst/>
                <a:latin typeface="Open Sans"/>
                <a:ea typeface="Open Sans"/>
                <a:cs typeface="Open Sans"/>
              </a:rPr>
              <a:t>À ce jour (2021), </a:t>
            </a:r>
            <a:r>
              <a:rPr lang="fr-FR" sz="1800" b="1" i="0" strike="noStrike" cap="none" spc="0" baseline="0" dirty="0">
                <a:solidFill>
                  <a:srgbClr val="000000"/>
                </a:solidFill>
                <a:effectLst/>
                <a:latin typeface="Open Sans"/>
                <a:ea typeface="Open Sans"/>
                <a:cs typeface="Open Sans"/>
              </a:rPr>
              <a:t>les enfants en situation de handicap physique ou mental n’ont pas accès à une participation pleine et effective à la vie sociale</a:t>
            </a:r>
            <a:r>
              <a:rPr lang="fr-FR" sz="1800" b="0" i="0" strike="noStrike" cap="none" spc="0" baseline="0" dirty="0">
                <a:solidFill>
                  <a:srgbClr val="000000"/>
                </a:solidFill>
                <a:effectLst/>
                <a:latin typeface="Open Sans"/>
                <a:ea typeface="Open Sans"/>
                <a:cs typeface="Open Sans"/>
              </a:rPr>
              <a:t>, comme le prévoit pourtant la Convention des Nations unies relative aux droits des personnes handicapées.</a:t>
            </a:r>
          </a:p>
          <a:p>
            <a:pPr lvl="1"/>
            <a:r>
              <a:rPr lang="fr-FR" sz="1700" b="0" i="0" strike="noStrike" cap="none" spc="0" baseline="0" dirty="0">
                <a:solidFill>
                  <a:srgbClr val="000000"/>
                </a:solidFill>
                <a:effectLst/>
                <a:latin typeface="Open Sans"/>
                <a:ea typeface="Open Sans"/>
                <a:cs typeface="Open Sans"/>
              </a:rPr>
              <a:t>Conformément au Livre IX du SGB, ce sont les services d’aide à l’intégration des adultes en situation de handicap qui prennent en charge ces enfants.</a:t>
            </a:r>
          </a:p>
          <a:p>
            <a:pPr lvl="1"/>
            <a:r>
              <a:rPr lang="fr-FR" sz="1700" b="0" i="0" strike="noStrike" cap="none" spc="0" baseline="0" dirty="0">
                <a:solidFill>
                  <a:srgbClr val="000000"/>
                </a:solidFill>
                <a:effectLst/>
                <a:latin typeface="Open Sans"/>
                <a:ea typeface="Open Sans"/>
                <a:cs typeface="Open Sans"/>
              </a:rPr>
              <a:t>Les enfants en situation de handicap échappent en partie aux prestations et aux missions régaliennes de l’aide sociale à l’enfance et à la jeunesse, alors même que celles-ci concernent tous les enfants.</a:t>
            </a:r>
          </a:p>
          <a:p>
            <a:pPr marL="0" indent="0">
              <a:buNone/>
            </a:pPr>
            <a:r>
              <a:rPr lang="fr-FR" sz="1600" i="0" strike="noStrike" cap="none" spc="0" baseline="0" dirty="0">
                <a:solidFill>
                  <a:srgbClr val="000000"/>
                </a:solidFill>
                <a:effectLst/>
                <a:latin typeface="Open Sans"/>
                <a:ea typeface="Open Sans"/>
                <a:cs typeface="Open Sans"/>
              </a:rPr>
              <a:t>La </a:t>
            </a:r>
            <a:r>
              <a:rPr lang="fr-FR" sz="1600" dirty="0">
                <a:latin typeface="Open Sans"/>
                <a:ea typeface="Open Sans"/>
                <a:cs typeface="Open Sans"/>
              </a:rPr>
              <a:t>Loi fédérale visant à renforcer la place des enfants et des jeunes </a:t>
            </a:r>
            <a:r>
              <a:rPr lang="fr-FR" sz="1600" b="1" i="0" strike="noStrike" cap="none" spc="0" baseline="0" dirty="0">
                <a:solidFill>
                  <a:srgbClr val="000000"/>
                </a:solidFill>
                <a:effectLst/>
                <a:latin typeface="Open Sans"/>
                <a:ea typeface="Open Sans"/>
                <a:cs typeface="Open Sans"/>
              </a:rPr>
              <a:t>pose les bases légales d’un remaniement inclusif du Livre VIII du SGB à partir de 2028, notamment afin que tous les enfants soient pris en charge par l’aide sociale à l’enfance et à la jeunesse, qu’ils soient ou non en situation de handicap.</a:t>
            </a:r>
            <a:endParaRPr lang="de-DE" sz="1600"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41440446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0" lvl="1" indent="0">
              <a:spcBef>
                <a:spcPts val="1000"/>
              </a:spcBef>
              <a:buNone/>
            </a:pPr>
            <a:r>
              <a:rPr lang="fr-FR" sz="1800" b="0" i="0" strike="noStrike" cap="none" spc="0" baseline="0" dirty="0">
                <a:solidFill>
                  <a:srgbClr val="000000"/>
                </a:solidFill>
                <a:effectLst/>
                <a:latin typeface="Open Sans"/>
                <a:ea typeface="Open Sans"/>
                <a:cs typeface="Open Sans"/>
              </a:rPr>
              <a:t>Le développement du numérique dans la société s’accélère et s’invite à la fois dans la réalité quotidienne des jeunes et dans les méthodes de travail des services sociaux, </a:t>
            </a:r>
            <a:r>
              <a:rPr lang="fr-FR" sz="1800" b="1" i="0" strike="noStrike" cap="none" spc="0" baseline="0" dirty="0">
                <a:solidFill>
                  <a:srgbClr val="000000"/>
                </a:solidFill>
                <a:effectLst/>
                <a:latin typeface="Open Sans"/>
                <a:ea typeface="Open Sans"/>
                <a:cs typeface="Open Sans"/>
              </a:rPr>
              <a:t>bouleversant l’aide sociale à l’enfance et à la jeunesse </a:t>
            </a:r>
            <a:r>
              <a:rPr lang="fr-FR" sz="1800" b="0" i="0" strike="noStrike" cap="none" spc="0" baseline="0" dirty="0">
                <a:solidFill>
                  <a:srgbClr val="000000"/>
                </a:solidFill>
                <a:effectLst/>
                <a:latin typeface="Open Sans"/>
                <a:ea typeface="Open Sans"/>
                <a:cs typeface="Open Sans"/>
              </a:rPr>
              <a:t>à plusieurs égards :</a:t>
            </a:r>
            <a:endParaRPr lang="de-DE" altLang="de-DE" dirty="0">
              <a:solidFill>
                <a:srgbClr val="000000"/>
              </a:solidFill>
              <a:sym typeface="Wingdings" panose="05000000000000000000" pitchFamily="2" charset="2"/>
            </a:endParaRPr>
          </a:p>
          <a:p>
            <a:pPr lvl="1"/>
            <a:r>
              <a:rPr lang="fr-FR" sz="1600" b="0" i="0" strike="noStrike" cap="none" spc="0" baseline="0" dirty="0">
                <a:solidFill>
                  <a:srgbClr val="000000"/>
                </a:solidFill>
                <a:effectLst/>
                <a:latin typeface="Open Sans"/>
                <a:ea typeface="Open Sans"/>
                <a:cs typeface="Open Sans"/>
              </a:rPr>
              <a:t>Premièrement, les expériences de vie des enfants et des jeunes se jouent désormais largement dans des </a:t>
            </a:r>
            <a:r>
              <a:rPr lang="fr-FR" sz="1600" b="1" i="0" strike="noStrike" cap="none" spc="0" baseline="0" dirty="0">
                <a:solidFill>
                  <a:srgbClr val="000000"/>
                </a:solidFill>
                <a:effectLst/>
                <a:latin typeface="Open Sans"/>
                <a:ea typeface="Open Sans"/>
                <a:cs typeface="Open Sans"/>
              </a:rPr>
              <a:t>espaces numériques</a:t>
            </a:r>
            <a:r>
              <a:rPr lang="fr-FR" sz="1600" b="0" i="0" strike="noStrike" cap="none" spc="0" baseline="0" dirty="0">
                <a:solidFill>
                  <a:srgbClr val="000000"/>
                </a:solidFill>
                <a:effectLst/>
                <a:latin typeface="Open Sans"/>
                <a:ea typeface="Open Sans"/>
                <a:cs typeface="Open Sans"/>
              </a:rPr>
              <a:t>. Mondes réel et virtuel se recoupent en de nombreux endroits. </a:t>
            </a:r>
          </a:p>
          <a:p>
            <a:pPr lvl="1"/>
            <a:r>
              <a:rPr lang="fr-FR" sz="1600" b="0" i="0" strike="noStrike" cap="none" spc="0" baseline="0" dirty="0">
                <a:solidFill>
                  <a:srgbClr val="000000"/>
                </a:solidFill>
                <a:effectLst/>
                <a:latin typeface="Open Sans"/>
                <a:ea typeface="Open Sans"/>
                <a:cs typeface="Open Sans"/>
              </a:rPr>
              <a:t>Deuxièmement, les </a:t>
            </a:r>
            <a:r>
              <a:rPr lang="fr-FR" sz="1600" b="1" i="0" strike="noStrike" cap="none" spc="0" baseline="0" dirty="0">
                <a:solidFill>
                  <a:srgbClr val="000000"/>
                </a:solidFill>
                <a:effectLst/>
                <a:latin typeface="Open Sans"/>
                <a:ea typeface="Open Sans"/>
                <a:cs typeface="Open Sans"/>
              </a:rPr>
              <a:t>services</a:t>
            </a:r>
            <a:r>
              <a:rPr lang="fr-FR" sz="1600" b="0" i="0" strike="noStrike" cap="none" spc="0" baseline="0" dirty="0">
                <a:solidFill>
                  <a:srgbClr val="000000"/>
                </a:solidFill>
                <a:effectLst/>
                <a:latin typeface="Open Sans"/>
                <a:ea typeface="Open Sans"/>
                <a:cs typeface="Open Sans"/>
              </a:rPr>
              <a:t> des différents secteurs d’intervention de l’aide sociale à l’enfance et à la jeunesse ont dû être adaptés aux nouvelles exigences numériques pour conserver leur pertinence par rapport à la réalité quotidienne des jeunes.</a:t>
            </a:r>
          </a:p>
          <a:p>
            <a:pPr lvl="1"/>
            <a:r>
              <a:rPr lang="fr-FR" sz="1600" b="0" i="0" strike="noStrike" cap="none" spc="0" baseline="0" dirty="0">
                <a:solidFill>
                  <a:srgbClr val="000000"/>
                </a:solidFill>
                <a:effectLst/>
                <a:latin typeface="Open Sans"/>
                <a:ea typeface="Open Sans"/>
                <a:cs typeface="Open Sans"/>
              </a:rPr>
              <a:t>Enfin, à l’ère du numérique, les acteurs publics et les organismes indépendants de l’aide sociale à l’enfance et à la jeunesse doivent adopter de nouveaux modes de gestion administrative permettant de garantir des conditions de travail et de coopération modernes et performantes.</a:t>
            </a:r>
            <a:endParaRPr lang="en-GB" altLang="de-DE" sz="1900" dirty="0">
              <a:solidFill>
                <a:srgbClr val="000000"/>
              </a:solidFill>
            </a:endParaRPr>
          </a:p>
        </p:txBody>
      </p:sp>
      <p:sp>
        <p:nvSpPr>
          <p:cNvPr id="3" name="Titel 2"/>
          <p:cNvSpPr>
            <a:spLocks noGrp="1"/>
          </p:cNvSpPr>
          <p:nvPr>
            <p:ph type="title"/>
          </p:nvPr>
        </p:nvSpPr>
        <p:spPr>
          <a:xfrm>
            <a:off x="0" y="912349"/>
            <a:ext cx="9144000" cy="410028"/>
          </a:xfrm>
        </p:spPr>
        <p:txBody>
          <a:bodyPr>
            <a:noAutofit/>
          </a:bodyPr>
          <a:lstStyle/>
          <a:p>
            <a:r>
              <a:rPr lang="fr-FR" b="1" i="0" strike="noStrike" cap="none" spc="0" baseline="0" dirty="0">
                <a:solidFill>
                  <a:srgbClr val="000000"/>
                </a:solidFill>
                <a:effectLst/>
                <a:latin typeface="Open Sans"/>
                <a:ea typeface="Open Sans"/>
                <a:cs typeface="Open Sans"/>
              </a:rPr>
              <a:t>1.1.17 L’aide sociale à l’enfance et à la jeunesse et le développement du numérique</a:t>
            </a: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17481877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2742" y="1556238"/>
            <a:ext cx="7918516" cy="4537566"/>
          </a:xfrm>
        </p:spPr>
        <p:txBody>
          <a:bodyPr>
            <a:normAutofit fontScale="92500"/>
          </a:bodyPr>
          <a:lstStyle/>
          <a:p>
            <a:pPr marL="0" indent="0">
              <a:buNone/>
            </a:pPr>
            <a:r>
              <a:rPr lang="fr-FR" sz="1800" b="0" i="0" strike="noStrike" cap="none" spc="0" baseline="0" dirty="0">
                <a:solidFill>
                  <a:srgbClr val="000000"/>
                </a:solidFill>
                <a:effectLst/>
                <a:latin typeface="Open Sans"/>
                <a:ea typeface="Open Sans"/>
                <a:cs typeface="Open Sans"/>
              </a:rPr>
              <a:t>La société allemande présente </a:t>
            </a:r>
            <a:r>
              <a:rPr lang="fr-FR" sz="1800" b="1" i="0" strike="noStrike" cap="none" spc="0" baseline="0" dirty="0">
                <a:solidFill>
                  <a:srgbClr val="000000"/>
                </a:solidFill>
                <a:effectLst/>
                <a:latin typeface="Open Sans"/>
                <a:ea typeface="Open Sans"/>
                <a:cs typeface="Open Sans"/>
              </a:rPr>
              <a:t>une grande diversité (et de fortes inégalités) </a:t>
            </a:r>
            <a:r>
              <a:rPr lang="fr-FR" sz="1800" b="0" i="0" strike="noStrike" cap="none" spc="0" baseline="0" dirty="0">
                <a:solidFill>
                  <a:srgbClr val="000000"/>
                </a:solidFill>
                <a:effectLst/>
                <a:latin typeface="Open Sans"/>
                <a:ea typeface="Open Sans"/>
                <a:cs typeface="Open Sans"/>
              </a:rPr>
              <a:t>en termes aussi bien de </a:t>
            </a:r>
            <a:r>
              <a:rPr lang="fr-FR" sz="1800" b="1" i="0" strike="noStrike" cap="none" spc="0" baseline="0" dirty="0">
                <a:solidFill>
                  <a:srgbClr val="000000"/>
                </a:solidFill>
                <a:effectLst/>
                <a:latin typeface="Open Sans"/>
                <a:ea typeface="Open Sans"/>
                <a:cs typeface="Open Sans"/>
              </a:rPr>
              <a:t>conditions de vie</a:t>
            </a:r>
            <a:r>
              <a:rPr lang="fr-FR" sz="1800" b="0" i="0" strike="noStrike" cap="none" spc="0" baseline="0" dirty="0">
                <a:solidFill>
                  <a:srgbClr val="000000"/>
                </a:solidFill>
                <a:effectLst/>
                <a:latin typeface="Open Sans"/>
                <a:ea typeface="Open Sans"/>
                <a:cs typeface="Open Sans"/>
              </a:rPr>
              <a:t> que d’origines ethniques et culturelles, de situation matérielle, de religion et de diplôme. </a:t>
            </a:r>
          </a:p>
          <a:p>
            <a:pPr marL="0" indent="0">
              <a:buNone/>
            </a:pPr>
            <a:r>
              <a:rPr lang="fr-FR" sz="1600" b="0" i="0" strike="noStrike" cap="none" spc="0" baseline="0" dirty="0">
                <a:solidFill>
                  <a:srgbClr val="000000"/>
                </a:solidFill>
                <a:effectLst/>
                <a:latin typeface="Open Sans"/>
                <a:ea typeface="Open Sans"/>
                <a:cs typeface="Open Sans"/>
              </a:rPr>
              <a:t>Par conséquent, l’aide sociale à l’enfance et à la jeunesse doit</a:t>
            </a:r>
          </a:p>
          <a:p>
            <a:pPr marL="350837" indent="-342900"/>
            <a:r>
              <a:rPr lang="fr-FR" sz="1400" b="0" i="0" strike="noStrike" cap="none" spc="0" baseline="0" dirty="0">
                <a:solidFill>
                  <a:srgbClr val="000000"/>
                </a:solidFill>
                <a:effectLst/>
                <a:latin typeface="Open Sans"/>
                <a:ea typeface="Open Sans"/>
                <a:cs typeface="Open Sans"/>
              </a:rPr>
              <a:t> tenir compte de la situation particulière de chaque jeune et de ses parents et identifier leurs besoins spécifiques en matière d’éducation, d’aide et d’accompagnement,</a:t>
            </a:r>
          </a:p>
          <a:p>
            <a:pPr marL="350837" indent="-342900"/>
            <a:r>
              <a:rPr lang="fr-FR" sz="1400" b="0" i="0" strike="noStrike" cap="none" spc="0" baseline="0" dirty="0">
                <a:solidFill>
                  <a:srgbClr val="000000"/>
                </a:solidFill>
                <a:effectLst/>
                <a:latin typeface="Open Sans"/>
                <a:ea typeface="Open Sans"/>
                <a:cs typeface="Open Sans"/>
              </a:rPr>
              <a:t>l’objectif étant de concevoir et de proposer des services adaptés à la situation de chaque enfant, chaque adolescent, chaque jeune adulte et de sa famille,</a:t>
            </a:r>
          </a:p>
          <a:p>
            <a:pPr marL="350837" indent="-342900"/>
            <a:r>
              <a:rPr lang="fr-FR" sz="1400" b="0" i="0" strike="noStrike" cap="none" spc="0" baseline="0" dirty="0">
                <a:solidFill>
                  <a:srgbClr val="000000"/>
                </a:solidFill>
                <a:effectLst/>
                <a:latin typeface="Open Sans"/>
                <a:ea typeface="Open Sans"/>
                <a:cs typeface="Open Sans"/>
              </a:rPr>
              <a:t>de garantir l’accessibilité de ces services pour toutes les populations, et de veiller à l’ouverture d’esprit comme caractéristique fondamentale de l’aide sociale à l’enfance et à la jeunesse.</a:t>
            </a:r>
          </a:p>
          <a:p>
            <a:pPr marL="0" indent="0">
              <a:buNone/>
            </a:pPr>
            <a:r>
              <a:rPr lang="fr-FR" sz="1600" b="1" i="0" strike="noStrike" cap="none" spc="0" baseline="0" dirty="0">
                <a:solidFill>
                  <a:srgbClr val="000000"/>
                </a:solidFill>
                <a:effectLst/>
                <a:latin typeface="Open Sans"/>
                <a:ea typeface="Open Sans"/>
                <a:cs typeface="Open Sans"/>
              </a:rPr>
              <a:t>L’ensemble des services d’aide sociale à l’enfance et à la jeunesse ont pour mission fondamentale de combattre le racisme et les discriminations sous toutes leurs formes.</a:t>
            </a:r>
            <a:endParaRPr lang="de-DE" dirty="0"/>
          </a:p>
        </p:txBody>
      </p:sp>
      <p:sp>
        <p:nvSpPr>
          <p:cNvPr id="3" name="Titel 2"/>
          <p:cNvSpPr>
            <a:spLocks noGrp="1"/>
          </p:cNvSpPr>
          <p:nvPr>
            <p:ph type="title"/>
          </p:nvPr>
        </p:nvSpPr>
        <p:spPr>
          <a:xfrm>
            <a:off x="0" y="912349"/>
            <a:ext cx="9144000" cy="428738"/>
          </a:xfrm>
        </p:spPr>
        <p:txBody>
          <a:bodyPr>
            <a:noAutofit/>
          </a:bodyPr>
          <a:lstStyle/>
          <a:p>
            <a:r>
              <a:rPr lang="fr-FR" b="1" i="0" strike="noStrike" cap="none" spc="0" baseline="0" dirty="0">
                <a:solidFill>
                  <a:srgbClr val="000000"/>
                </a:solidFill>
                <a:effectLst/>
                <a:latin typeface="Open Sans"/>
                <a:ea typeface="Open Sans"/>
                <a:cs typeface="Open Sans"/>
              </a:rPr>
              <a:t>1.1.18 L’aide sociale à l’enfance et à la jeunesse et la diversité</a:t>
            </a: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24838562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a:solidFill>
                  <a:srgbClr val="000000"/>
                </a:solidFill>
                <a:effectLst/>
                <a:latin typeface="Open Sans SemiBold"/>
                <a:ea typeface="Open Sans SemiBold"/>
                <a:cs typeface="Open Sans SemiBold"/>
              </a:rPr>
              <a:t>1. Situation générale</a:t>
            </a:r>
          </a:p>
        </p:txBody>
      </p:sp>
      <p:sp>
        <p:nvSpPr>
          <p:cNvPr id="5" name="Untertitel 2">
            <a:extLst>
              <a:ext uri="{FF2B5EF4-FFF2-40B4-BE49-F238E27FC236}">
                <a16:creationId xmlns:a16="http://schemas.microsoft.com/office/drawing/2014/main" id="{8BC1E8A5-813B-AB43-BD54-3F917674DA8E}"/>
              </a:ext>
            </a:extLst>
          </p:cNvPr>
          <p:cNvSpPr>
            <a:spLocks noGrp="1"/>
          </p:cNvSpPr>
          <p:nvPr>
            <p:ph type="subTitle" idx="1"/>
          </p:nvPr>
        </p:nvSpPr>
        <p:spPr>
          <a:xfrm>
            <a:off x="685800" y="3864208"/>
            <a:ext cx="7772399" cy="1320801"/>
          </a:xfrm>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1.2 </a:t>
            </a:r>
            <a:r>
              <a:rPr lang="fr-FR" sz="2600" dirty="0">
                <a:latin typeface="Open Sans"/>
                <a:ea typeface="Open Sans"/>
                <a:cs typeface="Open Sans"/>
              </a:rPr>
              <a:t>L’État</a:t>
            </a:r>
            <a:endParaRPr lang="fr-FR" sz="2600" b="0" i="0" strike="noStrike" cap="none" spc="0" baseline="0" dirty="0">
              <a:solidFill>
                <a:srgbClr val="000000"/>
              </a:solidFill>
              <a:effectLst/>
              <a:latin typeface="Open Sans"/>
              <a:ea typeface="Open Sans"/>
              <a:cs typeface="Open Sans"/>
            </a:endParaRPr>
          </a:p>
        </p:txBody>
      </p:sp>
    </p:spTree>
    <p:extLst>
      <p:ext uri="{BB962C8B-B14F-4D97-AF65-F5344CB8AC3E}">
        <p14:creationId xmlns:p14="http://schemas.microsoft.com/office/powerpoint/2010/main" val="40130030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1.2.1 L’État de droit</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501706" y="1645361"/>
            <a:ext cx="8299394" cy="4663960"/>
          </a:xfrm>
        </p:spPr>
        <p:txBody>
          <a:bodyPr>
            <a:normAutofit lnSpcReduction="10000"/>
          </a:bodyPr>
          <a:lstStyle/>
          <a:p>
            <a:pPr marL="0" indent="0">
              <a:buNone/>
            </a:pPr>
            <a:r>
              <a:rPr lang="fr-FR" sz="1800" b="0" dirty="0">
                <a:latin typeface="Open Sans"/>
                <a:ea typeface="Open Sans"/>
                <a:cs typeface="Open Sans"/>
              </a:rPr>
              <a:t>La République fédérale d’Allemagne est un </a:t>
            </a:r>
            <a:r>
              <a:rPr lang="fr-FR" sz="1800" dirty="0">
                <a:latin typeface="Open Sans"/>
                <a:ea typeface="Open Sans"/>
                <a:cs typeface="Open Sans"/>
              </a:rPr>
              <a:t>État de droit </a:t>
            </a:r>
            <a:r>
              <a:rPr lang="fr-FR" sz="1800" b="0" dirty="0">
                <a:latin typeface="Open Sans"/>
                <a:ea typeface="Open Sans"/>
                <a:cs typeface="Open Sans"/>
              </a:rPr>
              <a:t>républicain, démocratique et social (a</a:t>
            </a:r>
            <a:r>
              <a:rPr lang="fr-FR" sz="1800" b="0" i="0" strike="noStrike" cap="none" spc="0" baseline="0" dirty="0">
                <a:solidFill>
                  <a:srgbClr val="000000"/>
                </a:solidFill>
                <a:effectLst/>
                <a:latin typeface="Open Sans"/>
                <a:ea typeface="Open Sans"/>
                <a:cs typeface="Open Sans"/>
              </a:rPr>
              <a:t>rt. 20, </a:t>
            </a:r>
            <a:r>
              <a:rPr lang="fr-FR" sz="1800" b="0" dirty="0">
                <a:latin typeface="Open Sans"/>
                <a:ea typeface="Open Sans"/>
                <a:cs typeface="Open Sans"/>
              </a:rPr>
              <a:t>al.</a:t>
            </a:r>
            <a:r>
              <a:rPr lang="fr-FR" sz="1800" b="0" i="0" strike="noStrike" cap="none" spc="0" baseline="0" dirty="0">
                <a:solidFill>
                  <a:srgbClr val="000000"/>
                </a:solidFill>
                <a:effectLst/>
                <a:latin typeface="Open Sans"/>
                <a:ea typeface="Open Sans"/>
                <a:cs typeface="Open Sans"/>
              </a:rPr>
              <a:t> 3 et art. 28 </a:t>
            </a:r>
            <a:r>
              <a:rPr lang="fr-FR" sz="1800" b="0" dirty="0">
                <a:latin typeface="Open Sans"/>
                <a:ea typeface="Open Sans"/>
                <a:cs typeface="Open Sans"/>
              </a:rPr>
              <a:t>de la Loi fondamentale</a:t>
            </a:r>
            <a:r>
              <a:rPr lang="fr-FR" sz="1800" b="0" i="0" strike="noStrike" cap="none" spc="0" baseline="0" dirty="0">
                <a:solidFill>
                  <a:srgbClr val="000000"/>
                </a:solidFill>
                <a:effectLst/>
                <a:latin typeface="Open Sans"/>
                <a:ea typeface="Open Sans"/>
                <a:cs typeface="Open Sans"/>
              </a:rPr>
              <a:t>), c’est-à-dire un État qui respecte l’ordre constitutionnel</a:t>
            </a:r>
            <a:r>
              <a:rPr lang="fr-FR" sz="1800" b="0" dirty="0">
                <a:latin typeface="Open Sans"/>
                <a:ea typeface="Open Sans"/>
                <a:cs typeface="Open Sans"/>
              </a:rPr>
              <a:t> et agit conformément à</a:t>
            </a:r>
            <a:r>
              <a:rPr lang="fr-FR" sz="1800" b="0" i="0" strike="noStrike" cap="none" spc="0" baseline="0" dirty="0">
                <a:solidFill>
                  <a:srgbClr val="000000"/>
                </a:solidFill>
                <a:effectLst/>
                <a:latin typeface="Open Sans"/>
                <a:ea typeface="Open Sans"/>
                <a:cs typeface="Open Sans"/>
              </a:rPr>
              <a:t> la loi et au droit. </a:t>
            </a:r>
          </a:p>
          <a:p>
            <a:pPr marL="0" indent="0">
              <a:buNone/>
            </a:pPr>
            <a:r>
              <a:rPr lang="fr-FR" sz="1800" dirty="0">
                <a:latin typeface="Open Sans"/>
                <a:ea typeface="Open Sans"/>
                <a:cs typeface="Open Sans"/>
              </a:rPr>
              <a:t>Implications essentielles </a:t>
            </a:r>
            <a:r>
              <a:rPr lang="fr-FR" sz="1800" b="1" i="0" strike="noStrike" cap="none" spc="0" baseline="0" dirty="0">
                <a:solidFill>
                  <a:srgbClr val="000000"/>
                </a:solidFill>
                <a:effectLst/>
                <a:latin typeface="Open Sans"/>
                <a:ea typeface="Open Sans"/>
                <a:cs typeface="Open Sans"/>
              </a:rPr>
              <a:t>:</a:t>
            </a:r>
          </a:p>
          <a:p>
            <a:r>
              <a:rPr lang="fr-FR" sz="1800" b="0" i="0" strike="noStrike" cap="none" spc="0" baseline="0" dirty="0">
                <a:solidFill>
                  <a:srgbClr val="000000"/>
                </a:solidFill>
                <a:effectLst/>
                <a:latin typeface="Open Sans"/>
                <a:ea typeface="Open Sans"/>
                <a:cs typeface="Open Sans"/>
              </a:rPr>
              <a:t>Respect des </a:t>
            </a:r>
            <a:r>
              <a:rPr lang="fr-FR" sz="1800" i="0" strike="noStrike" cap="none" spc="0" baseline="0" dirty="0">
                <a:solidFill>
                  <a:srgbClr val="000000"/>
                </a:solidFill>
                <a:effectLst/>
                <a:latin typeface="Open Sans"/>
                <a:ea typeface="Open Sans"/>
                <a:cs typeface="Open Sans"/>
              </a:rPr>
              <a:t>d</a:t>
            </a:r>
            <a:r>
              <a:rPr lang="fr-FR" sz="1800" dirty="0">
                <a:latin typeface="Open Sans"/>
                <a:ea typeface="Open Sans"/>
                <a:cs typeface="Open Sans"/>
              </a:rPr>
              <a:t>roits fondamentaux</a:t>
            </a:r>
            <a:r>
              <a:rPr lang="fr-FR" sz="1800" i="0" strike="noStrike" cap="none" spc="0" baseline="0" dirty="0">
                <a:solidFill>
                  <a:srgbClr val="000000"/>
                </a:solidFill>
                <a:effectLst/>
                <a:latin typeface="Open Sans"/>
                <a:ea typeface="Open Sans"/>
                <a:cs typeface="Open Sans"/>
              </a:rPr>
              <a:t>, du droit et de la loi </a:t>
            </a:r>
            <a:r>
              <a:rPr lang="fr-FR" sz="1800" b="0" i="0" strike="noStrike" cap="none" spc="0" baseline="0" dirty="0">
                <a:solidFill>
                  <a:srgbClr val="000000"/>
                </a:solidFill>
                <a:effectLst/>
                <a:latin typeface="Open Sans"/>
                <a:ea typeface="Open Sans"/>
                <a:cs typeface="Open Sans"/>
              </a:rPr>
              <a:t>(principe de légalité)</a:t>
            </a:r>
          </a:p>
          <a:p>
            <a:r>
              <a:rPr lang="fr-FR" sz="1800" b="1" i="0" strike="noStrike" cap="none" spc="0" baseline="0" dirty="0">
                <a:solidFill>
                  <a:srgbClr val="000000"/>
                </a:solidFill>
                <a:effectLst/>
                <a:latin typeface="Open Sans"/>
                <a:ea typeface="Open Sans"/>
                <a:cs typeface="Open Sans"/>
              </a:rPr>
              <a:t>Séparation des pouvoirs </a:t>
            </a:r>
            <a:r>
              <a:rPr lang="fr-FR" sz="1800" b="0" i="0" strike="noStrike" cap="none" spc="0" baseline="0" dirty="0">
                <a:solidFill>
                  <a:srgbClr val="000000"/>
                </a:solidFill>
                <a:effectLst/>
                <a:latin typeface="Open Sans"/>
                <a:ea typeface="Open Sans"/>
                <a:cs typeface="Open Sans"/>
              </a:rPr>
              <a:t>:</a:t>
            </a:r>
            <a:endParaRPr lang="fr-FR" sz="1900" b="0" i="0" strike="noStrike" cap="none" spc="0" baseline="0" dirty="0">
              <a:solidFill>
                <a:srgbClr val="000000"/>
              </a:solidFill>
              <a:effectLst/>
              <a:latin typeface="Open Sans"/>
              <a:ea typeface="Open Sans"/>
              <a:cs typeface="Open Sans"/>
            </a:endParaRPr>
          </a:p>
          <a:p>
            <a:pPr lvl="2"/>
            <a:r>
              <a:rPr lang="fr-FR" sz="1600" b="0" i="0" strike="noStrike" cap="none" spc="0" baseline="0" dirty="0">
                <a:solidFill>
                  <a:srgbClr val="000000"/>
                </a:solidFill>
                <a:effectLst/>
                <a:latin typeface="Open Sans"/>
                <a:ea typeface="Open Sans"/>
                <a:cs typeface="Open Sans"/>
              </a:rPr>
              <a:t>Législatif : </a:t>
            </a:r>
            <a:r>
              <a:rPr lang="fr-FR" sz="1600" b="1" i="0" strike="noStrike" cap="none" spc="0" baseline="0" dirty="0">
                <a:solidFill>
                  <a:srgbClr val="000000"/>
                </a:solidFill>
                <a:effectLst/>
                <a:latin typeface="Open Sans"/>
                <a:ea typeface="Open Sans"/>
                <a:cs typeface="Open Sans"/>
              </a:rPr>
              <a:t>Bundestag</a:t>
            </a:r>
            <a:r>
              <a:rPr lang="de-DE" sz="1600" i="0" strike="noStrike" cap="none" spc="0" baseline="0" dirty="0">
                <a:effectLst/>
              </a:rPr>
              <a:t> et </a:t>
            </a:r>
            <a:r>
              <a:rPr lang="fr-FR" b="1" dirty="0">
                <a:latin typeface="Open Sans"/>
                <a:ea typeface="Open Sans"/>
                <a:cs typeface="Open Sans"/>
              </a:rPr>
              <a:t>p</a:t>
            </a:r>
            <a:r>
              <a:rPr lang="fr-FR" sz="1600" b="1" i="0" strike="noStrike" cap="none" spc="0" baseline="0" dirty="0">
                <a:solidFill>
                  <a:srgbClr val="000000"/>
                </a:solidFill>
                <a:effectLst/>
                <a:latin typeface="Open Sans"/>
                <a:ea typeface="Open Sans"/>
                <a:cs typeface="Open Sans"/>
              </a:rPr>
              <a:t>arlements régionaux </a:t>
            </a:r>
          </a:p>
          <a:p>
            <a:pPr lvl="2"/>
            <a:r>
              <a:rPr lang="fr-FR" sz="1600" b="0" i="0" strike="noStrike" cap="none" spc="0" baseline="0" dirty="0">
                <a:solidFill>
                  <a:srgbClr val="000000"/>
                </a:solidFill>
                <a:effectLst/>
                <a:latin typeface="Open Sans"/>
                <a:ea typeface="Open Sans"/>
                <a:cs typeface="Open Sans"/>
              </a:rPr>
              <a:t>Exécutif : </a:t>
            </a:r>
            <a:r>
              <a:rPr lang="fr-FR" sz="1600" b="1" i="0" strike="noStrike" cap="none" spc="0" baseline="0" dirty="0">
                <a:solidFill>
                  <a:srgbClr val="000000"/>
                </a:solidFill>
                <a:effectLst/>
                <a:latin typeface="Open Sans"/>
                <a:ea typeface="Open Sans"/>
                <a:cs typeface="Open Sans"/>
              </a:rPr>
              <a:t>gouvernement / administration</a:t>
            </a:r>
          </a:p>
          <a:p>
            <a:pPr lvl="2"/>
            <a:r>
              <a:rPr lang="fr-FR" sz="1600" b="0" i="0" strike="noStrike" cap="none" spc="0" baseline="0" dirty="0">
                <a:solidFill>
                  <a:srgbClr val="000000"/>
                </a:solidFill>
                <a:effectLst/>
                <a:latin typeface="Open Sans"/>
                <a:ea typeface="Open Sans"/>
                <a:cs typeface="Open Sans"/>
              </a:rPr>
              <a:t>Judiciaire : </a:t>
            </a:r>
            <a:r>
              <a:rPr lang="fr-FR" sz="1600" b="1" i="0" strike="noStrike" cap="none" spc="0" baseline="0" dirty="0">
                <a:solidFill>
                  <a:srgbClr val="000000"/>
                </a:solidFill>
                <a:effectLst/>
                <a:latin typeface="Open Sans"/>
                <a:ea typeface="Open Sans"/>
                <a:cs typeface="Open Sans"/>
              </a:rPr>
              <a:t>tribunaux</a:t>
            </a:r>
            <a:endParaRPr lang="de-DE" dirty="0">
              <a:solidFill>
                <a:srgbClr val="000000"/>
              </a:solidFill>
            </a:endParaRPr>
          </a:p>
          <a:p>
            <a:pPr marL="285750" indent="-285750"/>
            <a:r>
              <a:rPr lang="fr-FR" sz="1800" b="0" dirty="0">
                <a:latin typeface="Open Sans"/>
                <a:ea typeface="Open Sans"/>
                <a:cs typeface="Open Sans"/>
              </a:rPr>
              <a:t>Assurance d’une </a:t>
            </a:r>
            <a:r>
              <a:rPr lang="fr-FR" sz="1800" dirty="0">
                <a:latin typeface="Open Sans"/>
                <a:ea typeface="Open Sans"/>
                <a:cs typeface="Open Sans"/>
              </a:rPr>
              <a:t>protection légale par des juges indépendants </a:t>
            </a:r>
            <a:r>
              <a:rPr lang="fr-FR" sz="1800" b="0" i="0" strike="noStrike" cap="none" spc="0" baseline="0" dirty="0">
                <a:solidFill>
                  <a:srgbClr val="000000"/>
                </a:solidFill>
                <a:effectLst/>
                <a:latin typeface="Open Sans"/>
                <a:ea typeface="Open Sans"/>
                <a:cs typeface="Open Sans"/>
              </a:rPr>
              <a:t>dans le cadre d’une procédure équitable.</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L’État</a:t>
            </a:r>
          </a:p>
        </p:txBody>
      </p:sp>
    </p:spTree>
    <p:extLst>
      <p:ext uri="{BB962C8B-B14F-4D97-AF65-F5344CB8AC3E}">
        <p14:creationId xmlns:p14="http://schemas.microsoft.com/office/powerpoint/2010/main" val="19970932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1.2.2 La République fédérale d’Allemagne, un État « social » </a:t>
            </a:r>
          </a:p>
        </p:txBody>
      </p:sp>
      <p:sp>
        <p:nvSpPr>
          <p:cNvPr id="23" name="Inhaltsplatzhalter 22"/>
          <p:cNvSpPr>
            <a:spLocks noGrp="1"/>
          </p:cNvSpPr>
          <p:nvPr>
            <p:ph idx="1"/>
          </p:nvPr>
        </p:nvSpPr>
        <p:spPr/>
        <p:txBody>
          <a:bodyPr>
            <a:noAutofit/>
          </a:bodyPr>
          <a:lstStyle/>
          <a:p>
            <a:pPr marL="0" indent="0">
              <a:buNone/>
            </a:pPr>
            <a:r>
              <a:rPr lang="fr-FR" sz="1800" b="0" i="0" strike="noStrike" cap="none" spc="0" baseline="0" dirty="0">
                <a:solidFill>
                  <a:srgbClr val="000000"/>
                </a:solidFill>
                <a:effectLst/>
                <a:latin typeface="Open Sans"/>
                <a:ea typeface="Open Sans"/>
                <a:cs typeface="Open Sans"/>
              </a:rPr>
              <a:t>Le concept d’ </a:t>
            </a:r>
            <a:r>
              <a:rPr lang="fr-FR" sz="1800" i="0" strike="noStrike" cap="none" spc="0" baseline="0" dirty="0">
                <a:solidFill>
                  <a:srgbClr val="000000"/>
                </a:solidFill>
                <a:effectLst/>
                <a:latin typeface="Open Sans"/>
                <a:ea typeface="Open Sans"/>
                <a:cs typeface="Open Sans"/>
              </a:rPr>
              <a:t>« État social » </a:t>
            </a:r>
            <a:r>
              <a:rPr lang="fr-FR" sz="1800" b="0" i="0" strike="noStrike" cap="none" spc="0" baseline="0" dirty="0">
                <a:solidFill>
                  <a:srgbClr val="000000"/>
                </a:solidFill>
                <a:effectLst/>
                <a:latin typeface="Open Sans"/>
                <a:ea typeface="Open Sans"/>
                <a:cs typeface="Open Sans"/>
              </a:rPr>
              <a:t>revêt une dimension normative et comporte aussi un aspect descriptif : </a:t>
            </a:r>
          </a:p>
          <a:p>
            <a:r>
              <a:rPr lang="fr-FR" sz="1600" b="1" i="0" strike="noStrike" cap="none" spc="0" baseline="0" dirty="0">
                <a:solidFill>
                  <a:srgbClr val="000000"/>
                </a:solidFill>
                <a:effectLst/>
                <a:latin typeface="Open Sans"/>
                <a:ea typeface="Open Sans"/>
                <a:cs typeface="Open Sans"/>
              </a:rPr>
              <a:t>Il est normatif</a:t>
            </a:r>
            <a:r>
              <a:rPr lang="fr-FR" sz="1600" b="0" i="0" strike="noStrike" cap="none" spc="0" baseline="0" dirty="0">
                <a:solidFill>
                  <a:srgbClr val="000000"/>
                </a:solidFill>
                <a:effectLst/>
                <a:latin typeface="Open Sans"/>
                <a:ea typeface="Open Sans"/>
                <a:cs typeface="Open Sans"/>
              </a:rPr>
              <a:t> parce que qu’il inscrit dans la </a:t>
            </a:r>
            <a:r>
              <a:rPr lang="fr-FR" sz="1600" b="0" dirty="0">
                <a:latin typeface="Open Sans"/>
                <a:ea typeface="Open Sans"/>
                <a:cs typeface="Open Sans"/>
              </a:rPr>
              <a:t>Loi fondamentale (la Constitution allemande) l’objectif étatique de garantir l’égalité sociale :</a:t>
            </a:r>
          </a:p>
          <a:p>
            <a:pPr lvl="1"/>
            <a:r>
              <a:rPr lang="fr-FR" sz="1400" b="0" i="0" strike="noStrike" cap="none" spc="0" baseline="0" dirty="0">
                <a:solidFill>
                  <a:srgbClr val="000000"/>
                </a:solidFill>
                <a:effectLst/>
                <a:latin typeface="Open Sans"/>
                <a:ea typeface="Open Sans"/>
                <a:cs typeface="Open Sans"/>
              </a:rPr>
              <a:t>« </a:t>
            </a:r>
            <a:r>
              <a:rPr lang="fr-FR" sz="1400" b="0" dirty="0">
                <a:latin typeface="Open Sans"/>
                <a:ea typeface="Open Sans"/>
                <a:cs typeface="Open Sans"/>
              </a:rPr>
              <a:t>La </a:t>
            </a:r>
            <a:r>
              <a:rPr lang="fr-FR" sz="1400" b="0" dirty="0" err="1">
                <a:latin typeface="Open Sans"/>
                <a:ea typeface="Open Sans"/>
                <a:cs typeface="Open Sans"/>
              </a:rPr>
              <a:t>République</a:t>
            </a:r>
            <a:r>
              <a:rPr lang="fr-FR" sz="1400" b="0" dirty="0">
                <a:latin typeface="Open Sans"/>
                <a:ea typeface="Open Sans"/>
                <a:cs typeface="Open Sans"/>
              </a:rPr>
              <a:t> </a:t>
            </a:r>
            <a:r>
              <a:rPr lang="fr-FR" sz="1400" b="0" dirty="0" err="1">
                <a:latin typeface="Open Sans"/>
                <a:ea typeface="Open Sans"/>
                <a:cs typeface="Open Sans"/>
              </a:rPr>
              <a:t>fédérale</a:t>
            </a:r>
            <a:r>
              <a:rPr lang="fr-FR" sz="1400" b="0" dirty="0">
                <a:latin typeface="Open Sans"/>
                <a:ea typeface="Open Sans"/>
                <a:cs typeface="Open Sans"/>
              </a:rPr>
              <a:t> d'Allemagne est un État </a:t>
            </a:r>
            <a:r>
              <a:rPr lang="fr-FR" sz="1400" b="0" dirty="0" err="1">
                <a:latin typeface="Open Sans"/>
                <a:ea typeface="Open Sans"/>
                <a:cs typeface="Open Sans"/>
              </a:rPr>
              <a:t>fédéral</a:t>
            </a:r>
            <a:r>
              <a:rPr lang="fr-FR" sz="1400" b="0" dirty="0">
                <a:latin typeface="Open Sans"/>
                <a:ea typeface="Open Sans"/>
                <a:cs typeface="Open Sans"/>
              </a:rPr>
              <a:t> </a:t>
            </a:r>
            <a:r>
              <a:rPr lang="fr-FR" sz="1400" b="0" dirty="0" err="1">
                <a:latin typeface="Open Sans"/>
                <a:ea typeface="Open Sans"/>
                <a:cs typeface="Open Sans"/>
              </a:rPr>
              <a:t>démocratique</a:t>
            </a:r>
            <a:r>
              <a:rPr lang="fr-FR" sz="1400" b="0" dirty="0">
                <a:latin typeface="Open Sans"/>
                <a:ea typeface="Open Sans"/>
                <a:cs typeface="Open Sans"/>
              </a:rPr>
              <a:t> et social »</a:t>
            </a:r>
            <a:r>
              <a:rPr lang="fr-FR" sz="1400" b="0" i="0" strike="noStrike" cap="none" spc="0" baseline="0" dirty="0">
                <a:solidFill>
                  <a:srgbClr val="000000"/>
                </a:solidFill>
                <a:effectLst/>
                <a:latin typeface="Open Sans"/>
                <a:ea typeface="Open Sans"/>
                <a:cs typeface="Open Sans"/>
              </a:rPr>
              <a:t> (art. 20, al.1)</a:t>
            </a:r>
            <a:r>
              <a:rPr lang="fr-FR" sz="1400" b="0" dirty="0">
                <a:latin typeface="Open Sans"/>
                <a:ea typeface="Open Sans"/>
                <a:cs typeface="Open Sans"/>
              </a:rPr>
              <a:t> et</a:t>
            </a:r>
          </a:p>
          <a:p>
            <a:pPr lvl="1"/>
            <a:r>
              <a:rPr lang="fr-FR" sz="1400" b="0" dirty="0">
                <a:latin typeface="Open Sans"/>
                <a:ea typeface="Open Sans"/>
                <a:cs typeface="Open Sans"/>
              </a:rPr>
              <a:t>« </a:t>
            </a:r>
            <a:r>
              <a:rPr lang="fr-FR" sz="1600" dirty="0">
                <a:solidFill>
                  <a:srgbClr val="000000"/>
                </a:solidFill>
                <a:effectLst/>
                <a:latin typeface="TimesNewRomanPSMT"/>
              </a:rPr>
              <a:t> </a:t>
            </a:r>
            <a:r>
              <a:rPr lang="fr-FR" sz="1400" b="0" dirty="0">
                <a:latin typeface="Open Sans"/>
                <a:ea typeface="Open Sans"/>
                <a:cs typeface="Open Sans"/>
              </a:rPr>
              <a:t>L'ordre constitutionnel des Länder doit être conforme aux principes d'un Etat de droit </a:t>
            </a:r>
            <a:r>
              <a:rPr lang="fr-FR" sz="1400" b="0" dirty="0" err="1">
                <a:latin typeface="Open Sans"/>
                <a:ea typeface="Open Sans"/>
                <a:cs typeface="Open Sans"/>
              </a:rPr>
              <a:t>républicain</a:t>
            </a:r>
            <a:r>
              <a:rPr lang="fr-FR" sz="1400" b="0" dirty="0">
                <a:latin typeface="Open Sans"/>
                <a:ea typeface="Open Sans"/>
                <a:cs typeface="Open Sans"/>
              </a:rPr>
              <a:t>, </a:t>
            </a:r>
            <a:r>
              <a:rPr lang="fr-FR" sz="1400" b="0" dirty="0" err="1">
                <a:latin typeface="Open Sans"/>
                <a:ea typeface="Open Sans"/>
                <a:cs typeface="Open Sans"/>
              </a:rPr>
              <a:t>démocratique</a:t>
            </a:r>
            <a:r>
              <a:rPr lang="fr-FR" sz="1400" b="0" dirty="0">
                <a:latin typeface="Open Sans"/>
                <a:ea typeface="Open Sans"/>
                <a:cs typeface="Open Sans"/>
              </a:rPr>
              <a:t> et social, au sens de la </a:t>
            </a:r>
            <a:r>
              <a:rPr lang="fr-FR" sz="1400" b="0" dirty="0" err="1">
                <a:latin typeface="Open Sans"/>
                <a:ea typeface="Open Sans"/>
                <a:cs typeface="Open Sans"/>
              </a:rPr>
              <a:t>présente</a:t>
            </a:r>
            <a:r>
              <a:rPr lang="fr-FR" sz="1400" b="0" dirty="0">
                <a:latin typeface="Open Sans"/>
                <a:ea typeface="Open Sans"/>
                <a:cs typeface="Open Sans"/>
              </a:rPr>
              <a:t> Loi fondamentale. » </a:t>
            </a:r>
            <a:r>
              <a:rPr lang="fr-FR" sz="1400" b="0" i="0" strike="noStrike" cap="none" spc="0" baseline="0" dirty="0">
                <a:solidFill>
                  <a:srgbClr val="000000"/>
                </a:solidFill>
                <a:effectLst/>
                <a:latin typeface="Open Sans"/>
                <a:ea typeface="Open Sans"/>
                <a:cs typeface="Open Sans"/>
              </a:rPr>
              <a:t>(</a:t>
            </a:r>
            <a:r>
              <a:rPr lang="fr-FR" sz="1400" b="0" dirty="0">
                <a:latin typeface="Open Sans"/>
                <a:ea typeface="Open Sans"/>
                <a:cs typeface="Open Sans"/>
              </a:rPr>
              <a:t>a</a:t>
            </a:r>
            <a:r>
              <a:rPr lang="fr-FR" sz="1400" b="0" i="0" strike="noStrike" cap="none" spc="0" baseline="0" dirty="0">
                <a:solidFill>
                  <a:srgbClr val="000000"/>
                </a:solidFill>
                <a:effectLst/>
                <a:latin typeface="Open Sans"/>
                <a:ea typeface="Open Sans"/>
                <a:cs typeface="Open Sans"/>
              </a:rPr>
              <a:t>rt. 28, </a:t>
            </a:r>
            <a:r>
              <a:rPr lang="fr-FR" sz="1400" b="0" dirty="0">
                <a:latin typeface="Open Sans"/>
                <a:ea typeface="Open Sans"/>
                <a:cs typeface="Open Sans"/>
              </a:rPr>
              <a:t>al</a:t>
            </a:r>
            <a:r>
              <a:rPr lang="fr-FR" sz="1400" b="0" i="0" strike="noStrike" cap="none" spc="0" baseline="0" dirty="0">
                <a:solidFill>
                  <a:srgbClr val="000000"/>
                </a:solidFill>
                <a:effectLst/>
                <a:latin typeface="Open Sans"/>
                <a:ea typeface="Open Sans"/>
                <a:cs typeface="Open Sans"/>
              </a:rPr>
              <a:t>. 1)</a:t>
            </a:r>
            <a:endParaRPr lang="de-DE" sz="1400" b="0" dirty="0">
              <a:solidFill>
                <a:srgbClr val="000000"/>
              </a:solidFill>
            </a:endParaRPr>
          </a:p>
          <a:p>
            <a:r>
              <a:rPr lang="fr-FR" sz="1600" dirty="0">
                <a:latin typeface="Open Sans"/>
                <a:ea typeface="Open Sans"/>
                <a:cs typeface="Open Sans"/>
              </a:rPr>
              <a:t>Il est </a:t>
            </a:r>
            <a:r>
              <a:rPr lang="fr-FR" sz="1600" b="0" dirty="0">
                <a:latin typeface="Open Sans"/>
                <a:ea typeface="Open Sans"/>
                <a:cs typeface="Open Sans"/>
              </a:rPr>
              <a:t>aussi </a:t>
            </a:r>
            <a:r>
              <a:rPr lang="fr-FR" sz="1600" dirty="0">
                <a:latin typeface="Open Sans"/>
                <a:ea typeface="Open Sans"/>
                <a:cs typeface="Open Sans"/>
              </a:rPr>
              <a:t>descriptif </a:t>
            </a:r>
            <a:r>
              <a:rPr lang="fr-FR" sz="1600" b="0" i="0" strike="noStrike" cap="none" spc="0" baseline="0" dirty="0">
                <a:solidFill>
                  <a:srgbClr val="000000"/>
                </a:solidFill>
                <a:effectLst/>
                <a:latin typeface="Open Sans"/>
                <a:ea typeface="Open Sans"/>
                <a:cs typeface="Open Sans"/>
              </a:rPr>
              <a:t>car, à partir de cette base normative, ce concept établit des structures </a:t>
            </a:r>
            <a:r>
              <a:rPr lang="fr-FR" sz="1600" b="0" dirty="0">
                <a:latin typeface="Open Sans"/>
                <a:ea typeface="Open Sans"/>
                <a:cs typeface="Open Sans"/>
              </a:rPr>
              <a:t>matures et précise le périmètre des mesures que l’État a prises afin de faire progresser la justice sociale </a:t>
            </a:r>
            <a:r>
              <a:rPr lang="fr-FR" sz="1600" b="0" i="0" strike="noStrike" cap="none" spc="0" baseline="0" dirty="0">
                <a:solidFill>
                  <a:srgbClr val="000000"/>
                </a:solidFill>
                <a:effectLst/>
                <a:latin typeface="Open Sans"/>
                <a:ea typeface="Open Sans"/>
                <a:cs typeface="Open Sans"/>
              </a:rPr>
              <a:t>(sécurité sociale et redistribution).</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L’État</a:t>
            </a:r>
          </a:p>
        </p:txBody>
      </p:sp>
    </p:spTree>
    <p:extLst>
      <p:ext uri="{BB962C8B-B14F-4D97-AF65-F5344CB8AC3E}">
        <p14:creationId xmlns:p14="http://schemas.microsoft.com/office/powerpoint/2010/main" val="1940605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2742" y="1700808"/>
            <a:ext cx="7918516" cy="4638862"/>
          </a:xfrm>
        </p:spPr>
        <p:txBody>
          <a:bodyPr>
            <a:normAutofit fontScale="85000" lnSpcReduction="10000"/>
          </a:bodyPr>
          <a:lstStyle/>
          <a:p>
            <a:pPr marL="0" indent="0">
              <a:buNone/>
            </a:pPr>
            <a:r>
              <a:rPr lang="fr-FR" sz="1700" b="1" i="0" strike="noStrike" cap="none" spc="0" baseline="0" dirty="0">
                <a:solidFill>
                  <a:srgbClr val="000000"/>
                </a:solidFill>
                <a:effectLst/>
                <a:latin typeface="Open Sans"/>
                <a:ea typeface="Open Sans"/>
                <a:cs typeface="Open Sans"/>
              </a:rPr>
              <a:t>… au sens du régime étatique de la République fédérale d’Allemagne</a:t>
            </a:r>
          </a:p>
          <a:p>
            <a:pPr marL="0" indent="0">
              <a:buNone/>
            </a:pPr>
            <a:r>
              <a:rPr lang="fr-FR" sz="1500" b="0" i="0" strike="noStrike" cap="none" spc="0" baseline="0" dirty="0">
                <a:solidFill>
                  <a:srgbClr val="000000"/>
                </a:solidFill>
                <a:effectLst/>
                <a:latin typeface="Open Sans"/>
                <a:ea typeface="Open Sans"/>
                <a:cs typeface="Open Sans"/>
              </a:rPr>
              <a:t>Art. 20, </a:t>
            </a:r>
            <a:r>
              <a:rPr lang="fr-FR" sz="1500" b="0" dirty="0">
                <a:latin typeface="Open Sans"/>
                <a:ea typeface="Open Sans"/>
                <a:cs typeface="Open Sans"/>
              </a:rPr>
              <a:t>al. </a:t>
            </a:r>
            <a:r>
              <a:rPr lang="fr-FR" sz="1500" b="0" i="0" strike="noStrike" cap="none" spc="0" baseline="0" dirty="0">
                <a:solidFill>
                  <a:srgbClr val="000000"/>
                </a:solidFill>
                <a:effectLst/>
                <a:latin typeface="Open Sans"/>
                <a:ea typeface="Open Sans"/>
                <a:cs typeface="Open Sans"/>
              </a:rPr>
              <a:t>2 de la Loi fondamentale : « </a:t>
            </a:r>
            <a:r>
              <a:rPr lang="fr-FR" sz="1500" b="0" dirty="0">
                <a:latin typeface="Open Sans"/>
                <a:ea typeface="Open Sans"/>
                <a:cs typeface="Open Sans"/>
              </a:rPr>
              <a:t>Tout pouvoir d’État </a:t>
            </a:r>
            <a:r>
              <a:rPr lang="fr-FR" sz="1500" b="0" dirty="0" err="1">
                <a:latin typeface="Open Sans"/>
                <a:ea typeface="Open Sans"/>
                <a:cs typeface="Open Sans"/>
              </a:rPr>
              <a:t>émane</a:t>
            </a:r>
            <a:r>
              <a:rPr lang="fr-FR" sz="1500" b="0" dirty="0">
                <a:latin typeface="Open Sans"/>
                <a:ea typeface="Open Sans"/>
                <a:cs typeface="Open Sans"/>
              </a:rPr>
              <a:t> du peuple. Le peuple l'exerce au moyen d'</a:t>
            </a:r>
            <a:r>
              <a:rPr lang="fr-FR" sz="1500" b="0" dirty="0" err="1">
                <a:latin typeface="Open Sans"/>
                <a:ea typeface="Open Sans"/>
                <a:cs typeface="Open Sans"/>
              </a:rPr>
              <a:t>élections</a:t>
            </a:r>
            <a:r>
              <a:rPr lang="fr-FR" sz="1500" b="0" dirty="0">
                <a:latin typeface="Open Sans"/>
                <a:ea typeface="Open Sans"/>
                <a:cs typeface="Open Sans"/>
              </a:rPr>
              <a:t> et de votations et par des organes </a:t>
            </a:r>
            <a:r>
              <a:rPr lang="fr-FR" sz="1500" b="0" dirty="0" err="1">
                <a:latin typeface="Open Sans"/>
                <a:ea typeface="Open Sans"/>
                <a:cs typeface="Open Sans"/>
              </a:rPr>
              <a:t>spéciaux</a:t>
            </a:r>
            <a:r>
              <a:rPr lang="fr-FR" sz="1500" b="0" dirty="0">
                <a:latin typeface="Open Sans"/>
                <a:ea typeface="Open Sans"/>
                <a:cs typeface="Open Sans"/>
              </a:rPr>
              <a:t> investis des pouvoirs </a:t>
            </a:r>
            <a:r>
              <a:rPr lang="fr-FR" sz="1500" b="0" dirty="0" err="1">
                <a:latin typeface="Open Sans"/>
                <a:ea typeface="Open Sans"/>
                <a:cs typeface="Open Sans"/>
              </a:rPr>
              <a:t>législatif</a:t>
            </a:r>
            <a:r>
              <a:rPr lang="fr-FR" sz="1500" b="0" dirty="0">
                <a:latin typeface="Open Sans"/>
                <a:ea typeface="Open Sans"/>
                <a:cs typeface="Open Sans"/>
              </a:rPr>
              <a:t>, </a:t>
            </a:r>
            <a:r>
              <a:rPr lang="fr-FR" sz="1500" b="0" dirty="0" err="1">
                <a:latin typeface="Open Sans"/>
                <a:ea typeface="Open Sans"/>
                <a:cs typeface="Open Sans"/>
              </a:rPr>
              <a:t>exécutif</a:t>
            </a:r>
            <a:r>
              <a:rPr lang="fr-FR" sz="1500" b="0" dirty="0">
                <a:latin typeface="Open Sans"/>
                <a:ea typeface="Open Sans"/>
                <a:cs typeface="Open Sans"/>
              </a:rPr>
              <a:t> et judiciaire. »</a:t>
            </a:r>
            <a:endParaRPr lang="fr-FR" sz="1500" b="0" i="0" strike="noStrike" cap="none" spc="0" baseline="0" dirty="0">
              <a:solidFill>
                <a:srgbClr val="000000"/>
              </a:solidFill>
              <a:effectLst/>
              <a:latin typeface="Open Sans"/>
              <a:ea typeface="Open Sans"/>
              <a:cs typeface="Open Sans"/>
            </a:endParaRPr>
          </a:p>
          <a:p>
            <a:pPr marL="0" indent="0">
              <a:buNone/>
            </a:pPr>
            <a:r>
              <a:rPr lang="fr-FR" sz="1700" b="1" i="0" strike="noStrike" cap="none" spc="0" baseline="0" dirty="0">
                <a:solidFill>
                  <a:srgbClr val="000000"/>
                </a:solidFill>
                <a:effectLst/>
                <a:latin typeface="Open Sans"/>
                <a:ea typeface="Open Sans"/>
                <a:cs typeface="Open Sans"/>
              </a:rPr>
              <a:t>… au sens du pluralisme des partis politiques</a:t>
            </a:r>
          </a:p>
          <a:p>
            <a:pPr marL="0" indent="0">
              <a:buNone/>
            </a:pPr>
            <a:r>
              <a:rPr lang="fr-FR" sz="1500" b="0" i="0" strike="noStrike" cap="none" spc="0" baseline="0" dirty="0">
                <a:solidFill>
                  <a:srgbClr val="000000"/>
                </a:solidFill>
                <a:effectLst/>
                <a:latin typeface="Open Sans"/>
                <a:ea typeface="Open Sans"/>
                <a:cs typeface="Open Sans"/>
              </a:rPr>
              <a:t>Art. 21, al.1 de la Loi fondamentale : « </a:t>
            </a:r>
            <a:r>
              <a:rPr lang="fr-FR" sz="1500" b="0" dirty="0">
                <a:latin typeface="Open Sans"/>
                <a:ea typeface="Open Sans"/>
                <a:cs typeface="Open Sans"/>
              </a:rPr>
              <a:t>Les partis concourent à la formation de la </a:t>
            </a:r>
            <a:r>
              <a:rPr lang="fr-FR" sz="1500" b="0" dirty="0" err="1">
                <a:latin typeface="Open Sans"/>
                <a:ea typeface="Open Sans"/>
                <a:cs typeface="Open Sans"/>
              </a:rPr>
              <a:t>volonte</a:t>
            </a:r>
            <a:r>
              <a:rPr lang="fr-FR" sz="1500" b="0" dirty="0">
                <a:latin typeface="Open Sans"/>
                <a:ea typeface="Open Sans"/>
                <a:cs typeface="Open Sans"/>
              </a:rPr>
              <a:t>́ politique du peuple. Leur fondation est libre. Leur organisation interne doit être conforme aux principes </a:t>
            </a:r>
            <a:r>
              <a:rPr lang="fr-FR" sz="1500" b="0" dirty="0" err="1">
                <a:latin typeface="Open Sans"/>
                <a:ea typeface="Open Sans"/>
                <a:cs typeface="Open Sans"/>
              </a:rPr>
              <a:t>démocratiques</a:t>
            </a:r>
            <a:r>
              <a:rPr lang="fr-FR" sz="1500" b="0" dirty="0">
                <a:latin typeface="Open Sans"/>
                <a:ea typeface="Open Sans"/>
                <a:cs typeface="Open Sans"/>
              </a:rPr>
              <a:t>. »</a:t>
            </a:r>
            <a:endParaRPr lang="fr-FR" sz="1500" b="0" i="0" strike="noStrike" cap="none" spc="0" baseline="0" dirty="0">
              <a:solidFill>
                <a:srgbClr val="000000"/>
              </a:solidFill>
              <a:effectLst/>
              <a:latin typeface="Open Sans"/>
              <a:ea typeface="Open Sans"/>
              <a:cs typeface="Open Sans"/>
            </a:endParaRPr>
          </a:p>
          <a:p>
            <a:pPr marL="0" indent="0">
              <a:buNone/>
            </a:pPr>
            <a:r>
              <a:rPr lang="fr-FR" sz="1700" b="1" i="0" strike="noStrike" cap="none" spc="0" baseline="0" dirty="0">
                <a:solidFill>
                  <a:srgbClr val="000000"/>
                </a:solidFill>
                <a:effectLst/>
                <a:latin typeface="Open Sans"/>
                <a:ea typeface="Open Sans"/>
                <a:cs typeface="Open Sans"/>
              </a:rPr>
              <a:t>… et société civile</a:t>
            </a:r>
          </a:p>
          <a:p>
            <a:pPr marL="269875" lvl="1" indent="0">
              <a:buNone/>
            </a:pPr>
            <a:r>
              <a:rPr lang="fr-FR" sz="1500" dirty="0">
                <a:latin typeface="Open Sans"/>
                <a:ea typeface="Open Sans"/>
                <a:cs typeface="Open Sans"/>
              </a:rPr>
              <a:t>La démocratie repose sur l’autonomie, la participation de la société civile et le pouvoir d’agir de l’ensemble des citoyennes et des citoyens </a:t>
            </a:r>
            <a:r>
              <a:rPr lang="fr-FR" sz="1500" b="0" i="0" strike="noStrike" cap="none" spc="0" baseline="0" dirty="0">
                <a:solidFill>
                  <a:srgbClr val="000000"/>
                </a:solidFill>
                <a:effectLst/>
                <a:latin typeface="Open Sans"/>
                <a:ea typeface="Open Sans"/>
                <a:cs typeface="Open Sans"/>
              </a:rPr>
              <a:t>(droit à </a:t>
            </a:r>
            <a:r>
              <a:rPr lang="fr-FR" sz="1500" dirty="0">
                <a:latin typeface="Open Sans"/>
                <a:ea typeface="Open Sans"/>
                <a:cs typeface="Open Sans"/>
              </a:rPr>
              <a:t>la participation</a:t>
            </a:r>
            <a:r>
              <a:rPr lang="fr-FR" sz="1500" b="0" i="0" strike="noStrike" cap="none" spc="0" baseline="0" dirty="0">
                <a:solidFill>
                  <a:srgbClr val="000000"/>
                </a:solidFill>
                <a:effectLst/>
                <a:latin typeface="Open Sans"/>
                <a:ea typeface="Open Sans"/>
                <a:cs typeface="Open Sans"/>
              </a:rPr>
              <a:t>,</a:t>
            </a:r>
            <a:r>
              <a:rPr lang="fr-FR" sz="1500" dirty="0">
                <a:latin typeface="Open Sans"/>
                <a:ea typeface="Open Sans"/>
                <a:cs typeface="Open Sans"/>
              </a:rPr>
              <a:t> à la codécision et aux actions au sein de collectifs citoyens</a:t>
            </a:r>
            <a:r>
              <a:rPr lang="fr-FR" sz="1500" b="0" i="0" strike="noStrike" cap="none" spc="0" baseline="0" dirty="0">
                <a:solidFill>
                  <a:srgbClr val="000000"/>
                </a:solidFill>
                <a:effectLst/>
                <a:latin typeface="Open Sans"/>
                <a:ea typeface="Open Sans"/>
                <a:cs typeface="Open Sans"/>
              </a:rPr>
              <a:t>).</a:t>
            </a:r>
          </a:p>
          <a:p>
            <a:pPr marL="0" indent="0">
              <a:buNone/>
            </a:pPr>
            <a:r>
              <a:rPr lang="fr-FR" sz="1700" b="1" i="0" strike="noStrike" cap="none" spc="0" baseline="0" dirty="0">
                <a:solidFill>
                  <a:srgbClr val="000000"/>
                </a:solidFill>
                <a:effectLst/>
                <a:latin typeface="Open Sans"/>
                <a:ea typeface="Open Sans"/>
                <a:cs typeface="Open Sans"/>
              </a:rPr>
              <a:t>… et éducation à la citoyenneté</a:t>
            </a:r>
          </a:p>
          <a:p>
            <a:pPr marL="269875" lvl="1" indent="0">
              <a:buNone/>
            </a:pPr>
            <a:r>
              <a:rPr lang="fr-FR" sz="1500" b="0" i="0" strike="noStrike" cap="none" spc="0" baseline="0" dirty="0">
                <a:solidFill>
                  <a:srgbClr val="000000"/>
                </a:solidFill>
                <a:effectLst/>
                <a:latin typeface="Open Sans"/>
                <a:ea typeface="Open Sans"/>
                <a:cs typeface="Open Sans"/>
              </a:rPr>
              <a:t>En démocratie, les jeunes ont le droit de bénéficier d’une éducation à la démocratie. En effet, ils ont non seulement le droit de participer à la vie sociale, mais ils </a:t>
            </a:r>
            <a:r>
              <a:rPr lang="fr-FR" sz="1500" dirty="0">
                <a:latin typeface="Open Sans"/>
                <a:ea typeface="Open Sans"/>
                <a:cs typeface="Open Sans"/>
              </a:rPr>
              <a:t>doivent aussi être soutenus et encouragés à s’engager au sein de la société civile et dans la vie politique. Il s’agit d’une mission transversale de l’aide sociale à l’enfance et à la jeunesse en Allemagne. </a:t>
            </a:r>
            <a:endParaRPr lang="de-DE" sz="6000" dirty="0"/>
          </a:p>
        </p:txBody>
      </p:sp>
      <p:sp>
        <p:nvSpPr>
          <p:cNvPr id="3" name="Titel 2"/>
          <p:cNvSpPr>
            <a:spLocks noGrp="1"/>
          </p:cNvSpPr>
          <p:nvPr>
            <p:ph type="title"/>
          </p:nvPr>
        </p:nvSpPr>
        <p:spPr/>
        <p:txBody>
          <a:bodyPr/>
          <a:lstStyle/>
          <a:p>
            <a:r>
              <a:rPr lang="fr-FR" sz="2200" b="1" i="0" strike="noStrike" cap="none" spc="0" baseline="0" dirty="0">
                <a:solidFill>
                  <a:srgbClr val="000000"/>
                </a:solidFill>
                <a:effectLst/>
                <a:latin typeface="Open Sans"/>
                <a:ea typeface="Open Sans"/>
                <a:cs typeface="Open Sans"/>
              </a:rPr>
              <a:t>1.2.3 Démocratie</a:t>
            </a:r>
          </a:p>
        </p:txBody>
      </p:sp>
      <p:sp>
        <p:nvSpPr>
          <p:cNvPr id="5" name="Fußzeilenplatzhalter 6">
            <a:extLst>
              <a:ext uri="{FF2B5EF4-FFF2-40B4-BE49-F238E27FC236}">
                <a16:creationId xmlns:a16="http://schemas.microsoft.com/office/drawing/2014/main" id="{8EA515B3-AA40-4F57-B5F5-91D1DA1161E3}"/>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L’État</a:t>
            </a:r>
          </a:p>
        </p:txBody>
      </p:sp>
    </p:spTree>
    <p:extLst>
      <p:ext uri="{BB962C8B-B14F-4D97-AF65-F5344CB8AC3E}">
        <p14:creationId xmlns:p14="http://schemas.microsoft.com/office/powerpoint/2010/main" val="39559890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1.2.4 Une construction fédérale</a:t>
            </a:r>
          </a:p>
        </p:txBody>
      </p:sp>
      <p:sp>
        <p:nvSpPr>
          <p:cNvPr id="1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L’État</a:t>
            </a:r>
          </a:p>
        </p:txBody>
      </p:sp>
      <p:sp>
        <p:nvSpPr>
          <p:cNvPr id="3" name="Textfeld 2"/>
          <p:cNvSpPr txBox="1"/>
          <p:nvPr/>
        </p:nvSpPr>
        <p:spPr>
          <a:xfrm>
            <a:off x="7627913" y="6069795"/>
            <a:ext cx="1480592" cy="243840"/>
          </a:xfrm>
          <a:prstGeom prst="rect">
            <a:avLst/>
          </a:prstGeom>
          <a:noFill/>
        </p:spPr>
        <p:txBody>
          <a:bodyPr wrap="square" rtlCol="0">
            <a:spAutoFit/>
          </a:bodyPr>
          <a:lstStyle/>
          <a:p>
            <a:r>
              <a:rPr lang="fr-FR" sz="500" b="0" i="0" strike="noStrike" cap="none" spc="0" baseline="0" dirty="0">
                <a:solidFill>
                  <a:srgbClr val="293341"/>
                </a:solidFill>
                <a:effectLst/>
                <a:latin typeface="Open Sans"/>
                <a:ea typeface="Open Sans"/>
                <a:cs typeface="Open Sans"/>
              </a:rPr>
              <a:t>Carte inspirée de :</a:t>
            </a:r>
            <a:br>
              <a:rPr sz="500" dirty="0"/>
            </a:br>
            <a:r>
              <a:rPr lang="fr-FR" sz="500" b="0" i="0" strike="noStrike" cap="none" spc="0" baseline="0" dirty="0">
                <a:solidFill>
                  <a:srgbClr val="293341"/>
                </a:solidFill>
                <a:effectLst/>
                <a:latin typeface="Open Sans"/>
                <a:ea typeface="Open Sans"/>
                <a:cs typeface="Open Sans"/>
                <a:hlinkClick r:id="rId3" history="0"/>
              </a:rPr>
              <a:t>Karte Deutschland (Wikimedia Commons)</a:t>
            </a:r>
            <a:endParaRPr lang="de-DE" sz="500"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498446"/>
            <a:ext cx="6264696" cy="4882882"/>
          </a:xfrm>
          <a:prstGeom prst="rect">
            <a:avLst/>
          </a:prstGeom>
        </p:spPr>
      </p:pic>
    </p:spTree>
    <p:extLst>
      <p:ext uri="{BB962C8B-B14F-4D97-AF65-F5344CB8AC3E}">
        <p14:creationId xmlns:p14="http://schemas.microsoft.com/office/powerpoint/2010/main" val="12933110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1.2.5 Le rôle des communes</a:t>
            </a:r>
          </a:p>
        </p:txBody>
      </p:sp>
      <p:graphicFrame>
        <p:nvGraphicFramePr>
          <p:cNvPr id="4" name="Tabelle 4" descr="Erläutert die Aufgaben der Kommune im jeweiligen Wirklungskreis" title="Tabelle">
            <a:extLst>
              <a:ext uri="{FF2B5EF4-FFF2-40B4-BE49-F238E27FC236}">
                <a16:creationId xmlns:a16="http://schemas.microsoft.com/office/drawing/2014/main" id="{21918280-ABC3-E64E-B8FE-54A4831D920A}"/>
              </a:ext>
            </a:extLst>
          </p:cNvPr>
          <p:cNvGraphicFramePr>
            <a:graphicFrameLocks noGrp="1"/>
          </p:cNvGraphicFramePr>
          <p:nvPr>
            <p:extLst>
              <p:ext uri="{D42A27DB-BD31-4B8C-83A1-F6EECF244321}">
                <p14:modId xmlns:p14="http://schemas.microsoft.com/office/powerpoint/2010/main" val="2185377475"/>
              </p:ext>
            </p:extLst>
          </p:nvPr>
        </p:nvGraphicFramePr>
        <p:xfrm>
          <a:off x="529329" y="2445564"/>
          <a:ext cx="8134416" cy="2987040"/>
        </p:xfrm>
        <a:graphic>
          <a:graphicData uri="http://schemas.openxmlformats.org/drawingml/2006/table">
            <a:tbl>
              <a:tblPr firstRow="1" bandRow="1">
                <a:tableStyleId>{00A15C55-8517-42AA-B614-E9B94910E393}</a:tableStyleId>
              </a:tblPr>
              <a:tblGrid>
                <a:gridCol w="1898718">
                  <a:extLst>
                    <a:ext uri="{9D8B030D-6E8A-4147-A177-3AD203B41FA5}">
                      <a16:colId xmlns:a16="http://schemas.microsoft.com/office/drawing/2014/main" val="2898298108"/>
                    </a:ext>
                  </a:extLst>
                </a:gridCol>
                <a:gridCol w="2168490">
                  <a:extLst>
                    <a:ext uri="{9D8B030D-6E8A-4147-A177-3AD203B41FA5}">
                      <a16:colId xmlns:a16="http://schemas.microsoft.com/office/drawing/2014/main" val="651429367"/>
                    </a:ext>
                  </a:extLst>
                </a:gridCol>
                <a:gridCol w="2033604">
                  <a:extLst>
                    <a:ext uri="{9D8B030D-6E8A-4147-A177-3AD203B41FA5}">
                      <a16:colId xmlns:a16="http://schemas.microsoft.com/office/drawing/2014/main" val="87933733"/>
                    </a:ext>
                  </a:extLst>
                </a:gridCol>
                <a:gridCol w="2033604">
                  <a:extLst>
                    <a:ext uri="{9D8B030D-6E8A-4147-A177-3AD203B41FA5}">
                      <a16:colId xmlns:a16="http://schemas.microsoft.com/office/drawing/2014/main" val="3754661361"/>
                    </a:ext>
                  </a:extLst>
                </a:gridCol>
              </a:tblGrid>
              <a:tr h="0">
                <a:tc gridSpan="2">
                  <a:txBody>
                    <a:bodyPr/>
                    <a:lstStyle/>
                    <a:p>
                      <a:pPr algn="ctr"/>
                      <a:r>
                        <a:rPr lang="fr-FR" sz="1400" b="1" i="0" strike="noStrike" cap="none" spc="0" baseline="0" dirty="0">
                          <a:solidFill>
                            <a:srgbClr val="000000"/>
                          </a:solidFill>
                          <a:effectLst/>
                          <a:latin typeface="Open Sans"/>
                          <a:ea typeface="Open Sans"/>
                          <a:cs typeface="Open Sans"/>
                        </a:rPr>
                        <a:t>Missions comprises dans le champ de compétences de la commune</a:t>
                      </a:r>
                    </a:p>
                  </a:txBody>
                  <a:tcPr>
                    <a:solidFill>
                      <a:schemeClr val="accent1">
                        <a:lumMod val="60000"/>
                        <a:lumOff val="40000"/>
                      </a:schemeClr>
                    </a:solidFill>
                  </a:tcPr>
                </a:tc>
                <a:tc hMerge="1">
                  <a:txBody>
                    <a:bodyPr/>
                    <a:lstStyle/>
                    <a:p>
                      <a:endParaRPr lang="de-DE"/>
                    </a:p>
                  </a:txBody>
                  <a:tcPr/>
                </a:tc>
                <a:tc gridSpan="2">
                  <a:txBody>
                    <a:bodyPr/>
                    <a:lstStyle/>
                    <a:p>
                      <a:pPr algn="ctr"/>
                      <a:r>
                        <a:rPr lang="fr-FR" sz="1400" b="1" i="0" strike="noStrike" cap="none" spc="0" baseline="0" dirty="0">
                          <a:solidFill>
                            <a:srgbClr val="000000"/>
                          </a:solidFill>
                          <a:effectLst/>
                          <a:latin typeface="Open Sans"/>
                          <a:ea typeface="Open Sans"/>
                          <a:cs typeface="Open Sans"/>
                        </a:rPr>
                        <a:t>Missions incluses dans un champ de compétences élargi</a:t>
                      </a:r>
                    </a:p>
                  </a:txBody>
                  <a:tcPr>
                    <a:solidFill>
                      <a:schemeClr val="accent3">
                        <a:lumMod val="40000"/>
                        <a:lumOff val="60000"/>
                      </a:schemeClr>
                    </a:solidFill>
                  </a:tcPr>
                </a:tc>
                <a:tc hMerge="1">
                  <a:txBody>
                    <a:bodyPr/>
                    <a:lstStyle/>
                    <a:p>
                      <a:endParaRPr lang="de-DE"/>
                    </a:p>
                  </a:txBody>
                  <a:tcPr/>
                </a:tc>
                <a:extLst>
                  <a:ext uri="{0D108BD9-81ED-4DB2-BD59-A6C34878D82A}">
                    <a16:rowId xmlns:a16="http://schemas.microsoft.com/office/drawing/2014/main" val="363129332"/>
                  </a:ext>
                </a:extLst>
              </a:tr>
              <a:tr h="370840">
                <a:tc>
                  <a:txBody>
                    <a:bodyPr/>
                    <a:lstStyle/>
                    <a:p>
                      <a:pPr marL="215900" indent="-215900">
                        <a:buFont typeface="+mj-lt"/>
                        <a:buAutoNum type="arabicPeriod"/>
                      </a:pPr>
                      <a:r>
                        <a:rPr lang="fr-FR" sz="1200" b="0" i="0" strike="noStrike" cap="none" spc="0" baseline="0" dirty="0">
                          <a:solidFill>
                            <a:srgbClr val="000000"/>
                          </a:solidFill>
                          <a:effectLst/>
                          <a:latin typeface="Open Sans"/>
                          <a:ea typeface="Open Sans"/>
                          <a:cs typeface="Open Sans"/>
                        </a:rPr>
                        <a:t>Compétences facultatives (que la commune choisit de prendre ou non)</a:t>
                      </a:r>
                    </a:p>
                  </a:txBody>
                  <a:tcPr>
                    <a:solidFill>
                      <a:schemeClr val="accent1">
                        <a:lumMod val="20000"/>
                        <a:lumOff val="80000"/>
                      </a:schemeClr>
                    </a:solidFill>
                  </a:tcPr>
                </a:tc>
                <a:tc>
                  <a:txBody>
                    <a:bodyPr/>
                    <a:lstStyle/>
                    <a:p>
                      <a:pPr marL="266700" indent="-228600"/>
                      <a:r>
                        <a:rPr lang="fr-FR" sz="1400" b="0" i="0" strike="noStrike" cap="none" spc="0" baseline="0" dirty="0">
                          <a:solidFill>
                            <a:srgbClr val="000000"/>
                          </a:solidFill>
                          <a:effectLst/>
                          <a:latin typeface="Open Sans"/>
                          <a:ea typeface="Open Sans"/>
                          <a:cs typeface="Open Sans"/>
                        </a:rPr>
                        <a:t>2. </a:t>
                      </a:r>
                      <a:r>
                        <a:rPr lang="fr-FR" sz="1200" b="0" i="0" strike="noStrike" cap="none" spc="0" baseline="0" dirty="0">
                          <a:solidFill>
                            <a:srgbClr val="000000"/>
                          </a:solidFill>
                          <a:effectLst/>
                          <a:latin typeface="Open Sans"/>
                          <a:ea typeface="Open Sans"/>
                          <a:cs typeface="Open Sans"/>
                        </a:rPr>
                        <a:t>Compétences obligatoires dans le cadre de l’autonomie administrative communale</a:t>
                      </a:r>
                    </a:p>
                  </a:txBody>
                  <a:tcPr>
                    <a:solidFill>
                      <a:schemeClr val="accent1">
                        <a:lumMod val="20000"/>
                        <a:lumOff val="80000"/>
                      </a:schemeClr>
                    </a:solidFill>
                  </a:tcPr>
                </a:tc>
                <a:tc>
                  <a:txBody>
                    <a:bodyPr/>
                    <a:lstStyle/>
                    <a:p>
                      <a:pPr marL="215900" indent="-215900"/>
                      <a:r>
                        <a:rPr lang="fr-FR" sz="1400" b="0" i="0" strike="noStrike" cap="none" spc="0" baseline="0" dirty="0">
                          <a:solidFill>
                            <a:srgbClr val="000000"/>
                          </a:solidFill>
                          <a:effectLst/>
                          <a:latin typeface="Open Sans"/>
                          <a:ea typeface="Open Sans"/>
                          <a:cs typeface="Open Sans"/>
                        </a:rPr>
                        <a:t>3. </a:t>
                      </a:r>
                      <a:r>
                        <a:rPr lang="fr-FR" sz="1200" b="0" i="0" strike="noStrike" cap="none" spc="0" baseline="0" dirty="0">
                          <a:solidFill>
                            <a:srgbClr val="000000"/>
                          </a:solidFill>
                          <a:effectLst/>
                          <a:latin typeface="Open Sans"/>
                          <a:ea typeface="Open Sans"/>
                          <a:cs typeface="Open Sans"/>
                        </a:rPr>
                        <a:t>Compétences obligatoires dans un cadre contraint</a:t>
                      </a:r>
                    </a:p>
                  </a:txBody>
                  <a:tcPr/>
                </a:tc>
                <a:tc>
                  <a:txBody>
                    <a:bodyPr/>
                    <a:lstStyle/>
                    <a:p>
                      <a:pPr marL="215900" indent="-215900"/>
                      <a:r>
                        <a:rPr lang="fr-FR" sz="1400" b="0" i="0" strike="noStrike" cap="none" spc="0" baseline="0" dirty="0">
                          <a:solidFill>
                            <a:srgbClr val="000000"/>
                          </a:solidFill>
                          <a:effectLst/>
                          <a:latin typeface="Open Sans"/>
                          <a:ea typeface="Open Sans"/>
                          <a:cs typeface="Open Sans"/>
                        </a:rPr>
                        <a:t>4. </a:t>
                      </a:r>
                      <a:r>
                        <a:rPr lang="fr-FR" sz="1200" b="0" i="0" strike="noStrike" cap="none" spc="0" baseline="0" dirty="0">
                          <a:solidFill>
                            <a:srgbClr val="000000"/>
                          </a:solidFill>
                          <a:effectLst/>
                          <a:latin typeface="Open Sans"/>
                          <a:ea typeface="Open Sans"/>
                          <a:cs typeface="Open Sans"/>
                        </a:rPr>
                        <a:t>Compétences déléguées par l’État</a:t>
                      </a:r>
                    </a:p>
                  </a:txBody>
                  <a:tcPr/>
                </a:tc>
                <a:extLst>
                  <a:ext uri="{0D108BD9-81ED-4DB2-BD59-A6C34878D82A}">
                    <a16:rowId xmlns:a16="http://schemas.microsoft.com/office/drawing/2014/main" val="1869555044"/>
                  </a:ext>
                </a:extLst>
              </a:tr>
              <a:tr h="370840">
                <a:tc>
                  <a:txBody>
                    <a:bodyPr/>
                    <a:lstStyle/>
                    <a:p>
                      <a:r>
                        <a:rPr lang="fr-FR" sz="1200" b="0" i="1" strike="noStrike" cap="none" spc="0" baseline="0" dirty="0">
                          <a:solidFill>
                            <a:srgbClr val="000000"/>
                          </a:solidFill>
                          <a:effectLst/>
                          <a:latin typeface="Open Sans"/>
                          <a:ea typeface="Open Sans"/>
                          <a:cs typeface="Open Sans"/>
                        </a:rPr>
                        <a:t>Équipements de loisirs, transports publics régionaux, aires de jeux, subventions à l’aide sociale à l’enfance et à la jeunesse</a:t>
                      </a:r>
                    </a:p>
                  </a:txBody>
                  <a:tcPr>
                    <a:solidFill>
                      <a:schemeClr val="accent1">
                        <a:lumMod val="60000"/>
                        <a:lumOff val="40000"/>
                      </a:schemeClr>
                    </a:solidFill>
                  </a:tcPr>
                </a:tc>
                <a:tc>
                  <a:txBody>
                    <a:bodyPr/>
                    <a:lstStyle/>
                    <a:p>
                      <a:r>
                        <a:rPr lang="fr-FR" sz="1200" b="0" i="1" strike="noStrike" cap="none" spc="0" baseline="0" dirty="0">
                          <a:solidFill>
                            <a:srgbClr val="293341"/>
                          </a:solidFill>
                          <a:effectLst/>
                          <a:latin typeface="Open Sans"/>
                          <a:ea typeface="Open Sans"/>
                          <a:cs typeface="Open Sans"/>
                        </a:rPr>
                        <a:t>Collecte des ordures, approvisionnement en eau et en énergie, construction d’écoles et de structures d’accueil de la petite enfance, </a:t>
                      </a:r>
                      <a:r>
                        <a:rPr lang="fr-FR" sz="1400" b="1" i="0" strike="noStrike" cap="none" spc="0" baseline="0" dirty="0">
                          <a:solidFill>
                            <a:srgbClr val="293341"/>
                          </a:solidFill>
                          <a:effectLst/>
                          <a:latin typeface="Open Sans"/>
                          <a:ea typeface="Open Sans"/>
                          <a:cs typeface="Open Sans"/>
                        </a:rPr>
                        <a:t>aide sociale à l’enfance</a:t>
                      </a:r>
                      <a:endParaRPr lang="de-DE" sz="1200" b="1" i="0" dirty="0"/>
                    </a:p>
                  </a:txBody>
                  <a:tcPr>
                    <a:solidFill>
                      <a:schemeClr val="accent1">
                        <a:lumMod val="60000"/>
                        <a:lumOff val="40000"/>
                      </a:schemeClr>
                    </a:solidFill>
                  </a:tcPr>
                </a:tc>
                <a:tc>
                  <a:txBody>
                    <a:bodyPr/>
                    <a:lstStyle/>
                    <a:p>
                      <a:r>
                        <a:rPr lang="fr-FR" sz="1200" b="0" i="1" strike="noStrike" cap="none" spc="0" baseline="0" dirty="0">
                          <a:solidFill>
                            <a:srgbClr val="000000"/>
                          </a:solidFill>
                          <a:effectLst/>
                          <a:latin typeface="Open Sans"/>
                          <a:ea typeface="Open Sans"/>
                          <a:cs typeface="Open Sans"/>
                        </a:rPr>
                        <a:t>Services d’incendie, de secours et de protection contre les catastrophes, versement de prestations sociales et d’allocations logement</a:t>
                      </a:r>
                    </a:p>
                  </a:txBody>
                  <a:tcPr/>
                </a:tc>
                <a:tc>
                  <a:txBody>
                    <a:bodyPr/>
                    <a:lstStyle/>
                    <a:p>
                      <a:r>
                        <a:rPr lang="fr-FR" sz="1200" b="0" i="1" strike="noStrike" cap="none" spc="0" baseline="0" dirty="0">
                          <a:solidFill>
                            <a:srgbClr val="000000"/>
                          </a:solidFill>
                          <a:effectLst/>
                          <a:latin typeface="Open Sans"/>
                          <a:ea typeface="Open Sans"/>
                          <a:cs typeface="Open Sans"/>
                        </a:rPr>
                        <a:t>Organisation des élections municipales et législatives (Bundestag), recensement, identification des conscrits</a:t>
                      </a:r>
                    </a:p>
                  </a:txBody>
                  <a:tcPr/>
                </a:tc>
                <a:extLst>
                  <a:ext uri="{0D108BD9-81ED-4DB2-BD59-A6C34878D82A}">
                    <a16:rowId xmlns:a16="http://schemas.microsoft.com/office/drawing/2014/main" val="1995021436"/>
                  </a:ext>
                </a:extLst>
              </a:tr>
            </a:tbl>
          </a:graphicData>
        </a:graphic>
      </p:graphicFrame>
      <p:sp>
        <p:nvSpPr>
          <p:cNvPr id="14" name="Rechteck 13">
            <a:extLst>
              <a:ext uri="{FF2B5EF4-FFF2-40B4-BE49-F238E27FC236}">
                <a16:creationId xmlns:a16="http://schemas.microsoft.com/office/drawing/2014/main" id="{5FEFE679-C873-944A-8D8E-3971712DF5B8}"/>
              </a:ext>
            </a:extLst>
          </p:cNvPr>
          <p:cNvSpPr/>
          <p:nvPr/>
        </p:nvSpPr>
        <p:spPr>
          <a:xfrm>
            <a:off x="553135" y="1488882"/>
            <a:ext cx="8097163" cy="6274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293341"/>
                </a:solidFill>
                <a:latin typeface="Open Sans"/>
                <a:ea typeface="Open Sans"/>
                <a:cs typeface="Open Sans"/>
              </a:rPr>
              <a:t>La c</a:t>
            </a:r>
            <a:r>
              <a:rPr lang="fr-FR" sz="1600" b="1" i="0" strike="noStrike" cap="none" spc="0" baseline="0" dirty="0">
                <a:solidFill>
                  <a:srgbClr val="293341"/>
                </a:solidFill>
                <a:effectLst/>
                <a:latin typeface="Open Sans"/>
                <a:ea typeface="Open Sans"/>
                <a:cs typeface="Open Sans"/>
              </a:rPr>
              <a:t>ommune, instance chargée d’exécuter des affaires publiques dans le cadre de l’état de droit</a:t>
            </a:r>
          </a:p>
        </p:txBody>
      </p:sp>
      <p:sp>
        <p:nvSpPr>
          <p:cNvPr id="15" name="Rechteck 14">
            <a:extLst>
              <a:ext uri="{FF2B5EF4-FFF2-40B4-BE49-F238E27FC236}">
                <a16:creationId xmlns:a16="http://schemas.microsoft.com/office/drawing/2014/main" id="{28347E07-C985-7544-885B-C84302EA025F}"/>
              </a:ext>
            </a:extLst>
          </p:cNvPr>
          <p:cNvSpPr/>
          <p:nvPr/>
        </p:nvSpPr>
        <p:spPr>
          <a:xfrm>
            <a:off x="515882" y="5805265"/>
            <a:ext cx="8097159" cy="4287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La c</a:t>
            </a:r>
            <a:r>
              <a:rPr lang="fr-FR" sz="1200" b="1" i="0" strike="noStrike" cap="none" spc="0" baseline="0" dirty="0">
                <a:solidFill>
                  <a:srgbClr val="000000"/>
                </a:solidFill>
                <a:effectLst/>
                <a:latin typeface="Open Sans"/>
                <a:ea typeface="Open Sans"/>
                <a:cs typeface="Open Sans"/>
              </a:rPr>
              <a:t>ommune, organe d’</a:t>
            </a:r>
            <a:r>
              <a:rPr lang="fr-FR" sz="1200" b="1" i="0" strike="noStrike" cap="none" spc="0" baseline="0" dirty="0" err="1">
                <a:solidFill>
                  <a:srgbClr val="000000"/>
                </a:solidFill>
                <a:effectLst/>
                <a:latin typeface="Open Sans"/>
                <a:ea typeface="Open Sans"/>
                <a:cs typeface="Open Sans"/>
              </a:rPr>
              <a:t>auto-administration</a:t>
            </a:r>
            <a:r>
              <a:rPr lang="fr-FR" sz="1200" b="1" i="0" strike="noStrike" cap="none" spc="0" baseline="0" dirty="0">
                <a:solidFill>
                  <a:srgbClr val="000000"/>
                </a:solidFill>
                <a:effectLst/>
                <a:latin typeface="Open Sans"/>
                <a:ea typeface="Open Sans"/>
                <a:cs typeface="Open Sans"/>
              </a:rPr>
              <a:t> locale et démocratique dans le cadre de l’état de droit</a:t>
            </a:r>
          </a:p>
        </p:txBody>
      </p:sp>
      <p:sp>
        <p:nvSpPr>
          <p:cNvPr id="16" name="Pfeil nach oben 15" descr="führt zu den Aufgaben der Kommune als rechtsstaatliche, exekutive Instanz staatlicher Angelegenheiten" title="Pfeil nach unten">
            <a:extLst>
              <a:ext uri="{FF2B5EF4-FFF2-40B4-BE49-F238E27FC236}">
                <a16:creationId xmlns:a16="http://schemas.microsoft.com/office/drawing/2014/main" id="{CC01D6CB-43DE-6144-9B89-5CCA2F9A9982}"/>
              </a:ext>
            </a:extLst>
          </p:cNvPr>
          <p:cNvSpPr/>
          <p:nvPr/>
        </p:nvSpPr>
        <p:spPr>
          <a:xfrm rot="10800000">
            <a:off x="6375697" y="2060848"/>
            <a:ext cx="512034" cy="402168"/>
          </a:xfrm>
          <a:prstGeom prst="upArrow">
            <a:avLst>
              <a:gd name="adj1" fmla="val 40698"/>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oben 16" descr="führt zu den Aufgaben der Kommune als rechtsstaatliche Instanz der lokalen und demokratischen Selbstverwaltung" title="Pfeil nach oben">
            <a:extLst>
              <a:ext uri="{FF2B5EF4-FFF2-40B4-BE49-F238E27FC236}">
                <a16:creationId xmlns:a16="http://schemas.microsoft.com/office/drawing/2014/main" id="{EFBEB4A6-8C3D-BB4E-82D3-E86588A828A5}"/>
              </a:ext>
            </a:extLst>
          </p:cNvPr>
          <p:cNvSpPr/>
          <p:nvPr/>
        </p:nvSpPr>
        <p:spPr>
          <a:xfrm>
            <a:off x="2187758" y="5445224"/>
            <a:ext cx="512034" cy="402168"/>
          </a:xfrm>
          <a:prstGeom prst="upArrow">
            <a:avLst>
              <a:gd name="adj1" fmla="val 40698"/>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L’État</a:t>
            </a:r>
          </a:p>
        </p:txBody>
      </p:sp>
    </p:spTree>
    <p:extLst>
      <p:ext uri="{BB962C8B-B14F-4D97-AF65-F5344CB8AC3E}">
        <p14:creationId xmlns:p14="http://schemas.microsoft.com/office/powerpoint/2010/main" val="41690940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1.2.6 </a:t>
            </a:r>
            <a:r>
              <a:rPr lang="fr-FR" dirty="0">
                <a:latin typeface="Open Sans"/>
                <a:ea typeface="Open Sans"/>
                <a:cs typeface="Open Sans"/>
              </a:rPr>
              <a:t>Régime des finances publiques</a:t>
            </a:r>
            <a:endParaRPr lang="fr-FR" sz="2200" b="1" i="0" strike="noStrike" cap="none" spc="0" baseline="0" dirty="0">
              <a:solidFill>
                <a:srgbClr val="000000"/>
              </a:solidFill>
              <a:effectLst/>
              <a:latin typeface="Open Sans"/>
              <a:ea typeface="Open Sans"/>
              <a:cs typeface="Open Sans"/>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457326"/>
            <a:ext cx="7918516" cy="2287678"/>
          </a:xfrm>
        </p:spPr>
        <p:txBody>
          <a:bodyPr>
            <a:normAutofit fontScale="92500" lnSpcReduction="10000"/>
          </a:bodyPr>
          <a:lstStyle/>
          <a:p>
            <a:pPr marL="0" indent="0">
              <a:buNone/>
            </a:pPr>
            <a:r>
              <a:rPr lang="fr-FR" sz="1800" b="1" i="0" strike="noStrike" cap="none" spc="0" baseline="0" dirty="0">
                <a:solidFill>
                  <a:srgbClr val="000000"/>
                </a:solidFill>
                <a:effectLst/>
                <a:latin typeface="Open Sans"/>
                <a:ea typeface="Open Sans"/>
                <a:cs typeface="Open Sans"/>
              </a:rPr>
              <a:t>Recettes :</a:t>
            </a:r>
          </a:p>
          <a:p>
            <a:pPr lvl="1"/>
            <a:r>
              <a:rPr lang="fr-FR" sz="1600" b="0" i="0" strike="noStrike" cap="none" spc="0" baseline="0" dirty="0">
                <a:solidFill>
                  <a:srgbClr val="000000"/>
                </a:solidFill>
                <a:effectLst/>
                <a:latin typeface="Open Sans"/>
                <a:ea typeface="Open Sans"/>
                <a:cs typeface="Open Sans"/>
              </a:rPr>
              <a:t>En 2018, le montant total des recettes fiscales en Allemagne s’élevait à 776,3 milliards d’euros.</a:t>
            </a:r>
          </a:p>
          <a:p>
            <a:pPr lvl="1"/>
            <a:r>
              <a:rPr lang="fr-FR" sz="1600" b="0" i="0" strike="noStrike" cap="none" spc="0" baseline="0" dirty="0">
                <a:solidFill>
                  <a:srgbClr val="000000"/>
                </a:solidFill>
                <a:effectLst/>
                <a:latin typeface="Open Sans"/>
                <a:ea typeface="Open Sans"/>
                <a:cs typeface="Open Sans"/>
              </a:rPr>
              <a:t>Ces recettes proviennent pour l’essentiel des impôts dits « communautaires », (notamment de l’impôt sur les salaires, de l’impôt sur le revenu et de la TVA), répartis entre la Fédération, les Länder et les communes suivant une clé de répartition. En 2018, ces prélèvements cumulés représentaient 64,8 % des recettes fiscales.</a:t>
            </a:r>
          </a:p>
        </p:txBody>
      </p:sp>
      <p:sp>
        <p:nvSpPr>
          <p:cNvPr id="9" name="Inhaltsplatzhalter 2">
            <a:extLst>
              <a:ext uri="{FF2B5EF4-FFF2-40B4-BE49-F238E27FC236}">
                <a16:creationId xmlns:a16="http://schemas.microsoft.com/office/drawing/2014/main" id="{44442D46-0B6C-5448-B05C-55961C26E490}"/>
              </a:ext>
            </a:extLst>
          </p:cNvPr>
          <p:cNvSpPr txBox="1"/>
          <p:nvPr/>
        </p:nvSpPr>
        <p:spPr>
          <a:xfrm>
            <a:off x="660367" y="3745004"/>
            <a:ext cx="8026797" cy="25264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i="0" strike="noStrike" cap="none" spc="0" baseline="0" dirty="0">
                <a:solidFill>
                  <a:srgbClr val="000000"/>
                </a:solidFill>
                <a:effectLst/>
                <a:latin typeface="Open Sans"/>
                <a:ea typeface="Open Sans"/>
                <a:cs typeface="Open Sans"/>
              </a:rPr>
              <a:t>Sources de financement :</a:t>
            </a:r>
          </a:p>
          <a:p>
            <a:pPr lvl="1"/>
            <a:r>
              <a:rPr lang="fr-FR" sz="1600" b="0" i="0" strike="noStrike" cap="none" spc="0" baseline="0" dirty="0">
                <a:solidFill>
                  <a:srgbClr val="000000"/>
                </a:solidFill>
                <a:effectLst/>
                <a:latin typeface="Open Sans"/>
                <a:ea typeface="Open Sans"/>
                <a:cs typeface="Open Sans"/>
              </a:rPr>
              <a:t>Les ressources de la Fédération proviennent pour l’essentiel d’impôts fédéraux et de la part fédérale des recettes issues des impôts « communautaires ». </a:t>
            </a:r>
          </a:p>
          <a:p>
            <a:pPr lvl="1"/>
            <a:r>
              <a:rPr lang="fr-FR" sz="1600" b="0" i="0" strike="noStrike" cap="none" spc="0" baseline="0" dirty="0">
                <a:solidFill>
                  <a:srgbClr val="000000"/>
                </a:solidFill>
                <a:effectLst/>
                <a:latin typeface="Open Sans"/>
                <a:ea typeface="Open Sans"/>
                <a:cs typeface="Open Sans"/>
              </a:rPr>
              <a:t>Les ressources des Länder proviennent pour l’essentiel d’impôts régionaux et de la part régionale des recettes issues des impôts « communautaires » ainsi que de la péréquation des charges entre les Länder et de subventions fédérales complémentaires. </a:t>
            </a:r>
          </a:p>
          <a:p>
            <a:pPr lvl="1"/>
            <a:r>
              <a:rPr lang="fr-FR" sz="1600" b="0" i="0" strike="noStrike" cap="none" spc="0" baseline="0" dirty="0">
                <a:solidFill>
                  <a:srgbClr val="000000"/>
                </a:solidFill>
                <a:effectLst/>
                <a:latin typeface="Open Sans"/>
                <a:ea typeface="Open Sans"/>
                <a:cs typeface="Open Sans"/>
              </a:rPr>
              <a:t>Les ressources des communes proviennent pour l’essentiel d’impôts locaux, de la part communale des recettes issues des impôts « communautaires » et de la taxe professionnelle, ainsi que de subventions du Land.</a:t>
            </a:r>
          </a:p>
        </p:txBody>
      </p:sp>
      <p:sp>
        <p:nvSpPr>
          <p:cNvPr id="1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L’État</a:t>
            </a:r>
          </a:p>
        </p:txBody>
      </p:sp>
    </p:spTree>
    <p:extLst>
      <p:ext uri="{BB962C8B-B14F-4D97-AF65-F5344CB8AC3E}">
        <p14:creationId xmlns:p14="http://schemas.microsoft.com/office/powerpoint/2010/main" val="38409850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descr="Hintergrund als grafisches Element zur Darstellung der Bereiche, die Kinder- und Jugendhilfe in Deutschland umfasst" title="Ellipse">
            <a:extLst>
              <a:ext uri="{FF2B5EF4-FFF2-40B4-BE49-F238E27FC236}">
                <a16:creationId xmlns:a16="http://schemas.microsoft.com/office/drawing/2014/main" id="{12B0352A-229D-4C70-B762-E16DD9E49082}"/>
              </a:ext>
            </a:extLst>
          </p:cNvPr>
          <p:cNvSpPr/>
          <p:nvPr/>
        </p:nvSpPr>
        <p:spPr>
          <a:xfrm>
            <a:off x="239108" y="1419806"/>
            <a:ext cx="8716181" cy="380939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aphicFrame>
        <p:nvGraphicFramePr>
          <p:cNvPr id="6" name="Diagramm 5" descr="Benennt einen Bereich der Kinder- und Jugendhilfe: &#10;Förderung der Erziehung in der Familie §§ 16–21 Sozialgesetzbuch (SGB) Acht (VIII)" title="Textfeld"/>
          <p:cNvGraphicFramePr/>
          <p:nvPr>
            <p:extLst>
              <p:ext uri="{D42A27DB-BD31-4B8C-83A1-F6EECF244321}">
                <p14:modId xmlns:p14="http://schemas.microsoft.com/office/powerpoint/2010/main" val="1032840818"/>
              </p:ext>
            </p:extLst>
          </p:nvPr>
        </p:nvGraphicFramePr>
        <p:xfrm>
          <a:off x="1979711" y="1824601"/>
          <a:ext cx="2080225" cy="66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 6" descr="Benennt einen Bereich der Kinder- und Jugendhilfe in Deutschland: &#10;Hoheitliche Aufgaben zum Schutz von Kindern und Jugendliche §§ 42–58 Sozialgesetzbuch (SGB) Acht (VIII)" title="Textfeld"/>
          <p:cNvGraphicFramePr/>
          <p:nvPr>
            <p:extLst>
              <p:ext uri="{D42A27DB-BD31-4B8C-83A1-F6EECF244321}">
                <p14:modId xmlns:p14="http://schemas.microsoft.com/office/powerpoint/2010/main" val="3433357865"/>
              </p:ext>
            </p:extLst>
          </p:nvPr>
        </p:nvGraphicFramePr>
        <p:xfrm>
          <a:off x="2843808" y="4293096"/>
          <a:ext cx="3163571" cy="6529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Mond 1" descr="Element, um sichtbar zu machen, dass alle zuvor genannten Bereiche eingebunden sind in die gesellschaftlichen Rahmenbedingungen des Aufwachsens" title="Grafisches Element">
            <a:extLst>
              <a:ext uri="{FF2B5EF4-FFF2-40B4-BE49-F238E27FC236}">
                <a16:creationId xmlns:a16="http://schemas.microsoft.com/office/drawing/2014/main" id="{F2ADF633-B087-0041-930E-2B0EFACD0C48}"/>
              </a:ext>
            </a:extLst>
          </p:cNvPr>
          <p:cNvSpPr/>
          <p:nvPr/>
        </p:nvSpPr>
        <p:spPr>
          <a:xfrm rot="16200000">
            <a:off x="3737223" y="879401"/>
            <a:ext cx="1732363" cy="8703768"/>
          </a:xfrm>
          <a:prstGeom prst="mo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1">
              <a:solidFill>
                <a:schemeClr val="bg1"/>
              </a:solidFill>
            </a:endParaRPr>
          </a:p>
        </p:txBody>
      </p:sp>
      <p:sp>
        <p:nvSpPr>
          <p:cNvPr id="3" name="Textfeld 2" descr="Alle die oben genannten Bereiche sind eingebunden in die gesellschaftlichen Rahmenbedingungen des Aufwachsens" title="Textfeld">
            <a:extLst>
              <a:ext uri="{FF2B5EF4-FFF2-40B4-BE49-F238E27FC236}">
                <a16:creationId xmlns:a16="http://schemas.microsoft.com/office/drawing/2014/main" id="{BCB8BF96-0E5D-4C4C-841B-82057C39BFD9}"/>
              </a:ext>
            </a:extLst>
          </p:cNvPr>
          <p:cNvSpPr txBox="1"/>
          <p:nvPr/>
        </p:nvSpPr>
        <p:spPr>
          <a:xfrm>
            <a:off x="1619672" y="5377715"/>
            <a:ext cx="6048672" cy="708660"/>
          </a:xfrm>
          <a:prstGeom prst="rect">
            <a:avLst/>
          </a:prstGeom>
          <a:noFill/>
        </p:spPr>
        <p:txBody>
          <a:bodyPr wrap="square" rtlCol="0">
            <a:spAutoFit/>
          </a:bodyPr>
          <a:lstStyle/>
          <a:p>
            <a:pPr algn="ctr"/>
            <a:r>
              <a:rPr lang="fr-FR" sz="1350" b="1" i="0" strike="noStrike" cap="none" spc="0" baseline="0" dirty="0">
                <a:solidFill>
                  <a:srgbClr val="FFFFFF"/>
                </a:solidFill>
                <a:effectLst/>
                <a:latin typeface="Open Sans"/>
                <a:ea typeface="Open Sans"/>
                <a:cs typeface="Open Sans"/>
              </a:rPr>
              <a:t>en fonction du contexte </a:t>
            </a:r>
            <a:r>
              <a:rPr lang="fr-FR" sz="1350" b="1" i="0" strike="noStrike" cap="none" spc="0" baseline="0" dirty="0" err="1">
                <a:solidFill>
                  <a:srgbClr val="FFFFFF"/>
                </a:solidFill>
                <a:effectLst/>
                <a:latin typeface="Open Sans"/>
                <a:ea typeface="Open Sans"/>
                <a:cs typeface="Open Sans"/>
              </a:rPr>
              <a:t>sociofamilial</a:t>
            </a:r>
            <a:r>
              <a:rPr lang="fr-FR" sz="1350" b="1" i="0" strike="noStrike" cap="none" spc="0" baseline="0" dirty="0">
                <a:solidFill>
                  <a:srgbClr val="FFFFFF"/>
                </a:solidFill>
                <a:effectLst/>
                <a:latin typeface="Open Sans"/>
                <a:ea typeface="Open Sans"/>
                <a:cs typeface="Open Sans"/>
              </a:rPr>
              <a:t> du développement</a:t>
            </a:r>
          </a:p>
          <a:p>
            <a:pPr algn="ctr"/>
            <a:r>
              <a:rPr lang="fr-FR" sz="1350" b="1" i="0" strike="noStrike" cap="none" spc="0" baseline="0" dirty="0">
                <a:solidFill>
                  <a:srgbClr val="FFFFFF"/>
                </a:solidFill>
                <a:effectLst/>
                <a:latin typeface="Open Sans"/>
                <a:ea typeface="Open Sans"/>
                <a:cs typeface="Open Sans"/>
              </a:rPr>
              <a:t> de l’enfant</a:t>
            </a:r>
          </a:p>
          <a:p>
            <a:endParaRPr lang="de-DE" sz="1350" dirty="0"/>
          </a:p>
        </p:txBody>
      </p:sp>
      <p:graphicFrame>
        <p:nvGraphicFramePr>
          <p:cNvPr id="8" name="Diagramm 7" descr="Benennt, was die Einheit der Jugendhilfe heißt:&#10;- Förderung von Erziehung und Bildung&#10;- Hilfen zur Erziehung&#10;- Schutz vor Gefahren im Rahmen gemeinsamer Arbeitsprinzipien und  aufeinander bezogener Arbeitsbereiche" title="Textfeld"/>
          <p:cNvGraphicFramePr/>
          <p:nvPr>
            <p:extLst>
              <p:ext uri="{D42A27DB-BD31-4B8C-83A1-F6EECF244321}">
                <p14:modId xmlns:p14="http://schemas.microsoft.com/office/powerpoint/2010/main" val="3701499736"/>
              </p:ext>
            </p:extLst>
          </p:nvPr>
        </p:nvGraphicFramePr>
        <p:xfrm>
          <a:off x="2699792" y="2636912"/>
          <a:ext cx="3456423" cy="14199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m 15" descr="Benennt einen Bereich der Kinder- und Jugendhilfe in Deutschland: &#10;Jugendarbeit; Jugendsozialarbeit;&#10;erzieherischer Kinder- und &#10;Jugendschutz §§ 11–15 Sozialgesetzbuch (SGB) Acht (VIII)" title="Textfeld"/>
          <p:cNvGraphicFramePr/>
          <p:nvPr>
            <p:extLst>
              <p:ext uri="{D42A27DB-BD31-4B8C-83A1-F6EECF244321}">
                <p14:modId xmlns:p14="http://schemas.microsoft.com/office/powerpoint/2010/main" val="1721522215"/>
              </p:ext>
            </p:extLst>
          </p:nvPr>
        </p:nvGraphicFramePr>
        <p:xfrm>
          <a:off x="439506" y="2636912"/>
          <a:ext cx="2116270" cy="13681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Diagramm 16" descr="Benennt einen Bereich der Kinder- und Jugendhilfe in Deutschland: &#10;Förderung von Kindern in Tageseinrichtungen und Tagespflege &#10;§§ 22–26 Sozialgesetzbuch (SGB) Acht (VIII)" title="Textfeld"/>
          <p:cNvGraphicFramePr/>
          <p:nvPr>
            <p:extLst>
              <p:ext uri="{D42A27DB-BD31-4B8C-83A1-F6EECF244321}">
                <p14:modId xmlns:p14="http://schemas.microsoft.com/office/powerpoint/2010/main" val="2645564445"/>
              </p:ext>
            </p:extLst>
          </p:nvPr>
        </p:nvGraphicFramePr>
        <p:xfrm>
          <a:off x="4355976" y="1824601"/>
          <a:ext cx="2952328" cy="66829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9" name="Diagramm 18" descr="Benennt einen Bereich der Kinder- und Jugendhilfe: &#10;Hilfen zur Erziehung; Hilfen für junge Volljährige; Eingliederungshilfen für junge Menschen mit seelischen Behinderungen §§ 27–41 Sozialgesetzbuch (SGB) Acht (VIII)" title="Textfeld"/>
          <p:cNvGraphicFramePr/>
          <p:nvPr>
            <p:extLst>
              <p:ext uri="{D42A27DB-BD31-4B8C-83A1-F6EECF244321}">
                <p14:modId xmlns:p14="http://schemas.microsoft.com/office/powerpoint/2010/main" val="2837435622"/>
              </p:ext>
            </p:extLst>
          </p:nvPr>
        </p:nvGraphicFramePr>
        <p:xfrm>
          <a:off x="6300192" y="2621291"/>
          <a:ext cx="2432303" cy="138377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2" name="Orientierung und Überblick">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a:solidFill>
                  <a:srgbClr val="435A66"/>
                </a:solidFill>
                <a:effectLst/>
                <a:latin typeface="Open Sans"/>
                <a:ea typeface="Open Sans"/>
                <a:cs typeface="Open Sans"/>
              </a:rPr>
              <a:t>Présentation</a:t>
            </a:r>
          </a:p>
        </p:txBody>
      </p:sp>
      <p:sp>
        <p:nvSpPr>
          <p:cNvPr id="15" name="Kinder- und Jugendhilfe in Deutschland umfasst ..." title="Welche Bereiche umfasst die Kinder- und Jugendhlfe?">
            <a:extLst>
              <a:ext uri="{FF2B5EF4-FFF2-40B4-BE49-F238E27FC236}">
                <a16:creationId xmlns:a16="http://schemas.microsoft.com/office/drawing/2014/main" id="{7C6D8D9B-86FD-DF42-AA8A-19CF982DCB11}"/>
              </a:ext>
            </a:extLst>
          </p:cNvPr>
          <p:cNvSpPr txBox="1"/>
          <p:nvPr/>
        </p:nvSpPr>
        <p:spPr>
          <a:xfrm>
            <a:off x="342900" y="836712"/>
            <a:ext cx="8458200" cy="428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i="0" u="none" kern="1200">
                <a:ln>
                  <a:noFill/>
                </a:ln>
                <a:solidFill>
                  <a:schemeClr val="tx2"/>
                </a:solidFill>
                <a:effectLst/>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r-FR" sz="1200" b="1" i="0" strike="noStrike" cap="none" spc="0" baseline="0" dirty="0">
                <a:solidFill>
                  <a:srgbClr val="000000"/>
                </a:solidFill>
                <a:effectLst/>
                <a:latin typeface="Open Sans SemiBold"/>
                <a:ea typeface="Open Sans SemiBold"/>
                <a:cs typeface="Open Sans SemiBold"/>
              </a:rPr>
              <a:t>Selon le Code de la Sécurité et de l’action sociales allemand (SGB), l’aide sociale à l’enfance et à la jeunesse </a:t>
            </a:r>
            <a:r>
              <a:rPr lang="fr-FR" sz="1200" dirty="0">
                <a:solidFill>
                  <a:srgbClr val="000000"/>
                </a:solidFill>
                <a:latin typeface="Open Sans SemiBold"/>
                <a:ea typeface="Open Sans SemiBold"/>
                <a:cs typeface="Open Sans SemiBold"/>
              </a:rPr>
              <a:t>revêt plusieurs dimensions :</a:t>
            </a:r>
            <a:endParaRPr lang="fr-FR" sz="1200" b="1" i="0" strike="noStrike" cap="none" spc="0" baseline="0" dirty="0">
              <a:solidFill>
                <a:srgbClr val="000000"/>
              </a:solidFill>
              <a:effectLst/>
              <a:latin typeface="Open Sans SemiBold"/>
              <a:ea typeface="Open Sans SemiBold"/>
              <a:cs typeface="Open Sans SemiBold"/>
            </a:endParaRPr>
          </a:p>
        </p:txBody>
      </p:sp>
    </p:spTree>
    <p:extLst>
      <p:ext uri="{BB962C8B-B14F-4D97-AF65-F5344CB8AC3E}">
        <p14:creationId xmlns:p14="http://schemas.microsoft.com/office/powerpoint/2010/main" val="13508248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1.2.7 La politique de jeunesse allemande et l’UE</a:t>
            </a:r>
          </a:p>
        </p:txBody>
      </p:sp>
      <p:sp>
        <p:nvSpPr>
          <p:cNvPr id="4" name="Inhaltsplatzhalter 3"/>
          <p:cNvSpPr>
            <a:spLocks noGrp="1"/>
          </p:cNvSpPr>
          <p:nvPr>
            <p:ph idx="1"/>
          </p:nvPr>
        </p:nvSpPr>
        <p:spPr/>
        <p:txBody>
          <a:bodyPr>
            <a:normAutofit fontScale="92500" lnSpcReduction="20000"/>
          </a:bodyPr>
          <a:lstStyle/>
          <a:p>
            <a:pPr marL="0" indent="0">
              <a:buNone/>
            </a:pPr>
            <a:r>
              <a:rPr lang="fr-FR" sz="1700" b="0" i="0" strike="noStrike" cap="none" spc="0" baseline="0" dirty="0">
                <a:solidFill>
                  <a:srgbClr val="000000"/>
                </a:solidFill>
                <a:effectLst/>
                <a:latin typeface="Open Sans"/>
                <a:ea typeface="Open Sans"/>
                <a:cs typeface="Open Sans"/>
              </a:rPr>
              <a:t>La République fédérale d’Allemagne est membre de l’Union européenne depuis 1958. </a:t>
            </a:r>
          </a:p>
          <a:p>
            <a:pPr marL="0" indent="0">
              <a:buNone/>
            </a:pPr>
            <a:r>
              <a:rPr lang="fr-FR" sz="1700" b="0" dirty="0">
                <a:latin typeface="Open Sans"/>
                <a:ea typeface="Open Sans"/>
                <a:cs typeface="Open Sans"/>
              </a:rPr>
              <a:t>Aujourd’hui, la politique de jeunesse des États membres s’inscrit dans un cadre européen : la Stratégie de l’UE en faveur de la jeuness</a:t>
            </a:r>
            <a:r>
              <a:rPr lang="fr-FR" sz="1700" b="0" i="0" strike="noStrike" cap="none" spc="0" baseline="0" dirty="0">
                <a:solidFill>
                  <a:srgbClr val="000000"/>
                </a:solidFill>
                <a:effectLst/>
                <a:latin typeface="Open Sans"/>
                <a:ea typeface="Open Sans"/>
                <a:cs typeface="Open Sans"/>
              </a:rPr>
              <a:t>e. La </a:t>
            </a:r>
            <a:r>
              <a:rPr lang="fr-FR" sz="1700" dirty="0">
                <a:latin typeface="Open Sans"/>
                <a:ea typeface="Open Sans"/>
                <a:cs typeface="Open Sans"/>
              </a:rPr>
              <a:t>conception de la politique allemande d’aide sociale à l’enfance et à la jeunesse </a:t>
            </a:r>
            <a:r>
              <a:rPr lang="fr-FR" sz="1700" b="0" dirty="0">
                <a:latin typeface="Open Sans"/>
                <a:ea typeface="Open Sans"/>
                <a:cs typeface="Open Sans"/>
              </a:rPr>
              <a:t>es</a:t>
            </a:r>
            <a:r>
              <a:rPr lang="fr-FR" sz="1700" b="0" i="0" strike="noStrike" cap="none" spc="0" baseline="0" dirty="0">
                <a:solidFill>
                  <a:srgbClr val="000000"/>
                </a:solidFill>
                <a:effectLst/>
                <a:latin typeface="Open Sans"/>
                <a:ea typeface="Open Sans"/>
                <a:cs typeface="Open Sans"/>
              </a:rPr>
              <a:t>t donc </a:t>
            </a:r>
            <a:r>
              <a:rPr lang="fr-FR" sz="1700" dirty="0">
                <a:latin typeface="Open Sans"/>
                <a:ea typeface="Open Sans"/>
                <a:cs typeface="Open Sans"/>
              </a:rPr>
              <a:t>liée à la politique de jeunesse européenne.</a:t>
            </a:r>
            <a:r>
              <a:rPr lang="fr-FR" sz="1700" b="1" i="0" strike="noStrike" cap="none" spc="0" baseline="0" dirty="0">
                <a:solidFill>
                  <a:srgbClr val="000000"/>
                </a:solidFill>
                <a:effectLst/>
                <a:latin typeface="Open Sans"/>
                <a:ea typeface="Open Sans"/>
                <a:cs typeface="Open Sans"/>
              </a:rPr>
              <a:t> </a:t>
            </a:r>
            <a:endParaRPr lang="fr-FR" sz="1700" dirty="0">
              <a:latin typeface="Open Sans"/>
              <a:ea typeface="Open Sans"/>
              <a:cs typeface="Open Sans"/>
            </a:endParaRPr>
          </a:p>
          <a:p>
            <a:pPr marL="0" indent="0">
              <a:buNone/>
            </a:pPr>
            <a:r>
              <a:rPr lang="fr-FR" sz="1700" b="0" dirty="0">
                <a:latin typeface="Open Sans"/>
                <a:ea typeface="Open Sans"/>
                <a:cs typeface="Open Sans"/>
              </a:rPr>
              <a:t>Le p</a:t>
            </a:r>
            <a:r>
              <a:rPr lang="fr-FR" sz="1700" b="0" i="0" strike="noStrike" cap="none" spc="0" baseline="0" dirty="0">
                <a:solidFill>
                  <a:srgbClr val="000000"/>
                </a:solidFill>
                <a:effectLst/>
                <a:latin typeface="Open Sans"/>
                <a:ea typeface="Open Sans"/>
                <a:cs typeface="Open Sans"/>
              </a:rPr>
              <a:t>rogramme Erasmus+ </a:t>
            </a:r>
            <a:r>
              <a:rPr lang="fr-FR" sz="1700" b="0" dirty="0">
                <a:latin typeface="Open Sans"/>
                <a:ea typeface="Open Sans"/>
                <a:cs typeface="Open Sans"/>
              </a:rPr>
              <a:t>permet à de jeunes gens, mais aussi à des organisations, de prendre part à des échanges et à des activités de formation à l’échelle </a:t>
            </a:r>
            <a:r>
              <a:rPr lang="fr-FR" sz="1700" b="0" i="0" strike="noStrike" cap="none" spc="0" baseline="0" dirty="0">
                <a:solidFill>
                  <a:srgbClr val="000000"/>
                </a:solidFill>
                <a:effectLst/>
                <a:latin typeface="Open Sans"/>
                <a:ea typeface="Open Sans"/>
                <a:cs typeface="Open Sans"/>
              </a:rPr>
              <a:t>internationale. En voici les éléments centraux :</a:t>
            </a:r>
            <a:r>
              <a:rPr lang="fr-FR" sz="1400" b="0" i="0" strike="noStrike" cap="none" spc="0" baseline="0" dirty="0">
                <a:solidFill>
                  <a:srgbClr val="000000"/>
                </a:solidFill>
                <a:effectLst/>
                <a:latin typeface="Open Sans"/>
                <a:ea typeface="Open Sans"/>
                <a:cs typeface="Open Sans"/>
              </a:rPr>
              <a:t> </a:t>
            </a:r>
          </a:p>
          <a:p>
            <a:pPr lvl="0"/>
            <a:r>
              <a:rPr lang="fr-FR" sz="1500" b="0" i="0" strike="noStrike" cap="none" spc="0" baseline="0" dirty="0">
                <a:solidFill>
                  <a:srgbClr val="000000"/>
                </a:solidFill>
                <a:effectLst/>
                <a:latin typeface="Open Sans"/>
                <a:ea typeface="Open Sans"/>
                <a:cs typeface="Open Sans"/>
              </a:rPr>
              <a:t>La formation initiale scolaire, universitaire et professionnelle ainsi que la formation professionnelle continue ;</a:t>
            </a:r>
          </a:p>
          <a:p>
            <a:pPr lvl="0"/>
            <a:r>
              <a:rPr lang="fr-FR" sz="1500" b="0" i="0" strike="noStrike" cap="none" spc="0" baseline="0" dirty="0">
                <a:solidFill>
                  <a:srgbClr val="000000"/>
                </a:solidFill>
                <a:effectLst/>
                <a:latin typeface="Open Sans"/>
                <a:ea typeface="Open Sans"/>
                <a:cs typeface="Open Sans"/>
              </a:rPr>
              <a:t>L’échange entre les jeunes de la société civile ;</a:t>
            </a:r>
          </a:p>
          <a:p>
            <a:pPr lvl="0">
              <a:lnSpc>
                <a:spcPct val="100000"/>
              </a:lnSpc>
            </a:pPr>
            <a:r>
              <a:rPr lang="fr-FR" sz="1500" b="0" dirty="0">
                <a:latin typeface="Open Sans"/>
                <a:ea typeface="Open Sans"/>
                <a:cs typeface="Open Sans"/>
              </a:rPr>
              <a:t>L’établissement de partenariats entre des groupes de jeunes, des organisations, etc.</a:t>
            </a:r>
            <a:endParaRPr lang="fr-FR" sz="1500" b="0" i="0" strike="noStrike" cap="none" spc="0" baseline="0" dirty="0">
              <a:solidFill>
                <a:srgbClr val="000000"/>
              </a:solidFill>
              <a:effectLst/>
              <a:latin typeface="Open Sans"/>
              <a:ea typeface="Open Sans"/>
              <a:cs typeface="Open Sans"/>
            </a:endParaRPr>
          </a:p>
          <a:p>
            <a:pPr lvl="0">
              <a:lnSpc>
                <a:spcPct val="100000"/>
              </a:lnSpc>
            </a:pPr>
            <a:r>
              <a:rPr lang="fr-FR" sz="1500" b="0" i="0" strike="noStrike" cap="none" spc="0" baseline="0" dirty="0">
                <a:solidFill>
                  <a:srgbClr val="000000"/>
                </a:solidFill>
                <a:effectLst/>
                <a:latin typeface="Open Sans"/>
                <a:ea typeface="Open Sans"/>
                <a:cs typeface="Open Sans"/>
              </a:rPr>
              <a:t>L’échange de politiques, de savoirs et d’innovations dans le champ de la politique de l’enfance et de la jeunesse ainsi que dans le </a:t>
            </a:r>
            <a:r>
              <a:rPr lang="fr-FR" sz="1500" b="0" dirty="0">
                <a:latin typeface="Open Sans"/>
                <a:ea typeface="Open Sans"/>
                <a:cs typeface="Open Sans"/>
              </a:rPr>
              <a:t>secteur éducatif. </a:t>
            </a:r>
            <a:endParaRPr lang="de-DE" dirty="0"/>
          </a:p>
          <a:p>
            <a:pPr marL="0" indent="0">
              <a:buNone/>
            </a:pPr>
            <a:endParaRPr lang="de-DE" dirty="0"/>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L’État</a:t>
            </a:r>
          </a:p>
        </p:txBody>
      </p:sp>
    </p:spTree>
    <p:extLst>
      <p:ext uri="{BB962C8B-B14F-4D97-AF65-F5344CB8AC3E}">
        <p14:creationId xmlns:p14="http://schemas.microsoft.com/office/powerpoint/2010/main" val="20085454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a:solidFill>
                  <a:srgbClr val="000000"/>
                </a:solidFill>
                <a:effectLst/>
                <a:latin typeface="Open Sans SemiBold"/>
                <a:ea typeface="Open Sans SemiBold"/>
                <a:cs typeface="Open Sans SemiBold"/>
              </a:rPr>
              <a:t>1. Situation générale</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a:solidFill>
                <a:srgbClr val="000000"/>
              </a:solidFill>
            </a:endParaRPr>
          </a:p>
          <a:p>
            <a:r>
              <a:rPr lang="fr-FR" sz="2600" b="0" i="0" strike="noStrike" cap="none" spc="0" baseline="0">
                <a:solidFill>
                  <a:srgbClr val="000000"/>
                </a:solidFill>
                <a:effectLst/>
                <a:latin typeface="Open Sans"/>
                <a:ea typeface="Open Sans"/>
                <a:cs typeface="Open Sans"/>
              </a:rPr>
              <a:t>1.3 Droit</a:t>
            </a:r>
          </a:p>
        </p:txBody>
      </p:sp>
    </p:spTree>
    <p:extLst>
      <p:ext uri="{BB962C8B-B14F-4D97-AF65-F5344CB8AC3E}">
        <p14:creationId xmlns:p14="http://schemas.microsoft.com/office/powerpoint/2010/main" val="24602691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1.3.1 Droits fondamentaux</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92500"/>
          </a:bodyPr>
          <a:lstStyle/>
          <a:p>
            <a:pPr marL="0" indent="0">
              <a:buNone/>
            </a:pPr>
            <a:r>
              <a:rPr lang="fr-FR" sz="1700" b="1" i="0" strike="noStrike" cap="none" spc="0" baseline="0" dirty="0">
                <a:solidFill>
                  <a:srgbClr val="000000"/>
                </a:solidFill>
                <a:effectLst/>
                <a:latin typeface="Open Sans"/>
                <a:ea typeface="Open Sans"/>
                <a:cs typeface="Open Sans"/>
              </a:rPr>
              <a:t>Art. 1</a:t>
            </a:r>
            <a:r>
              <a:rPr lang="fr-FR" sz="1700" baseline="30000" dirty="0">
                <a:latin typeface="Open Sans"/>
                <a:ea typeface="Open Sans"/>
                <a:cs typeface="Open Sans"/>
              </a:rPr>
              <a:t> </a:t>
            </a:r>
            <a:r>
              <a:rPr lang="fr-FR" sz="1700" b="1" i="0" strike="noStrike" cap="none" spc="0" baseline="0" dirty="0">
                <a:solidFill>
                  <a:srgbClr val="000000"/>
                </a:solidFill>
                <a:effectLst/>
                <a:latin typeface="Open Sans"/>
                <a:ea typeface="Open Sans"/>
                <a:cs typeface="Open Sans"/>
              </a:rPr>
              <a:t>de la Loi fondamentale :</a:t>
            </a:r>
          </a:p>
          <a:p>
            <a:pPr lvl="1"/>
            <a:r>
              <a:rPr lang="fr-FR" sz="1300" b="0" i="0" strike="noStrike" cap="none" spc="0" baseline="0" dirty="0">
                <a:solidFill>
                  <a:srgbClr val="000000"/>
                </a:solidFill>
                <a:effectLst/>
                <a:latin typeface="Open Sans"/>
                <a:ea typeface="Open Sans"/>
                <a:cs typeface="Open Sans"/>
              </a:rPr>
              <a:t>(1) La dignité de l’être humain est intangible. Tous les pouvoirs publics ont l’obligation de la respecter et de la protéger.</a:t>
            </a:r>
          </a:p>
          <a:p>
            <a:pPr lvl="1"/>
            <a:r>
              <a:rPr lang="fr-FR" sz="1300" b="0" i="0" strike="noStrike" cap="none" spc="0" baseline="0" dirty="0">
                <a:solidFill>
                  <a:srgbClr val="000000"/>
                </a:solidFill>
                <a:effectLst/>
                <a:latin typeface="Open Sans"/>
                <a:ea typeface="Open Sans"/>
                <a:cs typeface="Open Sans"/>
              </a:rPr>
              <a:t>(2) En conséquence, le peuple allemand reconnaît à l’être humain des droits inviolables et inaliénables comme fondement de toute communauté humaine, de la paix et de la justice dans le monde.</a:t>
            </a:r>
          </a:p>
          <a:p>
            <a:pPr lvl="1"/>
            <a:r>
              <a:rPr lang="fr-FR" sz="1300" b="0" i="0" strike="noStrike" cap="none" spc="0" baseline="0" dirty="0">
                <a:solidFill>
                  <a:srgbClr val="000000"/>
                </a:solidFill>
                <a:effectLst/>
                <a:latin typeface="Open Sans"/>
                <a:ea typeface="Open Sans"/>
                <a:cs typeface="Open Sans"/>
              </a:rPr>
              <a:t>(3) Les droits fondamentaux énoncés ci-après lient les pouvoirs législatif, exécutif et judiciaire à titre de droit directement applicable.</a:t>
            </a:r>
          </a:p>
          <a:p>
            <a:pPr marL="0" indent="0">
              <a:buNone/>
            </a:pPr>
            <a:r>
              <a:rPr lang="fr-FR" sz="1700" b="1" i="0" strike="noStrike" cap="none" spc="0" baseline="0" dirty="0">
                <a:solidFill>
                  <a:srgbClr val="000000"/>
                </a:solidFill>
                <a:effectLst/>
                <a:latin typeface="Open Sans"/>
                <a:ea typeface="Open Sans"/>
                <a:cs typeface="Open Sans"/>
              </a:rPr>
              <a:t>Art. 6, al. 2 :</a:t>
            </a:r>
          </a:p>
          <a:p>
            <a:pPr lvl="1"/>
            <a:r>
              <a:rPr lang="fr-FR" sz="1300" b="0" i="0" strike="noStrike" cap="none" spc="0" baseline="0" dirty="0">
                <a:solidFill>
                  <a:srgbClr val="000000"/>
                </a:solidFill>
                <a:effectLst/>
                <a:latin typeface="Open Sans"/>
                <a:ea typeface="Open Sans"/>
                <a:cs typeface="Open Sans"/>
              </a:rPr>
              <a:t>Élever et éduquer les enfants sont un droit naturel des parents et une obligation qui leur échoit en priorité. La communauté étatique veille sur la manière dont ils s’acquittent de ces tâches.</a:t>
            </a:r>
          </a:p>
          <a:p>
            <a:pPr marL="0" indent="0">
              <a:buNone/>
            </a:pPr>
            <a:r>
              <a:rPr lang="fr-FR" sz="1700" b="1" i="0" strike="noStrike" cap="none" spc="0" baseline="0" dirty="0">
                <a:solidFill>
                  <a:srgbClr val="000000"/>
                </a:solidFill>
                <a:effectLst/>
                <a:latin typeface="Open Sans"/>
                <a:ea typeface="Open Sans"/>
                <a:cs typeface="Open Sans"/>
              </a:rPr>
              <a:t>Art. 19, al. 4 :</a:t>
            </a:r>
          </a:p>
          <a:p>
            <a:pPr lvl="1"/>
            <a:r>
              <a:rPr lang="fr-FR" sz="1300" b="0" i="0" strike="noStrike" cap="none" spc="0" baseline="0" dirty="0">
                <a:solidFill>
                  <a:srgbClr val="000000"/>
                </a:solidFill>
                <a:effectLst/>
                <a:latin typeface="Open Sans"/>
                <a:ea typeface="Open Sans"/>
                <a:cs typeface="Open Sans"/>
              </a:rPr>
              <a:t>Quiconque est lésé dans ses droits par la puissance publique dispose d’un recours juridictionnel. Lorsqu’aucune autre juridiction n’est compétente, le recours est porté devant la juridiction ordinaire (…).</a:t>
            </a:r>
            <a:endParaRPr lang="de-DE" sz="2700" i="1" dirty="0">
              <a:solidFill>
                <a:srgbClr val="000000"/>
              </a:solidFill>
            </a:endParaRPr>
          </a:p>
          <a:p>
            <a:pPr marL="0" lvl="1" indent="0">
              <a:buNone/>
            </a:pPr>
            <a:r>
              <a:rPr lang="fr-FR" sz="1700" b="1" i="0" strike="noStrike" cap="none" spc="0" baseline="0" dirty="0">
                <a:solidFill>
                  <a:srgbClr val="000000"/>
                </a:solidFill>
                <a:effectLst/>
                <a:latin typeface="Open Sans"/>
                <a:ea typeface="Open Sans"/>
                <a:cs typeface="Open Sans"/>
              </a:rPr>
              <a:t>Les enfants et les jeunes aussi sont titulaires de droits fondamentaux.</a:t>
            </a:r>
            <a:endParaRPr lang="de-DE" sz="360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Droit</a:t>
            </a:r>
          </a:p>
        </p:txBody>
      </p:sp>
    </p:spTree>
    <p:extLst>
      <p:ext uri="{BB962C8B-B14F-4D97-AF65-F5344CB8AC3E}">
        <p14:creationId xmlns:p14="http://schemas.microsoft.com/office/powerpoint/2010/main" val="22943188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1.3.2 Droits des enfants et des parents</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92500"/>
          </a:bodyPr>
          <a:lstStyle/>
          <a:p>
            <a:pPr marL="0" indent="0">
              <a:lnSpc>
                <a:spcPct val="130000"/>
              </a:lnSpc>
              <a:spcBef>
                <a:spcPct val="0"/>
              </a:spcBef>
              <a:spcAft>
                <a:spcPts val="600"/>
              </a:spcAft>
              <a:buNone/>
            </a:pPr>
            <a:r>
              <a:rPr lang="fr-FR" sz="1800" b="1" i="0" strike="noStrike" cap="none" spc="0" baseline="0" dirty="0">
                <a:solidFill>
                  <a:srgbClr val="000000"/>
                </a:solidFill>
                <a:effectLst/>
                <a:latin typeface="Open Sans"/>
                <a:ea typeface="Open Sans"/>
                <a:cs typeface="Open Sans"/>
              </a:rPr>
              <a:t>Les relations entre enfants, parents et État sont définies à l’article 6 de la Loi fondamentale.</a:t>
            </a:r>
          </a:p>
          <a:p>
            <a:pPr marL="533400" indent="-317500">
              <a:lnSpc>
                <a:spcPct val="130000"/>
              </a:lnSpc>
              <a:spcBef>
                <a:spcPct val="0"/>
              </a:spcBef>
              <a:spcAft>
                <a:spcPts val="600"/>
              </a:spcAft>
            </a:pPr>
            <a:r>
              <a:rPr lang="fr-FR" sz="1400" b="0" i="0" strike="noStrike" cap="none" spc="0" baseline="0" dirty="0">
                <a:solidFill>
                  <a:srgbClr val="000000"/>
                </a:solidFill>
                <a:effectLst/>
                <a:latin typeface="Open Sans"/>
                <a:ea typeface="Open Sans"/>
                <a:cs typeface="Open Sans"/>
              </a:rPr>
              <a:t>Elles sont régies par le principe de subsidiarité.</a:t>
            </a:r>
          </a:p>
          <a:p>
            <a:pPr marL="533400" indent="-317500">
              <a:lnSpc>
                <a:spcPct val="130000"/>
              </a:lnSpc>
              <a:spcBef>
                <a:spcPct val="0"/>
              </a:spcBef>
              <a:spcAft>
                <a:spcPts val="600"/>
              </a:spcAft>
            </a:pPr>
            <a:r>
              <a:rPr lang="fr-FR" sz="1400" b="0" i="0" strike="noStrike" cap="none" spc="0" baseline="0" dirty="0">
                <a:solidFill>
                  <a:srgbClr val="000000"/>
                </a:solidFill>
                <a:effectLst/>
                <a:latin typeface="Open Sans"/>
                <a:ea typeface="Open Sans"/>
                <a:cs typeface="Open Sans"/>
              </a:rPr>
              <a:t>Si à ce stade, la Loi fondamentale ne mentionne pas explicitement les droits de l’enfant, il n’en demeure pas moins évident que les enfants sont titulaires de droits fondamentaux. (</a:t>
            </a:r>
            <a:r>
              <a:rPr lang="fr-FR" sz="1400" b="0" i="0" strike="noStrike" cap="none" spc="0" baseline="0" dirty="0">
                <a:solidFill>
                  <a:srgbClr val="000000"/>
                </a:solidFill>
                <a:effectLst/>
                <a:uFill>
                  <a:solidFill>
                    <a:srgbClr val="000000"/>
                  </a:solidFill>
                </a:uFill>
                <a:latin typeface="Open Sans"/>
                <a:ea typeface="Open Sans"/>
                <a:cs typeface="Open Sans"/>
              </a:rPr>
              <a:t>À l’heure actuelle,</a:t>
            </a:r>
            <a:r>
              <a:rPr lang="fr-FR" sz="1400" b="0" i="0" strike="noStrike" cap="none" spc="0" baseline="0" dirty="0">
                <a:solidFill>
                  <a:srgbClr val="000000"/>
                </a:solidFill>
                <a:effectLst/>
                <a:latin typeface="Open Sans"/>
                <a:ea typeface="Open Sans"/>
                <a:cs typeface="Open Sans"/>
              </a:rPr>
              <a:t> il est envisagé d’inscrire ces droits dans la Loi fondamentale.)</a:t>
            </a:r>
          </a:p>
          <a:p>
            <a:pPr marL="0" indent="0">
              <a:lnSpc>
                <a:spcPct val="130000"/>
              </a:lnSpc>
              <a:spcBef>
                <a:spcPct val="0"/>
              </a:spcBef>
              <a:spcAft>
                <a:spcPts val="600"/>
              </a:spcAft>
              <a:buNone/>
            </a:pPr>
            <a:r>
              <a:rPr lang="fr-FR" sz="1800" b="1" i="0" strike="noStrike" cap="none" spc="0" baseline="0" dirty="0">
                <a:solidFill>
                  <a:srgbClr val="000000"/>
                </a:solidFill>
                <a:effectLst/>
                <a:latin typeface="Open Sans"/>
                <a:ea typeface="Open Sans"/>
                <a:cs typeface="Open Sans"/>
              </a:rPr>
              <a:t>La Convention des Nations unies relative aux droits de l’enfant </a:t>
            </a:r>
            <a:r>
              <a:rPr lang="fr-FR" sz="1800" b="0" i="0" strike="noStrike" cap="none" spc="0" baseline="0" dirty="0">
                <a:solidFill>
                  <a:srgbClr val="000000"/>
                </a:solidFill>
                <a:effectLst/>
                <a:latin typeface="Open Sans"/>
                <a:ea typeface="Open Sans"/>
                <a:cs typeface="Open Sans"/>
              </a:rPr>
              <a:t>(ratifiée par l’Allemagne le 5 avril 1992) </a:t>
            </a:r>
            <a:r>
              <a:rPr lang="fr-FR" sz="1800" b="1" i="0" strike="noStrike" cap="none" spc="0" baseline="0" dirty="0">
                <a:solidFill>
                  <a:srgbClr val="000000"/>
                </a:solidFill>
                <a:effectLst/>
                <a:latin typeface="Open Sans"/>
                <a:ea typeface="Open Sans"/>
                <a:cs typeface="Open Sans"/>
              </a:rPr>
              <a:t>distingue les droits suivants :</a:t>
            </a:r>
          </a:p>
          <a:p>
            <a:pPr marL="627063" indent="-360363">
              <a:lnSpc>
                <a:spcPct val="130000"/>
              </a:lnSpc>
              <a:spcBef>
                <a:spcPct val="0"/>
              </a:spcBef>
            </a:pPr>
            <a:r>
              <a:rPr lang="fr-FR" sz="1400" b="0" i="0" strike="noStrike" cap="none" spc="0" baseline="0" dirty="0">
                <a:solidFill>
                  <a:srgbClr val="000000"/>
                </a:solidFill>
                <a:effectLst/>
                <a:latin typeface="Open Sans"/>
                <a:ea typeface="Open Sans"/>
                <a:cs typeface="Open Sans"/>
              </a:rPr>
              <a:t>Droit au soin et au développement,</a:t>
            </a:r>
          </a:p>
          <a:p>
            <a:pPr marL="627063" indent="-360363">
              <a:lnSpc>
                <a:spcPct val="130000"/>
              </a:lnSpc>
              <a:spcBef>
                <a:spcPct val="0"/>
              </a:spcBef>
            </a:pPr>
            <a:r>
              <a:rPr lang="fr-FR" sz="1400" b="0" i="0" strike="noStrike" cap="none" spc="0" baseline="0" dirty="0">
                <a:solidFill>
                  <a:srgbClr val="000000"/>
                </a:solidFill>
                <a:effectLst/>
                <a:latin typeface="Open Sans"/>
                <a:ea typeface="Open Sans"/>
                <a:cs typeface="Open Sans"/>
              </a:rPr>
              <a:t>Droit à la protection,</a:t>
            </a:r>
          </a:p>
          <a:p>
            <a:pPr marL="627063" indent="-360363">
              <a:lnSpc>
                <a:spcPct val="130000"/>
              </a:lnSpc>
              <a:spcBef>
                <a:spcPct val="0"/>
              </a:spcBef>
            </a:pPr>
            <a:r>
              <a:rPr lang="fr-FR" sz="1400" b="0" i="0" strike="noStrike" cap="none" spc="0" baseline="0" dirty="0">
                <a:solidFill>
                  <a:srgbClr val="000000"/>
                </a:solidFill>
                <a:effectLst/>
                <a:latin typeface="Open Sans"/>
                <a:ea typeface="Open Sans"/>
                <a:cs typeface="Open Sans"/>
              </a:rPr>
              <a:t>Droit à la participation.</a:t>
            </a:r>
            <a:endParaRPr lang="de-DE" sz="2100" dirty="0">
              <a:solidFill>
                <a:srgbClr val="000000"/>
              </a:solidFill>
            </a:endParaRPr>
          </a:p>
          <a:p>
            <a:pPr marL="0" indent="0">
              <a:lnSpc>
                <a:spcPct val="130000"/>
              </a:lnSpc>
              <a:spcBef>
                <a:spcPct val="0"/>
              </a:spcBef>
              <a:spcAft>
                <a:spcPts val="600"/>
              </a:spcAft>
              <a:buNone/>
            </a:pPr>
            <a:r>
              <a:rPr lang="fr-FR" sz="1700" dirty="0">
                <a:latin typeface="Open Sans"/>
                <a:ea typeface="Open Sans"/>
                <a:cs typeface="Open Sans"/>
              </a:rPr>
              <a:t>Les enfants disposent en Allemagne d’autres droits inscrits dans la loi, (Livre VIII du Code de la Sécurité et de l’action sociale allemand).</a:t>
            </a:r>
            <a:endParaRPr lang="de-DE" dirty="0"/>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Droit</a:t>
            </a:r>
          </a:p>
        </p:txBody>
      </p:sp>
    </p:spTree>
    <p:extLst>
      <p:ext uri="{BB962C8B-B14F-4D97-AF65-F5344CB8AC3E}">
        <p14:creationId xmlns:p14="http://schemas.microsoft.com/office/powerpoint/2010/main" val="31234162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1.3.3 Code de la Sécurité et de l’action sociales (SGB)</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85000" lnSpcReduction="20000"/>
          </a:bodyPr>
          <a:lstStyle/>
          <a:p>
            <a:pPr marL="0" indent="0">
              <a:buNone/>
            </a:pPr>
            <a:r>
              <a:rPr lang="fr-FR" sz="1800" b="0" i="0" strike="noStrike" cap="none" spc="0" baseline="0" dirty="0">
                <a:solidFill>
                  <a:srgbClr val="000000"/>
                </a:solidFill>
                <a:effectLst/>
                <a:latin typeface="Open Sans"/>
                <a:ea typeface="Open Sans"/>
                <a:cs typeface="Open Sans"/>
              </a:rPr>
              <a:t>Le Code de la Sécurité et de l’action sociales vient concrétiser le principe constitutionnel de l’État social. Les règles énoncées aux livres I (Général) et X (Procédures administratives et protection des données) du SGB sont applicables à l’ensemble des différents </a:t>
            </a:r>
            <a:r>
              <a:rPr lang="fr-FR" sz="1800" b="0" dirty="0">
                <a:latin typeface="Open Sans"/>
                <a:ea typeface="Open Sans"/>
                <a:cs typeface="Open Sans"/>
              </a:rPr>
              <a:t>l</a:t>
            </a:r>
            <a:r>
              <a:rPr lang="fr-FR" sz="1800" b="0" i="0" strike="noStrike" cap="none" spc="0" baseline="0" dirty="0">
                <a:solidFill>
                  <a:srgbClr val="000000"/>
                </a:solidFill>
                <a:effectLst/>
                <a:latin typeface="Open Sans"/>
                <a:ea typeface="Open Sans"/>
                <a:cs typeface="Open Sans"/>
              </a:rPr>
              <a:t>ivres du SGB.</a:t>
            </a:r>
          </a:p>
          <a:p>
            <a:pPr marL="0" indent="0">
              <a:buNone/>
            </a:pPr>
            <a:r>
              <a:rPr lang="fr-FR" sz="1700" b="0" i="0" strike="noStrike" cap="none" spc="0" baseline="0" dirty="0">
                <a:solidFill>
                  <a:srgbClr val="000000"/>
                </a:solidFill>
                <a:effectLst/>
                <a:latin typeface="Open Sans"/>
                <a:ea typeface="Open Sans"/>
                <a:cs typeface="Open Sans"/>
              </a:rPr>
              <a:t>Les livres du SBG portent par exemple sur :</a:t>
            </a:r>
          </a:p>
          <a:p>
            <a:pPr marL="449580">
              <a:lnSpc>
                <a:spcPct val="107000"/>
              </a:lnSpc>
              <a:spcAft>
                <a:spcPts val="800"/>
              </a:spcAft>
            </a:pPr>
            <a:r>
              <a:rPr lang="fr-FR" sz="1500" b="0" i="0" strike="noStrike" cap="none" spc="0" baseline="0" dirty="0">
                <a:solidFill>
                  <a:srgbClr val="000000"/>
                </a:solidFill>
                <a:effectLst/>
                <a:latin typeface="Open Sans"/>
                <a:ea typeface="Open Sans"/>
                <a:cs typeface="Open Sans"/>
              </a:rPr>
              <a:t>SGB II — Minimas sociaux (organisme compétent </a:t>
            </a:r>
            <a:r>
              <a:rPr lang="fr-FR" sz="1500" b="0" i="1" strike="noStrike" cap="none" spc="0" baseline="0" dirty="0">
                <a:solidFill>
                  <a:srgbClr val="000000"/>
                </a:solidFill>
                <a:effectLst/>
                <a:latin typeface="Open Sans"/>
                <a:ea typeface="Open Sans"/>
                <a:cs typeface="Open Sans"/>
              </a:rPr>
              <a:t>: </a:t>
            </a:r>
            <a:r>
              <a:rPr lang="fr-FR" sz="1500" b="0" i="1" strike="noStrike" cap="none" spc="0" baseline="0" dirty="0" err="1">
                <a:solidFill>
                  <a:srgbClr val="000000"/>
                </a:solidFill>
                <a:effectLst/>
                <a:latin typeface="Open Sans"/>
                <a:ea typeface="Open Sans"/>
                <a:cs typeface="Open Sans"/>
              </a:rPr>
              <a:t>Jobcenter</a:t>
            </a:r>
            <a:r>
              <a:rPr lang="fr-FR" sz="1500" b="0" i="1" strike="noStrike" cap="none" spc="0" baseline="0" dirty="0">
                <a:solidFill>
                  <a:srgbClr val="000000"/>
                </a:solidFill>
                <a:effectLst/>
                <a:latin typeface="Open Sans"/>
                <a:ea typeface="Open Sans"/>
                <a:cs typeface="Open Sans"/>
              </a:rPr>
              <a:t>)</a:t>
            </a:r>
          </a:p>
          <a:p>
            <a:pPr marL="449580">
              <a:lnSpc>
                <a:spcPct val="107000"/>
              </a:lnSpc>
              <a:spcAft>
                <a:spcPts val="800"/>
              </a:spcAft>
            </a:pPr>
            <a:r>
              <a:rPr lang="fr-FR" sz="1500" b="0" i="0" strike="noStrike" cap="none" spc="0" baseline="0" dirty="0">
                <a:solidFill>
                  <a:srgbClr val="000000"/>
                </a:solidFill>
                <a:effectLst/>
                <a:latin typeface="Open Sans"/>
                <a:ea typeface="Open Sans"/>
                <a:cs typeface="Open Sans"/>
              </a:rPr>
              <a:t>SGB III — Assurance chômage (organisme compétent : Agence fédérale pour l’emploi)</a:t>
            </a:r>
          </a:p>
          <a:p>
            <a:pPr marL="449580">
              <a:lnSpc>
                <a:spcPct val="107000"/>
              </a:lnSpc>
              <a:spcAft>
                <a:spcPts val="800"/>
              </a:spcAft>
            </a:pPr>
            <a:r>
              <a:rPr lang="fr-FR" sz="1500" b="0" i="0" strike="noStrike" cap="none" spc="0" baseline="0" dirty="0">
                <a:solidFill>
                  <a:srgbClr val="000000"/>
                </a:solidFill>
                <a:effectLst/>
                <a:latin typeface="Open Sans"/>
                <a:ea typeface="Open Sans"/>
                <a:cs typeface="Open Sans"/>
              </a:rPr>
              <a:t>SGB V — Assurance maladie obligatoire (organisme compétent : caisses primaires d’assurance maladie)</a:t>
            </a:r>
          </a:p>
          <a:p>
            <a:pPr marL="449580">
              <a:lnSpc>
                <a:spcPct val="107000"/>
              </a:lnSpc>
              <a:spcAft>
                <a:spcPts val="800"/>
              </a:spcAft>
            </a:pPr>
            <a:r>
              <a:rPr lang="fr-FR" sz="1500" b="1" i="0" strike="noStrike" cap="none" spc="0" baseline="0" dirty="0">
                <a:solidFill>
                  <a:srgbClr val="000000"/>
                </a:solidFill>
                <a:effectLst/>
                <a:latin typeface="Open Sans"/>
                <a:ea typeface="Open Sans"/>
                <a:cs typeface="Open Sans"/>
              </a:rPr>
              <a:t>SGB VIII — Aide sociale à l’enfance et à la jeunesse (organisme compétent : service communal chargé de l’aide sociale à l’enfance et à la jeunesse)</a:t>
            </a:r>
          </a:p>
          <a:p>
            <a:pPr marL="450215">
              <a:lnSpc>
                <a:spcPct val="107000"/>
              </a:lnSpc>
              <a:spcAft>
                <a:spcPts val="600"/>
              </a:spcAft>
            </a:pPr>
            <a:r>
              <a:rPr lang="fr-FR" sz="1500" b="0" i="0" strike="noStrike" cap="none" spc="0" baseline="0" dirty="0">
                <a:solidFill>
                  <a:srgbClr val="000000"/>
                </a:solidFill>
                <a:effectLst/>
                <a:latin typeface="Open Sans"/>
                <a:ea typeface="Open Sans"/>
                <a:cs typeface="Open Sans"/>
              </a:rPr>
              <a:t>SGB IX — Réhabilitation et participation des personnes en situation de handicap (organisme compétent : structures d’aide à l’intégration des personnes en situation de handicap),</a:t>
            </a:r>
          </a:p>
          <a:p>
            <a:pPr marL="450215">
              <a:lnSpc>
                <a:spcPct val="107000"/>
              </a:lnSpc>
              <a:spcAft>
                <a:spcPts val="600"/>
              </a:spcAft>
            </a:pPr>
            <a:r>
              <a:rPr lang="fr-FR" sz="1500" b="0" i="0" strike="noStrike" cap="none" spc="0" baseline="0" dirty="0">
                <a:solidFill>
                  <a:srgbClr val="000000"/>
                </a:solidFill>
                <a:effectLst/>
                <a:latin typeface="Open Sans"/>
                <a:ea typeface="Open Sans"/>
                <a:cs typeface="Open Sans"/>
              </a:rPr>
              <a:t>SGB XII — Aide sociale (organisme compétent : services sociaux).</a:t>
            </a:r>
          </a:p>
          <a:p>
            <a:pPr>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Droit</a:t>
            </a:r>
          </a:p>
        </p:txBody>
      </p:sp>
    </p:spTree>
    <p:extLst>
      <p:ext uri="{BB962C8B-B14F-4D97-AF65-F5344CB8AC3E}">
        <p14:creationId xmlns:p14="http://schemas.microsoft.com/office/powerpoint/2010/main" val="33241652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1484784"/>
            <a:ext cx="8458200" cy="428738"/>
          </a:xfrm>
        </p:spPr>
        <p:txBody>
          <a:bodyPr>
            <a:normAutofit fontScale="90000"/>
          </a:bodyPr>
          <a:lstStyle/>
          <a:p>
            <a:r>
              <a:rPr lang="fr-FR" sz="1800" b="1" i="0" strike="noStrike" cap="none" spc="0" baseline="0" dirty="0">
                <a:solidFill>
                  <a:srgbClr val="000000"/>
                </a:solidFill>
                <a:effectLst/>
                <a:latin typeface="Open Sans"/>
                <a:ea typeface="Open Sans"/>
                <a:cs typeface="Open Sans"/>
              </a:rPr>
              <a:t>Répartition du budget par type de prestation sociale en milliards d’euros, 2019</a:t>
            </a:r>
          </a:p>
        </p:txBody>
      </p:sp>
      <p:sp>
        <p:nvSpPr>
          <p:cNvPr id="1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Droit</a:t>
            </a:r>
          </a:p>
        </p:txBody>
      </p:sp>
      <p:sp>
        <p:nvSpPr>
          <p:cNvPr id="6" name="Titel 1">
            <a:extLst>
              <a:ext uri="{FF2B5EF4-FFF2-40B4-BE49-F238E27FC236}">
                <a16:creationId xmlns:a16="http://schemas.microsoft.com/office/drawing/2014/main" id="{7C6D8D9B-86FD-DF42-AA8A-19CF982DCB11}"/>
              </a:ext>
            </a:extLst>
          </p:cNvPr>
          <p:cNvSpPr txBox="1"/>
          <p:nvPr/>
        </p:nvSpPr>
        <p:spPr>
          <a:xfrm>
            <a:off x="495300" y="908720"/>
            <a:ext cx="8458200" cy="4287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200" b="1" u="none" kern="1200">
                <a:ln>
                  <a:noFill/>
                </a:ln>
                <a:solidFill>
                  <a:schemeClr val="tx1"/>
                </a:solidFill>
                <a:effectLst/>
                <a:latin typeface="+mj-lt"/>
                <a:ea typeface="+mj-ea"/>
                <a:cs typeface="+mj-cs"/>
              </a:defRPr>
            </a:lvl1pPr>
          </a:lstStyle>
          <a:p>
            <a:r>
              <a:rPr lang="fr-FR" sz="2200" b="1" i="0" strike="noStrike" cap="none" spc="0" baseline="0" dirty="0">
                <a:solidFill>
                  <a:srgbClr val="000000"/>
                </a:solidFill>
                <a:effectLst/>
                <a:latin typeface="Open Sans"/>
                <a:ea typeface="Open Sans"/>
                <a:cs typeface="Open Sans"/>
              </a:rPr>
              <a:t>1.3.4 Prestations sociales</a:t>
            </a:r>
          </a:p>
        </p:txBody>
      </p:sp>
      <p:graphicFrame>
        <p:nvGraphicFramePr>
          <p:cNvPr id="7" name="Diagramm 6"/>
          <p:cNvGraphicFramePr/>
          <p:nvPr>
            <p:extLst>
              <p:ext uri="{D42A27DB-BD31-4B8C-83A1-F6EECF244321}">
                <p14:modId xmlns:p14="http://schemas.microsoft.com/office/powerpoint/2010/main" val="3935500182"/>
              </p:ext>
            </p:extLst>
          </p:nvPr>
        </p:nvGraphicFramePr>
        <p:xfrm>
          <a:off x="539552" y="1941094"/>
          <a:ext cx="7936556" cy="4251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863590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fontScale="90000"/>
          </a:bodyPr>
          <a:lstStyle/>
          <a:p>
            <a:r>
              <a:rPr lang="fr-FR" sz="2200" b="1" i="0" strike="noStrike" cap="none" spc="0" baseline="0" dirty="0">
                <a:solidFill>
                  <a:srgbClr val="000000"/>
                </a:solidFill>
                <a:effectLst/>
                <a:latin typeface="Open Sans"/>
                <a:ea typeface="Open Sans"/>
                <a:cs typeface="Open Sans"/>
              </a:rPr>
              <a:t>1.3.5 Principes fondamentaux de la procédure administrative de l’action sociale</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31800" y="1597942"/>
            <a:ext cx="8369300" cy="1855530"/>
          </a:xfrm>
        </p:spPr>
        <p:txBody>
          <a:bodyPr>
            <a:normAutofit/>
          </a:bodyPr>
          <a:lstStyle/>
          <a:p>
            <a:pPr marL="0" indent="0">
              <a:buNone/>
            </a:pPr>
            <a:r>
              <a:rPr lang="fr-FR" sz="1800" b="0" i="0" strike="noStrike" cap="none" spc="0" baseline="0" dirty="0">
                <a:solidFill>
                  <a:srgbClr val="000000"/>
                </a:solidFill>
                <a:effectLst/>
                <a:latin typeface="Open Sans"/>
                <a:ea typeface="Open Sans"/>
                <a:cs typeface="Open Sans"/>
              </a:rPr>
              <a:t>Le </a:t>
            </a:r>
            <a:r>
              <a:rPr lang="fr-FR" sz="1800" i="0" strike="noStrike" cap="none" spc="0" baseline="0" dirty="0">
                <a:solidFill>
                  <a:srgbClr val="000000"/>
                </a:solidFill>
                <a:effectLst/>
                <a:latin typeface="Open Sans"/>
                <a:ea typeface="Open Sans"/>
                <a:cs typeface="Open Sans"/>
              </a:rPr>
              <a:t>droit de la procédure administrative </a:t>
            </a:r>
            <a:r>
              <a:rPr lang="fr-FR" sz="1800" b="0" i="0" strike="noStrike" cap="none" spc="0" baseline="0" dirty="0">
                <a:solidFill>
                  <a:srgbClr val="000000"/>
                </a:solidFill>
                <a:effectLst/>
                <a:latin typeface="Open Sans"/>
                <a:ea typeface="Open Sans"/>
                <a:cs typeface="Open Sans"/>
              </a:rPr>
              <a:t>de l’action sociale vise en premier lieu la réalisation de prestations sociales et est censé renforcer la capacité des bénéficiaires à déchiffrer le système complexe décrit dans les codes de l’action sociale, ainsi qu’à demander et à obtenir (rapidement) des prestations sociales.</a:t>
            </a:r>
          </a:p>
        </p:txBody>
      </p:sp>
      <p:graphicFrame>
        <p:nvGraphicFramePr>
          <p:cNvPr id="10" name="Tabelle 12">
            <a:extLst>
              <a:ext uri="{FF2B5EF4-FFF2-40B4-BE49-F238E27FC236}">
                <a16:creationId xmlns:a16="http://schemas.microsoft.com/office/drawing/2014/main" id="{187691AF-3495-8D49-A248-24820A474EFE}"/>
              </a:ext>
            </a:extLst>
          </p:cNvPr>
          <p:cNvGraphicFramePr>
            <a:graphicFrameLocks noGrp="1"/>
          </p:cNvGraphicFramePr>
          <p:nvPr/>
        </p:nvGraphicFramePr>
        <p:xfrm>
          <a:off x="520700" y="3453472"/>
          <a:ext cx="8280400" cy="2931160"/>
        </p:xfrm>
        <a:graphic>
          <a:graphicData uri="http://schemas.openxmlformats.org/drawingml/2006/table">
            <a:tbl>
              <a:tblPr firstRow="1" bandRow="1">
                <a:tableStyleId>{00A15C55-8517-42AA-B614-E9B94910E393}</a:tableStyleId>
              </a:tblPr>
              <a:tblGrid>
                <a:gridCol w="1897994">
                  <a:extLst>
                    <a:ext uri="{9D8B030D-6E8A-4147-A177-3AD203B41FA5}">
                      <a16:colId xmlns:a16="http://schemas.microsoft.com/office/drawing/2014/main" val="671715630"/>
                    </a:ext>
                  </a:extLst>
                </a:gridCol>
                <a:gridCol w="6382406">
                  <a:extLst>
                    <a:ext uri="{9D8B030D-6E8A-4147-A177-3AD203B41FA5}">
                      <a16:colId xmlns:a16="http://schemas.microsoft.com/office/drawing/2014/main" val="2472027633"/>
                    </a:ext>
                  </a:extLst>
                </a:gridCol>
              </a:tblGrid>
              <a:tr h="359923">
                <a:tc gridSpan="2">
                  <a:txBody>
                    <a:bodyPr/>
                    <a:lstStyle/>
                    <a:p>
                      <a:pPr algn="ctr"/>
                      <a:r>
                        <a:rPr lang="fr-FR" sz="1600" b="1" i="0" strike="noStrike" cap="none" spc="0" baseline="0" dirty="0">
                          <a:solidFill>
                            <a:srgbClr val="000000"/>
                          </a:solidFill>
                          <a:effectLst/>
                          <a:latin typeface="Open Sans"/>
                          <a:ea typeface="Open Sans"/>
                          <a:cs typeface="Open Sans"/>
                        </a:rPr>
                        <a:t>Principales dispositions relatives à la procédure et à la mise en œuvre des prestations sociales</a:t>
                      </a:r>
                    </a:p>
                  </a:txBody>
                  <a:tcPr/>
                </a:tc>
                <a:tc hMerge="1">
                  <a:txBody>
                    <a:bodyPr/>
                    <a:lstStyle/>
                    <a:p>
                      <a:endParaRPr lang="de-DE"/>
                    </a:p>
                  </a:txBody>
                  <a:tcPr/>
                </a:tc>
                <a:extLst>
                  <a:ext uri="{0D108BD9-81ED-4DB2-BD59-A6C34878D82A}">
                    <a16:rowId xmlns:a16="http://schemas.microsoft.com/office/drawing/2014/main" val="3746757479"/>
                  </a:ext>
                </a:extLst>
              </a:tr>
              <a:tr h="370840">
                <a:tc>
                  <a:txBody>
                    <a:bodyPr/>
                    <a:lstStyle/>
                    <a:p>
                      <a:r>
                        <a:rPr lang="fr-FR" sz="1400" b="1" i="0" strike="noStrike" cap="none" spc="0" baseline="0" dirty="0">
                          <a:solidFill>
                            <a:srgbClr val="000000"/>
                          </a:solidFill>
                          <a:effectLst/>
                          <a:latin typeface="Open Sans"/>
                          <a:ea typeface="Open Sans"/>
                          <a:cs typeface="Open Sans"/>
                        </a:rPr>
                        <a:t>Lancement</a:t>
                      </a:r>
                    </a:p>
                  </a:txBody>
                  <a:tcPr/>
                </a:tc>
                <a:tc>
                  <a:txBody>
                    <a:bodyPr/>
                    <a:lstStyle/>
                    <a:p>
                      <a:r>
                        <a:rPr lang="fr-FR" sz="1400" b="0" i="0" strike="noStrike" cap="none" spc="0" baseline="0" dirty="0">
                          <a:solidFill>
                            <a:srgbClr val="000000"/>
                          </a:solidFill>
                          <a:effectLst/>
                          <a:latin typeface="Open Sans"/>
                          <a:ea typeface="Open Sans"/>
                          <a:cs typeface="Open Sans"/>
                        </a:rPr>
                        <a:t>La procédure débute généralement avec la formulation d’une demande de prestation. </a:t>
                      </a:r>
                    </a:p>
                  </a:txBody>
                  <a:tcPr/>
                </a:tc>
                <a:extLst>
                  <a:ext uri="{0D108BD9-81ED-4DB2-BD59-A6C34878D82A}">
                    <a16:rowId xmlns:a16="http://schemas.microsoft.com/office/drawing/2014/main" val="1083620934"/>
                  </a:ext>
                </a:extLst>
              </a:tr>
              <a:tr h="370840">
                <a:tc>
                  <a:txBody>
                    <a:bodyPr/>
                    <a:lstStyle/>
                    <a:p>
                      <a:r>
                        <a:rPr lang="fr-FR" sz="1400" b="1" i="0" strike="noStrike" cap="none" spc="0" baseline="0">
                          <a:solidFill>
                            <a:srgbClr val="000000"/>
                          </a:solidFill>
                          <a:effectLst/>
                          <a:latin typeface="Open Sans"/>
                          <a:ea typeface="Open Sans"/>
                          <a:cs typeface="Open Sans"/>
                        </a:rPr>
                        <a:t>Contenu</a:t>
                      </a:r>
                    </a:p>
                  </a:txBody>
                  <a:tcPr/>
                </a:tc>
                <a:tc>
                  <a:txBody>
                    <a:bodyPr/>
                    <a:lstStyle/>
                    <a:p>
                      <a:r>
                        <a:rPr lang="fr-FR" sz="1400" b="0" i="0" strike="noStrike" cap="none" spc="0" baseline="0" dirty="0">
                          <a:solidFill>
                            <a:srgbClr val="000000"/>
                          </a:solidFill>
                          <a:effectLst/>
                          <a:latin typeface="Open Sans"/>
                          <a:ea typeface="Open Sans"/>
                          <a:cs typeface="Open Sans"/>
                        </a:rPr>
                        <a:t>La procédure vise essentiellement à vérifier que le demandeur remplit bien les conditions requises.</a:t>
                      </a:r>
                    </a:p>
                  </a:txBody>
                  <a:tcPr/>
                </a:tc>
                <a:extLst>
                  <a:ext uri="{0D108BD9-81ED-4DB2-BD59-A6C34878D82A}">
                    <a16:rowId xmlns:a16="http://schemas.microsoft.com/office/drawing/2014/main" val="261920656"/>
                  </a:ext>
                </a:extLst>
              </a:tr>
              <a:tr h="370840">
                <a:tc>
                  <a:txBody>
                    <a:bodyPr/>
                    <a:lstStyle/>
                    <a:p>
                      <a:r>
                        <a:rPr lang="fr-FR" sz="1400" b="1" i="0" strike="noStrike" cap="none" spc="0" baseline="0">
                          <a:solidFill>
                            <a:srgbClr val="000000"/>
                          </a:solidFill>
                          <a:effectLst/>
                          <a:latin typeface="Open Sans"/>
                          <a:ea typeface="Open Sans"/>
                          <a:cs typeface="Open Sans"/>
                        </a:rPr>
                        <a:t>Droits du demandeur</a:t>
                      </a:r>
                    </a:p>
                  </a:txBody>
                  <a:tcPr/>
                </a:tc>
                <a:tc>
                  <a:txBody>
                    <a:bodyPr/>
                    <a:lstStyle/>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Droit d’être accompagné par une personne mandatée ou par un curateur</a:t>
                      </a:r>
                    </a:p>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Droit de consultation des dossiers le concernant</a:t>
                      </a:r>
                    </a:p>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Droit d’être entendu</a:t>
                      </a:r>
                    </a:p>
                  </a:txBody>
                  <a:tcPr/>
                </a:tc>
                <a:extLst>
                  <a:ext uri="{0D108BD9-81ED-4DB2-BD59-A6C34878D82A}">
                    <a16:rowId xmlns:a16="http://schemas.microsoft.com/office/drawing/2014/main" val="728820056"/>
                  </a:ext>
                </a:extLst>
              </a:tr>
              <a:tr h="370840">
                <a:tc>
                  <a:txBody>
                    <a:bodyPr/>
                    <a:lstStyle/>
                    <a:p>
                      <a:r>
                        <a:rPr lang="fr-FR" sz="1400" b="1" i="0" strike="noStrike" cap="none" spc="0" baseline="0">
                          <a:solidFill>
                            <a:srgbClr val="000000"/>
                          </a:solidFill>
                          <a:effectLst/>
                          <a:latin typeface="Open Sans"/>
                          <a:ea typeface="Open Sans"/>
                          <a:cs typeface="Open Sans"/>
                        </a:rPr>
                        <a:t>Finalisation</a:t>
                      </a:r>
                    </a:p>
                  </a:txBody>
                  <a:tcPr/>
                </a:tc>
                <a:tc>
                  <a:txBody>
                    <a:bodyPr/>
                    <a:lstStyle/>
                    <a:p>
                      <a:pPr marL="0" indent="0">
                        <a:buFont typeface="Arial" panose="020B0604020202020204" pitchFamily="34" charset="0"/>
                        <a:buNone/>
                      </a:pPr>
                      <a:r>
                        <a:rPr lang="fr-FR" sz="1400" b="0" i="0" strike="noStrike" cap="none" spc="0" baseline="0" dirty="0">
                          <a:solidFill>
                            <a:srgbClr val="000000"/>
                          </a:solidFill>
                          <a:effectLst/>
                          <a:latin typeface="Open Sans"/>
                          <a:ea typeface="Open Sans"/>
                          <a:cs typeface="Open Sans"/>
                        </a:rPr>
                        <a:t>Acte administratif (notification)</a:t>
                      </a:r>
                    </a:p>
                  </a:txBody>
                  <a:tcPr/>
                </a:tc>
                <a:extLst>
                  <a:ext uri="{0D108BD9-81ED-4DB2-BD59-A6C34878D82A}">
                    <a16:rowId xmlns:a16="http://schemas.microsoft.com/office/drawing/2014/main" val="1503169288"/>
                  </a:ext>
                </a:extLst>
              </a:tr>
            </a:tbl>
          </a:graphicData>
        </a:graphic>
      </p:graphicFrame>
      <p:sp>
        <p:nvSpPr>
          <p:cNvPr id="1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Droit</a:t>
            </a:r>
          </a:p>
        </p:txBody>
      </p:sp>
    </p:spTree>
    <p:extLst>
      <p:ext uri="{BB962C8B-B14F-4D97-AF65-F5344CB8AC3E}">
        <p14:creationId xmlns:p14="http://schemas.microsoft.com/office/powerpoint/2010/main" val="9563675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8693596" cy="428738"/>
          </a:xfrm>
        </p:spPr>
        <p:txBody>
          <a:bodyPr>
            <a:noAutofit/>
          </a:bodyPr>
          <a:lstStyle/>
          <a:p>
            <a:r>
              <a:rPr lang="fr-FR" sz="2200" b="1" i="0" strike="noStrike" cap="none" spc="0" baseline="0" dirty="0">
                <a:solidFill>
                  <a:srgbClr val="000000"/>
                </a:solidFill>
                <a:effectLst/>
                <a:latin typeface="Open Sans"/>
                <a:ea typeface="Open Sans"/>
                <a:cs typeface="Open Sans"/>
              </a:rPr>
              <a:t>1.3.6 Ratification de traités et conventions internationales</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82500" lnSpcReduction="10000"/>
          </a:bodyPr>
          <a:lstStyle/>
          <a:p>
            <a:pPr marL="0" indent="0">
              <a:buNone/>
            </a:pPr>
            <a:r>
              <a:rPr lang="fr-FR" sz="1700" b="1" i="0" strike="noStrike" cap="none" spc="0" baseline="0" dirty="0">
                <a:solidFill>
                  <a:srgbClr val="000000"/>
                </a:solidFill>
                <a:effectLst/>
                <a:latin typeface="Open Sans"/>
                <a:ea typeface="Open Sans"/>
                <a:cs typeface="Open Sans"/>
              </a:rPr>
              <a:t>Conventions des Nations unies</a:t>
            </a:r>
          </a:p>
          <a:p>
            <a:pPr marL="269875" lvl="1" indent="0">
              <a:buNone/>
            </a:pPr>
            <a:r>
              <a:rPr lang="fr-FR" sz="1500" b="0" i="0" strike="noStrike" cap="none" spc="0" baseline="0" dirty="0">
                <a:solidFill>
                  <a:srgbClr val="000000"/>
                </a:solidFill>
                <a:effectLst/>
                <a:latin typeface="Open Sans"/>
                <a:ea typeface="Open Sans"/>
                <a:cs typeface="Open Sans"/>
              </a:rPr>
              <a:t>Convention des Nations unies relative aux droits de l’enfant ;</a:t>
            </a:r>
            <a:br>
              <a:rPr lang="fr-FR" sz="1500" b="0" i="0" strike="noStrike" cap="none" spc="0" baseline="0" dirty="0">
                <a:solidFill>
                  <a:srgbClr val="000000"/>
                </a:solidFill>
                <a:effectLst/>
                <a:latin typeface="Open Sans"/>
                <a:ea typeface="Open Sans"/>
                <a:cs typeface="Open Sans"/>
              </a:rPr>
            </a:br>
            <a:r>
              <a:rPr lang="fr-FR" sz="1500" b="0" i="0" strike="noStrike" cap="none" spc="0" baseline="0" dirty="0">
                <a:solidFill>
                  <a:srgbClr val="000000"/>
                </a:solidFill>
                <a:effectLst/>
                <a:latin typeface="Open Sans"/>
                <a:ea typeface="Open Sans"/>
                <a:cs typeface="Open Sans"/>
              </a:rPr>
              <a:t>Convention des Nations unies relative aux droits des personnes handicapées</a:t>
            </a:r>
          </a:p>
          <a:p>
            <a:pPr marL="0" indent="0">
              <a:buNone/>
            </a:pPr>
            <a:r>
              <a:rPr lang="fr-FR" sz="1700" b="1" i="0" strike="noStrike" cap="none" spc="0" baseline="0" dirty="0">
                <a:solidFill>
                  <a:srgbClr val="000000"/>
                </a:solidFill>
                <a:effectLst/>
                <a:latin typeface="Open Sans"/>
                <a:ea typeface="Open Sans"/>
                <a:cs typeface="Open Sans"/>
              </a:rPr>
              <a:t>Conventions du Conseil de l’Europe</a:t>
            </a:r>
          </a:p>
          <a:p>
            <a:pPr marL="269875" lvl="1" indent="0">
              <a:buNone/>
            </a:pPr>
            <a:r>
              <a:rPr lang="fr-FR" sz="1500" b="0" i="0" strike="noStrike" cap="none" spc="0" baseline="0" dirty="0">
                <a:solidFill>
                  <a:srgbClr val="000000"/>
                </a:solidFill>
                <a:effectLst/>
                <a:latin typeface="Open Sans"/>
                <a:ea typeface="Open Sans"/>
                <a:cs typeface="Open Sans"/>
              </a:rPr>
              <a:t>Convention du Conseil de l’Europe sur la prévention et la lutte contre la violence à l'égard des femmes et la violence domestique ;</a:t>
            </a:r>
            <a:br>
              <a:rPr lang="fr-FR" sz="1500" b="0" i="0" strike="noStrike" cap="none" spc="0" baseline="0" dirty="0">
                <a:solidFill>
                  <a:srgbClr val="000000"/>
                </a:solidFill>
                <a:effectLst/>
                <a:latin typeface="Open Sans"/>
                <a:ea typeface="Open Sans"/>
                <a:cs typeface="Open Sans"/>
              </a:rPr>
            </a:br>
            <a:r>
              <a:rPr lang="fr-FR" sz="1500" b="0" i="0" strike="noStrike" cap="none" spc="0" baseline="0" dirty="0">
                <a:solidFill>
                  <a:srgbClr val="000000"/>
                </a:solidFill>
                <a:effectLst/>
                <a:latin typeface="Open Sans"/>
                <a:ea typeface="Open Sans"/>
                <a:cs typeface="Open Sans"/>
              </a:rPr>
              <a:t>Convention du Conseil de l’Europe sur la protection des enfants contre l'exploitation et les abus sexuels</a:t>
            </a:r>
          </a:p>
          <a:p>
            <a:pPr marL="0" indent="0">
              <a:buNone/>
            </a:pPr>
            <a:r>
              <a:rPr lang="fr-FR" sz="1700" b="1" i="0" strike="noStrike" cap="none" spc="0" baseline="0" dirty="0">
                <a:solidFill>
                  <a:srgbClr val="000000"/>
                </a:solidFill>
                <a:effectLst/>
                <a:latin typeface="Open Sans"/>
                <a:ea typeface="Open Sans"/>
                <a:cs typeface="Open Sans"/>
              </a:rPr>
              <a:t>Conventions de La Haye</a:t>
            </a:r>
          </a:p>
          <a:p>
            <a:pPr marL="269875" lvl="1" indent="0">
              <a:buNone/>
            </a:pPr>
            <a:r>
              <a:rPr lang="fr-FR" sz="1500" b="0" i="0" strike="noStrike" cap="none" spc="0" baseline="0" dirty="0">
                <a:solidFill>
                  <a:srgbClr val="000000"/>
                </a:solidFill>
                <a:effectLst/>
                <a:latin typeface="Open Sans"/>
                <a:ea typeface="Open Sans"/>
                <a:cs typeface="Open Sans"/>
              </a:rPr>
              <a:t>Convention de La Haye sur la protection des enfants ; Convention de La Haye sur la protection des mineurs ; Convention de La Haye sur l’adoption ; Convention de La Haye sur l’enlèvement d’enfants ; Convention de La Haye sur les obligations alimentaires.</a:t>
            </a:r>
          </a:p>
          <a:p>
            <a:pPr marL="0" indent="0">
              <a:buNone/>
            </a:pPr>
            <a:r>
              <a:rPr lang="fr-FR" sz="1700" b="1" i="0" strike="noStrike" cap="none" spc="0" baseline="0" dirty="0">
                <a:solidFill>
                  <a:srgbClr val="000000"/>
                </a:solidFill>
                <a:effectLst/>
                <a:latin typeface="Open Sans"/>
                <a:ea typeface="Open Sans"/>
                <a:cs typeface="Open Sans"/>
              </a:rPr>
              <a:t>Traités bilatéraux</a:t>
            </a:r>
          </a:p>
          <a:p>
            <a:pPr marL="269875" lvl="1" indent="0">
              <a:buNone/>
            </a:pPr>
            <a:r>
              <a:rPr lang="fr-FR" sz="1500" b="0" i="0" strike="noStrike" cap="none" spc="0" baseline="0" dirty="0">
                <a:solidFill>
                  <a:srgbClr val="000000"/>
                </a:solidFill>
                <a:effectLst/>
                <a:latin typeface="Open Sans"/>
                <a:ea typeface="Open Sans"/>
                <a:cs typeface="Open Sans"/>
              </a:rPr>
              <a:t>Office franco-allemand pour la jeunesse ; Office germano-polonais pour la jeunesse ; Office gréco-allemand pour la jeunesse ; </a:t>
            </a:r>
            <a:r>
              <a:rPr lang="fr-FR" sz="1500" b="0" i="0" strike="noStrike" cap="none" spc="0" baseline="0" dirty="0" err="1">
                <a:solidFill>
                  <a:srgbClr val="000000"/>
                </a:solidFill>
                <a:effectLst/>
                <a:latin typeface="Open Sans"/>
                <a:ea typeface="Open Sans"/>
                <a:cs typeface="Open Sans"/>
              </a:rPr>
              <a:t>ConAct</a:t>
            </a:r>
            <a:r>
              <a:rPr lang="fr-FR" sz="1500" b="0" i="0" strike="noStrike" cap="none" spc="0" baseline="0" dirty="0">
                <a:solidFill>
                  <a:srgbClr val="000000"/>
                </a:solidFill>
                <a:effectLst/>
                <a:latin typeface="Open Sans"/>
                <a:ea typeface="Open Sans"/>
                <a:cs typeface="Open Sans"/>
              </a:rPr>
              <a:t> – Centre de coordination des échanges de jeunes entre l’Allemagne et Israël (Office germano-israélien pour la jeunesse en cours de création) ; Centre de coordination des échanges de jeunes entre l’Allemagne et la République tchèque — Tandem ; Fondation pour les échanges germano-russes </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1. Situation générale – Droit</a:t>
            </a:r>
          </a:p>
        </p:txBody>
      </p:sp>
    </p:spTree>
    <p:extLst>
      <p:ext uri="{BB962C8B-B14F-4D97-AF65-F5344CB8AC3E}">
        <p14:creationId xmlns:p14="http://schemas.microsoft.com/office/powerpoint/2010/main" val="17778533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dirty="0">
                <a:solidFill>
                  <a:srgbClr val="000000"/>
                </a:solidFill>
                <a:effectLst/>
                <a:latin typeface="Open Sans SemiBold"/>
                <a:ea typeface="Open Sans SemiBold"/>
                <a:cs typeface="Open Sans SemiBold"/>
              </a:rPr>
              <a:t>2. Missions et domaines d’intervention</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2.1 Mandat et objectifs</a:t>
            </a:r>
          </a:p>
        </p:txBody>
      </p:sp>
    </p:spTree>
    <p:extLst>
      <p:ext uri="{BB962C8B-B14F-4D97-AF65-F5344CB8AC3E}">
        <p14:creationId xmlns:p14="http://schemas.microsoft.com/office/powerpoint/2010/main" val="368383389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hidden="1">
            <a:extLst>
              <a:ext uri="{FF2B5EF4-FFF2-40B4-BE49-F238E27FC236}">
                <a16:creationId xmlns:a16="http://schemas.microsoft.com/office/drawing/2014/main" id="{B4B5B772-8A54-41EB-AE76-C881365E5F41}"/>
              </a:ext>
            </a:extLst>
          </p:cNvPr>
          <p:cNvSpPr>
            <a:spLocks noSelect="1" noChangeArrowheads="1"/>
          </p:cNvSpPr>
          <p:nvPr/>
        </p:nvSpPr>
        <p:spPr bwMode="auto">
          <a:xfrm>
            <a:off x="114300" y="971550"/>
            <a:ext cx="476250" cy="476250"/>
          </a:xfrm>
          <a:prstGeom prst="rect">
            <a:avLst/>
          </a:prstGeom>
          <a:solidFill>
            <a:srgbClr val="FFFFFF"/>
          </a:solidFill>
          <a:ln w="9525">
            <a:solidFill>
              <a:srgbClr val="000000"/>
            </a:solidFill>
            <a:round/>
          </a:ln>
        </p:spPr>
        <p:txBody>
          <a:bodyPr rot="0" vert="horz" wrap="square" lIns="68580" tIns="34290" rIns="68580" bIns="34290" anchor="t" anchorCtr="0" upright="1">
            <a:noAutofit/>
          </a:bodyPr>
          <a:lstStyle/>
          <a:p>
            <a:endParaRPr lang="de-DE" sz="1350"/>
          </a:p>
        </p:txBody>
      </p:sp>
      <p:sp>
        <p:nvSpPr>
          <p:cNvPr id="17" name="Titel 1">
            <a:extLst>
              <a:ext uri="{FF2B5EF4-FFF2-40B4-BE49-F238E27FC236}">
                <a16:creationId xmlns:a16="http://schemas.microsoft.com/office/drawing/2014/main" id="{692854ED-905F-449A-9902-D293F18FF41D}"/>
              </a:ext>
            </a:extLst>
          </p:cNvPr>
          <p:cNvSpPr>
            <a:spLocks noGrp="1"/>
          </p:cNvSpPr>
          <p:nvPr>
            <p:ph type="title"/>
          </p:nvPr>
        </p:nvSpPr>
        <p:spPr>
          <a:xfrm>
            <a:off x="114300" y="912349"/>
            <a:ext cx="8850188" cy="428738"/>
          </a:xfrm>
        </p:spPr>
        <p:txBody>
          <a:bodyPr>
            <a:noAutofit/>
          </a:bodyPr>
          <a:lstStyle/>
          <a:p>
            <a:r>
              <a:rPr lang="fr-FR" sz="2200" b="1" i="0" strike="noStrike" cap="none" spc="0" baseline="0" dirty="0">
                <a:solidFill>
                  <a:srgbClr val="000000"/>
                </a:solidFill>
                <a:effectLst/>
                <a:latin typeface="Open Sans"/>
                <a:ea typeface="Open Sans"/>
                <a:cs typeface="Open Sans"/>
              </a:rPr>
              <a:t>2.1.1 Missions et objectifs de l’aide sociale à l’enfance </a:t>
            </a:r>
            <a:br>
              <a:rPr lang="fr-FR" sz="2200" b="1" i="0" strike="noStrike" cap="none" spc="0" baseline="0" dirty="0">
                <a:solidFill>
                  <a:srgbClr val="000000"/>
                </a:solidFill>
                <a:effectLst/>
                <a:latin typeface="Open Sans"/>
                <a:ea typeface="Open Sans"/>
                <a:cs typeface="Open Sans"/>
              </a:rPr>
            </a:br>
            <a:r>
              <a:rPr lang="fr-FR" sz="2200" b="1" i="0" strike="noStrike" cap="none" spc="0" baseline="0" dirty="0">
                <a:solidFill>
                  <a:srgbClr val="000000"/>
                </a:solidFill>
                <a:effectLst/>
                <a:latin typeface="Open Sans"/>
                <a:ea typeface="Open Sans"/>
                <a:cs typeface="Open Sans"/>
              </a:rPr>
              <a:t>et à la jeunesse, art. 1 du SGB VIII</a:t>
            </a:r>
          </a:p>
        </p:txBody>
      </p:sp>
      <p:sp>
        <p:nvSpPr>
          <p:cNvPr id="14" name="Rectangle 12">
            <a:extLst>
              <a:ext uri="{FF2B5EF4-FFF2-40B4-BE49-F238E27FC236}">
                <a16:creationId xmlns:a16="http://schemas.microsoft.com/office/drawing/2014/main" id="{8BC43B95-80AF-4D67-BF61-7A4BFCCAD2F3}"/>
              </a:ext>
            </a:extLst>
          </p:cNvPr>
          <p:cNvSpPr>
            <a:spLocks noChangeArrowheads="1"/>
          </p:cNvSpPr>
          <p:nvPr/>
        </p:nvSpPr>
        <p:spPr bwMode="auto">
          <a:xfrm>
            <a:off x="443484" y="1690393"/>
            <a:ext cx="8458200" cy="44836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marL="8001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marL="12573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marL="17145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marL="21717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marL="2628900" indent="-342900" defTabSz="449263"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marL="3086100" indent="-342900" defTabSz="449263"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marL="3543300" indent="-342900" defTabSz="449263"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marL="4000500" indent="-342900" defTabSz="449263"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a:spcAft>
                <a:spcPts val="600"/>
              </a:spcAft>
              <a:buFont typeface="Arial" panose="020B0604020202020204" pitchFamily="34" charset="0"/>
              <a:buAutoNum type="arabicParenBoth"/>
            </a:pPr>
            <a:r>
              <a:rPr lang="fr-FR" sz="1600" b="0" i="0" strike="noStrike" cap="none" spc="0" baseline="0" dirty="0">
                <a:solidFill>
                  <a:srgbClr val="000000"/>
                </a:solidFill>
                <a:effectLst/>
                <a:latin typeface="Open Sans"/>
                <a:ea typeface="Open Sans"/>
                <a:cs typeface="Open Sans"/>
              </a:rPr>
              <a:t>Chaque jeune dispose du droit d’être soutenu dans son développement et de recevoir une éducation qui l’aide à se forger une personnalité indépendante, responsable et sociable.</a:t>
            </a:r>
          </a:p>
          <a:p>
            <a:pPr>
              <a:spcAft>
                <a:spcPts val="600"/>
              </a:spcAft>
            </a:pPr>
            <a:r>
              <a:rPr lang="fr-FR" sz="1600" b="0" i="0" strike="noStrike" cap="none" spc="0" baseline="0" dirty="0">
                <a:solidFill>
                  <a:srgbClr val="000000"/>
                </a:solidFill>
                <a:effectLst/>
                <a:latin typeface="Open Sans"/>
                <a:ea typeface="Open Sans"/>
                <a:cs typeface="Open Sans"/>
              </a:rPr>
              <a:t>(2) (…)</a:t>
            </a:r>
            <a:endParaRPr lang="en-GB" altLang="de-DE" sz="1600" dirty="0">
              <a:latin typeface="+mn-lt"/>
            </a:endParaRPr>
          </a:p>
          <a:p>
            <a:pPr>
              <a:spcAft>
                <a:spcPts val="600"/>
              </a:spcAft>
              <a:buFont typeface="Arial" panose="020B0604020202020204" pitchFamily="34" charset="0"/>
              <a:buNone/>
            </a:pPr>
            <a:r>
              <a:rPr lang="fr-FR" sz="1600" b="0" i="0" strike="noStrike" cap="none" spc="0" baseline="0" dirty="0">
                <a:solidFill>
                  <a:srgbClr val="000000"/>
                </a:solidFill>
                <a:effectLst/>
                <a:latin typeface="Open Sans"/>
                <a:ea typeface="Open Sans"/>
                <a:cs typeface="Open Sans"/>
              </a:rPr>
              <a:t>(3) L’aide sociale à l’enfance et à la jeunesse vise à concrétiser les droits […], notamment :</a:t>
            </a:r>
          </a:p>
          <a:p>
            <a:pPr marL="703263">
              <a:spcAft>
                <a:spcPts val="600"/>
              </a:spcAft>
              <a:buAutoNum type="arabicPeriod"/>
            </a:pPr>
            <a:r>
              <a:rPr lang="fr-FR" sz="1600" b="0" i="0" strike="noStrike" cap="none" spc="0" baseline="0" dirty="0">
                <a:solidFill>
                  <a:srgbClr val="000000"/>
                </a:solidFill>
                <a:effectLst/>
                <a:latin typeface="Open Sans"/>
                <a:ea typeface="Open Sans"/>
                <a:cs typeface="Open Sans"/>
              </a:rPr>
              <a:t>Favoriser le développement personnel et social des jeunes et contribuer à lutter contre les inégalités ;</a:t>
            </a:r>
          </a:p>
          <a:p>
            <a:pPr marL="703263">
              <a:spcAft>
                <a:spcPts val="600"/>
              </a:spcAft>
              <a:buFont typeface="Arial" panose="020B0604020202020204" pitchFamily="34" charset="0"/>
              <a:buAutoNum type="arabicPeriod"/>
            </a:pPr>
            <a:r>
              <a:rPr lang="fr-FR" sz="1600" b="0" i="0" strike="noStrike" cap="none" spc="0" baseline="0" dirty="0">
                <a:solidFill>
                  <a:srgbClr val="000000"/>
                </a:solidFill>
                <a:effectLst/>
                <a:latin typeface="Open Sans"/>
                <a:ea typeface="Open Sans"/>
                <a:cs typeface="Open Sans"/>
              </a:rPr>
              <a:t>Permettre aux jeunes, selon leur âge et leurs capacités, de faire preuve d’autonomie dans tous les domaines de la vie et, ainsi, de participer pleinement à la société. ;</a:t>
            </a:r>
          </a:p>
          <a:p>
            <a:pPr marL="703263">
              <a:spcAft>
                <a:spcPts val="600"/>
              </a:spcAft>
              <a:buAutoNum type="arabicPeriod"/>
            </a:pPr>
            <a:r>
              <a:rPr lang="fr-FR" sz="1600" b="0" i="0" strike="noStrike" cap="none" spc="0" baseline="0" dirty="0">
                <a:solidFill>
                  <a:srgbClr val="000000"/>
                </a:solidFill>
                <a:effectLst/>
                <a:latin typeface="Open Sans"/>
                <a:ea typeface="Open Sans"/>
                <a:cs typeface="Open Sans"/>
              </a:rPr>
              <a:t>Conseiller et soutenir les parents (ou autres responsables légaux) dans leur mission d’éducation ;</a:t>
            </a:r>
          </a:p>
          <a:p>
            <a:pPr marL="703263">
              <a:spcAft>
                <a:spcPts val="600"/>
              </a:spcAft>
              <a:buAutoNum type="arabicPeriod"/>
            </a:pPr>
            <a:r>
              <a:rPr lang="fr-FR" sz="1600" b="0" i="0" strike="noStrike" cap="none" spc="0" baseline="0" dirty="0">
                <a:solidFill>
                  <a:srgbClr val="000000"/>
                </a:solidFill>
                <a:effectLst/>
                <a:latin typeface="Open Sans"/>
                <a:ea typeface="Open Sans"/>
                <a:cs typeface="Open Sans"/>
              </a:rPr>
              <a:t>Protéger les enfants et les jeunes contre les dangers, dans leur intérêt supérieur ;</a:t>
            </a:r>
          </a:p>
          <a:p>
            <a:pPr marL="703263">
              <a:spcAft>
                <a:spcPts val="600"/>
              </a:spcAft>
              <a:buAutoNum type="arabicPeriod"/>
            </a:pPr>
            <a:r>
              <a:rPr lang="fr-FR" sz="1600" b="0" i="0" strike="noStrike" cap="none" spc="0" baseline="0" dirty="0">
                <a:solidFill>
                  <a:srgbClr val="000000"/>
                </a:solidFill>
                <a:effectLst/>
                <a:latin typeface="Open Sans"/>
                <a:ea typeface="Open Sans"/>
                <a:cs typeface="Open Sans"/>
              </a:rPr>
              <a:t>Contribuer à maintenir ou à créer des conditions de vie positives pour les jeunes et leurs familles, ainsi qu’un environnement adapté à la vie familiale. </a:t>
            </a:r>
          </a:p>
        </p:txBody>
      </p:sp>
      <p:sp>
        <p:nvSpPr>
          <p:cNvPr id="1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Mandat et objectifs</a:t>
            </a:r>
          </a:p>
        </p:txBody>
      </p:sp>
    </p:spTree>
    <p:extLst>
      <p:ext uri="{BB962C8B-B14F-4D97-AF65-F5344CB8AC3E}">
        <p14:creationId xmlns:p14="http://schemas.microsoft.com/office/powerpoint/2010/main" val="33008070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dirty="0">
                <a:solidFill>
                  <a:srgbClr val="000000"/>
                </a:solidFill>
                <a:effectLst/>
                <a:latin typeface="Open Sans SemiBold"/>
                <a:ea typeface="Open Sans SemiBold"/>
                <a:cs typeface="Open Sans SemiBold"/>
              </a:rPr>
              <a:t>1. Situation générale</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1.1 Société</a:t>
            </a:r>
          </a:p>
        </p:txBody>
      </p:sp>
    </p:spTree>
    <p:extLst>
      <p:ext uri="{BB962C8B-B14F-4D97-AF65-F5344CB8AC3E}">
        <p14:creationId xmlns:p14="http://schemas.microsoft.com/office/powerpoint/2010/main" val="3793334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12349"/>
            <a:ext cx="9144000" cy="428738"/>
          </a:xfrm>
        </p:spPr>
        <p:txBody>
          <a:bodyPr>
            <a:noAutofit/>
          </a:bodyPr>
          <a:lstStyle/>
          <a:p>
            <a:r>
              <a:rPr lang="fr-FR" b="1" i="0" strike="noStrike" cap="none" spc="0" baseline="0" dirty="0">
                <a:solidFill>
                  <a:srgbClr val="000000"/>
                </a:solidFill>
                <a:effectLst/>
                <a:latin typeface="Open Sans"/>
                <a:ea typeface="Open Sans"/>
                <a:cs typeface="Open Sans"/>
              </a:rPr>
              <a:t>2.1.2 Domaines d’intervention de l’aide sociale à l’enfance </a:t>
            </a:r>
            <a:br>
              <a:rPr lang="fr-FR" b="1" i="0" strike="noStrike" cap="none" spc="0" baseline="0" dirty="0">
                <a:solidFill>
                  <a:srgbClr val="000000"/>
                </a:solidFill>
                <a:effectLst/>
                <a:latin typeface="Open Sans"/>
                <a:ea typeface="Open Sans"/>
                <a:cs typeface="Open Sans"/>
              </a:rPr>
            </a:br>
            <a:r>
              <a:rPr lang="fr-FR" b="1" i="0" strike="noStrike" cap="none" spc="0" baseline="0" dirty="0">
                <a:solidFill>
                  <a:srgbClr val="000000"/>
                </a:solidFill>
                <a:effectLst/>
                <a:latin typeface="Open Sans"/>
                <a:ea typeface="Open Sans"/>
                <a:cs typeface="Open Sans"/>
              </a:rPr>
              <a:t>et à la jeunesse,  art. 11 à 60 du SGB VIII</a:t>
            </a:r>
          </a:p>
        </p:txBody>
      </p:sp>
      <p:grpSp>
        <p:nvGrpSpPr>
          <p:cNvPr id="42" name="Group 7" descr="Benennt Leistungen der Kinder- und Jugendhilfe: &#10;Förderung der Erziehung in der Familie §§ 16–21 Sozialgesetzbuch (SGB) Acht (VIII)" title="Textfeld">
            <a:extLst>
              <a:ext uri="{FF2B5EF4-FFF2-40B4-BE49-F238E27FC236}">
                <a16:creationId xmlns:a16="http://schemas.microsoft.com/office/drawing/2014/main" id="{BDA752D3-1B1D-45BD-92C1-5287E5737C69}"/>
              </a:ext>
            </a:extLst>
          </p:cNvPr>
          <p:cNvGrpSpPr/>
          <p:nvPr/>
        </p:nvGrpSpPr>
        <p:grpSpPr>
          <a:xfrm>
            <a:off x="2692097" y="2204864"/>
            <a:ext cx="1172766" cy="1493044"/>
            <a:chOff x="1330" y="1480"/>
            <a:chExt cx="985" cy="1254"/>
          </a:xfrm>
        </p:grpSpPr>
        <p:sp>
          <p:nvSpPr>
            <p:cNvPr id="43" name="Rectangle 8">
              <a:extLst>
                <a:ext uri="{FF2B5EF4-FFF2-40B4-BE49-F238E27FC236}">
                  <a16:creationId xmlns:a16="http://schemas.microsoft.com/office/drawing/2014/main" id="{C0391CE9-3393-4F30-B434-06D28EA53740}"/>
                </a:ext>
              </a:extLst>
            </p:cNvPr>
            <p:cNvSpPr>
              <a:spLocks noChangeArrowheads="1"/>
            </p:cNvSpPr>
            <p:nvPr/>
          </p:nvSpPr>
          <p:spPr bwMode="auto">
            <a:xfrm>
              <a:off x="1330" y="1662"/>
              <a:ext cx="985" cy="1072"/>
            </a:xfrm>
            <a:prstGeom prst="rect">
              <a:avLst/>
            </a:prstGeom>
            <a:solidFill>
              <a:schemeClr val="accent1">
                <a:lumMod val="60000"/>
                <a:lumOff val="40000"/>
              </a:schemeClr>
            </a:solidFill>
            <a:ln w="12700">
              <a:noFill/>
              <a:miter lim="800000"/>
            </a:ln>
            <a:effectLst/>
          </p:spPr>
          <p:txBody>
            <a:bodyPr lIns="57150" tIns="28575" rIns="57150" bIns="28575">
              <a:spAutoFit/>
            </a:bodyPr>
            <a:lstStyle/>
            <a:p>
              <a:pP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Soutien à l’éducation des mineurs au sein de leurs familles</a:t>
              </a:r>
            </a:p>
            <a:p>
              <a:pP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Art. 16 à 21 du SGB VIII</a:t>
              </a:r>
            </a:p>
          </p:txBody>
        </p:sp>
        <p:sp>
          <p:nvSpPr>
            <p:cNvPr id="44" name="Line 9">
              <a:extLst>
                <a:ext uri="{FF2B5EF4-FFF2-40B4-BE49-F238E27FC236}">
                  <a16:creationId xmlns:a16="http://schemas.microsoft.com/office/drawing/2014/main" id="{0C6D3E02-CCF1-4C4D-AE18-70F003B2934B}"/>
                </a:ext>
              </a:extLst>
            </p:cNvPr>
            <p:cNvSpPr>
              <a:spLocks noChangeShapeType="1"/>
            </p:cNvSpPr>
            <p:nvPr/>
          </p:nvSpPr>
          <p:spPr bwMode="auto">
            <a:xfrm flipH="1">
              <a:off x="1819" y="1480"/>
              <a:ext cx="0" cy="186"/>
            </a:xfrm>
            <a:prstGeom prst="line">
              <a:avLst/>
            </a:prstGeom>
            <a:noFill/>
            <a:ln w="50800">
              <a:solidFill>
                <a:schemeClr val="accent1">
                  <a:lumMod val="60000"/>
                  <a:lumOff val="40000"/>
                </a:schemeClr>
              </a:solidFill>
              <a:round/>
            </a:ln>
            <a:effectLst/>
          </p:spPr>
          <p:txBody>
            <a:bodyPr/>
            <a:lstStyle/>
            <a:p>
              <a:endParaRPr lang="de-DE" sz="1200"/>
            </a:p>
          </p:txBody>
        </p:sp>
      </p:grpSp>
      <p:grpSp>
        <p:nvGrpSpPr>
          <p:cNvPr id="45" name="Group 10" descr="Benennt Leistungen der Kinder- und Jugendhilfe: &#10;Förderung von Kindern in Tages-einrichtungen und Kindertagespflege&#10;§§ 22–26 Sozialgesetzbuch (SGB) Acht (VIII)" title="Textfeld">
            <a:extLst>
              <a:ext uri="{FF2B5EF4-FFF2-40B4-BE49-F238E27FC236}">
                <a16:creationId xmlns:a16="http://schemas.microsoft.com/office/drawing/2014/main" id="{C73A242C-17D7-4355-AC81-2F8FB3542495}"/>
              </a:ext>
            </a:extLst>
          </p:cNvPr>
          <p:cNvGrpSpPr/>
          <p:nvPr/>
        </p:nvGrpSpPr>
        <p:grpSpPr>
          <a:xfrm>
            <a:off x="3934898" y="2204864"/>
            <a:ext cx="1172765" cy="2168129"/>
            <a:chOff x="2401" y="1474"/>
            <a:chExt cx="985" cy="1821"/>
          </a:xfrm>
        </p:grpSpPr>
        <p:sp>
          <p:nvSpPr>
            <p:cNvPr id="46" name="Rectangle 11">
              <a:extLst>
                <a:ext uri="{FF2B5EF4-FFF2-40B4-BE49-F238E27FC236}">
                  <a16:creationId xmlns:a16="http://schemas.microsoft.com/office/drawing/2014/main" id="{D5CBE107-8602-45A5-92C6-471763EC878A}"/>
                </a:ext>
              </a:extLst>
            </p:cNvPr>
            <p:cNvSpPr>
              <a:spLocks noChangeArrowheads="1"/>
            </p:cNvSpPr>
            <p:nvPr/>
          </p:nvSpPr>
          <p:spPr bwMode="auto">
            <a:xfrm>
              <a:off x="2401" y="1654"/>
              <a:ext cx="985" cy="1641"/>
            </a:xfrm>
            <a:prstGeom prst="rect">
              <a:avLst/>
            </a:prstGeom>
            <a:solidFill>
              <a:schemeClr val="accent1">
                <a:lumMod val="60000"/>
                <a:lumOff val="40000"/>
              </a:schemeClr>
            </a:solidFill>
            <a:ln w="12700">
              <a:solidFill>
                <a:schemeClr val="accent1">
                  <a:lumMod val="60000"/>
                  <a:lumOff val="40000"/>
                </a:schemeClr>
              </a:solidFill>
              <a:miter lim="800000"/>
            </a:ln>
            <a:effectLst/>
          </p:spPr>
          <p:txBody>
            <a:bodyPr lIns="57150" tIns="28575" rIns="57150" bIns="28575">
              <a:spAutoFit/>
            </a:bodyPr>
            <a:lstStyle/>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Soutien au développement des enfants dans le cadre de structures d’accueil collectif et individuel à la journée</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Art. 22 à 26 du SGB VIII</a:t>
              </a:r>
            </a:p>
          </p:txBody>
        </p:sp>
        <p:sp>
          <p:nvSpPr>
            <p:cNvPr id="47" name="Line 12">
              <a:extLst>
                <a:ext uri="{FF2B5EF4-FFF2-40B4-BE49-F238E27FC236}">
                  <a16:creationId xmlns:a16="http://schemas.microsoft.com/office/drawing/2014/main" id="{00B47AE1-1A25-44A7-B81E-5E3CE35841CE}"/>
                </a:ext>
              </a:extLst>
            </p:cNvPr>
            <p:cNvSpPr>
              <a:spLocks noChangeShapeType="1"/>
            </p:cNvSpPr>
            <p:nvPr/>
          </p:nvSpPr>
          <p:spPr bwMode="auto">
            <a:xfrm flipH="1">
              <a:off x="2880" y="1474"/>
              <a:ext cx="0" cy="186"/>
            </a:xfrm>
            <a:prstGeom prst="line">
              <a:avLst/>
            </a:prstGeom>
            <a:noFill/>
            <a:ln w="50800">
              <a:solidFill>
                <a:schemeClr val="accent1">
                  <a:lumMod val="60000"/>
                  <a:lumOff val="40000"/>
                </a:schemeClr>
              </a:solidFill>
              <a:round/>
            </a:ln>
            <a:effectLst/>
          </p:spPr>
          <p:txBody>
            <a:bodyPr/>
            <a:lstStyle/>
            <a:p>
              <a:endParaRPr lang="de-DE" sz="1200"/>
            </a:p>
          </p:txBody>
        </p:sp>
      </p:grpSp>
      <p:grpSp>
        <p:nvGrpSpPr>
          <p:cNvPr id="48" name="Group 16" title="Gruppierungselement">
            <a:extLst>
              <a:ext uri="{FF2B5EF4-FFF2-40B4-BE49-F238E27FC236}">
                <a16:creationId xmlns:a16="http://schemas.microsoft.com/office/drawing/2014/main" id="{E4F731E7-505C-4CDA-806F-D03608CBE06D}"/>
              </a:ext>
            </a:extLst>
          </p:cNvPr>
          <p:cNvGrpSpPr/>
          <p:nvPr/>
        </p:nvGrpSpPr>
        <p:grpSpPr>
          <a:xfrm>
            <a:off x="1302043" y="1700808"/>
            <a:ext cx="6529984" cy="519112"/>
            <a:chOff x="142" y="1091"/>
            <a:chExt cx="5434" cy="436"/>
          </a:xfrm>
        </p:grpSpPr>
        <p:sp>
          <p:nvSpPr>
            <p:cNvPr id="49" name="Rectangle 17">
              <a:extLst>
                <a:ext uri="{FF2B5EF4-FFF2-40B4-BE49-F238E27FC236}">
                  <a16:creationId xmlns:a16="http://schemas.microsoft.com/office/drawing/2014/main" id="{991E4929-0282-4CC3-B299-4D50FC649648}"/>
                </a:ext>
              </a:extLst>
            </p:cNvPr>
            <p:cNvSpPr>
              <a:spLocks noChangeArrowheads="1"/>
            </p:cNvSpPr>
            <p:nvPr/>
          </p:nvSpPr>
          <p:spPr bwMode="auto">
            <a:xfrm>
              <a:off x="146" y="1091"/>
              <a:ext cx="2651" cy="211"/>
            </a:xfrm>
            <a:prstGeom prst="rect">
              <a:avLst/>
            </a:prstGeom>
            <a:solidFill>
              <a:srgbClr val="F77218"/>
            </a:solidFill>
            <a:ln w="12700">
              <a:noFill/>
              <a:miter lim="800000"/>
            </a:ln>
            <a:effectLst/>
          </p:spPr>
          <p:txBody>
            <a:bodyPr wrap="none" anchor="ctr"/>
            <a:lstStyle/>
            <a:p>
              <a:endParaRPr lang="de-DE" sz="1350"/>
            </a:p>
          </p:txBody>
        </p:sp>
        <p:sp>
          <p:nvSpPr>
            <p:cNvPr id="50" name="Rectangle 18" descr="Überschrift 'Leistungen' für die darunter aufgeführten Leistungen der Kinder- und Jugendhilfe" title="Textfeld">
              <a:extLst>
                <a:ext uri="{FF2B5EF4-FFF2-40B4-BE49-F238E27FC236}">
                  <a16:creationId xmlns:a16="http://schemas.microsoft.com/office/drawing/2014/main" id="{C7120E6C-97ED-4792-92F1-608F5A072F70}"/>
                </a:ext>
              </a:extLst>
            </p:cNvPr>
            <p:cNvSpPr>
              <a:spLocks noChangeArrowheads="1"/>
            </p:cNvSpPr>
            <p:nvPr/>
          </p:nvSpPr>
          <p:spPr bwMode="auto">
            <a:xfrm>
              <a:off x="142" y="1091"/>
              <a:ext cx="4279" cy="240"/>
            </a:xfrm>
            <a:prstGeom prst="rect">
              <a:avLst/>
            </a:prstGeom>
            <a:solidFill>
              <a:schemeClr val="accent1">
                <a:lumMod val="60000"/>
                <a:lumOff val="40000"/>
              </a:schemeClr>
            </a:solidFill>
            <a:ln w="12700">
              <a:noFill/>
              <a:miter lim="800000"/>
            </a:ln>
            <a:effectLst/>
          </p:spPr>
          <p:txBody>
            <a:bodyPr wrap="square" lIns="57150" tIns="28575" rIns="57150" bIns="28575">
              <a:spAutoFit/>
            </a:bodyPr>
            <a:lstStyle/>
            <a:p>
              <a:pPr algn="ctr" defTabSz="583406" eaLnBrk="0" hangingPunct="0"/>
              <a:r>
                <a:rPr lang="fr-FR" sz="1500" b="1" i="0" strike="noStrike" cap="none" spc="0" baseline="0" dirty="0">
                  <a:solidFill>
                    <a:srgbClr val="293341"/>
                  </a:solidFill>
                  <a:effectLst/>
                  <a:latin typeface="Open Sans"/>
                  <a:ea typeface="Open Sans"/>
                  <a:cs typeface="Open Sans"/>
                </a:rPr>
                <a:t>Prestations</a:t>
              </a:r>
            </a:p>
          </p:txBody>
        </p:sp>
        <p:sp>
          <p:nvSpPr>
            <p:cNvPr id="51" name="Rectangle 19" descr="Überschrift 'Andere Aufgaben' für die darunter benannten anderen Aufgaben der Kinder- und Jugendhilfe, nämlich 'Hoheitliche Aufgaben zum Schutz von Kindern und Jugendlichen §§ 42–60 Sozialgesetzbuch (SGB) Acht (VIII)'" title="Textfeld">
              <a:extLst>
                <a:ext uri="{FF2B5EF4-FFF2-40B4-BE49-F238E27FC236}">
                  <a16:creationId xmlns:a16="http://schemas.microsoft.com/office/drawing/2014/main" id="{A709593B-03B4-436A-A7F2-89AD4D8F31AD}"/>
                </a:ext>
              </a:extLst>
            </p:cNvPr>
            <p:cNvSpPr>
              <a:spLocks noChangeArrowheads="1"/>
            </p:cNvSpPr>
            <p:nvPr/>
          </p:nvSpPr>
          <p:spPr bwMode="auto">
            <a:xfrm>
              <a:off x="4505" y="1091"/>
              <a:ext cx="1071" cy="432"/>
            </a:xfrm>
            <a:prstGeom prst="rect">
              <a:avLst/>
            </a:prstGeom>
            <a:solidFill>
              <a:schemeClr val="accent3"/>
            </a:solidFill>
            <a:ln w="12700">
              <a:noFill/>
              <a:miter lim="800000"/>
            </a:ln>
            <a:effectLst/>
          </p:spPr>
          <p:txBody>
            <a:bodyPr wrap="square" lIns="57150" tIns="28575" rIns="57150" bIns="28575">
              <a:spAutoFit/>
            </a:bodyPr>
            <a:lstStyle/>
            <a:p>
              <a:pPr algn="ctr" defTabSz="583406" eaLnBrk="0" hangingPunct="0"/>
              <a:r>
                <a:rPr lang="fr-FR" sz="1500" b="1" i="0" strike="noStrike" cap="none" spc="0" baseline="0">
                  <a:solidFill>
                    <a:srgbClr val="FFFFFF"/>
                  </a:solidFill>
                  <a:effectLst/>
                  <a:latin typeface="Open Sans"/>
                  <a:ea typeface="Open Sans"/>
                  <a:cs typeface="Open Sans"/>
                </a:rPr>
                <a:t>Autres</a:t>
              </a:r>
            </a:p>
            <a:p>
              <a:pPr algn="ctr" defTabSz="583406" eaLnBrk="0" hangingPunct="0"/>
              <a:r>
                <a:rPr lang="fr-FR" sz="1500" b="1" i="0" strike="noStrike" cap="none" spc="0" baseline="0">
                  <a:solidFill>
                    <a:srgbClr val="FFFFFF"/>
                  </a:solidFill>
                  <a:effectLst/>
                  <a:latin typeface="Open Sans"/>
                  <a:ea typeface="Open Sans"/>
                  <a:cs typeface="Open Sans"/>
                </a:rPr>
                <a:t>missions</a:t>
              </a:r>
            </a:p>
          </p:txBody>
        </p:sp>
      </p:grpSp>
      <p:grpSp>
        <p:nvGrpSpPr>
          <p:cNvPr id="52" name="Group 21" title="Gruppierungselement">
            <a:extLst>
              <a:ext uri="{FF2B5EF4-FFF2-40B4-BE49-F238E27FC236}">
                <a16:creationId xmlns:a16="http://schemas.microsoft.com/office/drawing/2014/main" id="{D588DD20-46FC-4B89-AF2B-19CB64BC2302}"/>
              </a:ext>
            </a:extLst>
          </p:cNvPr>
          <p:cNvGrpSpPr/>
          <p:nvPr/>
        </p:nvGrpSpPr>
        <p:grpSpPr>
          <a:xfrm>
            <a:off x="6544961" y="2219823"/>
            <a:ext cx="1287066" cy="1462089"/>
            <a:chOff x="4549" y="1457"/>
            <a:chExt cx="1081" cy="1228"/>
          </a:xfrm>
        </p:grpSpPr>
        <p:sp>
          <p:nvSpPr>
            <p:cNvPr id="53" name="Rectangle 22" descr="Benennt die anderen Aufgaben der Kinder- und Jugendhilfe, nämlich 'Hoheitliche Aufgaben zum Schutz von Kindern und Jugendlichen §§ 42–60 Sozialgesetzbuch (SGB) Acht (VIII)'" title="Textfeld">
              <a:extLst>
                <a:ext uri="{FF2B5EF4-FFF2-40B4-BE49-F238E27FC236}">
                  <a16:creationId xmlns:a16="http://schemas.microsoft.com/office/drawing/2014/main" id="{043A7DEB-2F45-4A7D-9990-0A1D3EAE4420}"/>
                </a:ext>
              </a:extLst>
            </p:cNvPr>
            <p:cNvSpPr>
              <a:spLocks noChangeArrowheads="1"/>
            </p:cNvSpPr>
            <p:nvPr/>
          </p:nvSpPr>
          <p:spPr bwMode="auto">
            <a:xfrm>
              <a:off x="4549" y="1755"/>
              <a:ext cx="1081" cy="930"/>
            </a:xfrm>
            <a:prstGeom prst="rect">
              <a:avLst/>
            </a:prstGeom>
            <a:solidFill>
              <a:schemeClr val="accent3"/>
            </a:solidFill>
            <a:ln w="12700">
              <a:noFill/>
              <a:miter lim="800000"/>
            </a:ln>
            <a:effectLst/>
          </p:spPr>
          <p:txBody>
            <a:bodyPr wrap="square" lIns="57150" tIns="28575" rIns="57150" bIns="28575">
              <a:spAutoFit/>
            </a:bodyPr>
            <a:lstStyle/>
            <a:p>
              <a:pPr algn="ctr" defTabSz="183356" eaLnBrk="0" hangingPunct="0">
                <a:spcAft>
                  <a:spcPct val="20000"/>
                </a:spcAft>
              </a:pPr>
              <a:r>
                <a:rPr lang="fr-FR" sz="1100" b="0" i="0" strike="noStrike" cap="none" spc="0" baseline="0" dirty="0">
                  <a:solidFill>
                    <a:srgbClr val="FFFFFF"/>
                  </a:solidFill>
                  <a:effectLst/>
                  <a:latin typeface="Open Sans"/>
                  <a:ea typeface="Open Sans"/>
                  <a:cs typeface="Open Sans"/>
                </a:rPr>
                <a:t>La protection de l’enfance : une mission régalienne</a:t>
              </a:r>
            </a:p>
            <a:p>
              <a:pPr marL="183356" indent="-183356" algn="ctr" defTabSz="183356" eaLnBrk="0" hangingPunct="0">
                <a:spcAft>
                  <a:spcPct val="20000"/>
                </a:spcAft>
              </a:pPr>
              <a:r>
                <a:rPr lang="fr-FR" sz="1100" b="0" i="0" strike="noStrike" cap="none" spc="0" baseline="0" dirty="0">
                  <a:solidFill>
                    <a:srgbClr val="FFFFFF"/>
                  </a:solidFill>
                  <a:effectLst/>
                  <a:latin typeface="Open Sans"/>
                  <a:ea typeface="Open Sans"/>
                  <a:cs typeface="Open Sans"/>
                </a:rPr>
                <a:t>Art. 42 à 60 du SGB VIII </a:t>
              </a:r>
            </a:p>
          </p:txBody>
        </p:sp>
        <p:sp>
          <p:nvSpPr>
            <p:cNvPr id="54" name="Line 23">
              <a:extLst>
                <a:ext uri="{FF2B5EF4-FFF2-40B4-BE49-F238E27FC236}">
                  <a16:creationId xmlns:a16="http://schemas.microsoft.com/office/drawing/2014/main" id="{C645DF02-DBE2-4C65-B037-749E77182A41}"/>
                </a:ext>
              </a:extLst>
            </p:cNvPr>
            <p:cNvSpPr>
              <a:spLocks noChangeShapeType="1"/>
            </p:cNvSpPr>
            <p:nvPr/>
          </p:nvSpPr>
          <p:spPr bwMode="auto">
            <a:xfrm flipH="1">
              <a:off x="5069" y="1457"/>
              <a:ext cx="0" cy="298"/>
            </a:xfrm>
            <a:prstGeom prst="line">
              <a:avLst/>
            </a:prstGeom>
            <a:noFill/>
            <a:ln w="50800">
              <a:solidFill>
                <a:schemeClr val="accent3"/>
              </a:solidFill>
              <a:round/>
            </a:ln>
            <a:effectLst/>
          </p:spPr>
          <p:txBody>
            <a:bodyPr/>
            <a:lstStyle/>
            <a:p>
              <a:endParaRPr lang="de-DE" sz="1200"/>
            </a:p>
          </p:txBody>
        </p:sp>
      </p:grpSp>
      <p:sp>
        <p:nvSpPr>
          <p:cNvPr id="58" name="Rechteck 57">
            <a:extLst>
              <a:ext uri="{FF2B5EF4-FFF2-40B4-BE49-F238E27FC236}">
                <a16:creationId xmlns:a16="http://schemas.microsoft.com/office/drawing/2014/main" id="{4AAC332B-6DF6-4C96-9556-E85D9DB435E0}"/>
              </a:ext>
            </a:extLst>
          </p:cNvPr>
          <p:cNvSpPr/>
          <p:nvPr/>
        </p:nvSpPr>
        <p:spPr>
          <a:xfrm>
            <a:off x="6544962" y="4941167"/>
            <a:ext cx="1483423" cy="1122871"/>
          </a:xfrm>
          <a:prstGeom prst="rect">
            <a:avLst/>
          </a:prstGeom>
        </p:spPr>
        <p:txBody>
          <a:bodyPr wrap="square">
            <a:spAutoFit/>
          </a:bodyPr>
          <a:lstStyle/>
          <a:p>
            <a:pPr marL="183356" indent="-183356" defTabSz="183356" eaLnBrk="0" hangingPunct="0">
              <a:lnSpc>
                <a:spcPct val="93000"/>
              </a:lnSpc>
            </a:pPr>
            <a:r>
              <a:rPr lang="fr-FR" sz="900" b="0" i="0" strike="noStrike" cap="none" spc="0" baseline="0" dirty="0">
                <a:solidFill>
                  <a:srgbClr val="293341"/>
                </a:solidFill>
                <a:effectLst/>
                <a:latin typeface="Open Sans"/>
                <a:ea typeface="Open Sans"/>
                <a:cs typeface="Open Sans"/>
              </a:rPr>
              <a:t>p. ex. </a:t>
            </a:r>
          </a:p>
          <a:p>
            <a:pPr marL="171450" indent="-171450">
              <a:lnSpc>
                <a:spcPct val="93000"/>
              </a:lnSpc>
              <a:buClr>
                <a:schemeClr val="accent3"/>
              </a:buClr>
              <a:buFont typeface="Arial" panose="020B0604020202020204" pitchFamily="34" charset="0"/>
              <a:buChar char="•"/>
            </a:pPr>
            <a:r>
              <a:rPr lang="fr-FR" sz="900" dirty="0">
                <a:solidFill>
                  <a:srgbClr val="000000"/>
                </a:solidFill>
                <a:latin typeface="Open Sans"/>
                <a:ea typeface="Open Sans"/>
                <a:cs typeface="Open Sans"/>
              </a:rPr>
              <a:t>P</a:t>
            </a:r>
            <a:r>
              <a:rPr lang="fr-FR" sz="900" b="0" i="0" strike="noStrike" cap="none" spc="0" baseline="0" dirty="0">
                <a:solidFill>
                  <a:srgbClr val="293341"/>
                </a:solidFill>
                <a:effectLst/>
                <a:latin typeface="Open Sans"/>
                <a:ea typeface="Open Sans"/>
                <a:cs typeface="Open Sans"/>
              </a:rPr>
              <a:t>l</a:t>
            </a:r>
            <a:r>
              <a:rPr lang="fr-FR" sz="900" b="0" i="0" strike="noStrike" cap="none" spc="0" baseline="0" dirty="0">
                <a:solidFill>
                  <a:srgbClr val="000000"/>
                </a:solidFill>
                <a:effectLst/>
                <a:latin typeface="Open Sans"/>
                <a:ea typeface="Open Sans"/>
                <a:cs typeface="Open Sans"/>
              </a:rPr>
              <a:t>a</a:t>
            </a:r>
            <a:r>
              <a:rPr lang="fr-FR" sz="900" b="0" i="0" strike="noStrike" cap="none" spc="0" baseline="0" dirty="0">
                <a:solidFill>
                  <a:srgbClr val="293341"/>
                </a:solidFill>
                <a:effectLst/>
                <a:latin typeface="Open Sans"/>
                <a:ea typeface="Open Sans"/>
                <a:cs typeface="Open Sans"/>
              </a:rPr>
              <a:t>cement</a:t>
            </a:r>
            <a:r>
              <a:rPr lang="fr-FR" sz="900" b="0" i="0" strike="noStrike" cap="none" spc="0" baseline="0" dirty="0">
                <a:solidFill>
                  <a:srgbClr val="000000"/>
                </a:solidFill>
                <a:effectLst/>
                <a:latin typeface="Open Sans"/>
                <a:ea typeface="Open Sans"/>
                <a:cs typeface="Open Sans"/>
              </a:rPr>
              <a:t> de l’enfant</a:t>
            </a:r>
          </a:p>
          <a:p>
            <a:pPr marL="171450" indent="-171450">
              <a:lnSpc>
                <a:spcPct val="93000"/>
              </a:lnSpc>
              <a:buClr>
                <a:schemeClr val="accent3"/>
              </a:buClr>
              <a:buFont typeface="Arial" panose="020B0604020202020204" pitchFamily="34" charset="0"/>
              <a:buChar char="•"/>
            </a:pPr>
            <a:r>
              <a:rPr lang="fr-FR" sz="900" i="0" strike="noStrike" cap="none" spc="0" baseline="0" dirty="0">
                <a:solidFill>
                  <a:srgbClr val="293341"/>
                </a:solidFill>
                <a:effectLst/>
                <a:latin typeface="Open Sans"/>
                <a:ea typeface="Open Sans"/>
                <a:cs typeface="Open Sans"/>
              </a:rPr>
              <a:t>Collaboration avec le juge aux affaires familiales et le juge pour enfants</a:t>
            </a:r>
          </a:p>
          <a:p>
            <a:pPr marL="171450" indent="-171450" eaLnBrk="0" hangingPunct="0">
              <a:lnSpc>
                <a:spcPct val="93000"/>
              </a:lnSpc>
              <a:buClr>
                <a:schemeClr val="accent3"/>
              </a:buClr>
              <a:buFont typeface="Arial" panose="020B0604020202020204" pitchFamily="34" charset="0"/>
              <a:buChar char="•"/>
            </a:pPr>
            <a:r>
              <a:rPr lang="fr-FR" sz="900" b="0" i="0" strike="noStrike" cap="none" spc="0" baseline="0" dirty="0">
                <a:solidFill>
                  <a:srgbClr val="293341"/>
                </a:solidFill>
                <a:effectLst/>
                <a:latin typeface="Open Sans"/>
                <a:ea typeface="Open Sans"/>
                <a:cs typeface="Open Sans"/>
              </a:rPr>
              <a:t>Tutelles</a:t>
            </a:r>
            <a:endParaRPr lang="de-DE" sz="900" dirty="0">
              <a:cs typeface="Arial" panose="020B0604020202020204" pitchFamily="34" charset="0"/>
            </a:endParaRPr>
          </a:p>
        </p:txBody>
      </p:sp>
      <p:sp>
        <p:nvSpPr>
          <p:cNvPr id="59" name="Text Box 36">
            <a:extLst>
              <a:ext uri="{FF2B5EF4-FFF2-40B4-BE49-F238E27FC236}">
                <a16:creationId xmlns:a16="http://schemas.microsoft.com/office/drawing/2014/main" id="{FD206F37-9C3F-48C5-84E4-B7D9E374E49B}"/>
              </a:ext>
            </a:extLst>
          </p:cNvPr>
          <p:cNvSpPr txBox="1">
            <a:spLocks noChangeArrowheads="1"/>
          </p:cNvSpPr>
          <p:nvPr/>
        </p:nvSpPr>
        <p:spPr bwMode="auto">
          <a:xfrm>
            <a:off x="1215441" y="4941167"/>
            <a:ext cx="1427260" cy="13805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buSzTx/>
            </a:pPr>
            <a:r>
              <a:rPr lang="fr-FR" sz="900" b="0" i="0" strike="noStrike" cap="none" spc="0" baseline="0" dirty="0">
                <a:solidFill>
                  <a:srgbClr val="000000"/>
                </a:solidFill>
                <a:effectLst/>
                <a:latin typeface="Open Sans"/>
                <a:ea typeface="Open Sans"/>
                <a:cs typeface="Open Sans"/>
              </a:rPr>
              <a:t>p. ex.</a:t>
            </a:r>
          </a:p>
          <a:p>
            <a:pPr marL="171450" indent="-17145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Travail de jeunesse</a:t>
            </a:r>
            <a:br>
              <a:rPr sz="900" dirty="0"/>
            </a:br>
            <a:r>
              <a:rPr lang="fr-FR" sz="900" b="0" i="0" strike="noStrike" cap="none" spc="0" baseline="0" dirty="0">
                <a:solidFill>
                  <a:srgbClr val="000000"/>
                </a:solidFill>
                <a:effectLst/>
                <a:latin typeface="Open Sans"/>
                <a:ea typeface="Open Sans"/>
                <a:cs typeface="Open Sans"/>
              </a:rPr>
              <a:t>international </a:t>
            </a:r>
          </a:p>
          <a:p>
            <a:pPr marL="171450" indent="-171450" eaLnBrk="0" hangingPunct="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Soutien aux organisations de jeunesse</a:t>
            </a:r>
          </a:p>
          <a:p>
            <a:pPr marL="171450" indent="-171450" eaLnBrk="0" hangingPunct="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Soutien à la transition</a:t>
            </a:r>
            <a:br>
              <a:rPr sz="900" dirty="0"/>
            </a:br>
            <a:r>
              <a:rPr lang="fr-FR" sz="900" b="0" i="0" strike="noStrike" cap="none" spc="0" baseline="0" dirty="0">
                <a:solidFill>
                  <a:srgbClr val="000000"/>
                </a:solidFill>
                <a:effectLst/>
                <a:latin typeface="Open Sans"/>
                <a:ea typeface="Open Sans"/>
                <a:cs typeface="Open Sans"/>
              </a:rPr>
              <a:t>de l’école</a:t>
            </a:r>
            <a:br>
              <a:rPr sz="900" dirty="0"/>
            </a:br>
            <a:r>
              <a:rPr lang="fr-FR" sz="900" b="0" i="0" strike="noStrike" cap="none" spc="0" baseline="0" dirty="0">
                <a:solidFill>
                  <a:srgbClr val="000000"/>
                </a:solidFill>
                <a:effectLst/>
                <a:latin typeface="Open Sans"/>
                <a:ea typeface="Open Sans"/>
                <a:cs typeface="Open Sans"/>
              </a:rPr>
              <a:t>à l’emploi</a:t>
            </a:r>
            <a:endParaRPr lang="de-DE" altLang="de-DE" sz="900" dirty="0"/>
          </a:p>
        </p:txBody>
      </p:sp>
      <p:sp>
        <p:nvSpPr>
          <p:cNvPr id="60" name="Text Box 38">
            <a:extLst>
              <a:ext uri="{FF2B5EF4-FFF2-40B4-BE49-F238E27FC236}">
                <a16:creationId xmlns:a16="http://schemas.microsoft.com/office/drawing/2014/main" id="{D55A39D8-EFBE-4EA5-90F4-7CBEA65218F1}"/>
              </a:ext>
            </a:extLst>
          </p:cNvPr>
          <p:cNvSpPr txBox="1">
            <a:spLocks noChangeArrowheads="1"/>
          </p:cNvSpPr>
          <p:nvPr/>
        </p:nvSpPr>
        <p:spPr bwMode="auto">
          <a:xfrm>
            <a:off x="2537118" y="4941167"/>
            <a:ext cx="1530826" cy="9940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buSzTx/>
            </a:pPr>
            <a:r>
              <a:rPr lang="fr-FR" sz="900" b="0" i="0" strike="noStrike" cap="none" spc="0" baseline="0" dirty="0">
                <a:solidFill>
                  <a:srgbClr val="000000"/>
                </a:solidFill>
                <a:effectLst/>
                <a:latin typeface="Open Sans"/>
                <a:ea typeface="Open Sans"/>
                <a:cs typeface="Open Sans"/>
              </a:rPr>
              <a:t>p. ex.</a:t>
            </a:r>
          </a:p>
          <a:p>
            <a:pPr marL="171450" indent="-17145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Éducation familiale</a:t>
            </a:r>
          </a:p>
          <a:p>
            <a:pPr marL="171450" indent="-171450" eaLnBrk="0" hangingPunct="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Conseil aux familles</a:t>
            </a:r>
          </a:p>
          <a:p>
            <a:pPr marL="171450" indent="-171450" eaLnBrk="0" hangingPunct="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Vacances familiales</a:t>
            </a:r>
          </a:p>
          <a:p>
            <a:pPr marL="171450" indent="-171450" eaLnBrk="0" hangingPunct="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Conseil en cas de séparation</a:t>
            </a:r>
            <a:br>
              <a:rPr sz="900" dirty="0"/>
            </a:br>
            <a:r>
              <a:rPr lang="fr-FR" sz="900" b="0" i="0" strike="noStrike" cap="none" spc="0" baseline="0" dirty="0">
                <a:solidFill>
                  <a:srgbClr val="000000"/>
                </a:solidFill>
                <a:effectLst/>
                <a:latin typeface="Open Sans"/>
                <a:ea typeface="Open Sans"/>
                <a:cs typeface="Open Sans"/>
              </a:rPr>
              <a:t>ou de divorce</a:t>
            </a:r>
            <a:endParaRPr lang="de-DE" altLang="de-DE" sz="900" dirty="0">
              <a:solidFill>
                <a:srgbClr val="000000"/>
              </a:solidFill>
              <a:cs typeface="Times New Roman" panose="02020603050405020304" pitchFamily="18" charset="0"/>
            </a:endParaRPr>
          </a:p>
        </p:txBody>
      </p:sp>
      <p:sp>
        <p:nvSpPr>
          <p:cNvPr id="61" name="Text Box 40">
            <a:extLst>
              <a:ext uri="{FF2B5EF4-FFF2-40B4-BE49-F238E27FC236}">
                <a16:creationId xmlns:a16="http://schemas.microsoft.com/office/drawing/2014/main" id="{7FF12718-4A5D-4F0E-89CC-C64AFAC1234E}"/>
              </a:ext>
            </a:extLst>
          </p:cNvPr>
          <p:cNvSpPr txBox="1">
            <a:spLocks noChangeArrowheads="1"/>
          </p:cNvSpPr>
          <p:nvPr/>
        </p:nvSpPr>
        <p:spPr bwMode="auto">
          <a:xfrm>
            <a:off x="3995936" y="4939255"/>
            <a:ext cx="1191352" cy="6076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3000"/>
              </a:lnSpc>
              <a:buSzTx/>
            </a:pPr>
            <a:r>
              <a:rPr lang="fr-FR" sz="900" b="0" i="0" strike="noStrike" cap="none" spc="0" baseline="0" dirty="0">
                <a:solidFill>
                  <a:srgbClr val="000000"/>
                </a:solidFill>
                <a:effectLst/>
                <a:latin typeface="Open Sans"/>
                <a:ea typeface="Open Sans"/>
                <a:cs typeface="Open Sans"/>
              </a:rPr>
              <a:t>p. ex.</a:t>
            </a:r>
          </a:p>
          <a:p>
            <a:pPr marL="171450" indent="-17145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Crèche </a:t>
            </a:r>
          </a:p>
          <a:p>
            <a:pPr marL="171450" indent="-171450" eaLnBrk="0" hangingPunct="0">
              <a:lnSpc>
                <a:spcPct val="93000"/>
              </a:lnSpc>
              <a:buClr>
                <a:schemeClr val="accent3"/>
              </a:buClr>
              <a:buSzTx/>
              <a:buFont typeface="Arial" panose="020B0604020202020204" pitchFamily="34" charset="0"/>
              <a:buChar char="•"/>
            </a:pPr>
            <a:r>
              <a:rPr lang="fr-FR" sz="900" i="0" strike="noStrike" cap="none" spc="0" baseline="0" dirty="0">
                <a:solidFill>
                  <a:srgbClr val="000000"/>
                </a:solidFill>
                <a:effectLst/>
                <a:latin typeface="Open Sans"/>
                <a:ea typeface="Open Sans"/>
                <a:cs typeface="Open Sans"/>
              </a:rPr>
              <a:t>Jardin d’enfants</a:t>
            </a:r>
          </a:p>
          <a:p>
            <a:pPr marL="171450" indent="-171450" eaLnBrk="0" hangingPunct="0">
              <a:lnSpc>
                <a:spcPct val="93000"/>
              </a:lnSpc>
              <a:buClr>
                <a:schemeClr val="accent3"/>
              </a:buClr>
              <a:buSzTx/>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Garderie  </a:t>
            </a:r>
            <a:endParaRPr lang="de-DE" altLang="de-DE" sz="900" dirty="0"/>
          </a:p>
        </p:txBody>
      </p:sp>
      <p:sp>
        <p:nvSpPr>
          <p:cNvPr id="62" name="Text Box 42">
            <a:extLst>
              <a:ext uri="{FF2B5EF4-FFF2-40B4-BE49-F238E27FC236}">
                <a16:creationId xmlns:a16="http://schemas.microsoft.com/office/drawing/2014/main" id="{BAE38004-9FEE-4B1A-AE7B-FF8BE8140502}"/>
              </a:ext>
            </a:extLst>
          </p:cNvPr>
          <p:cNvSpPr txBox="1">
            <a:spLocks noChangeArrowheads="1"/>
          </p:cNvSpPr>
          <p:nvPr/>
        </p:nvSpPr>
        <p:spPr bwMode="auto">
          <a:xfrm>
            <a:off x="5131802" y="4925855"/>
            <a:ext cx="1413159" cy="6076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buSzTx/>
            </a:pPr>
            <a:r>
              <a:rPr lang="fr-FR" sz="900" b="0" i="0" strike="noStrike" cap="none" spc="0" baseline="0" dirty="0">
                <a:solidFill>
                  <a:srgbClr val="000000"/>
                </a:solidFill>
                <a:effectLst/>
                <a:latin typeface="Open Sans"/>
                <a:ea typeface="Open Sans"/>
                <a:cs typeface="Open Sans"/>
              </a:rPr>
              <a:t>p. ex.</a:t>
            </a:r>
          </a:p>
          <a:p>
            <a:pPr marL="171450" indent="-171450">
              <a:lnSpc>
                <a:spcPct val="93000"/>
              </a:lnSpc>
              <a:buClr>
                <a:schemeClr val="accent3"/>
              </a:buClr>
              <a:buFont typeface="Arial" panose="020B0604020202020204" pitchFamily="34" charset="0"/>
              <a:buChar char="•"/>
            </a:pPr>
            <a:r>
              <a:rPr lang="fr-FR" sz="900" i="0" strike="noStrike" cap="none" spc="0" baseline="0" dirty="0">
                <a:solidFill>
                  <a:srgbClr val="000000"/>
                </a:solidFill>
                <a:effectLst/>
                <a:latin typeface="Open Sans"/>
                <a:ea typeface="Open Sans"/>
                <a:cs typeface="Open Sans"/>
              </a:rPr>
              <a:t>AEMO</a:t>
            </a:r>
          </a:p>
          <a:p>
            <a:pPr marL="171450" indent="-171450" eaLnBrk="0" hangingPunct="0">
              <a:lnSpc>
                <a:spcPct val="93000"/>
              </a:lnSpc>
              <a:buClr>
                <a:schemeClr val="accent3"/>
              </a:buClr>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Famille d’accueil </a:t>
            </a:r>
          </a:p>
          <a:p>
            <a:pPr marL="171450" indent="-171450" eaLnBrk="0" hangingPunct="0">
              <a:lnSpc>
                <a:spcPct val="93000"/>
              </a:lnSpc>
              <a:buClr>
                <a:schemeClr val="accent3"/>
              </a:buClr>
              <a:buFont typeface="Arial" panose="020B0604020202020204" pitchFamily="34" charset="0"/>
              <a:buChar char="•"/>
            </a:pPr>
            <a:r>
              <a:rPr lang="fr-FR" sz="900" b="0" i="0" strike="noStrike" cap="none" spc="0" baseline="0" dirty="0">
                <a:solidFill>
                  <a:srgbClr val="000000"/>
                </a:solidFill>
                <a:effectLst/>
                <a:latin typeface="Open Sans"/>
                <a:ea typeface="Open Sans"/>
                <a:cs typeface="Open Sans"/>
              </a:rPr>
              <a:t>Accueil en foyer</a:t>
            </a:r>
            <a:endParaRPr lang="de-DE" altLang="de-DE" sz="900" dirty="0"/>
          </a:p>
        </p:txBody>
      </p:sp>
      <p:sp>
        <p:nvSpPr>
          <p:cNvPr id="63" name="Line 4" title="Grafisches Element">
            <a:extLst>
              <a:ext uri="{FF2B5EF4-FFF2-40B4-BE49-F238E27FC236}">
                <a16:creationId xmlns:a16="http://schemas.microsoft.com/office/drawing/2014/main" id="{F04F8CE0-C504-484F-A149-E23F47B1C116}"/>
              </a:ext>
            </a:extLst>
          </p:cNvPr>
          <p:cNvSpPr>
            <a:spLocks noChangeShapeType="1"/>
          </p:cNvSpPr>
          <p:nvPr/>
        </p:nvSpPr>
        <p:spPr bwMode="auto">
          <a:xfrm flipH="1">
            <a:off x="3923928" y="1988840"/>
            <a:ext cx="0" cy="215768"/>
          </a:xfrm>
          <a:prstGeom prst="line">
            <a:avLst/>
          </a:prstGeom>
          <a:noFill/>
          <a:ln w="50800">
            <a:solidFill>
              <a:schemeClr val="accent1">
                <a:lumMod val="60000"/>
                <a:lumOff val="40000"/>
              </a:schemeClr>
            </a:solidFill>
            <a:round/>
          </a:ln>
          <a:effectLst/>
        </p:spPr>
        <p:txBody>
          <a:bodyPr/>
          <a:lstStyle/>
          <a:p>
            <a:endParaRPr lang="de-DE" sz="1350"/>
          </a:p>
        </p:txBody>
      </p:sp>
      <p:sp>
        <p:nvSpPr>
          <p:cNvPr id="64" name="Line 5" title="Grafisches Element">
            <a:extLst>
              <a:ext uri="{FF2B5EF4-FFF2-40B4-BE49-F238E27FC236}">
                <a16:creationId xmlns:a16="http://schemas.microsoft.com/office/drawing/2014/main" id="{3BEA68CB-02B3-4386-8740-44F6C669B6F3}"/>
              </a:ext>
            </a:extLst>
          </p:cNvPr>
          <p:cNvSpPr>
            <a:spLocks noChangeShapeType="1"/>
          </p:cNvSpPr>
          <p:nvPr/>
        </p:nvSpPr>
        <p:spPr bwMode="auto">
          <a:xfrm>
            <a:off x="2015917" y="2204865"/>
            <a:ext cx="3780219" cy="12658"/>
          </a:xfrm>
          <a:prstGeom prst="line">
            <a:avLst/>
          </a:prstGeom>
          <a:noFill/>
          <a:ln w="50800">
            <a:solidFill>
              <a:schemeClr val="accent1">
                <a:lumMod val="60000"/>
                <a:lumOff val="40000"/>
              </a:schemeClr>
            </a:solidFill>
            <a:round/>
          </a:ln>
          <a:effectLst/>
        </p:spPr>
        <p:txBody>
          <a:bodyPr/>
          <a:lstStyle/>
          <a:p>
            <a:endParaRPr lang="de-DE" sz="1350"/>
          </a:p>
        </p:txBody>
      </p:sp>
      <p:grpSp>
        <p:nvGrpSpPr>
          <p:cNvPr id="65" name="Group 2" descr="Benennt Leistungen der Kinder- und Jugendhilfe: &#10;Jugendarbeit, Jugendsozialarbeit, Schulsozialarbeit, erzieherischer Kinder- und Jugendschutz §§ 11–15 Sozialgesetzbuch (SGB) Acht (VIII)" title="Textfeld">
            <a:extLst>
              <a:ext uri="{FF2B5EF4-FFF2-40B4-BE49-F238E27FC236}">
                <a16:creationId xmlns:a16="http://schemas.microsoft.com/office/drawing/2014/main" id="{406E6E48-AFB8-40E6-85C4-18B4CA697DF8}"/>
              </a:ext>
            </a:extLst>
          </p:cNvPr>
          <p:cNvGrpSpPr/>
          <p:nvPr/>
        </p:nvGrpSpPr>
        <p:grpSpPr>
          <a:xfrm>
            <a:off x="1308571" y="2204864"/>
            <a:ext cx="1319213" cy="2271714"/>
            <a:chOff x="142" y="1480"/>
            <a:chExt cx="1108" cy="1908"/>
          </a:xfrm>
        </p:grpSpPr>
        <p:sp>
          <p:nvSpPr>
            <p:cNvPr id="66" name="Rectangle 3">
              <a:extLst>
                <a:ext uri="{FF2B5EF4-FFF2-40B4-BE49-F238E27FC236}">
                  <a16:creationId xmlns:a16="http://schemas.microsoft.com/office/drawing/2014/main" id="{0157290F-F710-4904-830D-164AD18B11A3}"/>
                </a:ext>
              </a:extLst>
            </p:cNvPr>
            <p:cNvSpPr>
              <a:spLocks noChangeArrowheads="1"/>
            </p:cNvSpPr>
            <p:nvPr/>
          </p:nvSpPr>
          <p:spPr bwMode="auto">
            <a:xfrm>
              <a:off x="142" y="1662"/>
              <a:ext cx="1108" cy="1726"/>
            </a:xfrm>
            <a:prstGeom prst="rect">
              <a:avLst/>
            </a:prstGeom>
            <a:solidFill>
              <a:schemeClr val="accent1">
                <a:lumMod val="60000"/>
                <a:lumOff val="40000"/>
              </a:schemeClr>
            </a:solidFill>
            <a:ln w="12700">
              <a:noFill/>
              <a:miter lim="800000"/>
            </a:ln>
            <a:effectLst/>
          </p:spPr>
          <p:txBody>
            <a:bodyPr lIns="57150" tIns="28575" rIns="57150" bIns="28575">
              <a:spAutoFit/>
            </a:bodyPr>
            <a:lstStyle/>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Travail de jeunesse</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Travail social de jeunesse</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Travail social en milieu scolaire</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Protection des mineurs sur le plan socioéducatif</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Art. 11 à 15 du SGB VIII</a:t>
              </a:r>
            </a:p>
          </p:txBody>
        </p:sp>
        <p:sp>
          <p:nvSpPr>
            <p:cNvPr id="67" name="Line 6">
              <a:extLst>
                <a:ext uri="{FF2B5EF4-FFF2-40B4-BE49-F238E27FC236}">
                  <a16:creationId xmlns:a16="http://schemas.microsoft.com/office/drawing/2014/main" id="{7138159E-E794-496F-958A-46CBE589BFDF}"/>
                </a:ext>
              </a:extLst>
            </p:cNvPr>
            <p:cNvSpPr>
              <a:spLocks noChangeShapeType="1"/>
            </p:cNvSpPr>
            <p:nvPr/>
          </p:nvSpPr>
          <p:spPr bwMode="auto">
            <a:xfrm flipH="1">
              <a:off x="758" y="1480"/>
              <a:ext cx="0" cy="186"/>
            </a:xfrm>
            <a:prstGeom prst="line">
              <a:avLst/>
            </a:prstGeom>
            <a:noFill/>
            <a:ln w="50800">
              <a:solidFill>
                <a:schemeClr val="accent1">
                  <a:lumMod val="60000"/>
                  <a:lumOff val="40000"/>
                </a:schemeClr>
              </a:solidFill>
              <a:round/>
            </a:ln>
            <a:effectLst/>
          </p:spPr>
          <p:txBody>
            <a:bodyPr/>
            <a:lstStyle/>
            <a:p>
              <a:endParaRPr lang="de-DE" sz="1200"/>
            </a:p>
          </p:txBody>
        </p:sp>
      </p:grpSp>
      <p:sp>
        <p:nvSpPr>
          <p:cNvPr id="3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Mandat et objectifs</a:t>
            </a:r>
          </a:p>
        </p:txBody>
      </p:sp>
      <p:grpSp>
        <p:nvGrpSpPr>
          <p:cNvPr id="30" name="Group 10">
            <a:extLst>
              <a:ext uri="{FF2B5EF4-FFF2-40B4-BE49-F238E27FC236}">
                <a16:creationId xmlns:a16="http://schemas.microsoft.com/office/drawing/2014/main" id="{C73A242C-17D7-4355-AC81-2F8FB3542495}"/>
              </a:ext>
            </a:extLst>
          </p:cNvPr>
          <p:cNvGrpSpPr/>
          <p:nvPr/>
        </p:nvGrpSpPr>
        <p:grpSpPr>
          <a:xfrm>
            <a:off x="5185693" y="2204864"/>
            <a:ext cx="1258515" cy="2607469"/>
            <a:chOff x="2401" y="1474"/>
            <a:chExt cx="985" cy="2190"/>
          </a:xfrm>
        </p:grpSpPr>
        <p:sp>
          <p:nvSpPr>
            <p:cNvPr id="31" name="Rectangle 11">
              <a:extLst>
                <a:ext uri="{FF2B5EF4-FFF2-40B4-BE49-F238E27FC236}">
                  <a16:creationId xmlns:a16="http://schemas.microsoft.com/office/drawing/2014/main" id="{D5CBE107-8602-45A5-92C6-471763EC878A}"/>
                </a:ext>
              </a:extLst>
            </p:cNvPr>
            <p:cNvSpPr>
              <a:spLocks noChangeArrowheads="1"/>
            </p:cNvSpPr>
            <p:nvPr/>
          </p:nvSpPr>
          <p:spPr bwMode="auto">
            <a:xfrm>
              <a:off x="2401" y="1654"/>
              <a:ext cx="985" cy="2010"/>
            </a:xfrm>
            <a:prstGeom prst="rect">
              <a:avLst/>
            </a:prstGeom>
            <a:solidFill>
              <a:schemeClr val="accent1">
                <a:lumMod val="60000"/>
                <a:lumOff val="40000"/>
              </a:schemeClr>
            </a:solidFill>
            <a:ln w="12700">
              <a:solidFill>
                <a:schemeClr val="accent1">
                  <a:lumMod val="60000"/>
                  <a:lumOff val="40000"/>
                </a:schemeClr>
              </a:solidFill>
              <a:miter lim="800000"/>
            </a:ln>
            <a:effectLst/>
          </p:spPr>
          <p:txBody>
            <a:bodyPr lIns="57150" tIns="28575" rIns="57150" bIns="28575">
              <a:spAutoFit/>
            </a:bodyPr>
            <a:lstStyle/>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Actions éducatives</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Aide à l’intégration</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des enfants et des jeunes en situation de handicap psychique</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Soutien aux jeunes majeurs</a:t>
              </a:r>
            </a:p>
            <a:p>
              <a:pPr algn="ctr" defTabSz="583406" eaLnBrk="0" hangingPunct="0">
                <a:spcAft>
                  <a:spcPct val="20000"/>
                </a:spcAft>
              </a:pPr>
              <a:r>
                <a:rPr lang="fr-FR" sz="1100" b="0" i="0" strike="noStrike" cap="none" spc="0" baseline="0" dirty="0">
                  <a:solidFill>
                    <a:srgbClr val="293341"/>
                  </a:solidFill>
                  <a:effectLst/>
                  <a:latin typeface="Open Sans"/>
                  <a:ea typeface="Open Sans"/>
                  <a:cs typeface="Open Sans"/>
                </a:rPr>
                <a:t>Art. 27 à 41 du SGB VIII</a:t>
              </a:r>
            </a:p>
          </p:txBody>
        </p:sp>
        <p:sp>
          <p:nvSpPr>
            <p:cNvPr id="32" name="Line 12">
              <a:extLst>
                <a:ext uri="{FF2B5EF4-FFF2-40B4-BE49-F238E27FC236}">
                  <a16:creationId xmlns:a16="http://schemas.microsoft.com/office/drawing/2014/main" id="{00B47AE1-1A25-44A7-B81E-5E3CE35841CE}"/>
                </a:ext>
              </a:extLst>
            </p:cNvPr>
            <p:cNvSpPr>
              <a:spLocks noChangeShapeType="1"/>
            </p:cNvSpPr>
            <p:nvPr/>
          </p:nvSpPr>
          <p:spPr bwMode="auto">
            <a:xfrm flipH="1">
              <a:off x="2868" y="1474"/>
              <a:ext cx="0" cy="186"/>
            </a:xfrm>
            <a:prstGeom prst="line">
              <a:avLst/>
            </a:prstGeom>
            <a:noFill/>
            <a:ln w="50800">
              <a:solidFill>
                <a:schemeClr val="accent1">
                  <a:lumMod val="60000"/>
                  <a:lumOff val="40000"/>
                </a:schemeClr>
              </a:solidFill>
              <a:round/>
            </a:ln>
            <a:effectLst/>
          </p:spPr>
          <p:txBody>
            <a:bodyPr/>
            <a:lstStyle/>
            <a:p>
              <a:endParaRPr lang="en-GB" sz="1200"/>
            </a:p>
          </p:txBody>
        </p:sp>
      </p:grpSp>
    </p:spTree>
    <p:extLst>
      <p:ext uri="{BB962C8B-B14F-4D97-AF65-F5344CB8AC3E}">
        <p14:creationId xmlns:p14="http://schemas.microsoft.com/office/powerpoint/2010/main" val="949576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34" y="908720"/>
            <a:ext cx="9222446" cy="428738"/>
          </a:xfrm>
        </p:spPr>
        <p:txBody>
          <a:bodyPr>
            <a:noAutofit/>
          </a:bodyPr>
          <a:lstStyle/>
          <a:p>
            <a:r>
              <a:rPr lang="fr-FR" sz="2200" b="1" i="0" strike="noStrike" cap="none" spc="0" baseline="0" dirty="0">
                <a:solidFill>
                  <a:srgbClr val="000000"/>
                </a:solidFill>
                <a:effectLst/>
                <a:latin typeface="Open Sans"/>
                <a:ea typeface="Open Sans"/>
                <a:cs typeface="Open Sans"/>
              </a:rPr>
              <a:t>2.1.3 L’aide sociale à l’enfance et à la jeunesse :</a:t>
            </a:r>
            <a:br>
              <a:rPr lang="fr-FR" sz="2200" b="1" i="0" strike="noStrike" cap="none" spc="0" baseline="0" dirty="0">
                <a:solidFill>
                  <a:srgbClr val="000000"/>
                </a:solidFill>
                <a:effectLst/>
                <a:latin typeface="Open Sans"/>
                <a:ea typeface="Open Sans"/>
                <a:cs typeface="Open Sans"/>
              </a:rPr>
            </a:br>
            <a:r>
              <a:rPr lang="fr-FR" sz="2200" b="1" i="0" strike="noStrike" cap="none" spc="0" baseline="0" dirty="0">
                <a:solidFill>
                  <a:srgbClr val="000000"/>
                </a:solidFill>
                <a:effectLst/>
                <a:latin typeface="Open Sans"/>
                <a:ea typeface="Open Sans"/>
                <a:cs typeface="Open Sans"/>
              </a:rPr>
              <a:t>encourager, soutenir, aider, protéger</a:t>
            </a:r>
          </a:p>
        </p:txBody>
      </p:sp>
      <p:sp>
        <p:nvSpPr>
          <p:cNvPr id="6" name="Text Box 10"/>
          <p:cNvSpPr txBox="1">
            <a:spLocks noChangeArrowheads="1"/>
          </p:cNvSpPr>
          <p:nvPr/>
        </p:nvSpPr>
        <p:spPr bwMode="auto">
          <a:xfrm>
            <a:off x="2290289" y="4653136"/>
            <a:ext cx="170564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sz="1800" b="1" i="0" strike="noStrike" cap="none" spc="0" baseline="0" dirty="0">
                <a:solidFill>
                  <a:srgbClr val="C86E21"/>
                </a:solidFill>
                <a:effectLst/>
                <a:latin typeface="Open Sans"/>
                <a:ea typeface="Open Sans"/>
                <a:cs typeface="Open Sans"/>
              </a:rPr>
              <a:t>Encourager</a:t>
            </a:r>
          </a:p>
        </p:txBody>
      </p:sp>
      <p:sp>
        <p:nvSpPr>
          <p:cNvPr id="7" name="Text Box 11"/>
          <p:cNvSpPr txBox="1">
            <a:spLocks noChangeArrowheads="1"/>
          </p:cNvSpPr>
          <p:nvPr/>
        </p:nvSpPr>
        <p:spPr bwMode="auto">
          <a:xfrm>
            <a:off x="6723302" y="4661103"/>
            <a:ext cx="2025163"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sz="1800" b="1" i="0" strike="noStrike" cap="none" spc="0" baseline="0">
                <a:solidFill>
                  <a:srgbClr val="C86E21"/>
                </a:solidFill>
                <a:effectLst/>
                <a:latin typeface="Open Sans"/>
                <a:ea typeface="Open Sans"/>
                <a:cs typeface="Open Sans"/>
              </a:rPr>
              <a:t>Protéger</a:t>
            </a:r>
          </a:p>
        </p:txBody>
      </p:sp>
      <p:sp>
        <p:nvSpPr>
          <p:cNvPr id="8" name="Text Box 12"/>
          <p:cNvSpPr txBox="1">
            <a:spLocks noChangeArrowheads="1"/>
          </p:cNvSpPr>
          <p:nvPr/>
        </p:nvSpPr>
        <p:spPr bwMode="auto">
          <a:xfrm>
            <a:off x="5649248" y="5039137"/>
            <a:ext cx="1598751"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sz="1800" b="1" i="0" strike="noStrike" cap="none" spc="0" baseline="0">
                <a:solidFill>
                  <a:srgbClr val="C86E21"/>
                </a:solidFill>
                <a:effectLst/>
                <a:latin typeface="Open Sans"/>
                <a:ea typeface="Open Sans"/>
                <a:cs typeface="Open Sans"/>
              </a:rPr>
              <a:t>Aider</a:t>
            </a:r>
          </a:p>
        </p:txBody>
      </p:sp>
      <p:sp>
        <p:nvSpPr>
          <p:cNvPr id="9" name="Text Box 10">
            <a:extLst>
              <a:ext uri="{FF2B5EF4-FFF2-40B4-BE49-F238E27FC236}">
                <a16:creationId xmlns:a16="http://schemas.microsoft.com/office/drawing/2014/main" id="{0F3CAD2C-2A55-492C-8C7A-A9E23B2054E7}"/>
              </a:ext>
            </a:extLst>
          </p:cNvPr>
          <p:cNvSpPr txBox="1">
            <a:spLocks noChangeArrowheads="1"/>
          </p:cNvSpPr>
          <p:nvPr/>
        </p:nvSpPr>
        <p:spPr bwMode="auto">
          <a:xfrm>
            <a:off x="3286823" y="5031123"/>
            <a:ext cx="188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sz="1800" b="1" i="0" strike="noStrike" cap="none" spc="0" baseline="0" dirty="0">
                <a:solidFill>
                  <a:srgbClr val="C86E21"/>
                </a:solidFill>
                <a:effectLst/>
                <a:latin typeface="Open Sans"/>
                <a:ea typeface="Open Sans"/>
                <a:cs typeface="Open Sans"/>
              </a:rPr>
              <a:t>Accompagner</a:t>
            </a:r>
          </a:p>
        </p:txBody>
      </p:sp>
      <p:sp>
        <p:nvSpPr>
          <p:cNvPr id="10" name="Text Box 10">
            <a:extLst>
              <a:ext uri="{FF2B5EF4-FFF2-40B4-BE49-F238E27FC236}">
                <a16:creationId xmlns:a16="http://schemas.microsoft.com/office/drawing/2014/main" id="{32B9C9A3-5815-4F4A-92AC-A02A054DB33E}"/>
              </a:ext>
            </a:extLst>
          </p:cNvPr>
          <p:cNvSpPr txBox="1">
            <a:spLocks noChangeArrowheads="1"/>
          </p:cNvSpPr>
          <p:nvPr/>
        </p:nvSpPr>
        <p:spPr bwMode="auto">
          <a:xfrm>
            <a:off x="168592" y="4656310"/>
            <a:ext cx="1883128"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sz="1800" b="1" i="0" strike="noStrike" cap="none" spc="0" baseline="0">
                <a:solidFill>
                  <a:srgbClr val="C86E21"/>
                </a:solidFill>
                <a:effectLst/>
                <a:latin typeface="Open Sans"/>
                <a:ea typeface="Open Sans"/>
                <a:cs typeface="Open Sans"/>
              </a:rPr>
              <a:t>Former</a:t>
            </a:r>
          </a:p>
        </p:txBody>
      </p:sp>
      <p:sp>
        <p:nvSpPr>
          <p:cNvPr id="11" name="Text Box 10">
            <a:extLst>
              <a:ext uri="{FF2B5EF4-FFF2-40B4-BE49-F238E27FC236}">
                <a16:creationId xmlns:a16="http://schemas.microsoft.com/office/drawing/2014/main" id="{704596BF-1A83-4471-BD97-F89BA58008AA}"/>
              </a:ext>
            </a:extLst>
          </p:cNvPr>
          <p:cNvSpPr txBox="1">
            <a:spLocks noChangeArrowheads="1"/>
          </p:cNvSpPr>
          <p:nvPr/>
        </p:nvSpPr>
        <p:spPr bwMode="auto">
          <a:xfrm>
            <a:off x="4417064" y="4653136"/>
            <a:ext cx="1883128"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sz="1800" b="1" i="0" strike="noStrike" cap="none" spc="0" baseline="0">
                <a:solidFill>
                  <a:srgbClr val="C86E21"/>
                </a:solidFill>
                <a:effectLst/>
                <a:latin typeface="Open Sans"/>
                <a:ea typeface="Open Sans"/>
                <a:cs typeface="Open Sans"/>
              </a:rPr>
              <a:t>Soutenir</a:t>
            </a:r>
          </a:p>
        </p:txBody>
      </p:sp>
      <p:sp>
        <p:nvSpPr>
          <p:cNvPr id="12" name="Text Box 10">
            <a:extLst>
              <a:ext uri="{FF2B5EF4-FFF2-40B4-BE49-F238E27FC236}">
                <a16:creationId xmlns:a16="http://schemas.microsoft.com/office/drawing/2014/main" id="{4FEEC7D5-4A58-4F1B-96D2-276364A07368}"/>
              </a:ext>
            </a:extLst>
          </p:cNvPr>
          <p:cNvSpPr txBox="1">
            <a:spLocks noChangeArrowheads="1"/>
          </p:cNvSpPr>
          <p:nvPr/>
        </p:nvSpPr>
        <p:spPr bwMode="auto">
          <a:xfrm>
            <a:off x="1032688" y="5039993"/>
            <a:ext cx="1883128"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sz="1800" b="1" i="0" strike="noStrike" cap="none" spc="0" baseline="0">
                <a:solidFill>
                  <a:srgbClr val="C86E21"/>
                </a:solidFill>
                <a:effectLst/>
                <a:latin typeface="Open Sans"/>
                <a:ea typeface="Open Sans"/>
                <a:cs typeface="Open Sans"/>
              </a:rPr>
              <a:t>Éduquer</a:t>
            </a:r>
          </a:p>
        </p:txBody>
      </p:sp>
      <p:sp>
        <p:nvSpPr>
          <p:cNvPr id="13" name="Geschweifte Klammer links 12" descr="soll deutlich machen, dass Fördern, Unterstützen, Helfen, Schützen für alle oben genannten Bereiche gilt" title="Geschweifte Klammer">
            <a:extLst>
              <a:ext uri="{FF2B5EF4-FFF2-40B4-BE49-F238E27FC236}">
                <a16:creationId xmlns:a16="http://schemas.microsoft.com/office/drawing/2014/main" id="{A09C070E-2F14-4394-8D18-61F3F5CBB15D}"/>
              </a:ext>
            </a:extLst>
          </p:cNvPr>
          <p:cNvSpPr/>
          <p:nvPr/>
        </p:nvSpPr>
        <p:spPr>
          <a:xfrm rot="5400000">
            <a:off x="4182708" y="663070"/>
            <a:ext cx="793578" cy="79058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Textfeld 13">
            <a:extLst>
              <a:ext uri="{FF2B5EF4-FFF2-40B4-BE49-F238E27FC236}">
                <a16:creationId xmlns:a16="http://schemas.microsoft.com/office/drawing/2014/main" id="{EA34BFF2-B858-4A8A-A298-3E686A7B012D}"/>
              </a:ext>
            </a:extLst>
          </p:cNvPr>
          <p:cNvSpPr txBox="1"/>
          <p:nvPr/>
        </p:nvSpPr>
        <p:spPr>
          <a:xfrm>
            <a:off x="493861" y="5656561"/>
            <a:ext cx="8277290" cy="640080"/>
          </a:xfrm>
          <a:prstGeom prst="rect">
            <a:avLst/>
          </a:prstGeom>
          <a:noFill/>
        </p:spPr>
        <p:txBody>
          <a:bodyPr wrap="square" rtlCol="0">
            <a:spAutoFit/>
          </a:bodyPr>
          <a:lstStyle/>
          <a:p>
            <a:r>
              <a:rPr lang="fr-FR" sz="1800" b="0" i="0" strike="noStrike" cap="none" spc="0" baseline="0" dirty="0">
                <a:solidFill>
                  <a:srgbClr val="000000"/>
                </a:solidFill>
                <a:effectLst/>
                <a:latin typeface="Open Sans"/>
                <a:ea typeface="Open Sans"/>
                <a:cs typeface="Open Sans"/>
              </a:rPr>
              <a:t>Toutes ces missions sont transversales à tous les domaines d’intervention, à des degrés divers.</a:t>
            </a:r>
          </a:p>
        </p:txBody>
      </p:sp>
      <p:sp>
        <p:nvSpPr>
          <p:cNvPr id="15" name="AutoShape 6" title="Rahmenelement für die dargestellen Inhalte">
            <a:extLst>
              <a:ext uri="{FF2B5EF4-FFF2-40B4-BE49-F238E27FC236}">
                <a16:creationId xmlns:a16="http://schemas.microsoft.com/office/drawing/2014/main" id="{616A74D3-84E2-420F-AE00-6AC721CEE734}"/>
              </a:ext>
            </a:extLst>
          </p:cNvPr>
          <p:cNvSpPr>
            <a:spLocks noChangeArrowheads="1"/>
          </p:cNvSpPr>
          <p:nvPr/>
        </p:nvSpPr>
        <p:spPr bwMode="auto">
          <a:xfrm rot="5400000">
            <a:off x="3096114" y="-927206"/>
            <a:ext cx="2997922" cy="7874730"/>
          </a:xfrm>
          <a:prstGeom prst="triangle">
            <a:avLst>
              <a:gd name="adj" fmla="val 50000"/>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w="9525">
            <a:solidFill>
              <a:schemeClr val="tx1"/>
            </a:solidFill>
            <a:miter lim="800000"/>
          </a:ln>
          <a:effectLst/>
        </p:spPr>
        <p:txBody>
          <a:bodyPr wrap="none" anchor="ctr"/>
          <a:lstStyle/>
          <a:p>
            <a:pPr>
              <a:defRPr/>
            </a:pPr>
            <a:endParaRPr lang="de-DE" sz="1350">
              <a:latin typeface="Arial"/>
            </a:endParaRPr>
          </a:p>
        </p:txBody>
      </p:sp>
      <p:sp>
        <p:nvSpPr>
          <p:cNvPr id="16" name="Textfeld 15">
            <a:extLst>
              <a:ext uri="{FF2B5EF4-FFF2-40B4-BE49-F238E27FC236}">
                <a16:creationId xmlns:a16="http://schemas.microsoft.com/office/drawing/2014/main" id="{7E9F3F65-FD09-45D9-9C40-F71A03C8F3A2}"/>
              </a:ext>
            </a:extLst>
          </p:cNvPr>
          <p:cNvSpPr txBox="1">
            <a:spLocks noChangeArrowheads="1"/>
          </p:cNvSpPr>
          <p:nvPr/>
        </p:nvSpPr>
        <p:spPr bwMode="auto">
          <a:xfrm>
            <a:off x="7164288" y="2363629"/>
            <a:ext cx="1369739" cy="132588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1350" b="1" i="0" strike="noStrike" cap="none" spc="0" baseline="0">
                <a:solidFill>
                  <a:srgbClr val="293341"/>
                </a:solidFill>
                <a:effectLst/>
                <a:latin typeface="Open Sans"/>
                <a:ea typeface="Open Sans"/>
                <a:cs typeface="Open Sans"/>
              </a:rPr>
              <a:t>Protection de l’enfance en danger</a:t>
            </a:r>
          </a:p>
          <a:p>
            <a:pPr algn="ctr" eaLnBrk="1" hangingPunct="1">
              <a:spcBef>
                <a:spcPct val="0"/>
              </a:spcBef>
              <a:buFontTx/>
              <a:buNone/>
            </a:pPr>
            <a:r>
              <a:rPr lang="fr-FR" sz="1350" b="1" i="0" strike="noStrike" cap="none" spc="0" baseline="0">
                <a:solidFill>
                  <a:srgbClr val="293341"/>
                </a:solidFill>
                <a:effectLst/>
                <a:latin typeface="Open Sans"/>
                <a:ea typeface="Open Sans"/>
                <a:cs typeface="Open Sans"/>
              </a:rPr>
              <a:t>Rôle de sentinelle</a:t>
            </a:r>
          </a:p>
          <a:p>
            <a:pPr algn="ctr" eaLnBrk="1" hangingPunct="1">
              <a:spcBef>
                <a:spcPct val="0"/>
              </a:spcBef>
              <a:buFontTx/>
              <a:buNone/>
            </a:pPr>
            <a:r>
              <a:rPr lang="fr-FR" sz="1350" b="1" i="0" strike="noStrike" cap="none" spc="0" baseline="0">
                <a:solidFill>
                  <a:srgbClr val="293341"/>
                </a:solidFill>
                <a:effectLst/>
                <a:latin typeface="Open Sans"/>
                <a:ea typeface="Open Sans"/>
                <a:cs typeface="Open Sans"/>
              </a:rPr>
              <a:t>de l’État</a:t>
            </a:r>
            <a:endParaRPr lang="de-DE" altLang="de-DE" sz="825" b="1">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a:extLst>
              <a:ext uri="{FF2B5EF4-FFF2-40B4-BE49-F238E27FC236}">
                <a16:creationId xmlns:a16="http://schemas.microsoft.com/office/drawing/2014/main" id="{9B30023A-20B4-4348-AA82-4DF27ED2FAC1}"/>
              </a:ext>
            </a:extLst>
          </p:cNvPr>
          <p:cNvSpPr txBox="1">
            <a:spLocks noChangeArrowheads="1"/>
          </p:cNvSpPr>
          <p:nvPr/>
        </p:nvSpPr>
        <p:spPr bwMode="auto">
          <a:xfrm>
            <a:off x="5000551" y="2252484"/>
            <a:ext cx="1659681" cy="153162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1350" b="1" i="0" strike="noStrike" cap="none" spc="0" baseline="0" dirty="0">
                <a:solidFill>
                  <a:srgbClr val="293341"/>
                </a:solidFill>
                <a:effectLst/>
                <a:latin typeface="Open Sans"/>
                <a:ea typeface="Open Sans"/>
                <a:cs typeface="Open Sans"/>
              </a:rPr>
              <a:t>Aides personnalisées dans les situations difficiles, d’urgence et de crise</a:t>
            </a:r>
          </a:p>
        </p:txBody>
      </p:sp>
      <p:sp>
        <p:nvSpPr>
          <p:cNvPr id="18" name="Textfeld 17">
            <a:extLst>
              <a:ext uri="{FF2B5EF4-FFF2-40B4-BE49-F238E27FC236}">
                <a16:creationId xmlns:a16="http://schemas.microsoft.com/office/drawing/2014/main" id="{70C8FBBA-AC6F-44FE-822B-8AF74E3A72FD}"/>
              </a:ext>
            </a:extLst>
          </p:cNvPr>
          <p:cNvSpPr txBox="1">
            <a:spLocks noChangeArrowheads="1"/>
          </p:cNvSpPr>
          <p:nvPr/>
        </p:nvSpPr>
        <p:spPr bwMode="auto">
          <a:xfrm>
            <a:off x="2627784" y="2458224"/>
            <a:ext cx="1728192" cy="112014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1350" b="1" i="0" strike="noStrike" cap="none" spc="0" baseline="0" dirty="0">
                <a:solidFill>
                  <a:srgbClr val="293341"/>
                </a:solidFill>
                <a:effectLst/>
                <a:latin typeface="Open Sans"/>
                <a:ea typeface="Open Sans"/>
                <a:cs typeface="Open Sans"/>
              </a:rPr>
              <a:t>Soutien aux jeunes en situation de précarité et/ou à leurs familles</a:t>
            </a:r>
            <a:endParaRPr lang="de-DE" altLang="de-DE" sz="825" b="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feld 18">
            <a:extLst>
              <a:ext uri="{FF2B5EF4-FFF2-40B4-BE49-F238E27FC236}">
                <a16:creationId xmlns:a16="http://schemas.microsoft.com/office/drawing/2014/main" id="{53D7561D-0BC6-4F40-B26D-E1D0FF32C8FF}"/>
              </a:ext>
            </a:extLst>
          </p:cNvPr>
          <p:cNvSpPr txBox="1">
            <a:spLocks noChangeArrowheads="1"/>
          </p:cNvSpPr>
          <p:nvPr/>
        </p:nvSpPr>
        <p:spPr bwMode="auto">
          <a:xfrm>
            <a:off x="683568" y="2529227"/>
            <a:ext cx="1575909" cy="91440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1350" b="1" i="0" strike="noStrike" cap="none" spc="0" baseline="0" dirty="0">
                <a:solidFill>
                  <a:srgbClr val="293341"/>
                </a:solidFill>
                <a:effectLst/>
                <a:latin typeface="Open Sans"/>
                <a:ea typeface="Open Sans"/>
                <a:cs typeface="Open Sans"/>
              </a:rPr>
              <a:t>Mission générale</a:t>
            </a:r>
          </a:p>
          <a:p>
            <a:pPr algn="ctr" eaLnBrk="1" hangingPunct="1">
              <a:spcBef>
                <a:spcPct val="0"/>
              </a:spcBef>
              <a:buFontTx/>
              <a:buNone/>
            </a:pPr>
            <a:r>
              <a:rPr lang="fr-FR" sz="1350" b="1" i="0" strike="noStrike" cap="none" spc="0" baseline="0" dirty="0">
                <a:solidFill>
                  <a:srgbClr val="293341"/>
                </a:solidFill>
                <a:effectLst/>
                <a:latin typeface="Open Sans"/>
                <a:ea typeface="Open Sans"/>
                <a:cs typeface="Open Sans"/>
              </a:rPr>
              <a:t>de soutien</a:t>
            </a:r>
          </a:p>
          <a:p>
            <a:pPr algn="ctr" eaLnBrk="1" hangingPunct="1">
              <a:spcBef>
                <a:spcPct val="0"/>
              </a:spcBef>
              <a:buFontTx/>
              <a:buNone/>
            </a:pPr>
            <a:r>
              <a:rPr lang="fr-FR" sz="1350" b="1" i="0" strike="noStrike" cap="none" spc="0" baseline="0" dirty="0">
                <a:solidFill>
                  <a:srgbClr val="293341"/>
                </a:solidFill>
                <a:effectLst/>
                <a:latin typeface="Open Sans"/>
                <a:ea typeface="Open Sans"/>
                <a:cs typeface="Open Sans"/>
              </a:rPr>
              <a:t>de l’éducation</a:t>
            </a:r>
            <a:endParaRPr lang="de-DE" altLang="de-DE" sz="825"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Mandat et objectifs</a:t>
            </a:r>
          </a:p>
        </p:txBody>
      </p:sp>
    </p:spTree>
    <p:extLst>
      <p:ext uri="{BB962C8B-B14F-4D97-AF65-F5344CB8AC3E}">
        <p14:creationId xmlns:p14="http://schemas.microsoft.com/office/powerpoint/2010/main" val="4205354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349"/>
            <a:ext cx="9144000" cy="428738"/>
          </a:xfrm>
        </p:spPr>
        <p:txBody>
          <a:bodyPr>
            <a:noAutofit/>
          </a:bodyPr>
          <a:lstStyle/>
          <a:p>
            <a:r>
              <a:rPr lang="fr-FR" sz="2200" b="1" i="0" strike="noStrike" cap="none" spc="0" baseline="0" dirty="0">
                <a:solidFill>
                  <a:srgbClr val="000000"/>
                </a:solidFill>
                <a:effectLst/>
                <a:latin typeface="Open Sans"/>
                <a:ea typeface="Open Sans"/>
                <a:cs typeface="Open Sans"/>
              </a:rPr>
              <a:t>2.1.4 Droit à l’autonomie et à la participation démocratique</a:t>
            </a:r>
          </a:p>
        </p:txBody>
      </p:sp>
      <p:sp>
        <p:nvSpPr>
          <p:cNvPr id="9" name="Inhaltsplatzhalter 2">
            <a:extLst>
              <a:ext uri="{FF2B5EF4-FFF2-40B4-BE49-F238E27FC236}">
                <a16:creationId xmlns:a16="http://schemas.microsoft.com/office/drawing/2014/main" id="{44442D46-0B6C-5448-B05C-55961C26E490}"/>
              </a:ext>
            </a:extLst>
          </p:cNvPr>
          <p:cNvSpPr txBox="1"/>
          <p:nvPr/>
        </p:nvSpPr>
        <p:spPr>
          <a:xfrm>
            <a:off x="467544" y="1759847"/>
            <a:ext cx="8207113" cy="435133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0" i="0" strike="noStrike" cap="none" spc="0" baseline="0" dirty="0">
                <a:solidFill>
                  <a:srgbClr val="000000"/>
                </a:solidFill>
                <a:effectLst/>
                <a:latin typeface="Open Sans"/>
                <a:ea typeface="Open Sans"/>
                <a:cs typeface="Open Sans"/>
              </a:rPr>
              <a:t>L’aide sociale à l’enfance et à la jeunesse est soumise à la Loi fondamentale allemande et à la Déclaration universelle des droits de l’Homme.</a:t>
            </a:r>
          </a:p>
          <a:p>
            <a:pPr marL="0" indent="0">
              <a:buNone/>
            </a:pPr>
            <a:r>
              <a:rPr lang="fr-FR" sz="1800" b="0" i="0" strike="noStrike" cap="none" spc="0" baseline="0" dirty="0">
                <a:solidFill>
                  <a:srgbClr val="000000"/>
                </a:solidFill>
                <a:effectLst/>
                <a:latin typeface="Open Sans"/>
                <a:ea typeface="Open Sans"/>
                <a:cs typeface="Open Sans"/>
              </a:rPr>
              <a:t>La Loi fondamentale garantit le droit des personnes à l’</a:t>
            </a:r>
            <a:r>
              <a:rPr lang="fr-FR" sz="1800" b="1" i="0" strike="noStrike" cap="none" spc="0" baseline="0" dirty="0">
                <a:solidFill>
                  <a:srgbClr val="000000"/>
                </a:solidFill>
                <a:effectLst/>
                <a:latin typeface="Open Sans"/>
                <a:ea typeface="Open Sans"/>
                <a:cs typeface="Open Sans"/>
              </a:rPr>
              <a:t>autonomie</a:t>
            </a:r>
            <a:r>
              <a:rPr lang="fr-FR" sz="1800" b="0" i="0" strike="noStrike" cap="none" spc="0" baseline="0" dirty="0">
                <a:solidFill>
                  <a:srgbClr val="000000"/>
                </a:solidFill>
                <a:effectLst/>
                <a:latin typeface="Open Sans"/>
                <a:ea typeface="Open Sans"/>
                <a:cs typeface="Open Sans"/>
              </a:rPr>
              <a:t> et à la </a:t>
            </a:r>
            <a:r>
              <a:rPr lang="fr-FR" sz="1800" b="1" i="0" strike="noStrike" cap="none" spc="0" baseline="0" dirty="0">
                <a:solidFill>
                  <a:srgbClr val="000000"/>
                </a:solidFill>
                <a:effectLst/>
                <a:latin typeface="Open Sans"/>
                <a:ea typeface="Open Sans"/>
                <a:cs typeface="Open Sans"/>
              </a:rPr>
              <a:t>participation à la vie démocratique</a:t>
            </a:r>
            <a:r>
              <a:rPr lang="fr-FR" sz="1800" b="0" i="0" strike="noStrike" cap="none" spc="0" baseline="0" dirty="0">
                <a:solidFill>
                  <a:srgbClr val="000000"/>
                </a:solidFill>
                <a:effectLst/>
                <a:latin typeface="Open Sans"/>
                <a:ea typeface="Open Sans"/>
                <a:cs typeface="Open Sans"/>
              </a:rPr>
              <a:t>. Les enfants et les jeunes jouissent eux aussi de ces droits : ils sont titulaires de droits fondamentaux.</a:t>
            </a:r>
          </a:p>
          <a:p>
            <a:pPr marL="0" indent="0">
              <a:buNone/>
            </a:pPr>
            <a:r>
              <a:rPr lang="fr-FR" sz="1800" b="0" i="0" strike="noStrike" cap="none" spc="0" baseline="0" dirty="0">
                <a:solidFill>
                  <a:srgbClr val="000000"/>
                </a:solidFill>
                <a:effectLst/>
                <a:latin typeface="Open Sans"/>
                <a:ea typeface="Open Sans"/>
                <a:cs typeface="Open Sans"/>
              </a:rPr>
              <a:t>L’aide sociale à l’enfance et à la jeunesse doit en outre respecter la Convention des Nations unies relative aux droits de l’enfant, selon laquelle la participation constitue un droit fondamental des enfants et des jeunes.</a:t>
            </a:r>
          </a:p>
          <a:p>
            <a:pPr marL="0" indent="0">
              <a:buNone/>
            </a:pPr>
            <a:r>
              <a:rPr lang="fr-FR" sz="1800" b="0" i="0" strike="noStrike" cap="none" spc="0" baseline="0" dirty="0">
                <a:solidFill>
                  <a:srgbClr val="000000"/>
                </a:solidFill>
                <a:effectLst/>
                <a:latin typeface="Open Sans"/>
                <a:ea typeface="Open Sans"/>
                <a:cs typeface="Open Sans"/>
              </a:rPr>
              <a:t>L’aide sociale à l’enfance et à la jeunesse encourage les enfants et les jeunes à exercer leurs droits, aussi bien au sein de ses institutions que dans la société en général.</a:t>
            </a: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Mandat et objectifs</a:t>
            </a:r>
          </a:p>
        </p:txBody>
      </p:sp>
    </p:spTree>
    <p:extLst>
      <p:ext uri="{BB962C8B-B14F-4D97-AF65-F5344CB8AC3E}">
        <p14:creationId xmlns:p14="http://schemas.microsoft.com/office/powerpoint/2010/main" val="29593488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a:solidFill>
                  <a:srgbClr val="000000"/>
                </a:solidFill>
                <a:effectLst/>
                <a:latin typeface="Open Sans SemiBold"/>
                <a:ea typeface="Open Sans SemiBold"/>
                <a:cs typeface="Open Sans SemiBold"/>
              </a:rPr>
              <a:t>2. Missions et domaines d’intervention</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2.2 Mesures de soutien</a:t>
            </a:r>
          </a:p>
        </p:txBody>
      </p:sp>
    </p:spTree>
    <p:extLst>
      <p:ext uri="{BB962C8B-B14F-4D97-AF65-F5344CB8AC3E}">
        <p14:creationId xmlns:p14="http://schemas.microsoft.com/office/powerpoint/2010/main" val="160831465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Autofit/>
          </a:bodyPr>
          <a:lstStyle/>
          <a:p>
            <a:pPr marL="0" indent="0">
              <a:buNone/>
            </a:pPr>
            <a:r>
              <a:rPr lang="fr-FR" sz="1400" b="0" i="0" strike="noStrike" cap="none" spc="0" baseline="0" dirty="0">
                <a:solidFill>
                  <a:srgbClr val="000000"/>
                </a:solidFill>
                <a:effectLst/>
                <a:latin typeface="Open Sans"/>
                <a:ea typeface="Open Sans"/>
                <a:cs typeface="Open Sans"/>
              </a:rPr>
              <a:t>En Allemagne, l’aide sociale à l’enfance et à la jeunesse est héritière d’une </a:t>
            </a:r>
            <a:r>
              <a:rPr lang="fr-FR" sz="1400" i="0" strike="noStrike" cap="none" spc="0" baseline="0" dirty="0">
                <a:solidFill>
                  <a:srgbClr val="000000"/>
                </a:solidFill>
                <a:effectLst/>
                <a:latin typeface="Open Sans"/>
                <a:ea typeface="Open Sans"/>
                <a:cs typeface="Open Sans"/>
              </a:rPr>
              <a:t>tradition</a:t>
            </a:r>
            <a:r>
              <a:rPr lang="fr-FR" sz="1400" b="0" i="0" strike="noStrike" cap="none" spc="0" baseline="0" dirty="0">
                <a:solidFill>
                  <a:srgbClr val="000000"/>
                </a:solidFill>
                <a:effectLst/>
                <a:latin typeface="Open Sans"/>
                <a:ea typeface="Open Sans"/>
                <a:cs typeface="Open Sans"/>
              </a:rPr>
              <a:t> </a:t>
            </a:r>
            <a:r>
              <a:rPr lang="fr-FR" sz="1400" i="0" strike="noStrike" cap="none" spc="0" baseline="0" dirty="0">
                <a:solidFill>
                  <a:srgbClr val="000000"/>
                </a:solidFill>
                <a:effectLst/>
                <a:latin typeface="Open Sans"/>
                <a:ea typeface="Open Sans"/>
                <a:cs typeface="Open Sans"/>
              </a:rPr>
              <a:t>plus que centenaire</a:t>
            </a:r>
            <a:r>
              <a:rPr lang="fr-FR" sz="1400" b="0" i="0" strike="noStrike" cap="none" spc="0" baseline="0" dirty="0">
                <a:solidFill>
                  <a:srgbClr val="000000"/>
                </a:solidFill>
                <a:effectLst/>
                <a:latin typeface="Open Sans"/>
                <a:ea typeface="Open Sans"/>
                <a:cs typeface="Open Sans"/>
              </a:rPr>
              <a:t>, également inscrite dans la loi (dans le Livre VIII du Code de la Sécurité et de l’action sociales, p. ex.). Elle vise à aider les enfants et les jeunes à devenir des </a:t>
            </a:r>
            <a:r>
              <a:rPr lang="fr-FR" sz="1400" b="1" i="0" strike="noStrike" cap="none" spc="0" baseline="0" dirty="0">
                <a:solidFill>
                  <a:srgbClr val="000000"/>
                </a:solidFill>
                <a:effectLst/>
                <a:latin typeface="Open Sans"/>
                <a:ea typeface="Open Sans"/>
                <a:cs typeface="Open Sans"/>
              </a:rPr>
              <a:t>sujets pensants</a:t>
            </a:r>
            <a:r>
              <a:rPr lang="fr-FR" sz="1400" b="0" i="0" strike="noStrike" cap="none" spc="0" baseline="0" dirty="0">
                <a:solidFill>
                  <a:srgbClr val="000000"/>
                </a:solidFill>
                <a:effectLst/>
                <a:latin typeface="Open Sans"/>
                <a:ea typeface="Open Sans"/>
                <a:cs typeface="Open Sans"/>
              </a:rPr>
              <a:t> et des </a:t>
            </a:r>
            <a:r>
              <a:rPr lang="fr-FR" sz="1400" b="1" i="0" strike="noStrike" cap="none" spc="0" baseline="0" dirty="0">
                <a:solidFill>
                  <a:srgbClr val="000000"/>
                </a:solidFill>
                <a:effectLst/>
                <a:latin typeface="Open Sans"/>
                <a:ea typeface="Open Sans"/>
                <a:cs typeface="Open Sans"/>
              </a:rPr>
              <a:t>citoyens :</a:t>
            </a:r>
            <a:r>
              <a:rPr lang="fr-FR" sz="1400" b="0" i="0" strike="noStrike" cap="none" spc="0" baseline="0" dirty="0">
                <a:solidFill>
                  <a:srgbClr val="000000"/>
                </a:solidFill>
                <a:effectLst/>
                <a:latin typeface="Open Sans"/>
                <a:ea typeface="Open Sans"/>
                <a:cs typeface="Open Sans"/>
              </a:rPr>
              <a:t> il s’agit de les préparer à prendre part aux décisions qui les concernent et à participer à la définition et à la conception non seulement des actions de l’aide sociale à l’enfance et à la jeunesse, mais aussi de la collectivité et de la société.</a:t>
            </a:r>
          </a:p>
          <a:p>
            <a:pPr marL="0" indent="0">
              <a:buNone/>
            </a:pPr>
            <a:r>
              <a:rPr lang="fr-FR" sz="1400" b="0" i="0" strike="noStrike" cap="none" spc="0" baseline="0" dirty="0">
                <a:solidFill>
                  <a:srgbClr val="000000"/>
                </a:solidFill>
                <a:effectLst/>
                <a:latin typeface="Open Sans"/>
                <a:ea typeface="Open Sans"/>
                <a:cs typeface="Open Sans"/>
              </a:rPr>
              <a:t>C’est pourquoi le travail de jeunesse est </a:t>
            </a:r>
            <a:r>
              <a:rPr lang="fr-FR" sz="1400" b="1" i="0" strike="noStrike" cap="none" spc="0" baseline="0" dirty="0">
                <a:solidFill>
                  <a:srgbClr val="000000"/>
                </a:solidFill>
                <a:effectLst/>
                <a:latin typeface="Open Sans"/>
                <a:ea typeface="Open Sans"/>
                <a:cs typeface="Open Sans"/>
              </a:rPr>
              <a:t>bénévole et</a:t>
            </a:r>
            <a:r>
              <a:rPr lang="fr-FR" sz="1400" b="0" i="0" strike="noStrike" cap="none" spc="0" baseline="0" dirty="0">
                <a:solidFill>
                  <a:srgbClr val="000000"/>
                </a:solidFill>
                <a:effectLst/>
                <a:latin typeface="Open Sans"/>
                <a:ea typeface="Open Sans"/>
                <a:cs typeface="Open Sans"/>
              </a:rPr>
              <a:t> </a:t>
            </a:r>
            <a:r>
              <a:rPr lang="fr-FR" sz="1400" b="1" i="0" strike="noStrike" cap="none" spc="0" baseline="0" dirty="0">
                <a:solidFill>
                  <a:srgbClr val="000000"/>
                </a:solidFill>
                <a:effectLst/>
                <a:latin typeface="Open Sans"/>
                <a:ea typeface="Open Sans"/>
                <a:cs typeface="Open Sans"/>
              </a:rPr>
              <a:t>ouvert</a:t>
            </a:r>
            <a:r>
              <a:rPr lang="fr-FR" sz="1400" b="0" i="0" strike="noStrike" cap="none" spc="0" baseline="0" dirty="0">
                <a:solidFill>
                  <a:srgbClr val="000000"/>
                </a:solidFill>
                <a:effectLst/>
                <a:latin typeface="Open Sans"/>
                <a:ea typeface="Open Sans"/>
                <a:cs typeface="Open Sans"/>
              </a:rPr>
              <a:t> à tous les jeunes et à leurs centres d’intérêt, et qu’il s’appuie fortement sur la </a:t>
            </a:r>
            <a:r>
              <a:rPr lang="fr-FR" sz="1400" i="0" strike="noStrike" cap="none" spc="0" baseline="0" dirty="0">
                <a:solidFill>
                  <a:srgbClr val="000000"/>
                </a:solidFill>
                <a:effectLst/>
                <a:latin typeface="Open Sans"/>
                <a:ea typeface="Open Sans"/>
                <a:cs typeface="Open Sans"/>
              </a:rPr>
              <a:t>participation</a:t>
            </a:r>
            <a:r>
              <a:rPr lang="fr-FR" sz="1400" b="0" i="0" strike="noStrike" cap="none" spc="0" baseline="0" dirty="0">
                <a:solidFill>
                  <a:srgbClr val="000000"/>
                </a:solidFill>
                <a:effectLst/>
                <a:latin typeface="Open Sans"/>
                <a:ea typeface="Open Sans"/>
                <a:cs typeface="Open Sans"/>
              </a:rPr>
              <a:t> des personnes concernées.</a:t>
            </a:r>
          </a:p>
          <a:p>
            <a:pPr marL="0" indent="0">
              <a:buNone/>
            </a:pPr>
            <a:r>
              <a:rPr lang="fr-FR" sz="1400" b="0" i="0" strike="noStrike" cap="none" spc="0" baseline="0" dirty="0">
                <a:solidFill>
                  <a:srgbClr val="000000"/>
                </a:solidFill>
                <a:effectLst/>
                <a:latin typeface="Open Sans"/>
                <a:ea typeface="Open Sans"/>
                <a:cs typeface="Open Sans"/>
              </a:rPr>
              <a:t>L’aide sociale à l’enfance et à la jeunesse comprend </a:t>
            </a:r>
            <a:r>
              <a:rPr lang="fr-FR" sz="1400" b="1" i="0" strike="noStrike" cap="none" spc="0" baseline="0" dirty="0">
                <a:solidFill>
                  <a:srgbClr val="000000"/>
                </a:solidFill>
                <a:effectLst/>
                <a:latin typeface="Open Sans"/>
                <a:ea typeface="Open Sans"/>
                <a:cs typeface="Open Sans"/>
              </a:rPr>
              <a:t>le travail de jeunesse informel, ouvert à toutes et à tous, gratuit et sans obligation d’inscription, et le travail au sein d’organisations de jeunesse,</a:t>
            </a:r>
            <a:r>
              <a:rPr lang="fr-FR" sz="1400" b="0" i="0" strike="noStrike" cap="none" spc="0" baseline="0" dirty="0">
                <a:solidFill>
                  <a:srgbClr val="000000"/>
                </a:solidFill>
                <a:effectLst/>
                <a:latin typeface="Open Sans"/>
                <a:ea typeface="Open Sans"/>
                <a:cs typeface="Open Sans"/>
              </a:rPr>
              <a:t> mais aussi </a:t>
            </a:r>
            <a:r>
              <a:rPr lang="fr-FR" sz="1400" i="0" strike="noStrike" cap="none" spc="0" baseline="0" dirty="0">
                <a:solidFill>
                  <a:srgbClr val="000000"/>
                </a:solidFill>
                <a:effectLst/>
                <a:latin typeface="Open Sans"/>
                <a:ea typeface="Open Sans"/>
                <a:cs typeface="Open Sans"/>
              </a:rPr>
              <a:t>d’autres domaines d’intervention</a:t>
            </a:r>
            <a:r>
              <a:rPr lang="fr-FR" sz="1400" b="0" i="0" strike="noStrike" cap="none" spc="0" baseline="0" dirty="0">
                <a:solidFill>
                  <a:srgbClr val="000000"/>
                </a:solidFill>
                <a:effectLst/>
                <a:latin typeface="Open Sans"/>
                <a:ea typeface="Open Sans"/>
                <a:cs typeface="Open Sans"/>
              </a:rPr>
              <a:t> tels que le travail de jeunesse international, les animations de proximité, les animations ou organisations culturelles qui s’intéressent au jeu, au sport, à la nature et à l’environnement, à la santé, etc.</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lstStyle/>
          <a:p>
            <a:r>
              <a:rPr lang="fr-FR" sz="2200" b="1" i="0" strike="noStrike" cap="none" spc="0" baseline="0" dirty="0">
                <a:solidFill>
                  <a:srgbClr val="000000"/>
                </a:solidFill>
                <a:effectLst/>
                <a:latin typeface="Open Sans"/>
                <a:ea typeface="Open Sans"/>
                <a:cs typeface="Open Sans"/>
              </a:rPr>
              <a:t>2.2.1. Le travail auprès des enfants et des jeunes</a:t>
            </a:r>
            <a:endParaRPr lang="fr-FR" sz="2200" b="1" i="0" strike="noStrike" cap="none" spc="0" baseline="0" dirty="0">
              <a:solidFill>
                <a:srgbClr val="000000"/>
              </a:solidFill>
              <a:effectLst/>
              <a:highlight>
                <a:srgbClr val="FFFF00"/>
              </a:highlight>
              <a:latin typeface="Open Sans"/>
              <a:ea typeface="Open Sans"/>
              <a:cs typeface="Open Sans"/>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Mesures de soutien</a:t>
            </a:r>
          </a:p>
        </p:txBody>
      </p:sp>
    </p:spTree>
    <p:extLst>
      <p:ext uri="{BB962C8B-B14F-4D97-AF65-F5344CB8AC3E}">
        <p14:creationId xmlns:p14="http://schemas.microsoft.com/office/powerpoint/2010/main" val="177796610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fr-FR" sz="2200" b="1" i="0" strike="noStrike" cap="none" spc="0" baseline="0" dirty="0">
                <a:solidFill>
                  <a:srgbClr val="000000"/>
                </a:solidFill>
                <a:effectLst/>
                <a:latin typeface="Open Sans"/>
                <a:ea typeface="Open Sans"/>
                <a:cs typeface="Open Sans"/>
              </a:rPr>
              <a:t>2.2.2 Le travail social auprès des jeunes en difficulté</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1" y="1556792"/>
            <a:ext cx="8098121" cy="4509044"/>
          </a:xfrm>
        </p:spPr>
        <p:txBody>
          <a:bodyPr>
            <a:noAutofit/>
          </a:bodyPr>
          <a:lstStyle/>
          <a:p>
            <a:pPr marL="0" indent="0">
              <a:spcBef>
                <a:spcPct val="0"/>
              </a:spcBef>
              <a:spcAft>
                <a:spcPts val="600"/>
              </a:spcAft>
              <a:buNone/>
            </a:pPr>
            <a:r>
              <a:rPr lang="fr-FR" sz="1800" b="1" i="0" strike="noStrike" cap="none" spc="0" baseline="0" dirty="0">
                <a:solidFill>
                  <a:srgbClr val="000000"/>
                </a:solidFill>
                <a:effectLst/>
                <a:latin typeface="Open Sans"/>
                <a:ea typeface="Open Sans"/>
                <a:cs typeface="Open Sans"/>
              </a:rPr>
              <a:t>… favorise l’intégration des jeunes défavorisés sur le plan social ou individuel :</a:t>
            </a:r>
          </a:p>
          <a:p>
            <a:pPr marL="625475" indent="-269875">
              <a:spcBef>
                <a:spcPct val="0"/>
              </a:spcBef>
              <a:spcAft>
                <a:spcPts val="600"/>
              </a:spcAft>
            </a:pPr>
            <a:r>
              <a:rPr lang="fr-FR" sz="1700" b="0" i="0" strike="noStrike" cap="none" spc="0" baseline="0" dirty="0">
                <a:solidFill>
                  <a:srgbClr val="000000"/>
                </a:solidFill>
                <a:effectLst/>
                <a:latin typeface="Open Sans"/>
                <a:ea typeface="Open Sans"/>
                <a:cs typeface="Open Sans"/>
              </a:rPr>
              <a:t>soutien à l’éducation et à la formation professionnelle,</a:t>
            </a:r>
          </a:p>
          <a:p>
            <a:pPr marL="625475" indent="-269875">
              <a:spcBef>
                <a:spcPct val="0"/>
              </a:spcBef>
              <a:spcAft>
                <a:spcPts val="600"/>
              </a:spcAft>
            </a:pPr>
            <a:r>
              <a:rPr lang="fr-FR" sz="1700" b="0" i="0" strike="noStrike" cap="none" spc="0" baseline="0" dirty="0">
                <a:solidFill>
                  <a:srgbClr val="000000"/>
                </a:solidFill>
                <a:effectLst/>
                <a:latin typeface="Open Sans"/>
                <a:ea typeface="Open Sans"/>
                <a:cs typeface="Open Sans"/>
              </a:rPr>
              <a:t>aide à l’insertion sur le marché du travail, et </a:t>
            </a:r>
          </a:p>
          <a:p>
            <a:pPr marL="625475" indent="-269875">
              <a:spcBef>
                <a:spcPct val="0"/>
              </a:spcBef>
              <a:spcAft>
                <a:spcPts val="600"/>
              </a:spcAft>
            </a:pPr>
            <a:r>
              <a:rPr lang="fr-FR" sz="1700" b="0" i="0" strike="noStrike" cap="none" spc="0" baseline="0" dirty="0">
                <a:solidFill>
                  <a:srgbClr val="000000"/>
                </a:solidFill>
                <a:effectLst/>
                <a:latin typeface="Open Sans"/>
                <a:ea typeface="Open Sans"/>
                <a:cs typeface="Open Sans"/>
              </a:rPr>
              <a:t>aide à l’intégration sociale.</a:t>
            </a:r>
          </a:p>
          <a:p>
            <a:pPr marL="0" indent="0">
              <a:spcBef>
                <a:spcPts val="1200"/>
              </a:spcBef>
              <a:spcAft>
                <a:spcPts val="600"/>
              </a:spcAft>
              <a:buNone/>
            </a:pPr>
            <a:r>
              <a:rPr lang="fr-FR" sz="1800" b="1" i="0" strike="noStrike" cap="none" spc="0" baseline="0" dirty="0">
                <a:solidFill>
                  <a:srgbClr val="000000"/>
                </a:solidFill>
                <a:effectLst/>
                <a:latin typeface="Open Sans"/>
                <a:ea typeface="Open Sans"/>
                <a:cs typeface="Open Sans"/>
              </a:rPr>
              <a:t>… crée des ponts entre l’école et la vie professionnelle</a:t>
            </a:r>
          </a:p>
          <a:p>
            <a:pPr marL="0" indent="0">
              <a:spcBef>
                <a:spcPts val="1200"/>
              </a:spcBef>
              <a:spcAft>
                <a:spcPts val="600"/>
              </a:spcAft>
              <a:buNone/>
            </a:pPr>
            <a:r>
              <a:rPr lang="fr-FR" sz="1800" b="1" i="0" strike="noStrike" cap="none" spc="0" baseline="0" dirty="0">
                <a:solidFill>
                  <a:srgbClr val="000000"/>
                </a:solidFill>
                <a:effectLst/>
                <a:latin typeface="Open Sans"/>
                <a:ea typeface="Open Sans"/>
                <a:cs typeface="Open Sans"/>
              </a:rPr>
              <a:t>… prend la forme de :</a:t>
            </a:r>
          </a:p>
          <a:p>
            <a:pPr marL="625475" indent="-269875">
              <a:spcBef>
                <a:spcPct val="0"/>
              </a:spcBef>
              <a:spcAft>
                <a:spcPts val="600"/>
              </a:spcAft>
            </a:pPr>
            <a:r>
              <a:rPr lang="fr-FR" sz="1700" b="0" i="0" strike="noStrike" cap="none" spc="0" baseline="0" dirty="0">
                <a:solidFill>
                  <a:srgbClr val="000000"/>
                </a:solidFill>
                <a:effectLst/>
                <a:latin typeface="Open Sans"/>
                <a:ea typeface="Open Sans"/>
                <a:cs typeface="Open Sans"/>
              </a:rPr>
              <a:t>travail social en milieu scolaire,</a:t>
            </a:r>
          </a:p>
          <a:p>
            <a:pPr marL="625475" indent="-269875">
              <a:spcBef>
                <a:spcPct val="0"/>
              </a:spcBef>
              <a:spcAft>
                <a:spcPts val="600"/>
              </a:spcAft>
            </a:pPr>
            <a:r>
              <a:rPr lang="fr-FR" sz="1700" b="0" i="0" strike="noStrike" cap="none" spc="0" baseline="0" dirty="0">
                <a:solidFill>
                  <a:srgbClr val="000000"/>
                </a:solidFill>
                <a:effectLst/>
                <a:latin typeface="Open Sans"/>
                <a:ea typeface="Open Sans"/>
                <a:cs typeface="Open Sans"/>
              </a:rPr>
              <a:t>programmes d’accompagnement à l’insertion socioprofessionnelle des jeunes,</a:t>
            </a:r>
          </a:p>
          <a:p>
            <a:pPr marL="625475" indent="-269875">
              <a:spcBef>
                <a:spcPct val="0"/>
              </a:spcBef>
              <a:spcAft>
                <a:spcPts val="600"/>
              </a:spcAft>
            </a:pPr>
            <a:r>
              <a:rPr lang="fr-FR" sz="1700" b="0" i="0" strike="noStrike" cap="none" spc="0" baseline="0" dirty="0">
                <a:solidFill>
                  <a:srgbClr val="000000"/>
                </a:solidFill>
                <a:effectLst/>
                <a:latin typeface="Open Sans"/>
                <a:ea typeface="Open Sans"/>
                <a:cs typeface="Open Sans"/>
              </a:rPr>
              <a:t>programmes d’intégration, p. ex. avec des jeunes issus de l’immigration, et d’actions de prévention spécialisée (travail de rue).</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Mesures de soutien</a:t>
            </a:r>
          </a:p>
        </p:txBody>
      </p:sp>
    </p:spTree>
    <p:extLst>
      <p:ext uri="{BB962C8B-B14F-4D97-AF65-F5344CB8AC3E}">
        <p14:creationId xmlns:p14="http://schemas.microsoft.com/office/powerpoint/2010/main" val="38186011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2.2.3 La protection des mineurs sur le plan socioéducatif</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42466"/>
            <a:ext cx="7918516" cy="4509044"/>
          </a:xfrm>
        </p:spPr>
        <p:txBody>
          <a:bodyPr>
            <a:normAutofit fontScale="92500" lnSpcReduction="20000"/>
          </a:bodyPr>
          <a:lstStyle/>
          <a:p>
            <a:pPr marL="0" indent="0">
              <a:spcBef>
                <a:spcPts val="600"/>
              </a:spcBef>
              <a:buNone/>
            </a:pPr>
            <a:r>
              <a:rPr lang="fr-FR" sz="1800" b="0" i="0" strike="noStrike" cap="none" spc="0" baseline="0" dirty="0">
                <a:solidFill>
                  <a:srgbClr val="000000"/>
                </a:solidFill>
                <a:effectLst/>
                <a:latin typeface="Open Sans"/>
                <a:ea typeface="Open Sans"/>
                <a:cs typeface="Open Sans"/>
              </a:rPr>
              <a:t>La </a:t>
            </a:r>
            <a:r>
              <a:rPr lang="fr-FR" sz="1800" i="0" strike="noStrike" cap="none" spc="0" baseline="0" dirty="0">
                <a:solidFill>
                  <a:srgbClr val="000000"/>
                </a:solidFill>
                <a:effectLst/>
                <a:latin typeface="Open Sans"/>
                <a:ea typeface="Open Sans"/>
                <a:cs typeface="Open Sans"/>
              </a:rPr>
              <a:t>protection des mineurs sur le plan socioéducatif </a:t>
            </a:r>
            <a:r>
              <a:rPr lang="fr-FR" sz="1800" b="0" i="0" strike="noStrike" cap="none" spc="0" baseline="0" dirty="0">
                <a:solidFill>
                  <a:srgbClr val="000000"/>
                </a:solidFill>
                <a:effectLst/>
                <a:latin typeface="Open Sans"/>
                <a:ea typeface="Open Sans"/>
                <a:cs typeface="Open Sans"/>
              </a:rPr>
              <a:t>est un ensemble de services d’accompagnement et d’éducation destinés aux enfants, aux jeunes et aux parents. Sa fonction est préventive. Elle doit :</a:t>
            </a:r>
          </a:p>
          <a:p>
            <a:pPr marL="355600" indent="-173038">
              <a:spcBef>
                <a:spcPts val="600"/>
              </a:spcBef>
            </a:pPr>
            <a:r>
              <a:rPr lang="fr-FR" sz="1600" b="0" i="0" strike="noStrike" cap="none" spc="0" baseline="0" dirty="0">
                <a:solidFill>
                  <a:srgbClr val="000000"/>
                </a:solidFill>
                <a:effectLst/>
                <a:latin typeface="Open Sans"/>
                <a:ea typeface="Open Sans"/>
                <a:cs typeface="Open Sans"/>
              </a:rPr>
              <a:t>permettre aux jeunes de se prémunir contre les influences néfastes et les aider à développer leur esprit critique, leur capacité de décision et leur sens des responsabilités envers soi et envers autrui,</a:t>
            </a:r>
          </a:p>
          <a:p>
            <a:pPr marL="355600" indent="-173038">
              <a:spcBef>
                <a:spcPts val="600"/>
              </a:spcBef>
            </a:pPr>
            <a:r>
              <a:rPr lang="fr-FR" sz="1600" b="0" i="0" strike="noStrike" cap="none" spc="0" baseline="0" dirty="0">
                <a:solidFill>
                  <a:srgbClr val="000000"/>
                </a:solidFill>
                <a:effectLst/>
                <a:latin typeface="Open Sans"/>
                <a:ea typeface="Open Sans"/>
                <a:cs typeface="Open Sans"/>
              </a:rPr>
              <a:t>aider les parents (et autres responsables légaux) à protéger les mineurs contre les influences néfastes.</a:t>
            </a:r>
          </a:p>
          <a:p>
            <a:pPr marL="0" indent="0">
              <a:buNone/>
            </a:pPr>
            <a:r>
              <a:rPr lang="fr-FR" sz="1800" b="1" i="0" strike="noStrike" cap="none" spc="0" baseline="0" dirty="0">
                <a:solidFill>
                  <a:srgbClr val="000000"/>
                </a:solidFill>
                <a:effectLst/>
                <a:latin typeface="Open Sans"/>
                <a:ea typeface="Open Sans"/>
                <a:cs typeface="Open Sans"/>
              </a:rPr>
              <a:t>La protection des mineurs sur le plan socioéducatif prend p. ex. la forme :</a:t>
            </a:r>
          </a:p>
          <a:p>
            <a:pPr marL="355600" indent="-173038">
              <a:spcBef>
                <a:spcPts val="600"/>
              </a:spcBef>
            </a:pPr>
            <a:r>
              <a:rPr lang="fr-FR" sz="1600" b="0" dirty="0">
                <a:latin typeface="Open Sans"/>
                <a:ea typeface="Open Sans"/>
                <a:cs typeface="Open Sans"/>
              </a:rPr>
              <a:t>d</a:t>
            </a:r>
            <a:r>
              <a:rPr lang="fr-FR" sz="1600" b="0" i="0" strike="noStrike" cap="none" spc="0" baseline="0" dirty="0">
                <a:solidFill>
                  <a:srgbClr val="000000"/>
                </a:solidFill>
                <a:effectLst/>
                <a:latin typeface="Open Sans"/>
                <a:ea typeface="Open Sans"/>
                <a:cs typeface="Open Sans"/>
              </a:rPr>
              <a:t>e projets à destination des enfants et de leurs parents (p. ex. dans les jardins d’enfants),  </a:t>
            </a:r>
          </a:p>
          <a:p>
            <a:pPr marL="355600" indent="-173038">
              <a:spcBef>
                <a:spcPts val="600"/>
              </a:spcBef>
            </a:pPr>
            <a:r>
              <a:rPr lang="fr-FR" sz="1600" b="0" dirty="0">
                <a:latin typeface="Open Sans"/>
                <a:ea typeface="Open Sans"/>
                <a:cs typeface="Open Sans"/>
              </a:rPr>
              <a:t>de m</a:t>
            </a:r>
            <a:r>
              <a:rPr lang="fr-FR" sz="1600" b="0" i="0" strike="noStrike" cap="none" spc="0" baseline="0" dirty="0">
                <a:solidFill>
                  <a:srgbClr val="000000"/>
                </a:solidFill>
                <a:effectLst/>
                <a:latin typeface="Open Sans"/>
                <a:ea typeface="Open Sans"/>
                <a:cs typeface="Open Sans"/>
              </a:rPr>
              <a:t>esures d’éducation parentale (information et conseil),</a:t>
            </a:r>
          </a:p>
          <a:p>
            <a:pPr marL="355600" indent="-173038">
              <a:spcBef>
                <a:spcPts val="600"/>
              </a:spcBef>
            </a:pPr>
            <a:r>
              <a:rPr lang="fr-FR" sz="1600" b="0" dirty="0">
                <a:latin typeface="Open Sans"/>
                <a:ea typeface="Open Sans"/>
                <a:cs typeface="Open Sans"/>
              </a:rPr>
              <a:t>d’i</a:t>
            </a:r>
            <a:r>
              <a:rPr lang="fr-FR" sz="1600" b="0" i="0" strike="noStrike" cap="none" spc="0" baseline="0" dirty="0">
                <a:solidFill>
                  <a:srgbClr val="000000"/>
                </a:solidFill>
                <a:effectLst/>
                <a:latin typeface="Open Sans"/>
                <a:ea typeface="Open Sans"/>
                <a:cs typeface="Open Sans"/>
              </a:rPr>
              <a:t>nterventions du travail social auprès des jeunes en difficulté, ou</a:t>
            </a:r>
          </a:p>
          <a:p>
            <a:pPr marL="355600" indent="-173038">
              <a:spcBef>
                <a:spcPts val="600"/>
              </a:spcBef>
            </a:pPr>
            <a:r>
              <a:rPr lang="fr-FR" sz="1600" b="0" i="0" strike="noStrike" cap="none" spc="0" baseline="0" dirty="0">
                <a:solidFill>
                  <a:srgbClr val="000000"/>
                </a:solidFill>
                <a:effectLst/>
                <a:latin typeface="Open Sans"/>
                <a:ea typeface="Open Sans"/>
                <a:cs typeface="Open Sans"/>
              </a:rPr>
              <a:t>de campagnes de sensibilisation à destination du grand public (au sujet du </a:t>
            </a:r>
            <a:r>
              <a:rPr lang="fr-FR" sz="1600" b="0" dirty="0">
                <a:latin typeface="Open Sans"/>
                <a:ea typeface="Open Sans"/>
                <a:cs typeface="Open Sans"/>
              </a:rPr>
              <a:t>SIDA</a:t>
            </a:r>
            <a:r>
              <a:rPr lang="fr-FR" sz="1600" b="0" i="0" strike="noStrike" cap="none" spc="0" baseline="0" dirty="0">
                <a:solidFill>
                  <a:srgbClr val="000000"/>
                </a:solidFill>
                <a:effectLst/>
                <a:latin typeface="Open Sans"/>
                <a:ea typeface="Open Sans"/>
                <a:cs typeface="Open Sans"/>
              </a:rPr>
              <a:t>, des drogues, de l’usage des médias, des théories du complot, etc.).</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Mesures de soutien</a:t>
            </a:r>
          </a:p>
        </p:txBody>
      </p:sp>
    </p:spTree>
    <p:extLst>
      <p:ext uri="{BB962C8B-B14F-4D97-AF65-F5344CB8AC3E}">
        <p14:creationId xmlns:p14="http://schemas.microsoft.com/office/powerpoint/2010/main" val="286840326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661260"/>
            <a:ext cx="7918516" cy="4648060"/>
          </a:xfrm>
        </p:spPr>
        <p:txBody>
          <a:bodyPr>
            <a:normAutofit fontScale="92500"/>
          </a:bodyPr>
          <a:lstStyle/>
          <a:p>
            <a:pPr marL="0" indent="0">
              <a:buClr>
                <a:schemeClr val="accent2"/>
              </a:buClr>
              <a:buNone/>
            </a:pPr>
            <a:r>
              <a:rPr lang="fr-FR" sz="1800" b="0" i="0" strike="noStrike" cap="none" spc="0" baseline="0" dirty="0">
                <a:solidFill>
                  <a:srgbClr val="000000"/>
                </a:solidFill>
                <a:effectLst/>
                <a:latin typeface="Open Sans"/>
                <a:ea typeface="Open Sans"/>
                <a:cs typeface="Open Sans"/>
              </a:rPr>
              <a:t>L’aide sociale à l’enfance et à la jeunesse a pour mission d’</a:t>
            </a:r>
            <a:r>
              <a:rPr lang="fr-FR" sz="1800" b="1" i="0" strike="noStrike" cap="none" spc="0" baseline="0" dirty="0">
                <a:solidFill>
                  <a:srgbClr val="000000"/>
                </a:solidFill>
                <a:effectLst/>
                <a:latin typeface="Open Sans"/>
                <a:ea typeface="Open Sans"/>
                <a:cs typeface="Open Sans"/>
              </a:rPr>
              <a:t>aider les parents à prendre soin de leurs enfants et à assurer leur éducation</a:t>
            </a:r>
            <a:r>
              <a:rPr lang="fr-FR" sz="1800" b="0" i="0" strike="noStrike" cap="none" spc="0" baseline="0" dirty="0">
                <a:solidFill>
                  <a:srgbClr val="000000"/>
                </a:solidFill>
                <a:effectLst/>
                <a:latin typeface="Open Sans"/>
                <a:ea typeface="Open Sans"/>
                <a:cs typeface="Open Sans"/>
              </a:rPr>
              <a:t>, notamment par le biais de :</a:t>
            </a:r>
          </a:p>
          <a:p>
            <a:pPr lvl="1"/>
            <a:r>
              <a:rPr lang="fr-FR" sz="1800" b="0" i="0" strike="noStrike" cap="none" spc="0" baseline="0" dirty="0">
                <a:solidFill>
                  <a:srgbClr val="000000"/>
                </a:solidFill>
                <a:effectLst/>
                <a:latin typeface="Open Sans"/>
                <a:ea typeface="Open Sans"/>
                <a:cs typeface="Open Sans"/>
              </a:rPr>
              <a:t>mesures d’accompagnement des futurs parents,</a:t>
            </a:r>
          </a:p>
          <a:p>
            <a:pPr lvl="1"/>
            <a:r>
              <a:rPr lang="fr-FR" sz="1800" b="0" i="0" strike="noStrike" cap="none" spc="0" baseline="0" dirty="0">
                <a:solidFill>
                  <a:srgbClr val="000000"/>
                </a:solidFill>
                <a:effectLst/>
                <a:latin typeface="Open Sans"/>
                <a:ea typeface="Open Sans"/>
                <a:cs typeface="Open Sans"/>
              </a:rPr>
              <a:t>conseils en matière d’éducation, </a:t>
            </a:r>
          </a:p>
          <a:p>
            <a:pPr lvl="1"/>
            <a:r>
              <a:rPr lang="fr-FR" sz="1800" b="0" i="0" strike="noStrike" cap="none" spc="0" baseline="0" dirty="0">
                <a:solidFill>
                  <a:srgbClr val="000000"/>
                </a:solidFill>
                <a:effectLst/>
                <a:latin typeface="Open Sans"/>
                <a:ea typeface="Open Sans"/>
                <a:cs typeface="Open Sans"/>
              </a:rPr>
              <a:t>mesures d’éducation familiale, activités de loisirs et vacances familiales,</a:t>
            </a:r>
          </a:p>
          <a:p>
            <a:pPr lvl="1"/>
            <a:r>
              <a:rPr lang="fr-FR" sz="1800" b="0" i="0" strike="noStrike" cap="none" spc="0" baseline="0" dirty="0">
                <a:solidFill>
                  <a:srgbClr val="000000"/>
                </a:solidFill>
                <a:effectLst/>
                <a:latin typeface="Open Sans"/>
                <a:ea typeface="Open Sans"/>
                <a:cs typeface="Open Sans"/>
              </a:rPr>
              <a:t>la prise en charge et le soin de l’enfant dans les </a:t>
            </a:r>
            <a:r>
              <a:rPr lang="fr-FR" sz="1800" i="0" strike="noStrike" cap="none" spc="0" baseline="0" dirty="0">
                <a:solidFill>
                  <a:srgbClr val="000000"/>
                </a:solidFill>
                <a:effectLst/>
                <a:latin typeface="Open Sans"/>
                <a:ea typeface="Open Sans"/>
                <a:cs typeface="Open Sans"/>
              </a:rPr>
              <a:t>situations d’urgence</a:t>
            </a:r>
            <a:r>
              <a:rPr lang="fr-FR" sz="1800" b="0" i="0" strike="noStrike" cap="none" spc="0" baseline="0" dirty="0">
                <a:solidFill>
                  <a:srgbClr val="000000"/>
                </a:solidFill>
                <a:effectLst/>
                <a:latin typeface="Open Sans"/>
                <a:ea typeface="Open Sans"/>
                <a:cs typeface="Open Sans"/>
              </a:rPr>
              <a:t>,</a:t>
            </a:r>
          </a:p>
          <a:p>
            <a:pPr lvl="1"/>
            <a:r>
              <a:rPr lang="fr-FR" sz="1800" b="0" i="0" strike="noStrike" cap="none" spc="0" baseline="0" dirty="0">
                <a:solidFill>
                  <a:srgbClr val="000000"/>
                </a:solidFill>
                <a:effectLst/>
                <a:latin typeface="Open Sans"/>
                <a:ea typeface="Open Sans"/>
                <a:cs typeface="Open Sans"/>
              </a:rPr>
              <a:t>conseils relatifs au couple, à la séparation, au divorce et aux droits de visite</a:t>
            </a:r>
            <a:r>
              <a:rPr lang="fr-FR" dirty="0">
                <a:latin typeface="Open Sans"/>
                <a:ea typeface="Open Sans"/>
                <a:cs typeface="Open Sans"/>
              </a:rPr>
              <a:t> et d’hébergement,</a:t>
            </a:r>
            <a:endParaRPr lang="fr-FR" sz="1800" b="0" i="0" strike="noStrike" cap="none" spc="0" baseline="0" dirty="0">
              <a:solidFill>
                <a:srgbClr val="000000"/>
              </a:solidFill>
              <a:effectLst/>
              <a:latin typeface="Open Sans"/>
              <a:ea typeface="Open Sans"/>
              <a:cs typeface="Open Sans"/>
            </a:endParaRPr>
          </a:p>
          <a:p>
            <a:pPr lvl="1"/>
            <a:r>
              <a:rPr lang="fr-FR" sz="1800" b="0" i="0" strike="noStrike" cap="none" spc="0" baseline="0" dirty="0">
                <a:solidFill>
                  <a:srgbClr val="000000"/>
                </a:solidFill>
                <a:effectLst/>
                <a:latin typeface="Open Sans"/>
                <a:ea typeface="Open Sans"/>
                <a:cs typeface="Open Sans"/>
              </a:rPr>
              <a:t>solutions de logement collectif pour les parents isolés et leurs enfants.</a:t>
            </a:r>
          </a:p>
          <a:p>
            <a:pPr marL="0" lvl="1" indent="0">
              <a:buNone/>
            </a:pPr>
            <a:r>
              <a:rPr lang="fr-FR" sz="1800" b="0" i="0" strike="noStrike" cap="none" spc="0" baseline="0" dirty="0">
                <a:solidFill>
                  <a:srgbClr val="000000"/>
                </a:solidFill>
                <a:effectLst/>
                <a:latin typeface="Open Sans"/>
                <a:ea typeface="Open Sans"/>
                <a:cs typeface="Open Sans"/>
              </a:rPr>
              <a:t>L’offre de services dans ce domaine comprend également un système d’aides aux parents dès la grossesse et jusqu’aux trois ans de l’enfant (proposé en collaboration avec les services de santé).</a:t>
            </a:r>
            <a:endParaRPr lang="de-DE"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fontScale="90000"/>
          </a:bodyPr>
          <a:lstStyle/>
          <a:p>
            <a:r>
              <a:rPr lang="fr-FR" sz="2200" b="1" i="0" strike="noStrike" cap="none" spc="0" baseline="0" dirty="0">
                <a:solidFill>
                  <a:srgbClr val="000000"/>
                </a:solidFill>
                <a:effectLst/>
                <a:latin typeface="Open Sans"/>
                <a:ea typeface="Open Sans"/>
                <a:cs typeface="Open Sans"/>
              </a:rPr>
              <a:t>2.2.4 Le soutien à l’éducation des mineurs au sein de leur famille</a:t>
            </a:r>
            <a:endParaRPr lang="de-DE"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Mesures de soutien</a:t>
            </a:r>
          </a:p>
        </p:txBody>
      </p:sp>
    </p:spTree>
    <p:extLst>
      <p:ext uri="{BB962C8B-B14F-4D97-AF65-F5344CB8AC3E}">
        <p14:creationId xmlns:p14="http://schemas.microsoft.com/office/powerpoint/2010/main" val="4082503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2.2.5 Mandat légal des structures d’accueil à la journée</a:t>
            </a:r>
            <a:endParaRPr lang="en-GB" altLang="de-DE" dirty="0">
              <a:solidFill>
                <a:srgbClr val="000000"/>
              </a:solidFill>
              <a:ea typeface="Times New Roman" panose="02020603050405020304" pitchFamily="18" charset="0"/>
              <a:cs typeface="Arial" panose="020B0604020202020204" pitchFamily="34" charset="0"/>
            </a:endParaRPr>
          </a:p>
        </p:txBody>
      </p:sp>
      <p:sp>
        <p:nvSpPr>
          <p:cNvPr id="7" name="Rectangle 18">
            <a:extLst>
              <a:ext uri="{FF2B5EF4-FFF2-40B4-BE49-F238E27FC236}">
                <a16:creationId xmlns:a16="http://schemas.microsoft.com/office/drawing/2014/main" id="{EFBE4276-4DFA-4B59-8D55-90C5B4E67702}"/>
              </a:ext>
            </a:extLst>
          </p:cNvPr>
          <p:cNvSpPr>
            <a:spLocks noChangeArrowheads="1"/>
          </p:cNvSpPr>
          <p:nvPr/>
        </p:nvSpPr>
        <p:spPr bwMode="auto">
          <a:xfrm>
            <a:off x="4992688" y="2900856"/>
            <a:ext cx="3619500" cy="8609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3000"/>
              </a:lnSpc>
              <a:buClr>
                <a:srgbClr val="000000"/>
              </a:buClr>
              <a:buFont typeface="Arial" panose="020B0604020202020204" pitchFamily="34" charset="0"/>
              <a:buNone/>
            </a:pPr>
            <a:r>
              <a:rPr lang="fr-FR" sz="1800" b="1" i="0" strike="noStrike" cap="none" spc="0" baseline="0" dirty="0">
                <a:solidFill>
                  <a:srgbClr val="FD660E"/>
                </a:solidFill>
                <a:effectLst/>
                <a:latin typeface="Open Sans"/>
                <a:ea typeface="Open Sans"/>
                <a:cs typeface="Open Sans"/>
              </a:rPr>
              <a:t>Instruction</a:t>
            </a:r>
            <a:endParaRPr lang="en-GB" altLang="de-DE" b="1" dirty="0">
              <a:solidFill>
                <a:schemeClr val="accent1"/>
              </a:solidFill>
            </a:endParaRPr>
          </a:p>
          <a:p>
            <a:pPr>
              <a:lnSpc>
                <a:spcPct val="93000"/>
              </a:lnSpc>
              <a:buClr>
                <a:srgbClr val="000000"/>
              </a:buClr>
              <a:buFont typeface="Arial" panose="020B0604020202020204" pitchFamily="34" charset="0"/>
              <a:buNone/>
            </a:pPr>
            <a:r>
              <a:rPr lang="fr-FR" sz="1800" b="0" i="0" strike="noStrike" cap="none" spc="0" baseline="0" dirty="0">
                <a:solidFill>
                  <a:srgbClr val="000000"/>
                </a:solidFill>
                <a:effectLst/>
                <a:latin typeface="Open Sans"/>
                <a:ea typeface="Open Sans"/>
                <a:cs typeface="Open Sans"/>
              </a:rPr>
              <a:t>Transmission de connaissances</a:t>
            </a:r>
            <a:endParaRPr lang="en-GB" altLang="de-DE" dirty="0">
              <a:solidFill>
                <a:srgbClr val="000000"/>
              </a:solidFill>
            </a:endParaRPr>
          </a:p>
          <a:p>
            <a:pPr>
              <a:lnSpc>
                <a:spcPct val="93000"/>
              </a:lnSpc>
              <a:buClr>
                <a:srgbClr val="000000"/>
              </a:buClr>
              <a:buFont typeface="Arial" panose="020B0604020202020204" pitchFamily="34" charset="0"/>
              <a:buNone/>
            </a:pPr>
            <a:r>
              <a:rPr lang="fr-FR" sz="1800" b="0" i="0" strike="noStrike" cap="none" spc="0" baseline="0" dirty="0">
                <a:solidFill>
                  <a:srgbClr val="000000"/>
                </a:solidFill>
                <a:effectLst/>
                <a:latin typeface="Open Sans"/>
                <a:ea typeface="Open Sans"/>
                <a:cs typeface="Open Sans"/>
              </a:rPr>
              <a:t>et de compétences</a:t>
            </a:r>
            <a:endParaRPr lang="en-GB" altLang="de-DE" dirty="0">
              <a:solidFill>
                <a:srgbClr val="000000"/>
              </a:solidFill>
            </a:endParaRPr>
          </a:p>
        </p:txBody>
      </p:sp>
      <p:sp>
        <p:nvSpPr>
          <p:cNvPr id="11" name="Rectangle 17">
            <a:extLst>
              <a:ext uri="{FF2B5EF4-FFF2-40B4-BE49-F238E27FC236}">
                <a16:creationId xmlns:a16="http://schemas.microsoft.com/office/drawing/2014/main" id="{753CCE2D-8A9E-4624-BABF-07FCFDEC6268}"/>
              </a:ext>
            </a:extLst>
          </p:cNvPr>
          <p:cNvSpPr>
            <a:spLocks noChangeArrowheads="1"/>
          </p:cNvSpPr>
          <p:nvPr/>
        </p:nvSpPr>
        <p:spPr bwMode="auto">
          <a:xfrm>
            <a:off x="4992688" y="3988805"/>
            <a:ext cx="4047152" cy="86953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93000"/>
              </a:lnSpc>
              <a:buClr>
                <a:srgbClr val="000000"/>
              </a:buClr>
              <a:buFont typeface="Arial" panose="020B0604020202020204" pitchFamily="34" charset="0"/>
              <a:buNone/>
            </a:pPr>
            <a:r>
              <a:rPr lang="fr-FR" sz="1800" b="1" i="0" strike="noStrike" cap="none" spc="0" baseline="0" dirty="0">
                <a:solidFill>
                  <a:srgbClr val="FD660E"/>
                </a:solidFill>
                <a:effectLst/>
                <a:latin typeface="Open Sans"/>
                <a:ea typeface="Open Sans"/>
                <a:cs typeface="Open Sans"/>
              </a:rPr>
              <a:t>Éducation</a:t>
            </a:r>
            <a:endParaRPr lang="en-GB" altLang="de-DE" b="1" dirty="0">
              <a:solidFill>
                <a:schemeClr val="accent1"/>
              </a:solidFill>
            </a:endParaRPr>
          </a:p>
          <a:p>
            <a:pPr>
              <a:lnSpc>
                <a:spcPct val="93000"/>
              </a:lnSpc>
              <a:buClr>
                <a:srgbClr val="000000"/>
              </a:buClr>
              <a:buFont typeface="Arial" panose="020B0604020202020204" pitchFamily="34" charset="0"/>
              <a:buNone/>
            </a:pPr>
            <a:r>
              <a:rPr lang="fr-FR" sz="1800" b="0" i="0" strike="noStrike" cap="none" spc="0" baseline="0" dirty="0">
                <a:solidFill>
                  <a:srgbClr val="000000"/>
                </a:solidFill>
                <a:effectLst/>
                <a:latin typeface="Open Sans"/>
                <a:ea typeface="Open Sans"/>
                <a:cs typeface="Open Sans"/>
              </a:rPr>
              <a:t>Transmission de normes, de valeurs</a:t>
            </a:r>
            <a:endParaRPr lang="en-GB" altLang="de-DE" dirty="0">
              <a:solidFill>
                <a:srgbClr val="000000"/>
              </a:solidFill>
            </a:endParaRPr>
          </a:p>
          <a:p>
            <a:pPr>
              <a:lnSpc>
                <a:spcPct val="93000"/>
              </a:lnSpc>
              <a:buClr>
                <a:srgbClr val="000000"/>
              </a:buClr>
              <a:buFont typeface="Arial" panose="020B0604020202020204" pitchFamily="34" charset="0"/>
              <a:buNone/>
            </a:pPr>
            <a:r>
              <a:rPr lang="fr-FR" sz="1800" b="0" i="0" strike="noStrike" cap="none" spc="0" baseline="0" dirty="0">
                <a:solidFill>
                  <a:srgbClr val="000000"/>
                </a:solidFill>
                <a:effectLst/>
                <a:latin typeface="Open Sans"/>
                <a:ea typeface="Open Sans"/>
                <a:cs typeface="Open Sans"/>
              </a:rPr>
              <a:t>et de compétences sociales</a:t>
            </a:r>
            <a:endParaRPr lang="en-GB" altLang="de-DE" dirty="0">
              <a:solidFill>
                <a:srgbClr val="000000"/>
              </a:solidFill>
            </a:endParaRPr>
          </a:p>
        </p:txBody>
      </p:sp>
      <p:sp>
        <p:nvSpPr>
          <p:cNvPr id="12" name="Rectangle 5">
            <a:extLst>
              <a:ext uri="{FF2B5EF4-FFF2-40B4-BE49-F238E27FC236}">
                <a16:creationId xmlns:a16="http://schemas.microsoft.com/office/drawing/2014/main" id="{9A8C6A2A-7990-402F-8C92-E2C458DA2E7B}"/>
              </a:ext>
            </a:extLst>
          </p:cNvPr>
          <p:cNvSpPr>
            <a:spLocks noChangeArrowheads="1"/>
          </p:cNvSpPr>
          <p:nvPr/>
        </p:nvSpPr>
        <p:spPr bwMode="auto">
          <a:xfrm>
            <a:off x="190502" y="1592879"/>
            <a:ext cx="2362232" cy="11160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defTabSz="914400">
              <a:buFont typeface="Arial" panose="020B0604020202020204" pitchFamily="34" charset="0"/>
              <a:buNone/>
            </a:pPr>
            <a:r>
              <a:rPr lang="fr-FR" sz="1800" b="1" i="0" strike="noStrike" cap="none" spc="0" baseline="0" dirty="0">
                <a:solidFill>
                  <a:srgbClr val="000000"/>
                </a:solidFill>
                <a:effectLst/>
                <a:latin typeface="Open Sans"/>
                <a:ea typeface="Open Sans"/>
                <a:cs typeface="Open Sans"/>
              </a:rPr>
              <a:t>Les structures d’accueil à la journée</a:t>
            </a:r>
          </a:p>
          <a:p>
            <a:pPr defTabSz="914400">
              <a:buFont typeface="Arial" panose="020B0604020202020204" pitchFamily="34" charset="0"/>
              <a:buNone/>
            </a:pPr>
            <a:r>
              <a:rPr lang="fr-FR" sz="1800" b="1" i="0" strike="noStrike" cap="none" spc="0" baseline="0" dirty="0">
                <a:solidFill>
                  <a:srgbClr val="000000"/>
                </a:solidFill>
                <a:effectLst/>
                <a:latin typeface="Open Sans"/>
                <a:ea typeface="Open Sans"/>
                <a:cs typeface="Open Sans"/>
              </a:rPr>
              <a:t>visent :</a:t>
            </a:r>
            <a:endParaRPr lang="en-GB" altLang="de-DE" b="1" dirty="0">
              <a:latin typeface="+mn-lt"/>
              <a:ea typeface="Times New Roman" panose="02020603050405020304" pitchFamily="18" charset="0"/>
              <a:cs typeface="Arial" panose="020B0604020202020204" pitchFamily="34" charset="0"/>
            </a:endParaRPr>
          </a:p>
        </p:txBody>
      </p:sp>
      <p:sp>
        <p:nvSpPr>
          <p:cNvPr id="13" name="Rectangle 15">
            <a:extLst>
              <a:ext uri="{FF2B5EF4-FFF2-40B4-BE49-F238E27FC236}">
                <a16:creationId xmlns:a16="http://schemas.microsoft.com/office/drawing/2014/main" id="{CF011C57-CA9A-430B-808B-D1CEAA4BA727}"/>
              </a:ext>
            </a:extLst>
          </p:cNvPr>
          <p:cNvSpPr>
            <a:spLocks noChangeArrowheads="1"/>
          </p:cNvSpPr>
          <p:nvPr/>
        </p:nvSpPr>
        <p:spPr bwMode="auto">
          <a:xfrm>
            <a:off x="190501" y="3734387"/>
            <a:ext cx="2895600" cy="8609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3000"/>
              </a:lnSpc>
              <a:buClr>
                <a:srgbClr val="000000"/>
              </a:buClr>
              <a:buFont typeface="Arial" panose="020B0604020202020204" pitchFamily="34" charset="0"/>
              <a:buNone/>
            </a:pPr>
            <a:r>
              <a:rPr lang="fr-FR" sz="1800" b="1" i="0" strike="noStrike" cap="none" spc="0" baseline="0" dirty="0">
                <a:solidFill>
                  <a:srgbClr val="293341"/>
                </a:solidFill>
                <a:effectLst/>
                <a:latin typeface="Open Sans"/>
                <a:ea typeface="Open Sans"/>
                <a:cs typeface="Open Sans"/>
              </a:rPr>
              <a:t>Principales missions des structures</a:t>
            </a:r>
          </a:p>
          <a:p>
            <a:pPr>
              <a:lnSpc>
                <a:spcPct val="93000"/>
              </a:lnSpc>
              <a:buClr>
                <a:srgbClr val="000000"/>
              </a:buClr>
              <a:buFont typeface="Arial" panose="020B0604020202020204" pitchFamily="34" charset="0"/>
              <a:buNone/>
            </a:pPr>
            <a:r>
              <a:rPr lang="fr-FR" sz="1800" b="1" i="0" strike="noStrike" cap="none" spc="0" baseline="0" dirty="0">
                <a:solidFill>
                  <a:srgbClr val="293341"/>
                </a:solidFill>
                <a:effectLst/>
                <a:latin typeface="Open Sans"/>
                <a:ea typeface="Open Sans"/>
                <a:cs typeface="Open Sans"/>
              </a:rPr>
              <a:t>d’accueil à la journée :</a:t>
            </a:r>
          </a:p>
        </p:txBody>
      </p:sp>
      <p:sp>
        <p:nvSpPr>
          <p:cNvPr id="14" name="Rectangle 16">
            <a:extLst>
              <a:ext uri="{FF2B5EF4-FFF2-40B4-BE49-F238E27FC236}">
                <a16:creationId xmlns:a16="http://schemas.microsoft.com/office/drawing/2014/main" id="{3AFD4F66-A621-45DC-A64E-2FCEC00A8519}"/>
              </a:ext>
            </a:extLst>
          </p:cNvPr>
          <p:cNvSpPr>
            <a:spLocks noChangeArrowheads="1"/>
          </p:cNvSpPr>
          <p:nvPr/>
        </p:nvSpPr>
        <p:spPr bwMode="auto">
          <a:xfrm>
            <a:off x="5003802" y="5193816"/>
            <a:ext cx="4162425" cy="60580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3000"/>
              </a:lnSpc>
              <a:buClr>
                <a:srgbClr val="000000"/>
              </a:buClr>
              <a:buFont typeface="Arial" panose="020B0604020202020204" pitchFamily="34" charset="0"/>
              <a:buNone/>
            </a:pPr>
            <a:r>
              <a:rPr lang="fr-FR" sz="1800" b="1" i="0" strike="noStrike" cap="none" spc="0" baseline="0" dirty="0">
                <a:solidFill>
                  <a:srgbClr val="FD660E"/>
                </a:solidFill>
                <a:effectLst/>
                <a:latin typeface="Open Sans"/>
                <a:ea typeface="Open Sans"/>
                <a:cs typeface="Open Sans"/>
              </a:rPr>
              <a:t>Encadrement</a:t>
            </a:r>
            <a:endParaRPr lang="en-GB" altLang="de-DE" b="1" dirty="0">
              <a:solidFill>
                <a:schemeClr val="accent1"/>
              </a:solidFill>
            </a:endParaRPr>
          </a:p>
          <a:p>
            <a:pPr>
              <a:lnSpc>
                <a:spcPct val="93000"/>
              </a:lnSpc>
              <a:buClr>
                <a:srgbClr val="000000"/>
              </a:buClr>
              <a:buFont typeface="Arial" panose="020B0604020202020204" pitchFamily="34" charset="0"/>
              <a:buNone/>
            </a:pPr>
            <a:r>
              <a:rPr lang="fr-FR" sz="1800" b="0" i="0" strike="noStrike" cap="none" spc="0" baseline="0" dirty="0">
                <a:solidFill>
                  <a:srgbClr val="000000"/>
                </a:solidFill>
                <a:effectLst/>
                <a:latin typeface="Open Sans"/>
                <a:ea typeface="Open Sans"/>
                <a:cs typeface="Open Sans"/>
              </a:rPr>
              <a:t>Soins et surveillance</a:t>
            </a:r>
            <a:endParaRPr lang="en-GB" altLang="de-DE" dirty="0">
              <a:solidFill>
                <a:srgbClr val="000000"/>
              </a:solidFill>
            </a:endParaRPr>
          </a:p>
        </p:txBody>
      </p:sp>
      <p:sp>
        <p:nvSpPr>
          <p:cNvPr id="15" name="Rectangle 25">
            <a:extLst>
              <a:ext uri="{FF2B5EF4-FFF2-40B4-BE49-F238E27FC236}">
                <a16:creationId xmlns:a16="http://schemas.microsoft.com/office/drawing/2014/main" id="{17642EE8-C9D7-41C6-BC7C-F91953F399F6}"/>
              </a:ext>
            </a:extLst>
          </p:cNvPr>
          <p:cNvSpPr>
            <a:spLocks noChangeArrowheads="1"/>
          </p:cNvSpPr>
          <p:nvPr/>
        </p:nvSpPr>
        <p:spPr bwMode="auto">
          <a:xfrm>
            <a:off x="4992688" y="1646314"/>
            <a:ext cx="3705225" cy="35068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fontAlgn="base">
              <a:lnSpc>
                <a:spcPct val="93000"/>
              </a:lnSpc>
              <a:spcBef>
                <a:spcPct val="0"/>
              </a:spcBef>
              <a:spcAft>
                <a:spcPct val="0"/>
              </a:spcAft>
              <a:buClr>
                <a:srgbClr val="000000"/>
              </a:buClr>
              <a:buSzTx/>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defTabSz="914400">
              <a:buFont typeface="Arial" panose="020B0604020202020204" pitchFamily="34" charset="0"/>
              <a:buNone/>
            </a:pPr>
            <a:r>
              <a:rPr lang="fr-FR" sz="1800" b="1" i="0" strike="noStrike" cap="none" spc="0" baseline="0" dirty="0">
                <a:solidFill>
                  <a:srgbClr val="FD660E"/>
                </a:solidFill>
                <a:effectLst/>
                <a:latin typeface="Open Sans"/>
                <a:ea typeface="Open Sans"/>
                <a:cs typeface="Open Sans"/>
              </a:rPr>
              <a:t>Soutien aux parents</a:t>
            </a:r>
            <a:endParaRPr lang="en-GB" altLang="de-DE" b="1" dirty="0">
              <a:solidFill>
                <a:schemeClr val="accent1"/>
              </a:solidFill>
              <a:latin typeface="+mn-lt"/>
            </a:endParaRPr>
          </a:p>
        </p:txBody>
      </p:sp>
      <p:sp>
        <p:nvSpPr>
          <p:cNvPr id="16" name="Rectangle 26">
            <a:extLst>
              <a:ext uri="{FF2B5EF4-FFF2-40B4-BE49-F238E27FC236}">
                <a16:creationId xmlns:a16="http://schemas.microsoft.com/office/drawing/2014/main" id="{7B442627-070B-4F94-9A76-507E50A81698}"/>
              </a:ext>
            </a:extLst>
          </p:cNvPr>
          <p:cNvSpPr>
            <a:spLocks noChangeArrowheads="1"/>
          </p:cNvSpPr>
          <p:nvPr/>
        </p:nvSpPr>
        <p:spPr bwMode="auto">
          <a:xfrm>
            <a:off x="5013326" y="2012557"/>
            <a:ext cx="3808411" cy="6076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buClr>
                <a:srgbClr val="000000"/>
              </a:buClr>
              <a:buFont typeface="Arial" panose="020B0604020202020204" pitchFamily="34" charset="0"/>
              <a:buNone/>
            </a:pPr>
            <a:r>
              <a:rPr lang="fr-FR" sz="1800" b="1" i="0" strike="noStrike" cap="none" spc="0" baseline="0" dirty="0">
                <a:solidFill>
                  <a:srgbClr val="FD660E"/>
                </a:solidFill>
                <a:effectLst/>
                <a:latin typeface="Open Sans"/>
                <a:ea typeface="Open Sans"/>
                <a:cs typeface="Open Sans"/>
              </a:rPr>
              <a:t>Soutien au développement des enfants</a:t>
            </a:r>
            <a:endParaRPr lang="en-GB" altLang="de-DE" b="1" dirty="0">
              <a:solidFill>
                <a:schemeClr val="accent1"/>
              </a:solidFill>
            </a:endParaRPr>
          </a:p>
        </p:txBody>
      </p:sp>
      <p:sp>
        <p:nvSpPr>
          <p:cNvPr id="17" name="Line 38" title="Grafisches Element">
            <a:extLst>
              <a:ext uri="{FF2B5EF4-FFF2-40B4-BE49-F238E27FC236}">
                <a16:creationId xmlns:a16="http://schemas.microsoft.com/office/drawing/2014/main" id="{7795812E-C1EA-4DBC-B4F5-19B64E1EA89A}"/>
              </a:ext>
            </a:extLst>
          </p:cNvPr>
          <p:cNvSpPr>
            <a:spLocks noChangeShapeType="1"/>
          </p:cNvSpPr>
          <p:nvPr/>
        </p:nvSpPr>
        <p:spPr bwMode="auto">
          <a:xfrm>
            <a:off x="2906713" y="4171952"/>
            <a:ext cx="2097088" cy="0"/>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8" name="Line 39" title="Grafisches Element">
            <a:extLst>
              <a:ext uri="{FF2B5EF4-FFF2-40B4-BE49-F238E27FC236}">
                <a16:creationId xmlns:a16="http://schemas.microsoft.com/office/drawing/2014/main" id="{66EEC39C-8055-45A5-BDAA-D6F41B7EF692}"/>
              </a:ext>
            </a:extLst>
          </p:cNvPr>
          <p:cNvSpPr>
            <a:spLocks noChangeShapeType="1"/>
          </p:cNvSpPr>
          <p:nvPr/>
        </p:nvSpPr>
        <p:spPr bwMode="auto">
          <a:xfrm flipH="1">
            <a:off x="4232276" y="3098802"/>
            <a:ext cx="771525" cy="0"/>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9" name="Line 40" title="Grafisches Element">
            <a:extLst>
              <a:ext uri="{FF2B5EF4-FFF2-40B4-BE49-F238E27FC236}">
                <a16:creationId xmlns:a16="http://schemas.microsoft.com/office/drawing/2014/main" id="{07302595-AAAD-4BF7-8266-FF18302C0013}"/>
              </a:ext>
            </a:extLst>
          </p:cNvPr>
          <p:cNvSpPr>
            <a:spLocks noChangeShapeType="1"/>
          </p:cNvSpPr>
          <p:nvPr/>
        </p:nvSpPr>
        <p:spPr bwMode="auto">
          <a:xfrm flipH="1" flipV="1">
            <a:off x="4232276" y="3079752"/>
            <a:ext cx="0" cy="1092200"/>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0" name="Line 41" title="Grafisches Element">
            <a:extLst>
              <a:ext uri="{FF2B5EF4-FFF2-40B4-BE49-F238E27FC236}">
                <a16:creationId xmlns:a16="http://schemas.microsoft.com/office/drawing/2014/main" id="{73382AB3-A402-45E2-80A6-CC27BFFA74F1}"/>
              </a:ext>
            </a:extLst>
          </p:cNvPr>
          <p:cNvSpPr>
            <a:spLocks noChangeShapeType="1"/>
          </p:cNvSpPr>
          <p:nvPr/>
        </p:nvSpPr>
        <p:spPr bwMode="auto">
          <a:xfrm flipH="1">
            <a:off x="4232276" y="5241927"/>
            <a:ext cx="771525" cy="0"/>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1" name="Line 42" title="Grafisches Element">
            <a:extLst>
              <a:ext uri="{FF2B5EF4-FFF2-40B4-BE49-F238E27FC236}">
                <a16:creationId xmlns:a16="http://schemas.microsoft.com/office/drawing/2014/main" id="{15A195D8-FE4A-4A7B-BBD7-E766DA850A03}"/>
              </a:ext>
            </a:extLst>
          </p:cNvPr>
          <p:cNvSpPr>
            <a:spLocks noChangeShapeType="1"/>
          </p:cNvSpPr>
          <p:nvPr/>
        </p:nvSpPr>
        <p:spPr bwMode="auto">
          <a:xfrm flipH="1" flipV="1">
            <a:off x="4232276" y="4171952"/>
            <a:ext cx="0" cy="1087438"/>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2" name="Line 43" title="Grafisches Element">
            <a:extLst>
              <a:ext uri="{FF2B5EF4-FFF2-40B4-BE49-F238E27FC236}">
                <a16:creationId xmlns:a16="http://schemas.microsoft.com/office/drawing/2014/main" id="{4A2B31E0-5325-4BE6-A296-41B140672235}"/>
              </a:ext>
            </a:extLst>
          </p:cNvPr>
          <p:cNvSpPr>
            <a:spLocks noChangeShapeType="1"/>
          </p:cNvSpPr>
          <p:nvPr/>
        </p:nvSpPr>
        <p:spPr bwMode="auto">
          <a:xfrm>
            <a:off x="2906713" y="1981202"/>
            <a:ext cx="1316038" cy="0"/>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3" name="Line 44" title="Grafisches Element">
            <a:extLst>
              <a:ext uri="{FF2B5EF4-FFF2-40B4-BE49-F238E27FC236}">
                <a16:creationId xmlns:a16="http://schemas.microsoft.com/office/drawing/2014/main" id="{BB62473A-E42F-4E26-9604-0231296E5C72}"/>
              </a:ext>
            </a:extLst>
          </p:cNvPr>
          <p:cNvSpPr>
            <a:spLocks noChangeShapeType="1"/>
          </p:cNvSpPr>
          <p:nvPr/>
        </p:nvSpPr>
        <p:spPr bwMode="auto">
          <a:xfrm flipH="1">
            <a:off x="4232276" y="1782765"/>
            <a:ext cx="771525" cy="0"/>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4" name="Line 45" title="Grafisches Element">
            <a:extLst>
              <a:ext uri="{FF2B5EF4-FFF2-40B4-BE49-F238E27FC236}">
                <a16:creationId xmlns:a16="http://schemas.microsoft.com/office/drawing/2014/main" id="{173D8F4B-1FA5-463C-A3F0-D5E8DB7599D1}"/>
              </a:ext>
            </a:extLst>
          </p:cNvPr>
          <p:cNvSpPr>
            <a:spLocks noChangeShapeType="1"/>
          </p:cNvSpPr>
          <p:nvPr/>
        </p:nvSpPr>
        <p:spPr bwMode="auto">
          <a:xfrm flipH="1">
            <a:off x="4232276" y="2174877"/>
            <a:ext cx="771525" cy="0"/>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5" name="Line 50" title="Grafisches Element">
            <a:extLst>
              <a:ext uri="{FF2B5EF4-FFF2-40B4-BE49-F238E27FC236}">
                <a16:creationId xmlns:a16="http://schemas.microsoft.com/office/drawing/2014/main" id="{FDBE410B-AE6D-41A4-82D9-BA1997D42E68}"/>
              </a:ext>
            </a:extLst>
          </p:cNvPr>
          <p:cNvSpPr>
            <a:spLocks noChangeShapeType="1"/>
          </p:cNvSpPr>
          <p:nvPr/>
        </p:nvSpPr>
        <p:spPr bwMode="auto">
          <a:xfrm flipH="1" flipV="1">
            <a:off x="4232276" y="1765302"/>
            <a:ext cx="0" cy="430213"/>
          </a:xfrm>
          <a:prstGeom prst="line">
            <a:avLst/>
          </a:prstGeom>
          <a:noFill/>
          <a:ln w="381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Mesures de soutien</a:t>
            </a:r>
          </a:p>
        </p:txBody>
      </p:sp>
    </p:spTree>
    <p:extLst>
      <p:ext uri="{BB962C8B-B14F-4D97-AF65-F5344CB8AC3E}">
        <p14:creationId xmlns:p14="http://schemas.microsoft.com/office/powerpoint/2010/main" val="41931721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fontScale="90000"/>
          </a:bodyPr>
          <a:lstStyle/>
          <a:p>
            <a:r>
              <a:rPr lang="fr-FR" sz="2200" b="1" i="0" strike="noStrike" cap="none" spc="0" baseline="0" dirty="0">
                <a:solidFill>
                  <a:srgbClr val="000000"/>
                </a:solidFill>
                <a:effectLst/>
                <a:latin typeface="Open Sans"/>
                <a:ea typeface="Open Sans"/>
                <a:cs typeface="Open Sans"/>
              </a:rPr>
              <a:t>2.2.6 Évolution des structures d’accueil des enfants à la journée</a:t>
            </a:r>
            <a:endParaRPr lang="en-GB" altLang="de-DE" dirty="0">
              <a:solidFill>
                <a:srgbClr val="000000"/>
              </a:solidFill>
              <a:ea typeface="Times New Roman" panose="02020603050405020304" pitchFamily="18" charset="0"/>
              <a:cs typeface="Arial" panose="020B0604020202020204" pitchFamily="34" charset="0"/>
            </a:endParaRPr>
          </a:p>
        </p:txBody>
      </p:sp>
      <p:sp>
        <p:nvSpPr>
          <p:cNvPr id="26" name="Textfeld 25"/>
          <p:cNvSpPr txBox="1"/>
          <p:nvPr/>
        </p:nvSpPr>
        <p:spPr>
          <a:xfrm>
            <a:off x="829134" y="1462198"/>
            <a:ext cx="3593551" cy="365760"/>
          </a:xfrm>
          <a:prstGeom prst="rect">
            <a:avLst/>
          </a:prstGeom>
          <a:noFill/>
        </p:spPr>
        <p:txBody>
          <a:bodyPr wrap="square" rtlCol="0">
            <a:spAutoFit/>
          </a:bodyPr>
          <a:lstStyle/>
          <a:p>
            <a:pPr algn="ctr"/>
            <a:r>
              <a:rPr lang="fr-FR" sz="1800" b="0" i="0" strike="noStrike" cap="none" spc="0" baseline="0" dirty="0">
                <a:solidFill>
                  <a:srgbClr val="000000"/>
                </a:solidFill>
                <a:effectLst/>
                <a:latin typeface="Open Sans"/>
                <a:ea typeface="Open Sans"/>
                <a:cs typeface="Open Sans"/>
              </a:rPr>
              <a:t>Enfants de moins de 3 ans (%)</a:t>
            </a:r>
          </a:p>
        </p:txBody>
      </p:sp>
      <p:sp>
        <p:nvSpPr>
          <p:cNvPr id="27" name="Textfeld 26"/>
          <p:cNvSpPr txBox="1"/>
          <p:nvPr/>
        </p:nvSpPr>
        <p:spPr>
          <a:xfrm>
            <a:off x="4932040" y="1445456"/>
            <a:ext cx="3744416" cy="369332"/>
          </a:xfrm>
          <a:prstGeom prst="rect">
            <a:avLst/>
          </a:prstGeom>
          <a:noFill/>
        </p:spPr>
        <p:txBody>
          <a:bodyPr wrap="square" rtlCol="0">
            <a:spAutoFit/>
          </a:bodyPr>
          <a:lstStyle/>
          <a:p>
            <a:r>
              <a:rPr lang="fr-FR" sz="1800" b="0" i="0" strike="noStrike" cap="none" spc="0" baseline="0" dirty="0">
                <a:solidFill>
                  <a:srgbClr val="000000"/>
                </a:solidFill>
                <a:effectLst/>
                <a:latin typeface="Open Sans"/>
                <a:ea typeface="Open Sans"/>
                <a:cs typeface="Open Sans"/>
              </a:rPr>
              <a:t>Enfants de 3 à moins de 6 ans (%)</a:t>
            </a:r>
          </a:p>
        </p:txBody>
      </p:sp>
      <p:sp>
        <p:nvSpPr>
          <p:cNvPr id="1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Mesures de soutien</a:t>
            </a:r>
          </a:p>
        </p:txBody>
      </p:sp>
      <p:graphicFrame>
        <p:nvGraphicFramePr>
          <p:cNvPr id="3" name="Diagramm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091860855"/>
              </p:ext>
            </p:extLst>
          </p:nvPr>
        </p:nvGraphicFramePr>
        <p:xfrm>
          <a:off x="4999600" y="2341186"/>
          <a:ext cx="3892880" cy="36080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161719365"/>
              </p:ext>
            </p:extLst>
          </p:nvPr>
        </p:nvGraphicFramePr>
        <p:xfrm>
          <a:off x="552515" y="2337557"/>
          <a:ext cx="4146788" cy="3608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24670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1.1.1 Démographie</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5496" y="1484784"/>
            <a:ext cx="9001000" cy="360040"/>
          </a:xfrm>
        </p:spPr>
        <p:txBody>
          <a:bodyPr>
            <a:normAutofit fontScale="85000" lnSpcReduction="10000"/>
          </a:bodyPr>
          <a:lstStyle/>
          <a:p>
            <a:pPr marL="0" indent="0" algn="ctr">
              <a:buNone/>
            </a:pPr>
            <a:r>
              <a:rPr lang="fr-FR" sz="1700" b="1" i="0" strike="noStrike" cap="none" spc="0" baseline="0" dirty="0">
                <a:solidFill>
                  <a:srgbClr val="000000"/>
                </a:solidFill>
                <a:effectLst/>
                <a:latin typeface="Open Sans"/>
                <a:ea typeface="Open Sans"/>
                <a:cs typeface="Open Sans"/>
              </a:rPr>
              <a:t>Répartition de la population de l’Allemagne en 1999, 2009 et 2019 en pourcentages par classe d’âge</a:t>
            </a:r>
          </a:p>
        </p:txBody>
      </p:sp>
      <p:sp>
        <p:nvSpPr>
          <p:cNvPr id="9"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graphicFrame>
        <p:nvGraphicFramePr>
          <p:cNvPr id="6" name="Diagramm 5"/>
          <p:cNvGraphicFramePr>
            <a:graphicFrameLocks noGrp="1"/>
          </p:cNvGraphicFramePr>
          <p:nvPr>
            <p:extLst>
              <p:ext uri="{D42A27DB-BD31-4B8C-83A1-F6EECF244321}">
                <p14:modId xmlns:p14="http://schemas.microsoft.com/office/powerpoint/2010/main" val="3675733576"/>
              </p:ext>
            </p:extLst>
          </p:nvPr>
        </p:nvGraphicFramePr>
        <p:xfrm>
          <a:off x="613325" y="1844824"/>
          <a:ext cx="7845341" cy="4536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98849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2.3 Actions éducatives</a:t>
            </a:r>
          </a:p>
        </p:txBody>
      </p:sp>
      <p:sp>
        <p:nvSpPr>
          <p:cNvPr id="4" name="Titel 3"/>
          <p:cNvSpPr>
            <a:spLocks noGrp="1"/>
          </p:cNvSpPr>
          <p:nvPr>
            <p:ph type="ctrTitle"/>
          </p:nvPr>
        </p:nvSpPr>
        <p:spPr/>
        <p:txBody>
          <a:bodyPr>
            <a:normAutofit/>
          </a:bodyPr>
          <a:lstStyle/>
          <a:p>
            <a:r>
              <a:rPr lang="fr-FR" sz="3200" b="1" i="0" strike="noStrike" cap="none" spc="0" baseline="0" dirty="0">
                <a:solidFill>
                  <a:srgbClr val="000000"/>
                </a:solidFill>
                <a:effectLst/>
                <a:latin typeface="Open Sans SemiBold"/>
                <a:ea typeface="Open Sans SemiBold"/>
                <a:cs typeface="Open Sans SemiBold"/>
              </a:rPr>
              <a:t>2. Missions et domaines d’intervention</a:t>
            </a:r>
          </a:p>
        </p:txBody>
      </p:sp>
    </p:spTree>
    <p:extLst>
      <p:ext uri="{BB962C8B-B14F-4D97-AF65-F5344CB8AC3E}">
        <p14:creationId xmlns:p14="http://schemas.microsoft.com/office/powerpoint/2010/main" val="327020080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42466"/>
            <a:ext cx="7918516" cy="4062798"/>
          </a:xfrm>
        </p:spPr>
        <p:txBody>
          <a:bodyPr>
            <a:normAutofit/>
          </a:bodyPr>
          <a:lstStyle/>
          <a:p>
            <a:pPr marL="0" indent="0">
              <a:lnSpc>
                <a:spcPct val="100000"/>
              </a:lnSpc>
              <a:buNone/>
            </a:pPr>
            <a:r>
              <a:rPr lang="fr-FR" sz="1800" b="0" i="0" strike="noStrike" cap="none" spc="0" baseline="0" dirty="0">
                <a:solidFill>
                  <a:srgbClr val="000000"/>
                </a:solidFill>
                <a:effectLst/>
                <a:latin typeface="Open Sans"/>
                <a:ea typeface="Open Sans"/>
                <a:cs typeface="Open Sans"/>
              </a:rPr>
              <a:t>L’</a:t>
            </a:r>
            <a:r>
              <a:rPr lang="fr-FR" sz="1800" b="1" i="0" strike="noStrike" cap="none" spc="0" baseline="0" dirty="0">
                <a:solidFill>
                  <a:srgbClr val="000000"/>
                </a:solidFill>
                <a:effectLst/>
                <a:latin typeface="Open Sans"/>
                <a:ea typeface="Open Sans"/>
                <a:cs typeface="Open Sans"/>
              </a:rPr>
              <a:t>art. </a:t>
            </a:r>
            <a:r>
              <a:rPr lang="fr-FR" sz="1800" dirty="0">
                <a:latin typeface="Open Sans"/>
                <a:ea typeface="Open Sans"/>
                <a:cs typeface="Open Sans"/>
              </a:rPr>
              <a:t>2</a:t>
            </a:r>
            <a:r>
              <a:rPr lang="fr-FR" sz="1800" b="1" i="0" strike="noStrike" cap="none" spc="0" baseline="0" dirty="0">
                <a:solidFill>
                  <a:srgbClr val="000000"/>
                </a:solidFill>
                <a:effectLst/>
                <a:latin typeface="Open Sans"/>
                <a:ea typeface="Open Sans"/>
                <a:cs typeface="Open Sans"/>
              </a:rPr>
              <a:t>7, al. 1 du SGB VIII </a:t>
            </a:r>
            <a:r>
              <a:rPr lang="fr-FR" sz="1800" b="0" i="0" strike="noStrike" cap="none" spc="0" baseline="0" dirty="0">
                <a:solidFill>
                  <a:srgbClr val="000000"/>
                </a:solidFill>
                <a:effectLst/>
                <a:latin typeface="Open Sans"/>
                <a:ea typeface="Open Sans"/>
                <a:cs typeface="Open Sans"/>
              </a:rPr>
              <a:t>définit les règles d’attribution des actions éducatives.</a:t>
            </a:r>
          </a:p>
          <a:p>
            <a:pPr marL="0" indent="0">
              <a:lnSpc>
                <a:spcPct val="100000"/>
              </a:lnSpc>
              <a:buNone/>
            </a:pPr>
            <a:r>
              <a:rPr lang="fr-FR" sz="1800" b="0" i="0" strike="noStrike" cap="none" spc="0" baseline="0" dirty="0">
                <a:solidFill>
                  <a:srgbClr val="000000"/>
                </a:solidFill>
                <a:effectLst/>
                <a:latin typeface="Open Sans"/>
                <a:ea typeface="Open Sans"/>
                <a:cs typeface="Open Sans"/>
              </a:rPr>
              <a:t>Ces aides peuvent être demandées par les </a:t>
            </a:r>
            <a:r>
              <a:rPr lang="fr-FR" sz="1800" b="1" i="0" strike="noStrike" cap="none" spc="0" baseline="0" dirty="0">
                <a:solidFill>
                  <a:srgbClr val="000000"/>
                </a:solidFill>
                <a:effectLst/>
                <a:latin typeface="Open Sans"/>
                <a:ea typeface="Open Sans"/>
                <a:cs typeface="Open Sans"/>
              </a:rPr>
              <a:t>responsables légaux</a:t>
            </a:r>
            <a:r>
              <a:rPr lang="fr-FR" sz="1800" b="0" i="0" strike="noStrike" cap="none" spc="0" baseline="0" dirty="0">
                <a:solidFill>
                  <a:srgbClr val="000000"/>
                </a:solidFill>
                <a:effectLst/>
                <a:latin typeface="Open Sans"/>
                <a:ea typeface="Open Sans"/>
                <a:cs typeface="Open Sans"/>
              </a:rPr>
              <a:t> de l’enfant. </a:t>
            </a:r>
          </a:p>
          <a:p>
            <a:pPr marL="0" indent="0">
              <a:lnSpc>
                <a:spcPct val="100000"/>
              </a:lnSpc>
              <a:buNone/>
            </a:pPr>
            <a:r>
              <a:rPr lang="fr-FR" sz="1800" b="0" i="0" strike="noStrike" cap="none" spc="0" baseline="0" dirty="0">
                <a:solidFill>
                  <a:srgbClr val="000000"/>
                </a:solidFill>
                <a:effectLst/>
                <a:latin typeface="Open Sans"/>
                <a:ea typeface="Open Sans"/>
                <a:cs typeface="Open Sans"/>
              </a:rPr>
              <a:t>Elles sont accordées à condition de répondre à un</a:t>
            </a:r>
            <a:r>
              <a:rPr lang="fr-FR" sz="1800" b="1" i="0" strike="noStrike" cap="none" spc="0" baseline="0" dirty="0">
                <a:solidFill>
                  <a:srgbClr val="000000"/>
                </a:solidFill>
                <a:effectLst/>
                <a:latin typeface="Open Sans"/>
                <a:ea typeface="Open Sans"/>
                <a:cs typeface="Open Sans"/>
              </a:rPr>
              <a:t> besoin éducatif</a:t>
            </a:r>
            <a:r>
              <a:rPr lang="fr-FR" sz="1800" b="0" i="0" strike="noStrike" cap="none" spc="0" baseline="0" dirty="0">
                <a:solidFill>
                  <a:srgbClr val="000000"/>
                </a:solidFill>
                <a:effectLst/>
                <a:latin typeface="Open Sans"/>
                <a:ea typeface="Open Sans"/>
                <a:cs typeface="Open Sans"/>
              </a:rPr>
              <a:t>, c’est-à-dire lorsque l’enfant ne bénéficie pas d’une éducation favorable à son développement. </a:t>
            </a:r>
          </a:p>
          <a:p>
            <a:pPr marL="0" indent="0">
              <a:lnSpc>
                <a:spcPct val="100000"/>
              </a:lnSpc>
              <a:buNone/>
            </a:pPr>
            <a:r>
              <a:rPr lang="fr-FR" sz="1800" b="0" i="0" strike="noStrike" cap="none" spc="0" baseline="0" dirty="0">
                <a:solidFill>
                  <a:srgbClr val="000000"/>
                </a:solidFill>
                <a:effectLst/>
                <a:latin typeface="Open Sans"/>
                <a:ea typeface="Open Sans"/>
                <a:cs typeface="Open Sans"/>
              </a:rPr>
              <a:t>Le</a:t>
            </a:r>
            <a:r>
              <a:rPr lang="fr-FR" sz="1800" b="1" i="0" strike="noStrike" cap="none" spc="0" baseline="0" dirty="0">
                <a:solidFill>
                  <a:srgbClr val="000000"/>
                </a:solidFill>
                <a:effectLst/>
                <a:latin typeface="Open Sans"/>
                <a:ea typeface="Open Sans"/>
                <a:cs typeface="Open Sans"/>
              </a:rPr>
              <a:t> contenu des aides </a:t>
            </a:r>
            <a:r>
              <a:rPr lang="fr-FR" sz="1800" b="0" i="0" strike="noStrike" cap="none" spc="0" baseline="0" dirty="0">
                <a:solidFill>
                  <a:srgbClr val="000000"/>
                </a:solidFill>
                <a:effectLst/>
                <a:latin typeface="Open Sans"/>
                <a:ea typeface="Open Sans"/>
                <a:cs typeface="Open Sans"/>
              </a:rPr>
              <a:t>doit être pertinent et nécessaire. Il est déterminé à partir de la réponse à ces deux questions :</a:t>
            </a:r>
          </a:p>
          <a:p>
            <a:pPr marL="269875" lvl="1" indent="0">
              <a:lnSpc>
                <a:spcPct val="100000"/>
              </a:lnSpc>
              <a:buNone/>
            </a:pPr>
            <a:r>
              <a:rPr lang="fr-FR" sz="1800" b="0" i="0" strike="noStrike" cap="none" spc="0" baseline="0" dirty="0">
                <a:solidFill>
                  <a:srgbClr val="000000"/>
                </a:solidFill>
                <a:effectLst/>
                <a:latin typeface="Open Sans"/>
                <a:ea typeface="Open Sans"/>
                <a:cs typeface="Open Sans"/>
              </a:rPr>
              <a:t>1. Quel type d’aide est </a:t>
            </a:r>
            <a:r>
              <a:rPr lang="fr-FR" sz="1800" b="1" i="0" strike="noStrike" cap="none" spc="0" baseline="0" dirty="0">
                <a:solidFill>
                  <a:srgbClr val="000000"/>
                </a:solidFill>
                <a:effectLst/>
                <a:latin typeface="Open Sans"/>
                <a:ea typeface="Open Sans"/>
                <a:cs typeface="Open Sans"/>
              </a:rPr>
              <a:t>pertinent</a:t>
            </a:r>
            <a:r>
              <a:rPr lang="fr-FR" sz="1800" b="0" i="0" strike="noStrike" cap="none" spc="0" baseline="0" dirty="0">
                <a:solidFill>
                  <a:srgbClr val="000000"/>
                </a:solidFill>
                <a:effectLst/>
                <a:latin typeface="Open Sans"/>
                <a:ea typeface="Open Sans"/>
                <a:cs typeface="Open Sans"/>
              </a:rPr>
              <a:t> pour obtenir l’effet recherché ?</a:t>
            </a:r>
          </a:p>
          <a:p>
            <a:pPr marL="269875" lvl="1" indent="0">
              <a:lnSpc>
                <a:spcPct val="100000"/>
              </a:lnSpc>
              <a:buNone/>
            </a:pPr>
            <a:r>
              <a:rPr lang="fr-FR" sz="1800" b="0" i="0" strike="noStrike" cap="none" spc="0" baseline="0" dirty="0">
                <a:solidFill>
                  <a:srgbClr val="000000"/>
                </a:solidFill>
                <a:effectLst/>
                <a:latin typeface="Open Sans"/>
                <a:ea typeface="Open Sans"/>
                <a:cs typeface="Open Sans"/>
              </a:rPr>
              <a:t>2. Quel type d’aide est </a:t>
            </a:r>
            <a:r>
              <a:rPr lang="fr-FR" sz="1800" b="1" i="0" strike="noStrike" cap="none" spc="0" baseline="0" dirty="0">
                <a:solidFill>
                  <a:srgbClr val="000000"/>
                </a:solidFill>
                <a:effectLst/>
                <a:latin typeface="Open Sans"/>
                <a:ea typeface="Open Sans"/>
                <a:cs typeface="Open Sans"/>
              </a:rPr>
              <a:t>nécessaire</a:t>
            </a:r>
            <a:r>
              <a:rPr lang="fr-FR" sz="1800" b="0" i="0" strike="noStrike" cap="none" spc="0" baseline="0" dirty="0">
                <a:solidFill>
                  <a:srgbClr val="000000"/>
                </a:solidFill>
                <a:effectLst/>
                <a:latin typeface="Open Sans"/>
                <a:ea typeface="Open Sans"/>
                <a:cs typeface="Open Sans"/>
              </a:rPr>
              <a:t> pour répondre aux besoins des personnes concernées ?</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lstStyle/>
          <a:p>
            <a:r>
              <a:rPr lang="fr-FR" sz="2200" b="1" i="0" strike="noStrike" cap="none" spc="0" baseline="0" dirty="0">
                <a:solidFill>
                  <a:srgbClr val="000000"/>
                </a:solidFill>
                <a:effectLst/>
                <a:latin typeface="Open Sans"/>
                <a:ea typeface="Open Sans"/>
                <a:cs typeface="Open Sans"/>
              </a:rPr>
              <a:t>2.3.1 Fondements du droit aux actions éducatives</a:t>
            </a: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Actions éducatives</a:t>
            </a:r>
          </a:p>
        </p:txBody>
      </p:sp>
    </p:spTree>
    <p:extLst>
      <p:ext uri="{BB962C8B-B14F-4D97-AF65-F5344CB8AC3E}">
        <p14:creationId xmlns:p14="http://schemas.microsoft.com/office/powerpoint/2010/main" val="395435439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00808"/>
            <a:ext cx="7918516" cy="4351338"/>
          </a:xfrm>
        </p:spPr>
        <p:txBody>
          <a:bodyPr>
            <a:normAutofit fontScale="92500"/>
          </a:bodyPr>
          <a:lstStyle/>
          <a:p>
            <a:pPr marL="0" indent="0">
              <a:buNone/>
            </a:pPr>
            <a:r>
              <a:rPr lang="fr-FR" sz="1800" b="0" i="0" strike="noStrike" cap="none" spc="0" baseline="0" dirty="0">
                <a:solidFill>
                  <a:srgbClr val="000000"/>
                </a:solidFill>
                <a:effectLst/>
                <a:latin typeface="Open Sans"/>
                <a:ea typeface="Open Sans"/>
                <a:cs typeface="Open Sans"/>
              </a:rPr>
              <a:t>La</a:t>
            </a:r>
            <a:r>
              <a:rPr lang="fr-FR" sz="1800" b="1" i="0" strike="noStrike" cap="none" spc="0" baseline="0" dirty="0">
                <a:solidFill>
                  <a:srgbClr val="000000"/>
                </a:solidFill>
                <a:effectLst/>
                <a:latin typeface="Open Sans"/>
                <a:ea typeface="Open Sans"/>
                <a:cs typeface="Open Sans"/>
              </a:rPr>
              <a:t> planification de l’accompagnement </a:t>
            </a:r>
            <a:r>
              <a:rPr lang="fr-FR" sz="1800" b="0" i="0" strike="noStrike" cap="none" spc="0" baseline="0" dirty="0">
                <a:solidFill>
                  <a:srgbClr val="000000"/>
                </a:solidFill>
                <a:effectLst/>
                <a:latin typeface="Open Sans"/>
                <a:ea typeface="Open Sans"/>
                <a:cs typeface="Open Sans"/>
              </a:rPr>
              <a:t>est un processus de vérification, de concrétisation et de validation du droit à l’aide éducative (art. 27 du SGB VIII). </a:t>
            </a:r>
          </a:p>
          <a:p>
            <a:pPr marL="0" indent="0">
              <a:buNone/>
            </a:pPr>
            <a:r>
              <a:rPr lang="fr-FR" sz="1800" b="0" i="0" strike="noStrike" cap="none" spc="0" baseline="0" dirty="0">
                <a:solidFill>
                  <a:srgbClr val="000000"/>
                </a:solidFill>
                <a:effectLst/>
                <a:latin typeface="Open Sans"/>
                <a:ea typeface="Open Sans"/>
                <a:cs typeface="Open Sans"/>
              </a:rPr>
              <a:t>Il s’agit avant tout d’un </a:t>
            </a:r>
            <a:r>
              <a:rPr lang="fr-FR" sz="1800" b="1" i="0" strike="noStrike" cap="none" spc="0" baseline="0" dirty="0">
                <a:solidFill>
                  <a:srgbClr val="000000"/>
                </a:solidFill>
                <a:effectLst/>
                <a:latin typeface="Open Sans"/>
                <a:ea typeface="Open Sans"/>
                <a:cs typeface="Open Sans"/>
              </a:rPr>
              <a:t>processus socioéducatif de négociation et de décision</a:t>
            </a:r>
            <a:r>
              <a:rPr lang="fr-FR" sz="1800" b="0" i="0" strike="noStrike" cap="none" spc="0" baseline="0" dirty="0">
                <a:solidFill>
                  <a:srgbClr val="000000"/>
                </a:solidFill>
                <a:effectLst/>
                <a:latin typeface="Open Sans"/>
                <a:ea typeface="Open Sans"/>
                <a:cs typeface="Open Sans"/>
              </a:rPr>
              <a:t> associant acteurs privés et publics, ainsi que les bénéficiaires (responsables légaux, enfants ou jeunes).</a:t>
            </a:r>
          </a:p>
          <a:p>
            <a:pPr marL="0" indent="0">
              <a:buNone/>
            </a:pPr>
            <a:r>
              <a:rPr lang="fr-FR" sz="1800" b="0" i="0" strike="noStrike" cap="none" spc="0" baseline="0" dirty="0">
                <a:solidFill>
                  <a:srgbClr val="000000"/>
                </a:solidFill>
                <a:effectLst/>
                <a:latin typeface="Open Sans"/>
                <a:ea typeface="Open Sans"/>
                <a:cs typeface="Open Sans"/>
              </a:rPr>
              <a:t>Critères applicables à la planification de l’accompagnement selon l’art. 36 du SGB VIII :</a:t>
            </a:r>
          </a:p>
          <a:p>
            <a:pPr marL="482600" indent="-266700" defTabSz="436381">
              <a:defRPr/>
            </a:pPr>
            <a:r>
              <a:rPr lang="fr-FR" sz="1400" b="0" i="0" strike="noStrike" cap="none" spc="0" baseline="0" dirty="0">
                <a:solidFill>
                  <a:srgbClr val="000000"/>
                </a:solidFill>
                <a:effectLst/>
                <a:latin typeface="Open Sans"/>
                <a:ea typeface="Open Sans"/>
                <a:cs typeface="Open Sans"/>
              </a:rPr>
              <a:t>Participation des parents, des enfants, et des jeunes (et, selon le cas, de leurs tuteurs ou assistants familiaux),</a:t>
            </a:r>
          </a:p>
          <a:p>
            <a:pPr marL="482600" indent="-266700" defTabSz="436381">
              <a:defRPr/>
            </a:pPr>
            <a:r>
              <a:rPr lang="fr-FR" sz="1400" b="0" i="0" strike="noStrike" cap="none" spc="0" baseline="0" dirty="0">
                <a:solidFill>
                  <a:srgbClr val="000000"/>
                </a:solidFill>
                <a:effectLst/>
                <a:latin typeface="Open Sans"/>
                <a:ea typeface="Open Sans"/>
                <a:cs typeface="Open Sans"/>
              </a:rPr>
              <a:t>Collaboration de plusieurs professionnels,</a:t>
            </a:r>
          </a:p>
          <a:p>
            <a:pPr marL="482600" indent="-266700" defTabSz="436381">
              <a:defRPr/>
            </a:pPr>
            <a:r>
              <a:rPr lang="fr-FR" sz="1400" b="0" i="0" strike="noStrike" cap="none" spc="0" baseline="0" dirty="0">
                <a:solidFill>
                  <a:srgbClr val="000000"/>
                </a:solidFill>
                <a:effectLst/>
                <a:latin typeface="Open Sans"/>
                <a:ea typeface="Open Sans"/>
                <a:cs typeface="Open Sans"/>
              </a:rPr>
              <a:t>Définition d’un projet d’intervention,</a:t>
            </a:r>
          </a:p>
          <a:p>
            <a:pPr marL="482600" indent="-266700" defTabSz="436381">
              <a:defRPr/>
            </a:pPr>
            <a:r>
              <a:rPr lang="fr-FR" sz="1400" b="0" i="0" strike="noStrike" cap="none" spc="0" baseline="0" dirty="0">
                <a:solidFill>
                  <a:srgbClr val="000000"/>
                </a:solidFill>
                <a:effectLst/>
                <a:latin typeface="Open Sans"/>
                <a:ea typeface="Open Sans"/>
                <a:cs typeface="Open Sans"/>
              </a:rPr>
              <a:t>Évaluations régulières.</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lstStyle/>
          <a:p>
            <a:r>
              <a:rPr lang="fr-FR" sz="2200" b="1" i="0" strike="noStrike" cap="none" spc="0" baseline="0" dirty="0">
                <a:solidFill>
                  <a:srgbClr val="000000"/>
                </a:solidFill>
                <a:effectLst/>
                <a:latin typeface="Open Sans"/>
                <a:ea typeface="Open Sans"/>
                <a:cs typeface="Open Sans"/>
              </a:rPr>
              <a:t>2.3.2 Planification de l’accompagnement</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Actions éducatives</a:t>
            </a:r>
          </a:p>
        </p:txBody>
      </p:sp>
    </p:spTree>
    <p:extLst>
      <p:ext uri="{BB962C8B-B14F-4D97-AF65-F5344CB8AC3E}">
        <p14:creationId xmlns:p14="http://schemas.microsoft.com/office/powerpoint/2010/main" val="93553655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9660F6D-9F52-4FBE-B912-002A8ACBDB12}"/>
              </a:ext>
            </a:extLst>
          </p:cNvPr>
          <p:cNvSpPr>
            <a:spLocks noGrp="1"/>
          </p:cNvSpPr>
          <p:nvPr>
            <p:ph idx="1"/>
          </p:nvPr>
        </p:nvSpPr>
        <p:spPr>
          <a:xfrm>
            <a:off x="612742" y="1700808"/>
            <a:ext cx="7918516" cy="4351338"/>
          </a:xfrm>
        </p:spPr>
        <p:txBody>
          <a:bodyPr>
            <a:normAutofit fontScale="92500" lnSpcReduction="10000"/>
          </a:bodyPr>
          <a:lstStyle/>
          <a:p>
            <a:pPr marL="0" indent="0">
              <a:spcBef>
                <a:spcPct val="0"/>
              </a:spcBef>
              <a:spcAft>
                <a:spcPts val="600"/>
              </a:spcAft>
              <a:buNone/>
            </a:pPr>
            <a:r>
              <a:rPr lang="fr-FR" sz="1800" b="1" i="0" strike="noStrike" cap="none" spc="0" baseline="0" dirty="0">
                <a:solidFill>
                  <a:srgbClr val="000000"/>
                </a:solidFill>
                <a:effectLst/>
                <a:latin typeface="Open Sans"/>
                <a:ea typeface="Open Sans"/>
                <a:cs typeface="Open Sans"/>
              </a:rPr>
              <a:t>Les actions éducatives peuvent prendre la forme de :</a:t>
            </a:r>
          </a:p>
          <a:p>
            <a:pPr>
              <a:spcBef>
                <a:spcPct val="0"/>
              </a:spcBef>
              <a:spcAft>
                <a:spcPts val="600"/>
              </a:spcAft>
            </a:pPr>
            <a:r>
              <a:rPr lang="fr-FR" sz="1600" b="1" i="0" strike="noStrike" cap="none" spc="0" baseline="0" dirty="0">
                <a:solidFill>
                  <a:srgbClr val="000000"/>
                </a:solidFill>
                <a:effectLst/>
                <a:latin typeface="Open Sans"/>
                <a:ea typeface="Open Sans"/>
                <a:cs typeface="Open Sans"/>
              </a:rPr>
              <a:t>mesures de suivi éducatif en milieu ouvert ou semi-ouvert</a:t>
            </a:r>
          </a:p>
          <a:p>
            <a:pPr marL="722313" indent="-182563">
              <a:spcBef>
                <a:spcPct val="0"/>
              </a:spcBef>
              <a:spcAft>
                <a:spcPts val="600"/>
              </a:spcAft>
            </a:pPr>
            <a:r>
              <a:rPr lang="fr-FR" sz="1600" b="0" i="0" strike="noStrike" cap="none" spc="0" baseline="0" dirty="0">
                <a:solidFill>
                  <a:srgbClr val="000000"/>
                </a:solidFill>
                <a:effectLst/>
                <a:latin typeface="Open Sans"/>
                <a:ea typeface="Open Sans"/>
                <a:cs typeface="Open Sans"/>
              </a:rPr>
              <a:t>destinées aux parents et aux familles (dialogue avec les parents, actions éducatives à domicile)</a:t>
            </a:r>
          </a:p>
          <a:p>
            <a:pPr marL="722313" indent="-182563">
              <a:spcBef>
                <a:spcPct val="0"/>
              </a:spcBef>
              <a:spcAft>
                <a:spcPts val="600"/>
              </a:spcAft>
            </a:pPr>
            <a:r>
              <a:rPr lang="fr-FR" sz="1600" b="0" i="0" strike="noStrike" cap="none" spc="0" baseline="0" dirty="0">
                <a:solidFill>
                  <a:srgbClr val="000000"/>
                </a:solidFill>
                <a:effectLst/>
                <a:latin typeface="Open Sans"/>
                <a:ea typeface="Open Sans"/>
                <a:cs typeface="Open Sans"/>
              </a:rPr>
              <a:t>destinées aux jeunes (accompagnement collectif, curatelle éducative, prise en charge collective après l’école)</a:t>
            </a:r>
          </a:p>
          <a:p>
            <a:pPr>
              <a:spcBef>
                <a:spcPct val="0"/>
              </a:spcBef>
              <a:spcAft>
                <a:spcPts val="600"/>
              </a:spcAft>
            </a:pPr>
            <a:r>
              <a:rPr lang="fr-FR" sz="1600" b="1" i="0" strike="noStrike" cap="none" spc="0" baseline="0" dirty="0">
                <a:solidFill>
                  <a:srgbClr val="000000"/>
                </a:solidFill>
                <a:effectLst/>
                <a:latin typeface="Open Sans"/>
                <a:ea typeface="Open Sans"/>
                <a:cs typeface="Open Sans"/>
              </a:rPr>
              <a:t>mesures de placement</a:t>
            </a:r>
          </a:p>
          <a:p>
            <a:pPr marL="722313" indent="-182563">
              <a:spcBef>
                <a:spcPct val="0"/>
              </a:spcBef>
              <a:spcAft>
                <a:spcPts val="600"/>
              </a:spcAft>
            </a:pPr>
            <a:r>
              <a:rPr lang="fr-FR" sz="1600" b="0" i="0" strike="noStrike" cap="none" spc="0" baseline="0" dirty="0">
                <a:solidFill>
                  <a:srgbClr val="000000"/>
                </a:solidFill>
                <a:effectLst/>
                <a:latin typeface="Open Sans"/>
                <a:ea typeface="Open Sans"/>
                <a:cs typeface="Open Sans"/>
              </a:rPr>
              <a:t>dans une famille d’accueil</a:t>
            </a:r>
          </a:p>
          <a:p>
            <a:pPr marL="722313" indent="-182563">
              <a:spcBef>
                <a:spcPct val="0"/>
              </a:spcBef>
              <a:spcAft>
                <a:spcPts val="600"/>
              </a:spcAft>
            </a:pPr>
            <a:r>
              <a:rPr lang="fr-FR" sz="1600" b="0" i="0" strike="noStrike" cap="none" spc="0" baseline="0" dirty="0">
                <a:solidFill>
                  <a:srgbClr val="000000"/>
                </a:solidFill>
                <a:effectLst/>
                <a:latin typeface="Open Sans"/>
                <a:ea typeface="Open Sans"/>
                <a:cs typeface="Open Sans"/>
              </a:rPr>
              <a:t>dans un foyer (ou autre forme de structure d’hébergement encadré)</a:t>
            </a:r>
          </a:p>
          <a:p>
            <a:pPr>
              <a:spcBef>
                <a:spcPct val="0"/>
              </a:spcBef>
              <a:spcAft>
                <a:spcPts val="1200"/>
              </a:spcAft>
            </a:pPr>
            <a:r>
              <a:rPr lang="fr-FR" sz="1600" b="1" i="0" strike="noStrike" cap="none" spc="0" baseline="0" dirty="0">
                <a:solidFill>
                  <a:srgbClr val="000000"/>
                </a:solidFill>
                <a:effectLst/>
                <a:latin typeface="Open Sans"/>
                <a:ea typeface="Open Sans"/>
                <a:cs typeface="Open Sans"/>
              </a:rPr>
              <a:t>mesures flexibles</a:t>
            </a:r>
          </a:p>
          <a:p>
            <a:pPr lvl="2">
              <a:spcBef>
                <a:spcPct val="0"/>
              </a:spcBef>
              <a:spcAft>
                <a:spcPts val="1200"/>
              </a:spcAft>
            </a:pPr>
            <a:r>
              <a:rPr lang="fr-FR" sz="1600" b="0" i="0" strike="noStrike" cap="none" spc="0" baseline="0" dirty="0">
                <a:solidFill>
                  <a:srgbClr val="000000"/>
                </a:solidFill>
                <a:effectLst/>
                <a:latin typeface="Open Sans"/>
                <a:ea typeface="Open Sans"/>
                <a:cs typeface="Open Sans"/>
              </a:rPr>
              <a:t>associant des éléments de suivi en milieu ouvert et de suivi au sein d’une structure d’hébergement.</a:t>
            </a:r>
          </a:p>
          <a:p>
            <a:pPr marL="0" indent="0">
              <a:spcBef>
                <a:spcPct val="0"/>
              </a:spcBef>
              <a:buNone/>
            </a:pPr>
            <a:r>
              <a:rPr lang="fr-FR" sz="1900" b="0" i="0" strike="noStrike" cap="none" spc="0" baseline="0" dirty="0">
                <a:solidFill>
                  <a:srgbClr val="000000"/>
                </a:solidFill>
                <a:effectLst/>
                <a:latin typeface="Open Sans"/>
                <a:ea typeface="Open Sans"/>
                <a:cs typeface="Open Sans"/>
              </a:rPr>
              <a:t>Différentes formes d’assistance éducative peuvent être combinées.</a:t>
            </a:r>
          </a:p>
        </p:txBody>
      </p:sp>
      <p:sp>
        <p:nvSpPr>
          <p:cNvPr id="3" name="Titel 2">
            <a:extLst>
              <a:ext uri="{FF2B5EF4-FFF2-40B4-BE49-F238E27FC236}">
                <a16:creationId xmlns:a16="http://schemas.microsoft.com/office/drawing/2014/main" id="{3DF810D7-D963-4B9D-9509-5685540FFDF9}"/>
              </a:ext>
            </a:extLst>
          </p:cNvPr>
          <p:cNvSpPr>
            <a:spLocks noGrp="1"/>
          </p:cNvSpPr>
          <p:nvPr>
            <p:ph type="title"/>
          </p:nvPr>
        </p:nvSpPr>
        <p:spPr/>
        <p:txBody>
          <a:bodyPr/>
          <a:lstStyle/>
          <a:p>
            <a:r>
              <a:rPr lang="fr-FR" sz="2200" b="1" i="0" strike="noStrike" cap="none" spc="0" baseline="0" dirty="0">
                <a:solidFill>
                  <a:srgbClr val="000000"/>
                </a:solidFill>
                <a:effectLst/>
                <a:latin typeface="Open Sans"/>
                <a:ea typeface="Open Sans"/>
                <a:cs typeface="Open Sans"/>
              </a:rPr>
              <a:t>2.3.3 Aperçu des différents types d’actions éducatives</a:t>
            </a:r>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Actions éducatives</a:t>
            </a:r>
          </a:p>
        </p:txBody>
      </p:sp>
    </p:spTree>
    <p:extLst>
      <p:ext uri="{BB962C8B-B14F-4D97-AF65-F5344CB8AC3E}">
        <p14:creationId xmlns:p14="http://schemas.microsoft.com/office/powerpoint/2010/main" val="183336718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912030"/>
            <a:ext cx="9144000" cy="428738"/>
          </a:xfrm>
        </p:spPr>
        <p:txBody>
          <a:bodyPr>
            <a:noAutofit/>
          </a:bodyPr>
          <a:lstStyle/>
          <a:p>
            <a:r>
              <a:rPr lang="fr-FR" sz="1800" b="1" i="0" strike="noStrike" cap="none" spc="0" baseline="0" dirty="0">
                <a:solidFill>
                  <a:srgbClr val="000000"/>
                </a:solidFill>
                <a:effectLst/>
                <a:latin typeface="Open Sans"/>
                <a:ea typeface="Open Sans"/>
                <a:cs typeface="Open Sans"/>
              </a:rPr>
              <a:t>2.3.3.1 Mesures d’assistance éducative en milieu ouvert ou semi-ouvert</a:t>
            </a:r>
          </a:p>
        </p:txBody>
      </p:sp>
      <p:sp>
        <p:nvSpPr>
          <p:cNvPr id="8" name="Text Box 2">
            <a:extLst>
              <a:ext uri="{FF2B5EF4-FFF2-40B4-BE49-F238E27FC236}">
                <a16:creationId xmlns:a16="http://schemas.microsoft.com/office/drawing/2014/main" id="{20E485CE-B724-4FAD-8110-2883EE97D93B}"/>
              </a:ext>
            </a:extLst>
          </p:cNvPr>
          <p:cNvSpPr txBox="1">
            <a:spLocks noChangeArrowheads="1"/>
          </p:cNvSpPr>
          <p:nvPr/>
        </p:nvSpPr>
        <p:spPr bwMode="auto">
          <a:xfrm>
            <a:off x="600670" y="1730148"/>
            <a:ext cx="8003778" cy="3962400"/>
          </a:xfrm>
          <a:prstGeom prst="rect">
            <a:avLst/>
          </a:prstGeom>
          <a:noFill/>
          <a:ln w="9525">
            <a:noFill/>
            <a:miter lim="800000"/>
          </a:ln>
        </p:spPr>
        <p:txBody>
          <a:bodyPr wrap="square">
            <a:spAutoFit/>
          </a:bodyPr>
          <a:lstStyle/>
          <a:p>
            <a:pPr defTabSz="457200">
              <a:spcAft>
                <a:spcPts val="600"/>
              </a:spcAft>
              <a:defRPr/>
            </a:pPr>
            <a:r>
              <a:rPr lang="fr-FR" sz="1800" b="1" i="0" strike="noStrike" cap="none" spc="0" baseline="0" dirty="0">
                <a:solidFill>
                  <a:srgbClr val="000000"/>
                </a:solidFill>
                <a:effectLst/>
                <a:latin typeface="Open Sans"/>
                <a:ea typeface="Open Sans"/>
                <a:cs typeface="Open Sans"/>
              </a:rPr>
              <a:t>Mesures d’assistance éducative en milieu ouvert :</a:t>
            </a:r>
          </a:p>
          <a:p>
            <a:pPr marL="228600" indent="-228600" defTabSz="914400">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Dialogue avec les parents (art. 28 du SGB VIII)</a:t>
            </a:r>
          </a:p>
          <a:p>
            <a:pPr marL="228600" indent="-228600" defTabSz="914400">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Accompagnement collectif (art. 29)</a:t>
            </a:r>
          </a:p>
          <a:p>
            <a:pPr marL="228600" indent="-228600" defTabSz="914400">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Curatelle éducative, assistance éducative  (art. 30)</a:t>
            </a:r>
          </a:p>
          <a:p>
            <a:pPr marL="228600" indent="-228600" defTabSz="914400">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Actions éducatives à domicile (art. 31)</a:t>
            </a:r>
          </a:p>
          <a:p>
            <a:pPr defTabSz="457200">
              <a:spcAft>
                <a:spcPts val="600"/>
              </a:spcAft>
              <a:defRPr/>
            </a:pPr>
            <a:r>
              <a:rPr lang="fr-FR" sz="1800" b="0" i="0" strike="noStrike" cap="none" spc="0" baseline="0" dirty="0">
                <a:solidFill>
                  <a:srgbClr val="000000"/>
                </a:solidFill>
                <a:effectLst/>
                <a:latin typeface="Open Sans"/>
                <a:ea typeface="Open Sans"/>
                <a:cs typeface="Open Sans"/>
              </a:rPr>
              <a:t>Les mesures </a:t>
            </a:r>
            <a:r>
              <a:rPr lang="fr-FR" dirty="0">
                <a:solidFill>
                  <a:srgbClr val="000000"/>
                </a:solidFill>
                <a:latin typeface="Open Sans"/>
                <a:ea typeface="Open Sans"/>
                <a:cs typeface="Open Sans"/>
              </a:rPr>
              <a:t>d’assistance éducative </a:t>
            </a:r>
            <a:r>
              <a:rPr lang="fr-FR" sz="1800" b="0" i="0" strike="noStrike" cap="none" spc="0" baseline="0" dirty="0">
                <a:solidFill>
                  <a:srgbClr val="000000"/>
                </a:solidFill>
                <a:effectLst/>
                <a:latin typeface="Open Sans"/>
                <a:ea typeface="Open Sans"/>
                <a:cs typeface="Open Sans"/>
              </a:rPr>
              <a:t>en milieu ouvert sont gratuites.</a:t>
            </a:r>
          </a:p>
          <a:p>
            <a:pPr defTabSz="457200">
              <a:spcAft>
                <a:spcPts val="600"/>
              </a:spcAft>
              <a:defRPr/>
            </a:pPr>
            <a:endParaRPr lang="de-DE" dirty="0">
              <a:solidFill>
                <a:srgbClr val="000000"/>
              </a:solidFill>
            </a:endParaRPr>
          </a:p>
          <a:p>
            <a:pPr defTabSz="457200">
              <a:spcAft>
                <a:spcPts val="600"/>
              </a:spcAft>
              <a:defRPr/>
            </a:pPr>
            <a:r>
              <a:rPr lang="fr-FR" sz="1800" b="1" i="0" strike="noStrike" cap="none" spc="0" baseline="0" dirty="0">
                <a:solidFill>
                  <a:srgbClr val="000000"/>
                </a:solidFill>
                <a:effectLst/>
                <a:latin typeface="Open Sans"/>
                <a:ea typeface="Open Sans"/>
                <a:cs typeface="Open Sans"/>
              </a:rPr>
              <a:t>Mesures d’assistance éducative en milieu semi-ouvert :</a:t>
            </a:r>
          </a:p>
          <a:p>
            <a:pPr marL="228600" lvl="0" indent="-228600" defTabSz="914400">
              <a:spcAft>
                <a:spcPts val="600"/>
              </a:spcAft>
              <a:buClr>
                <a:schemeClr val="accent3"/>
              </a:buClr>
              <a:buSzPct val="160000"/>
              <a:buFont typeface="Arial" panose="020B0604020202020204" pitchFamily="34" charset="0"/>
              <a:buChar char="•"/>
            </a:pPr>
            <a:r>
              <a:rPr lang="fr-FR" sz="1600" b="0" i="0" strike="noStrike" cap="none" spc="0" baseline="0" dirty="0">
                <a:solidFill>
                  <a:srgbClr val="000000"/>
                </a:solidFill>
                <a:effectLst/>
                <a:latin typeface="Open Sans"/>
                <a:ea typeface="Open Sans"/>
                <a:cs typeface="Open Sans"/>
              </a:rPr>
              <a:t>Prise en charge collective après l’école (art. 32) </a:t>
            </a:r>
          </a:p>
          <a:p>
            <a:pPr marL="228600" lvl="0" indent="-228600" defTabSz="914400">
              <a:spcAft>
                <a:spcPts val="600"/>
              </a:spcAft>
              <a:buClr>
                <a:schemeClr val="accent3"/>
              </a:buClr>
              <a:buSzPct val="160000"/>
              <a:buFont typeface="Arial" panose="020B0604020202020204" pitchFamily="34" charset="0"/>
              <a:buChar char="•"/>
            </a:pPr>
            <a:r>
              <a:rPr lang="fr-FR" sz="1600" b="0" i="0" strike="noStrike" cap="none" spc="0" baseline="0" dirty="0">
                <a:solidFill>
                  <a:srgbClr val="000000"/>
                </a:solidFill>
                <a:effectLst/>
                <a:latin typeface="Open Sans"/>
                <a:ea typeface="Open Sans"/>
                <a:cs typeface="Open Sans"/>
              </a:rPr>
              <a:t>Placement adapté en famille d’accueil (art. 32)</a:t>
            </a:r>
            <a:endParaRPr lang="de-DE" altLang="de-DE" sz="1600" dirty="0">
              <a:solidFill>
                <a:srgbClr val="000000"/>
              </a:solidFill>
            </a:endParaRPr>
          </a:p>
          <a:p>
            <a:pPr defTabSz="457200">
              <a:defRPr/>
            </a:pPr>
            <a:r>
              <a:rPr lang="fr-FR" sz="1800" b="0" i="0" strike="noStrike" cap="none" spc="0" baseline="0" dirty="0">
                <a:solidFill>
                  <a:srgbClr val="000000"/>
                </a:solidFill>
                <a:effectLst/>
                <a:latin typeface="Open Sans"/>
                <a:ea typeface="Open Sans"/>
                <a:cs typeface="Open Sans"/>
              </a:rPr>
              <a:t>Les mesures </a:t>
            </a:r>
            <a:r>
              <a:rPr lang="fr-FR" dirty="0">
                <a:solidFill>
                  <a:srgbClr val="000000"/>
                </a:solidFill>
                <a:latin typeface="Open Sans"/>
                <a:ea typeface="Open Sans"/>
                <a:cs typeface="Open Sans"/>
              </a:rPr>
              <a:t>d’assistance éducative </a:t>
            </a:r>
            <a:r>
              <a:rPr lang="fr-FR" sz="1800" b="0" i="0" strike="noStrike" cap="none" spc="0" baseline="0" dirty="0">
                <a:solidFill>
                  <a:srgbClr val="000000"/>
                </a:solidFill>
                <a:effectLst/>
                <a:latin typeface="Open Sans"/>
                <a:ea typeface="Open Sans"/>
                <a:cs typeface="Open Sans"/>
              </a:rPr>
              <a:t>en milieu semi-ouvert peuvent entraîner des frais.</a:t>
            </a: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Actions éducatives</a:t>
            </a:r>
          </a:p>
        </p:txBody>
      </p:sp>
    </p:spTree>
    <p:extLst>
      <p:ext uri="{BB962C8B-B14F-4D97-AF65-F5344CB8AC3E}">
        <p14:creationId xmlns:p14="http://schemas.microsoft.com/office/powerpoint/2010/main" val="5926648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fr-FR" sz="1800" b="1" i="0" strike="noStrike" cap="none" spc="0" baseline="0" dirty="0">
                <a:solidFill>
                  <a:srgbClr val="000000"/>
                </a:solidFill>
                <a:effectLst/>
                <a:latin typeface="Open Sans"/>
                <a:ea typeface="Open Sans"/>
                <a:cs typeface="Open Sans"/>
              </a:rPr>
              <a:t>2.3.3.2 Placement familial</a:t>
            </a:r>
          </a:p>
        </p:txBody>
      </p:sp>
      <p:sp>
        <p:nvSpPr>
          <p:cNvPr id="7" name="Text Box 2">
            <a:extLst>
              <a:ext uri="{FF2B5EF4-FFF2-40B4-BE49-F238E27FC236}">
                <a16:creationId xmlns:a16="http://schemas.microsoft.com/office/drawing/2014/main" id="{5B9BDEF6-AF03-4B2B-98FF-66DD9670ACF3}"/>
              </a:ext>
            </a:extLst>
          </p:cNvPr>
          <p:cNvSpPr txBox="1">
            <a:spLocks noChangeArrowheads="1"/>
          </p:cNvSpPr>
          <p:nvPr/>
        </p:nvSpPr>
        <p:spPr bwMode="auto">
          <a:xfrm>
            <a:off x="539553" y="1703672"/>
            <a:ext cx="8003778" cy="4229100"/>
          </a:xfrm>
          <a:prstGeom prst="rect">
            <a:avLst/>
          </a:prstGeom>
          <a:noFill/>
          <a:ln w="9525">
            <a:noFill/>
            <a:miter lim="800000"/>
          </a:ln>
        </p:spPr>
        <p:txBody>
          <a:bodyPr wrap="square">
            <a:spAutoFit/>
          </a:bodyPr>
          <a:lstStyle/>
          <a:p>
            <a:pPr defTabSz="342900">
              <a:spcAft>
                <a:spcPts val="900"/>
              </a:spcAft>
              <a:defRPr/>
            </a:pPr>
            <a:r>
              <a:rPr lang="fr-FR" sz="1800" b="0" i="0" strike="noStrike" cap="none" spc="0" baseline="0" dirty="0">
                <a:solidFill>
                  <a:srgbClr val="000000"/>
                </a:solidFill>
                <a:effectLst/>
                <a:latin typeface="Open Sans"/>
                <a:ea typeface="Open Sans"/>
                <a:cs typeface="Open Sans"/>
              </a:rPr>
              <a:t>Le</a:t>
            </a:r>
            <a:r>
              <a:rPr lang="fr-FR" sz="1800" b="1" i="0" strike="noStrike" cap="none" spc="0" baseline="0" dirty="0">
                <a:solidFill>
                  <a:srgbClr val="000000"/>
                </a:solidFill>
                <a:effectLst/>
                <a:latin typeface="Open Sans"/>
                <a:ea typeface="Open Sans"/>
                <a:cs typeface="Open Sans"/>
              </a:rPr>
              <a:t> placement familial </a:t>
            </a:r>
            <a:r>
              <a:rPr lang="fr-FR" sz="1800" b="0" i="0" strike="noStrike" cap="none" spc="0" baseline="0" dirty="0">
                <a:solidFill>
                  <a:srgbClr val="000000"/>
                </a:solidFill>
                <a:effectLst/>
                <a:latin typeface="Open Sans"/>
                <a:ea typeface="Open Sans"/>
                <a:cs typeface="Open Sans"/>
              </a:rPr>
              <a:t>désigne la prise en charge à temps plein d’un enfant ou d’un jeune par une </a:t>
            </a:r>
            <a:r>
              <a:rPr lang="fr-FR" sz="1800" b="1" i="0" strike="noStrike" cap="none" spc="0" baseline="0" dirty="0">
                <a:solidFill>
                  <a:srgbClr val="000000"/>
                </a:solidFill>
                <a:effectLst/>
                <a:latin typeface="Open Sans"/>
                <a:ea typeface="Open Sans"/>
                <a:cs typeface="Open Sans"/>
              </a:rPr>
              <a:t>autre famille</a:t>
            </a:r>
            <a:r>
              <a:rPr lang="fr-FR" sz="1800" b="0" i="0" strike="noStrike" cap="none" spc="0" baseline="0" dirty="0">
                <a:solidFill>
                  <a:srgbClr val="000000"/>
                </a:solidFill>
                <a:effectLst/>
                <a:latin typeface="Open Sans"/>
                <a:ea typeface="Open Sans"/>
                <a:cs typeface="Open Sans"/>
              </a:rPr>
              <a:t> que la sienne. Il peut être temporaire ou définitif. </a:t>
            </a:r>
          </a:p>
          <a:p>
            <a:pPr defTabSz="342900">
              <a:spcAft>
                <a:spcPts val="900"/>
              </a:spcAft>
              <a:defRPr/>
            </a:pPr>
            <a:r>
              <a:rPr lang="fr-FR" sz="1800" b="0" i="0" strike="noStrike" cap="none" spc="0" baseline="0" dirty="0">
                <a:solidFill>
                  <a:srgbClr val="000000"/>
                </a:solidFill>
                <a:effectLst/>
                <a:latin typeface="Open Sans"/>
                <a:ea typeface="Open Sans"/>
                <a:cs typeface="Open Sans"/>
              </a:rPr>
              <a:t>L’objectif consiste à proposer des conditions de développement favorables aux enfants qui ne peuvent plus vivre chez leurs parents.</a:t>
            </a:r>
          </a:p>
          <a:p>
            <a:pPr defTabSz="342900">
              <a:spcAft>
                <a:spcPts val="900"/>
              </a:spcAft>
              <a:defRPr/>
            </a:pPr>
            <a:r>
              <a:rPr lang="fr-FR" sz="1800" b="0" i="0" strike="noStrike" cap="none" spc="0" baseline="0" dirty="0">
                <a:solidFill>
                  <a:srgbClr val="000000"/>
                </a:solidFill>
                <a:effectLst/>
                <a:latin typeface="Open Sans"/>
                <a:ea typeface="Open Sans"/>
                <a:cs typeface="Open Sans"/>
              </a:rPr>
              <a:t>Le placement familial s’inscrit dans une acception élargie de la notion de famille et reconnaît une grande variété de compositions familiales.</a:t>
            </a:r>
          </a:p>
          <a:p>
            <a:pPr defTabSz="342900">
              <a:spcAft>
                <a:spcPts val="900"/>
              </a:spcAft>
              <a:defRPr/>
            </a:pPr>
            <a:r>
              <a:rPr lang="fr-FR" sz="1800" b="0" i="0" strike="noStrike" cap="none" spc="0" baseline="0" dirty="0">
                <a:solidFill>
                  <a:srgbClr val="000000"/>
                </a:solidFill>
                <a:effectLst/>
                <a:latin typeface="Open Sans"/>
                <a:ea typeface="Open Sans"/>
                <a:cs typeface="Open Sans"/>
              </a:rPr>
              <a:t>Les parents conservent le droit d’entretenir un lien avec leur enfant et peuvent bénéficier de mesures d’accompagnement et de soutien, notamment à cet effet (art. 37).</a:t>
            </a:r>
          </a:p>
          <a:p>
            <a:pPr defTabSz="342900">
              <a:spcAft>
                <a:spcPts val="900"/>
              </a:spcAft>
              <a:defRPr/>
            </a:pPr>
            <a:r>
              <a:rPr lang="fr-FR" sz="1800" b="0" i="0" strike="noStrike" cap="none" spc="0" baseline="0" dirty="0">
                <a:solidFill>
                  <a:srgbClr val="000000"/>
                </a:solidFill>
                <a:effectLst/>
                <a:latin typeface="Open Sans"/>
                <a:ea typeface="Open Sans"/>
                <a:cs typeface="Open Sans"/>
              </a:rPr>
              <a:t>Les assistants familiaux peuvent également bénéficier d’un accompagnement (art. 37a).</a:t>
            </a:r>
          </a:p>
          <a:p>
            <a:pPr marL="257175" indent="-257175" defTabSz="342900">
              <a:spcAft>
                <a:spcPts val="450"/>
              </a:spcAft>
              <a:buFont typeface="Arial" panose="020B0604020202020204" pitchFamily="34" charset="0"/>
              <a:buChar char="•"/>
              <a:defRPr/>
            </a:pPr>
            <a:endParaRPr lang="de-DE" b="1" dirty="0">
              <a:solidFill>
                <a:srgbClr val="293341"/>
              </a:solidFill>
            </a:endParaRPr>
          </a:p>
        </p:txBody>
      </p:sp>
      <p:sp>
        <p:nvSpPr>
          <p:cNvPr id="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Actions éducatives</a:t>
            </a:r>
          </a:p>
        </p:txBody>
      </p:sp>
    </p:spTree>
    <p:extLst>
      <p:ext uri="{BB962C8B-B14F-4D97-AF65-F5344CB8AC3E}">
        <p14:creationId xmlns:p14="http://schemas.microsoft.com/office/powerpoint/2010/main" val="267853001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fr-FR" sz="1800" b="1" i="0" strike="noStrike" cap="none" spc="0" baseline="0" dirty="0">
                <a:solidFill>
                  <a:srgbClr val="000000"/>
                </a:solidFill>
                <a:effectLst/>
                <a:latin typeface="Open Sans"/>
                <a:ea typeface="Open Sans"/>
                <a:cs typeface="Open Sans"/>
              </a:rPr>
              <a:t>2.3.3.3 Placements institutionnels</a:t>
            </a:r>
            <a:endParaRPr lang="de-DE" sz="1800" dirty="0"/>
          </a:p>
        </p:txBody>
      </p:sp>
      <p:sp>
        <p:nvSpPr>
          <p:cNvPr id="8" name="Rechteck 7">
            <a:extLst>
              <a:ext uri="{FF2B5EF4-FFF2-40B4-BE49-F238E27FC236}">
                <a16:creationId xmlns:a16="http://schemas.microsoft.com/office/drawing/2014/main" id="{074B0B96-438E-41AB-8A03-26A2A8158B37}"/>
              </a:ext>
            </a:extLst>
          </p:cNvPr>
          <p:cNvSpPr/>
          <p:nvPr/>
        </p:nvSpPr>
        <p:spPr>
          <a:xfrm>
            <a:off x="822130" y="1820448"/>
            <a:ext cx="7535485" cy="2865120"/>
          </a:xfrm>
          <a:prstGeom prst="rect">
            <a:avLst/>
          </a:prstGeom>
        </p:spPr>
        <p:txBody>
          <a:bodyPr wrap="square">
            <a:spAutoFit/>
          </a:bodyPr>
          <a:lstStyle/>
          <a:p>
            <a:pPr defTabSz="457200">
              <a:spcAft>
                <a:spcPts val="800"/>
              </a:spcAft>
            </a:pPr>
            <a:r>
              <a:rPr lang="fr-FR" sz="1800" b="0" i="0" strike="noStrike" cap="none" spc="0" baseline="0" dirty="0">
                <a:solidFill>
                  <a:srgbClr val="000000"/>
                </a:solidFill>
                <a:effectLst/>
                <a:latin typeface="Open Sans"/>
                <a:ea typeface="Open Sans"/>
                <a:cs typeface="Open Sans"/>
              </a:rPr>
              <a:t>Les </a:t>
            </a:r>
            <a:r>
              <a:rPr lang="fr-FR" sz="1800" b="1" i="0" strike="noStrike" cap="none" spc="0" baseline="0" dirty="0">
                <a:solidFill>
                  <a:srgbClr val="000000"/>
                </a:solidFill>
                <a:effectLst/>
                <a:latin typeface="Open Sans"/>
                <a:ea typeface="Open Sans"/>
                <a:cs typeface="Open Sans"/>
              </a:rPr>
              <a:t>placements institutionnels</a:t>
            </a:r>
            <a:r>
              <a:rPr lang="fr-FR" sz="1800" b="0" i="0" strike="noStrike" cap="none" spc="0" baseline="0" dirty="0">
                <a:solidFill>
                  <a:srgbClr val="000000"/>
                </a:solidFill>
                <a:effectLst/>
                <a:latin typeface="Open Sans"/>
                <a:ea typeface="Open Sans"/>
                <a:cs typeface="Open Sans"/>
              </a:rPr>
              <a:t> désignent les placements en foyer ou dans tout autre type de structure d’hébergement encadré (accueil collectif </a:t>
            </a:r>
            <a:r>
              <a:rPr lang="fr-FR" sz="1800" b="0" i="0" strike="noStrike" cap="none" spc="0" baseline="0" dirty="0" err="1">
                <a:solidFill>
                  <a:srgbClr val="000000"/>
                </a:solidFill>
                <a:effectLst/>
                <a:latin typeface="Open Sans"/>
                <a:ea typeface="Open Sans"/>
                <a:cs typeface="Open Sans"/>
              </a:rPr>
              <a:t>multigroupes</a:t>
            </a:r>
            <a:r>
              <a:rPr lang="fr-FR" sz="1800" b="0" i="0" strike="noStrike" cap="none" spc="0" baseline="0" dirty="0">
                <a:solidFill>
                  <a:srgbClr val="000000"/>
                </a:solidFill>
                <a:effectLst/>
                <a:latin typeface="Open Sans"/>
                <a:ea typeface="Open Sans"/>
                <a:cs typeface="Open Sans"/>
              </a:rPr>
              <a:t>, villages d’enfants, logement individuel encadré, etc.).</a:t>
            </a:r>
          </a:p>
          <a:p>
            <a:pPr defTabSz="457200">
              <a:spcAft>
                <a:spcPts val="800"/>
              </a:spcAft>
            </a:pPr>
            <a:endParaRPr lang="de-DE" b="1" dirty="0">
              <a:solidFill>
                <a:srgbClr val="000000"/>
              </a:solidFill>
              <a:latin typeface="Open Sans"/>
              <a:ea typeface="Calibri" panose="020F0502020204030204" pitchFamily="34" charset="0"/>
              <a:cs typeface="Times New Roman" panose="02020603050405020304" pitchFamily="18" charset="0"/>
            </a:endParaRPr>
          </a:p>
          <a:p>
            <a:pPr defTabSz="457200">
              <a:spcAft>
                <a:spcPts val="800"/>
              </a:spcAft>
            </a:pPr>
            <a:r>
              <a:rPr lang="fr-FR" sz="1800" b="1" i="0" strike="noStrike" cap="none" spc="0" baseline="0" dirty="0">
                <a:solidFill>
                  <a:srgbClr val="000000"/>
                </a:solidFill>
                <a:effectLst/>
                <a:latin typeface="Open Sans"/>
                <a:ea typeface="Open Sans"/>
                <a:cs typeface="Open Sans"/>
              </a:rPr>
              <a:t>Ils peuvent poursuivre trois objectifs différents :</a:t>
            </a:r>
          </a:p>
          <a:p>
            <a:pPr marL="698500" indent="-342900" defTabSz="457200">
              <a:buFont typeface="+mj-lt"/>
              <a:buAutoNum type="arabicPeriod"/>
            </a:pPr>
            <a:r>
              <a:rPr lang="fr-FR" sz="1800" b="0" i="0" strike="noStrike" cap="none" spc="0" baseline="0" dirty="0">
                <a:solidFill>
                  <a:srgbClr val="000000"/>
                </a:solidFill>
                <a:effectLst/>
                <a:latin typeface="Open Sans"/>
                <a:ea typeface="Open Sans"/>
                <a:cs typeface="Open Sans"/>
              </a:rPr>
              <a:t>le retour de l’enfant dans sa famille,</a:t>
            </a:r>
          </a:p>
          <a:p>
            <a:pPr marL="698500" indent="-342900" defTabSz="457200">
              <a:buFont typeface="+mj-lt"/>
              <a:buAutoNum type="arabicPeriod"/>
            </a:pPr>
            <a:r>
              <a:rPr lang="fr-FR" sz="1800" b="0" i="0" strike="noStrike" cap="none" spc="0" baseline="0" dirty="0">
                <a:solidFill>
                  <a:srgbClr val="000000"/>
                </a:solidFill>
                <a:effectLst/>
                <a:latin typeface="Open Sans"/>
                <a:ea typeface="Open Sans"/>
                <a:cs typeface="Open Sans"/>
              </a:rPr>
              <a:t>la préparation à un placement familial,</a:t>
            </a:r>
          </a:p>
          <a:p>
            <a:pPr marL="698500" indent="-342900" defTabSz="457200">
              <a:spcAft>
                <a:spcPts val="800"/>
              </a:spcAft>
              <a:buFont typeface="+mj-lt"/>
              <a:buAutoNum type="arabicPeriod"/>
            </a:pPr>
            <a:r>
              <a:rPr lang="fr-FR" sz="1800" b="0" i="0" strike="noStrike" cap="none" spc="0" baseline="0" dirty="0">
                <a:solidFill>
                  <a:srgbClr val="000000"/>
                </a:solidFill>
                <a:effectLst/>
                <a:latin typeface="Open Sans"/>
                <a:ea typeface="Open Sans"/>
                <a:cs typeface="Open Sans"/>
              </a:rPr>
              <a:t>la préparation à l’indépendance (séjours longs).</a:t>
            </a:r>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Actions éducatives</a:t>
            </a:r>
          </a:p>
        </p:txBody>
      </p:sp>
    </p:spTree>
    <p:extLst>
      <p:ext uri="{BB962C8B-B14F-4D97-AF65-F5344CB8AC3E}">
        <p14:creationId xmlns:p14="http://schemas.microsoft.com/office/powerpoint/2010/main" val="41042730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2.3.4 Répartition quantitative des actions éducatives</a:t>
            </a:r>
          </a:p>
        </p:txBody>
      </p:sp>
      <p:sp>
        <p:nvSpPr>
          <p:cNvPr id="9" name="Inhaltsplatzhalter 2">
            <a:extLst>
              <a:ext uri="{FF2B5EF4-FFF2-40B4-BE49-F238E27FC236}">
                <a16:creationId xmlns:a16="http://schemas.microsoft.com/office/drawing/2014/main" id="{44442D46-0B6C-5448-B05C-55961C26E490}"/>
              </a:ext>
            </a:extLst>
          </p:cNvPr>
          <p:cNvSpPr>
            <a:spLocks noGrp="1"/>
          </p:cNvSpPr>
          <p:nvPr>
            <p:ph idx="1"/>
          </p:nvPr>
        </p:nvSpPr>
        <p:spPr>
          <a:xfrm>
            <a:off x="107504" y="1528282"/>
            <a:ext cx="8928992" cy="676582"/>
          </a:xfrm>
        </p:spPr>
        <p:txBody>
          <a:bodyPr>
            <a:normAutofit/>
          </a:bodyPr>
          <a:lstStyle/>
          <a:p>
            <a:pPr marL="0" indent="0" algn="ctr">
              <a:buNone/>
            </a:pPr>
            <a:r>
              <a:rPr lang="fr-FR" sz="1400" b="1" i="0" strike="noStrike" cap="none" spc="0" baseline="0" dirty="0">
                <a:solidFill>
                  <a:srgbClr val="000000"/>
                </a:solidFill>
                <a:effectLst/>
                <a:latin typeface="Open Sans"/>
                <a:ea typeface="Open Sans"/>
                <a:cs typeface="Open Sans"/>
              </a:rPr>
              <a:t>Nombre de mineurs pris en charge par type de mesure</a:t>
            </a:r>
            <a:br>
              <a:rPr sz="1400" dirty="0"/>
            </a:br>
            <a:r>
              <a:rPr lang="fr-FR" sz="1400" b="1" i="0" strike="noStrike" cap="none" spc="0" baseline="0" dirty="0">
                <a:solidFill>
                  <a:srgbClr val="000000"/>
                </a:solidFill>
                <a:effectLst/>
                <a:latin typeface="Open Sans"/>
                <a:ea typeface="Open Sans"/>
                <a:cs typeface="Open Sans"/>
              </a:rPr>
              <a:t>(somme des prestations en cours et achevées en 2019 ; part en  % ; N = 1 026 882)</a:t>
            </a:r>
          </a:p>
        </p:txBody>
      </p:sp>
      <p:sp>
        <p:nvSpPr>
          <p:cNvPr id="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Actions éducatives</a:t>
            </a:r>
          </a:p>
        </p:txBody>
      </p:sp>
      <p:graphicFrame>
        <p:nvGraphicFramePr>
          <p:cNvPr id="2" name="Diagramm 6">
            <a:extLst>
              <a:ext uri="{FF2B5EF4-FFF2-40B4-BE49-F238E27FC236}">
                <a16:creationId xmlns:a16="http://schemas.microsoft.com/office/drawing/2014/main" id="{22B39F4B-7AC3-27F0-0B16-C28429CF09DB}"/>
              </a:ext>
            </a:extLst>
          </p:cNvPr>
          <p:cNvGraphicFramePr>
            <a:graphicFrameLocks noGrp="1"/>
          </p:cNvGraphicFramePr>
          <p:nvPr>
            <p:extLst>
              <p:ext uri="{D42A27DB-BD31-4B8C-83A1-F6EECF244321}">
                <p14:modId xmlns:p14="http://schemas.microsoft.com/office/powerpoint/2010/main" val="1959817261"/>
              </p:ext>
            </p:extLst>
          </p:nvPr>
        </p:nvGraphicFramePr>
        <p:xfrm>
          <a:off x="539552" y="2204863"/>
          <a:ext cx="8117532" cy="4044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741033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Aufgaben und Handlungsfelder">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a:solidFill>
                  <a:srgbClr val="000000"/>
                </a:solidFill>
                <a:effectLst/>
                <a:latin typeface="Open Sans SemiBold"/>
                <a:ea typeface="Open Sans SemiBold"/>
                <a:cs typeface="Open Sans SemiBold"/>
              </a:rPr>
              <a:t>2. Missions et domaines d’intervention</a:t>
            </a:r>
          </a:p>
        </p:txBody>
      </p:sp>
      <p:sp>
        <p:nvSpPr>
          <p:cNvPr id="3" name="2.4 Teilhabeleistungen">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fontScale="97500"/>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2.4 Prestations d’aide à l’intégration</a:t>
            </a:r>
          </a:p>
        </p:txBody>
      </p:sp>
    </p:spTree>
    <p:extLst>
      <p:ext uri="{BB962C8B-B14F-4D97-AF65-F5344CB8AC3E}">
        <p14:creationId xmlns:p14="http://schemas.microsoft.com/office/powerpoint/2010/main" val="396232074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632818"/>
            <a:ext cx="8126656" cy="4664824"/>
          </a:xfrm>
        </p:spPr>
        <p:txBody>
          <a:bodyPr vert="horz" lIns="91440" tIns="45720" rIns="91440" bIns="45720" rtlCol="0" anchor="t">
            <a:normAutofit fontScale="92500"/>
          </a:bodyPr>
          <a:lstStyle/>
          <a:p>
            <a:pPr marL="0" indent="0">
              <a:buNone/>
            </a:pPr>
            <a:r>
              <a:rPr lang="fr-FR" sz="1800" b="1" i="0" strike="noStrike" cap="none" spc="0" baseline="0" dirty="0">
                <a:solidFill>
                  <a:srgbClr val="000000"/>
                </a:solidFill>
                <a:effectLst/>
                <a:latin typeface="Open Sans"/>
                <a:ea typeface="Open Sans"/>
                <a:cs typeface="Open Sans"/>
              </a:rPr>
              <a:t>Personne en situation de handicap </a:t>
            </a:r>
            <a:r>
              <a:rPr lang="fr-FR" sz="1800" b="0" i="0" strike="noStrike" cap="none" spc="0" baseline="0" dirty="0">
                <a:solidFill>
                  <a:srgbClr val="000000"/>
                </a:solidFill>
                <a:effectLst/>
                <a:latin typeface="Open Sans"/>
                <a:ea typeface="Open Sans"/>
                <a:cs typeface="Open Sans"/>
              </a:rPr>
              <a:t>(</a:t>
            </a:r>
            <a:r>
              <a:rPr lang="fr-FR" sz="1800" b="0" i="1" strike="noStrike" cap="none" spc="0" baseline="0" dirty="0">
                <a:solidFill>
                  <a:srgbClr val="000000"/>
                </a:solidFill>
                <a:effectLst/>
                <a:latin typeface="Open Sans"/>
                <a:ea typeface="Open Sans"/>
                <a:cs typeface="Open Sans"/>
              </a:rPr>
              <a:t>cf. art. 2 du SGB IX</a:t>
            </a:r>
            <a:r>
              <a:rPr lang="fr-FR" sz="1800" b="0" i="0" strike="noStrike" cap="none" spc="0" baseline="0" dirty="0">
                <a:solidFill>
                  <a:srgbClr val="000000"/>
                </a:solidFill>
                <a:effectLst/>
                <a:latin typeface="Open Sans"/>
                <a:ea typeface="Open Sans"/>
                <a:cs typeface="Open Sans"/>
              </a:rPr>
              <a:t>) = personne présentant une déficience physique, psychique, intellectuelle ou sensorielle dont l’association avec des barrières </a:t>
            </a:r>
            <a:r>
              <a:rPr lang="fr-FR" sz="1800" b="0" dirty="0">
                <a:latin typeface="Open Sans"/>
                <a:ea typeface="Open Sans"/>
                <a:cs typeface="Open Sans"/>
              </a:rPr>
              <a:t>psychologiques ou structurelles</a:t>
            </a:r>
            <a:r>
              <a:rPr lang="fr-FR" sz="1800" b="0" i="0" strike="noStrike" cap="none" spc="0" baseline="0" dirty="0">
                <a:solidFill>
                  <a:srgbClr val="000000"/>
                </a:solidFill>
                <a:effectLst/>
                <a:latin typeface="Open Sans"/>
                <a:ea typeface="Open Sans"/>
                <a:cs typeface="Open Sans"/>
              </a:rPr>
              <a:t> fait (ou risque de faire) obstacle à sa pleine participation à la société.</a:t>
            </a:r>
            <a:r>
              <a:rPr lang="fr-FR" sz="1800" b="0" dirty="0">
                <a:latin typeface="Open Sans"/>
                <a:ea typeface="Open Sans"/>
                <a:cs typeface="Open Sans"/>
              </a:rPr>
              <a:t> </a:t>
            </a:r>
            <a:endParaRPr lang="fr-FR" sz="1800" b="0" i="0" strike="noStrike" cap="none" spc="0" baseline="0" dirty="0">
              <a:solidFill>
                <a:srgbClr val="000000"/>
              </a:solidFill>
              <a:effectLst/>
              <a:latin typeface="Open Sans"/>
              <a:ea typeface="Open Sans"/>
              <a:cs typeface="Open Sans"/>
            </a:endParaRPr>
          </a:p>
          <a:p>
            <a:pPr marL="0" indent="0">
              <a:buNone/>
            </a:pPr>
            <a:r>
              <a:rPr lang="fr-FR" sz="1600" b="0" i="0" strike="noStrike" cap="none" spc="0" baseline="0" dirty="0">
                <a:solidFill>
                  <a:srgbClr val="000000"/>
                </a:solidFill>
                <a:effectLst/>
                <a:latin typeface="Open Sans"/>
                <a:ea typeface="Open Sans"/>
                <a:cs typeface="Open Sans"/>
              </a:rPr>
              <a:t>Les prestations en faveur de la participation sociale pleine et entière des personnes en situation de handicap sont prises en charge par </a:t>
            </a:r>
            <a:r>
              <a:rPr lang="fr-FR" sz="1600" b="1" i="0" strike="noStrike" cap="none" spc="0" baseline="0" dirty="0">
                <a:solidFill>
                  <a:srgbClr val="000000"/>
                </a:solidFill>
                <a:effectLst/>
                <a:latin typeface="Open Sans"/>
                <a:ea typeface="Open Sans"/>
                <a:cs typeface="Open Sans"/>
              </a:rPr>
              <a:t>différents acteurs</a:t>
            </a:r>
            <a:r>
              <a:rPr lang="fr-FR" sz="1600" b="0" i="0" strike="noStrike" cap="none" spc="0" baseline="0" dirty="0">
                <a:solidFill>
                  <a:srgbClr val="000000"/>
                </a:solidFill>
                <a:effectLst/>
                <a:latin typeface="Open Sans"/>
                <a:ea typeface="Open Sans"/>
                <a:cs typeface="Open Sans"/>
              </a:rPr>
              <a:t>.</a:t>
            </a:r>
          </a:p>
          <a:p>
            <a:pPr marL="0" indent="0">
              <a:buNone/>
            </a:pPr>
            <a:r>
              <a:rPr lang="fr-FR" sz="1600" b="0" i="0" strike="noStrike" cap="none" spc="0" baseline="0" dirty="0">
                <a:solidFill>
                  <a:srgbClr val="000000"/>
                </a:solidFill>
                <a:effectLst/>
                <a:latin typeface="Open Sans"/>
                <a:ea typeface="Open Sans"/>
                <a:cs typeface="Open Sans"/>
              </a:rPr>
              <a:t>L’</a:t>
            </a:r>
            <a:r>
              <a:rPr lang="fr-FR" sz="1600" b="1" i="0" strike="noStrike" cap="none" spc="0" baseline="0" dirty="0">
                <a:solidFill>
                  <a:srgbClr val="000000"/>
                </a:solidFill>
                <a:effectLst/>
                <a:latin typeface="Open Sans"/>
                <a:ea typeface="Open Sans"/>
                <a:cs typeface="Open Sans"/>
              </a:rPr>
              <a:t>aide sociale à l’enfance et à la jeunesse</a:t>
            </a:r>
            <a:r>
              <a:rPr lang="fr-FR" sz="1600" b="0" i="0" strike="noStrike" cap="none" spc="0" baseline="0" dirty="0">
                <a:solidFill>
                  <a:srgbClr val="000000"/>
                </a:solidFill>
                <a:effectLst/>
                <a:latin typeface="Open Sans"/>
                <a:ea typeface="Open Sans"/>
                <a:cs typeface="Open Sans"/>
              </a:rPr>
              <a:t> est compétente en matière d’aide à l’intégration des jeunes en situation ou à risque de </a:t>
            </a:r>
            <a:r>
              <a:rPr lang="fr-FR" sz="1600" b="1" i="0" strike="noStrike" cap="none" spc="0" baseline="0" dirty="0">
                <a:solidFill>
                  <a:srgbClr val="000000"/>
                </a:solidFill>
                <a:effectLst/>
                <a:latin typeface="Open Sans"/>
                <a:ea typeface="Open Sans"/>
                <a:cs typeface="Open Sans"/>
              </a:rPr>
              <a:t>handicap psychique</a:t>
            </a:r>
            <a:r>
              <a:rPr lang="fr-FR" sz="1600" b="0" i="0" strike="noStrike" cap="none" spc="0" baseline="0" dirty="0">
                <a:solidFill>
                  <a:srgbClr val="000000"/>
                </a:solidFill>
                <a:effectLst/>
                <a:latin typeface="Open Sans"/>
                <a:ea typeface="Open Sans"/>
                <a:cs typeface="Open Sans"/>
              </a:rPr>
              <a:t> (art. 35a du SGB VIII).</a:t>
            </a:r>
          </a:p>
          <a:p>
            <a:pPr marL="0" indent="0">
              <a:buNone/>
            </a:pPr>
            <a:r>
              <a:rPr lang="fr-FR" sz="1600" b="0" i="0" strike="noStrike" cap="none" spc="0" baseline="0" dirty="0">
                <a:solidFill>
                  <a:srgbClr val="000000"/>
                </a:solidFill>
                <a:effectLst/>
                <a:latin typeface="Open Sans"/>
                <a:ea typeface="Open Sans"/>
                <a:cs typeface="Open Sans"/>
              </a:rPr>
              <a:t>Le destinataire de cette aide est le </a:t>
            </a:r>
            <a:r>
              <a:rPr lang="fr-FR" sz="1600" b="1" i="0" strike="noStrike" cap="none" spc="0" baseline="0" dirty="0">
                <a:solidFill>
                  <a:srgbClr val="000000"/>
                </a:solidFill>
                <a:effectLst/>
                <a:latin typeface="Open Sans"/>
                <a:ea typeface="Open Sans"/>
                <a:cs typeface="Open Sans"/>
              </a:rPr>
              <a:t>jeune</a:t>
            </a:r>
            <a:r>
              <a:rPr lang="fr-FR" sz="1600" b="0" i="0" strike="noStrike" cap="none" spc="0" baseline="0" dirty="0">
                <a:solidFill>
                  <a:srgbClr val="000000"/>
                </a:solidFill>
                <a:effectLst/>
                <a:latin typeface="Open Sans"/>
                <a:ea typeface="Open Sans"/>
                <a:cs typeface="Open Sans"/>
              </a:rPr>
              <a:t> lui-même.</a:t>
            </a:r>
          </a:p>
          <a:p>
            <a:pPr marL="490220" lvl="1" indent="-220345">
              <a:buClr>
                <a:srgbClr val="3C5E89"/>
              </a:buClr>
            </a:pPr>
            <a:r>
              <a:rPr lang="fr-FR" sz="1400" b="0" i="0" strike="noStrike" cap="none" spc="0" baseline="0" dirty="0">
                <a:solidFill>
                  <a:srgbClr val="000000"/>
                </a:solidFill>
                <a:effectLst/>
                <a:latin typeface="Open Sans"/>
                <a:ea typeface="Open Sans"/>
                <a:cs typeface="Open Sans"/>
              </a:rPr>
              <a:t>Le handicap psychique est diagnostiqué par un pédopsychiatre ou par un psychothérapeute, tandis que les freins à la participation sociale sont identifiés par le service communal d’aide sociale à l’enfance et à la jeunesse.</a:t>
            </a:r>
          </a:p>
          <a:p>
            <a:pPr marL="0" lvl="1" indent="0">
              <a:buClr>
                <a:srgbClr val="3C5E89"/>
              </a:buClr>
              <a:buNone/>
            </a:pPr>
            <a:r>
              <a:rPr lang="fr-FR" sz="1600" dirty="0">
                <a:cs typeface="Open Sans"/>
              </a:rPr>
              <a:t>Le </a:t>
            </a:r>
            <a:r>
              <a:rPr lang="fr-FR" sz="1600" b="1" dirty="0">
                <a:cs typeface="Open Sans"/>
              </a:rPr>
              <a:t>contenu des prestations</a:t>
            </a:r>
            <a:r>
              <a:rPr lang="fr-FR" sz="1600" dirty="0">
                <a:cs typeface="Open Sans"/>
              </a:rPr>
              <a:t> proposées est défini dans le </a:t>
            </a:r>
            <a:r>
              <a:rPr lang="fr-FR" sz="1600" b="1" dirty="0">
                <a:cs typeface="Open Sans"/>
              </a:rPr>
              <a:t>SGB IX</a:t>
            </a:r>
            <a:r>
              <a:rPr lang="fr-FR" sz="1600" dirty="0">
                <a:cs typeface="Open Sans"/>
              </a:rPr>
              <a:t>.</a:t>
            </a:r>
            <a:endParaRPr lang="fr-FR" sz="1400" b="0" i="0" strike="noStrike" cap="none" spc="0" baseline="0" dirty="0">
              <a:solidFill>
                <a:srgbClr val="000000"/>
              </a:solidFill>
              <a:effectLst/>
              <a:latin typeface="Open Sans"/>
              <a:ea typeface="Open Sans"/>
              <a:cs typeface="Open Sans"/>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2.4.1 Fondements des droits à l’aide à l’intégration</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Aide l’intégration</a:t>
            </a:r>
          </a:p>
        </p:txBody>
      </p:sp>
    </p:spTree>
    <p:extLst>
      <p:ext uri="{BB962C8B-B14F-4D97-AF65-F5344CB8AC3E}">
        <p14:creationId xmlns:p14="http://schemas.microsoft.com/office/powerpoint/2010/main" val="26984128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1.1.2 Familles</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buNone/>
            </a:pPr>
            <a:r>
              <a:rPr lang="fr-FR" sz="1800" b="0" i="0" strike="noStrike" cap="none" spc="0" baseline="0" dirty="0">
                <a:solidFill>
                  <a:srgbClr val="000000"/>
                </a:solidFill>
                <a:effectLst/>
                <a:latin typeface="Open Sans"/>
                <a:ea typeface="Open Sans"/>
                <a:cs typeface="Open Sans"/>
              </a:rPr>
              <a:t>La </a:t>
            </a:r>
            <a:r>
              <a:rPr lang="fr-FR" sz="1800" b="1" i="0" strike="noStrike" cap="none" spc="0" baseline="0" dirty="0">
                <a:solidFill>
                  <a:srgbClr val="000000"/>
                </a:solidFill>
                <a:effectLst/>
                <a:latin typeface="Open Sans"/>
                <a:ea typeface="Open Sans"/>
                <a:cs typeface="Open Sans"/>
              </a:rPr>
              <a:t>composition des foyers varie</a:t>
            </a:r>
            <a:r>
              <a:rPr lang="fr-FR" sz="1800" b="0" i="0" strike="noStrike" cap="none" spc="0" baseline="0" dirty="0">
                <a:solidFill>
                  <a:srgbClr val="000000"/>
                </a:solidFill>
                <a:effectLst/>
                <a:latin typeface="Open Sans"/>
                <a:ea typeface="Open Sans"/>
                <a:cs typeface="Open Sans"/>
              </a:rPr>
              <a:t> beaucoup selon les enfants et les jeunes, l’un des éléments décisifs étant le fait de vivre avec ses deux parents ou de grandir au sein d’une famille monoparentale.</a:t>
            </a:r>
            <a:endParaRPr lang="de-DE" sz="1800" dirty="0">
              <a:solidFill>
                <a:srgbClr val="000000"/>
              </a:solidFill>
            </a:endParaRPr>
          </a:p>
          <a:p>
            <a:pPr marL="0" indent="0">
              <a:buNone/>
            </a:pPr>
            <a:r>
              <a:rPr lang="fr-FR" sz="1800" b="0" i="0" strike="noStrike" cap="none" spc="0" baseline="0" dirty="0">
                <a:solidFill>
                  <a:srgbClr val="000000"/>
                </a:solidFill>
                <a:effectLst/>
                <a:latin typeface="Open Sans"/>
                <a:ea typeface="Open Sans"/>
                <a:cs typeface="Open Sans"/>
              </a:rPr>
              <a:t>Familles avec </a:t>
            </a:r>
            <a:r>
              <a:rPr lang="fr-FR" sz="1800" b="0" dirty="0">
                <a:cs typeface="Open Sans"/>
              </a:rPr>
              <a:t>enfant(s) </a:t>
            </a:r>
            <a:r>
              <a:rPr lang="fr-FR" sz="1800" b="0" i="0" strike="noStrike" cap="none" spc="0" baseline="0" dirty="0">
                <a:solidFill>
                  <a:srgbClr val="000000"/>
                </a:solidFill>
                <a:effectLst/>
                <a:latin typeface="Open Sans"/>
                <a:ea typeface="Open Sans"/>
                <a:cs typeface="Open Sans"/>
              </a:rPr>
              <a:t>de moins de 18 ans en Allemagne en 2019 : 8,19 millions (1 enfant : 51 % ; 2 enfants : 37 % ; 3 enfants ou plus : 12 %)</a:t>
            </a:r>
            <a:r>
              <a:rPr lang="fr-FR" sz="2000" b="0" i="0" strike="noStrike" cap="none" spc="0" baseline="0" dirty="0">
                <a:solidFill>
                  <a:srgbClr val="000000"/>
                </a:solidFill>
                <a:effectLst/>
                <a:latin typeface="Open Sans"/>
                <a:ea typeface="Open Sans"/>
                <a:cs typeface="Open Sans"/>
              </a:rPr>
              <a:t>  </a:t>
            </a:r>
          </a:p>
          <a:p>
            <a:pPr marL="896938" lvl="1" indent="-627063">
              <a:buNone/>
            </a:pPr>
            <a:r>
              <a:rPr lang="fr-FR" sz="1700" b="0" i="0" strike="noStrike" cap="none" spc="0" baseline="0" dirty="0">
                <a:solidFill>
                  <a:srgbClr val="000000"/>
                </a:solidFill>
                <a:effectLst/>
                <a:latin typeface="Open Sans"/>
                <a:ea typeface="Open Sans"/>
                <a:cs typeface="Open Sans"/>
              </a:rPr>
              <a:t>Dont familles monoparentales avec enfant(s) de moins de 18 ans en Allemagne en 2019 : 1,52 million</a:t>
            </a:r>
            <a:br>
              <a:rPr sz="1700" dirty="0"/>
            </a:br>
            <a:r>
              <a:rPr lang="fr-FR" sz="1700" b="0" i="0" strike="noStrike" cap="none" spc="0" baseline="0" dirty="0">
                <a:solidFill>
                  <a:srgbClr val="000000"/>
                </a:solidFill>
                <a:effectLst/>
                <a:latin typeface="Open Sans"/>
                <a:ea typeface="Open Sans"/>
                <a:cs typeface="Open Sans"/>
              </a:rPr>
              <a:t>(part des familles monoparentales parmi les familles avec enfant[s] de moins de 18 ans : 19 %) </a:t>
            </a:r>
            <a:br>
              <a:rPr lang="fr-FR" sz="1700" b="0" i="0" strike="noStrike" cap="none" spc="0" baseline="0" dirty="0">
                <a:solidFill>
                  <a:srgbClr val="000000"/>
                </a:solidFill>
                <a:effectLst/>
                <a:latin typeface="Open Sans"/>
                <a:ea typeface="Open Sans"/>
                <a:cs typeface="Open Sans"/>
              </a:rPr>
            </a:br>
            <a:r>
              <a:rPr lang="fr-FR" sz="1700" b="0" i="0" strike="noStrike" cap="none" spc="0" baseline="0" dirty="0">
                <a:solidFill>
                  <a:srgbClr val="000000"/>
                </a:solidFill>
                <a:effectLst/>
                <a:latin typeface="Open Sans"/>
                <a:ea typeface="Open Sans"/>
                <a:cs typeface="Open Sans"/>
              </a:rPr>
              <a:t>(1 enfant : 66 % ; 2 enfants : 27 % ; 3 enfants ou plus : 7 %)</a:t>
            </a:r>
          </a:p>
        </p:txBody>
      </p:sp>
      <p:sp>
        <p:nvSpPr>
          <p:cNvPr id="9"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3008916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036496" cy="428738"/>
          </a:xfrm>
        </p:spPr>
        <p:txBody>
          <a:bodyPr>
            <a:noAutofit/>
          </a:bodyPr>
          <a:lstStyle/>
          <a:p>
            <a:r>
              <a:rPr lang="fr-FR" b="1" i="0" strike="noStrike" cap="none" spc="0" baseline="0" dirty="0">
                <a:solidFill>
                  <a:srgbClr val="000000"/>
                </a:solidFill>
                <a:effectLst/>
                <a:latin typeface="Open Sans"/>
                <a:ea typeface="Open Sans"/>
                <a:cs typeface="Open Sans"/>
              </a:rPr>
              <a:t>2.4.2 Prestations d’aide à l’intégration — Règles spéciales de procédures</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Aide l’intégration</a:t>
            </a:r>
          </a:p>
        </p:txBody>
      </p:sp>
      <p:sp>
        <p:nvSpPr>
          <p:cNvPr id="9" name="Textfeld 8">
            <a:extLst>
              <a:ext uri="{FF2B5EF4-FFF2-40B4-BE49-F238E27FC236}">
                <a16:creationId xmlns:a16="http://schemas.microsoft.com/office/drawing/2014/main" id="{28A13832-FEB1-1327-E906-B2B3D2DFE825}"/>
              </a:ext>
            </a:extLst>
          </p:cNvPr>
          <p:cNvSpPr txBox="1"/>
          <p:nvPr/>
        </p:nvSpPr>
        <p:spPr>
          <a:xfrm>
            <a:off x="683567" y="1972780"/>
            <a:ext cx="8117375" cy="3323987"/>
          </a:xfrm>
          <a:prstGeom prst="rect">
            <a:avLst/>
          </a:prstGeom>
          <a:noFill/>
        </p:spPr>
        <p:txBody>
          <a:bodyPr wrap="square">
            <a:spAutoFit/>
          </a:bodyPr>
          <a:lstStyle/>
          <a:p>
            <a:pPr marL="0" indent="0">
              <a:buNone/>
            </a:pPr>
            <a:r>
              <a:rPr lang="fr-FR" sz="1800" b="1" i="0" strike="noStrike" cap="none" spc="0" baseline="0" dirty="0">
                <a:solidFill>
                  <a:srgbClr val="000000"/>
                </a:solidFill>
                <a:effectLst/>
                <a:latin typeface="Open Sans"/>
                <a:ea typeface="Open Sans"/>
                <a:cs typeface="Open Sans"/>
              </a:rPr>
              <a:t>Règles de procédure du SGB IX applicables à tous les acteurs de la rééducation des personnes en situation de handicap, notamment :</a:t>
            </a:r>
          </a:p>
          <a:p>
            <a:pPr marL="0" indent="0">
              <a:buNone/>
            </a:pPr>
            <a:endParaRPr lang="fr-FR" sz="1800" b="1" i="0" strike="noStrike" cap="none" spc="0" baseline="0" dirty="0">
              <a:solidFill>
                <a:srgbClr val="000000"/>
              </a:solidFill>
              <a:effectLst/>
              <a:latin typeface="Open Sans"/>
              <a:ea typeface="Open Sans"/>
              <a:cs typeface="Open Sans"/>
            </a:endParaRPr>
          </a:p>
          <a:p>
            <a:r>
              <a:rPr lang="fr-FR" sz="1800" b="1" i="0" strike="noStrike" cap="none" spc="0" baseline="0" dirty="0">
                <a:solidFill>
                  <a:srgbClr val="000000"/>
                </a:solidFill>
                <a:effectLst/>
                <a:latin typeface="Open Sans"/>
                <a:ea typeface="Open Sans"/>
                <a:cs typeface="Open Sans"/>
              </a:rPr>
              <a:t>Procédure de validation accélérée </a:t>
            </a:r>
            <a:r>
              <a:rPr lang="fr-FR" sz="1800" b="0" i="0" strike="noStrike" cap="none" spc="0" baseline="0" dirty="0">
                <a:solidFill>
                  <a:srgbClr val="000000"/>
                </a:solidFill>
                <a:effectLst/>
                <a:latin typeface="Open Sans"/>
                <a:ea typeface="Open Sans"/>
                <a:cs typeface="Open Sans"/>
              </a:rPr>
              <a:t>(art. 14)</a:t>
            </a:r>
            <a:endParaRPr lang="de-DE" sz="1900" dirty="0">
              <a:solidFill>
                <a:srgbClr val="000000"/>
              </a:solidFill>
            </a:endParaRPr>
          </a:p>
          <a:p>
            <a:pPr marL="269875" lvl="1" indent="0">
              <a:buNone/>
            </a:pPr>
            <a:r>
              <a:rPr lang="fr-FR" sz="1700" b="0" i="0" strike="noStrike" cap="none" spc="0" baseline="0" dirty="0">
                <a:solidFill>
                  <a:srgbClr val="000000"/>
                </a:solidFill>
                <a:effectLst/>
                <a:latin typeface="Open Sans"/>
                <a:ea typeface="Open Sans"/>
                <a:cs typeface="Open Sans"/>
              </a:rPr>
              <a:t>Afin de favoriser une prise en charge rapide, celle-ci peut être assurée par un acteur non compétent en la matière. Les différentes autorités règlent ensuite les conflits de compétence entre elles.</a:t>
            </a:r>
          </a:p>
          <a:p>
            <a:pPr marL="269875" lvl="1" indent="0">
              <a:buNone/>
            </a:pPr>
            <a:endParaRPr lang="de-DE" dirty="0">
              <a:solidFill>
                <a:srgbClr val="000000"/>
              </a:solidFill>
            </a:endParaRPr>
          </a:p>
          <a:p>
            <a:r>
              <a:rPr lang="fr-FR" sz="1800" b="1" i="0" strike="noStrike" cap="none" spc="0" baseline="0" dirty="0">
                <a:solidFill>
                  <a:srgbClr val="000000"/>
                </a:solidFill>
                <a:effectLst/>
                <a:latin typeface="Open Sans"/>
                <a:ea typeface="Open Sans"/>
                <a:cs typeface="Open Sans"/>
              </a:rPr>
              <a:t>Coordination des prestations </a:t>
            </a:r>
            <a:r>
              <a:rPr lang="fr-FR" sz="1800" b="0" i="0" strike="noStrike" cap="none" spc="0" baseline="0" dirty="0">
                <a:solidFill>
                  <a:srgbClr val="000000"/>
                </a:solidFill>
                <a:effectLst/>
                <a:latin typeface="Open Sans"/>
                <a:ea typeface="Open Sans"/>
                <a:cs typeface="Open Sans"/>
              </a:rPr>
              <a:t>(art. 15, 19 et 20)</a:t>
            </a:r>
            <a:endParaRPr lang="de-DE" sz="1900" dirty="0">
              <a:solidFill>
                <a:srgbClr val="000000"/>
              </a:solidFill>
            </a:endParaRPr>
          </a:p>
          <a:p>
            <a:pPr marL="269875" lvl="1" indent="0">
              <a:buNone/>
            </a:pPr>
            <a:r>
              <a:rPr lang="fr-FR" sz="1700" b="0" i="0" strike="noStrike" cap="none" spc="0" baseline="0" dirty="0">
                <a:solidFill>
                  <a:srgbClr val="000000"/>
                </a:solidFill>
                <a:effectLst/>
                <a:latin typeface="Open Sans"/>
                <a:ea typeface="Open Sans"/>
                <a:cs typeface="Open Sans"/>
              </a:rPr>
              <a:t>Le bénéficiaire dispose d’un interlocuteur principal garant de la planification et de la réalisation des prestations, y compris en cas de prestations multiples portées par différents acteurs.</a:t>
            </a:r>
          </a:p>
        </p:txBody>
      </p:sp>
    </p:spTree>
    <p:extLst>
      <p:ext uri="{BB962C8B-B14F-4D97-AF65-F5344CB8AC3E}">
        <p14:creationId xmlns:p14="http://schemas.microsoft.com/office/powerpoint/2010/main" val="24766864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descr="zur medizinischen Teilhabe&#10;- insbesondere Therapie (sofern keine Krankenkassenleistung)&#10;zur beruflichen Teilhabe&#10;- insbesondere begleitende pädagogische Leistungen (sofern nicht Arbeitsagentur zuständig)&#10;zur Teilhabe an Bildung&#10;- insbesondere Schulassistenz (sofern Hoch-/Schule nicht ausreichend Teilhabe sichert)&#10;zur sozialen Teilhabe&#10;- insbesondere heilpädagogische Leistungen, Freizeitassistenz&#10;" title="Erläuterung der Teilhabeleistungen für junge Menschen mit seelischen Behinderungen"/>
          <p:cNvGraphicFramePr>
            <a:graphicFrameLocks noGrp="1"/>
          </p:cNvGraphicFramePr>
          <p:nvPr>
            <p:ph idx="1"/>
            <p:extLst>
              <p:ext uri="{D42A27DB-BD31-4B8C-83A1-F6EECF244321}">
                <p14:modId xmlns:p14="http://schemas.microsoft.com/office/powerpoint/2010/main" val="849060354"/>
              </p:ext>
            </p:extLst>
          </p:nvPr>
        </p:nvGraphicFramePr>
        <p:xfrm>
          <a:off x="453154" y="1556792"/>
          <a:ext cx="8078104" cy="4540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836712"/>
            <a:ext cx="8693596" cy="428738"/>
          </a:xfrm>
        </p:spPr>
        <p:txBody>
          <a:bodyPr>
            <a:noAutofit/>
          </a:bodyPr>
          <a:lstStyle/>
          <a:p>
            <a:r>
              <a:rPr lang="fr-FR" sz="2200" b="1" i="0" strike="noStrike" cap="none" spc="0" baseline="0" dirty="0">
                <a:solidFill>
                  <a:srgbClr val="000000"/>
                </a:solidFill>
                <a:effectLst/>
                <a:latin typeface="Open Sans"/>
                <a:ea typeface="Open Sans"/>
                <a:cs typeface="Open Sans"/>
              </a:rPr>
              <a:t>2.4.3 Prestations d’aide à l’intégration des jeunes en situation de handicap psychique</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Aide l’intégration</a:t>
            </a:r>
          </a:p>
        </p:txBody>
      </p:sp>
    </p:spTree>
    <p:extLst>
      <p:ext uri="{BB962C8B-B14F-4D97-AF65-F5344CB8AC3E}">
        <p14:creationId xmlns:p14="http://schemas.microsoft.com/office/powerpoint/2010/main" val="202998763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Aufgaben und Handlungsfelder">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a:solidFill>
                  <a:srgbClr val="000000"/>
                </a:solidFill>
                <a:effectLst/>
                <a:latin typeface="Open Sans SemiBold"/>
                <a:ea typeface="Open Sans SemiBold"/>
                <a:cs typeface="Open Sans SemiBold"/>
              </a:rPr>
              <a:t>2. Missions et domaines d’intervention</a:t>
            </a:r>
          </a:p>
        </p:txBody>
      </p:sp>
      <p:sp>
        <p:nvSpPr>
          <p:cNvPr id="3" name="2.5 Hilfe für junge Volljährige">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2.5 Aides aux jeunes majeurs</a:t>
            </a:r>
          </a:p>
        </p:txBody>
      </p:sp>
    </p:spTree>
    <p:extLst>
      <p:ext uri="{BB962C8B-B14F-4D97-AF65-F5344CB8AC3E}">
        <p14:creationId xmlns:p14="http://schemas.microsoft.com/office/powerpoint/2010/main" val="107983554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fr-FR" sz="2200" b="1" i="0" strike="noStrike" cap="none" spc="0" baseline="0">
                <a:solidFill>
                  <a:srgbClr val="000000"/>
                </a:solidFill>
                <a:effectLst/>
                <a:latin typeface="Open Sans"/>
                <a:ea typeface="Open Sans"/>
                <a:cs typeface="Open Sans"/>
              </a:rPr>
              <a:t>2.5.1 Aides aux jeunes majeurs</a:t>
            </a:r>
          </a:p>
        </p:txBody>
      </p:sp>
      <p:sp>
        <p:nvSpPr>
          <p:cNvPr id="9" name="Text Box 2">
            <a:extLst>
              <a:ext uri="{FF2B5EF4-FFF2-40B4-BE49-F238E27FC236}">
                <a16:creationId xmlns:a16="http://schemas.microsoft.com/office/drawing/2014/main" id="{A3727EF9-DE3A-4A63-B2BD-DEDBE064078F}"/>
              </a:ext>
            </a:extLst>
          </p:cNvPr>
          <p:cNvSpPr txBox="1">
            <a:spLocks noChangeArrowheads="1"/>
          </p:cNvSpPr>
          <p:nvPr/>
        </p:nvSpPr>
        <p:spPr bwMode="auto">
          <a:xfrm>
            <a:off x="468064" y="1628800"/>
            <a:ext cx="8280400" cy="3901440"/>
          </a:xfrm>
          <a:prstGeom prst="rect">
            <a:avLst/>
          </a:prstGeom>
          <a:noFill/>
          <a:ln w="9525">
            <a:noFill/>
            <a:miter lim="800000"/>
          </a:ln>
        </p:spPr>
        <p:txBody>
          <a:bodyPr>
            <a:spAutoFit/>
          </a:bodyPr>
          <a:lstStyle/>
          <a:p>
            <a:pPr defTabSz="457200">
              <a:spcAft>
                <a:spcPts val="1200"/>
              </a:spcAft>
              <a:defRPr/>
            </a:pPr>
            <a:r>
              <a:rPr lang="fr-FR" sz="1800" b="1" i="0" strike="noStrike" cap="none" spc="0" baseline="0" dirty="0">
                <a:solidFill>
                  <a:srgbClr val="000000"/>
                </a:solidFill>
                <a:effectLst/>
                <a:latin typeface="Open Sans"/>
                <a:ea typeface="Open Sans"/>
                <a:cs typeface="Open Sans"/>
              </a:rPr>
              <a:t>« Les jeunes majeurs bénéficient d’une aide nécessaire et adaptée (…) si et aussi longtemps que le développement de leur personnalité ne leur permet pas de mener une vie autonome, responsable et indépendante. » (</a:t>
            </a:r>
            <a:r>
              <a:rPr lang="fr-FR" sz="1800" b="1" i="1" strike="noStrike" cap="none" spc="0" baseline="0" dirty="0">
                <a:solidFill>
                  <a:srgbClr val="000000"/>
                </a:solidFill>
                <a:effectLst/>
                <a:latin typeface="Open Sans"/>
                <a:ea typeface="Open Sans"/>
                <a:cs typeface="Open Sans"/>
              </a:rPr>
              <a:t>art. 41, al. 1 du SGB VIII</a:t>
            </a:r>
            <a:r>
              <a:rPr lang="fr-FR" sz="1800" b="1" i="0" strike="noStrike" cap="none" spc="0" baseline="0" dirty="0">
                <a:solidFill>
                  <a:srgbClr val="000000"/>
                </a:solidFill>
                <a:effectLst/>
                <a:latin typeface="Open Sans"/>
                <a:ea typeface="Open Sans"/>
                <a:cs typeface="Open Sans"/>
              </a:rPr>
              <a:t>) </a:t>
            </a:r>
          </a:p>
          <a:p>
            <a:pPr marL="228600" indent="-228600" defTabSz="914400">
              <a:spcAft>
                <a:spcPts val="600"/>
              </a:spcAft>
              <a:buClr>
                <a:schemeClr val="accent3"/>
              </a:buClr>
              <a:buSzPct val="160000"/>
              <a:buFont typeface="Arial" panose="020B0604020202020204" pitchFamily="34" charset="0"/>
              <a:buChar char="•"/>
              <a:defRPr/>
            </a:pPr>
            <a:r>
              <a:rPr lang="fr-FR" sz="1700" b="0" i="0" strike="noStrike" cap="none" spc="0" baseline="0" dirty="0">
                <a:solidFill>
                  <a:srgbClr val="000000"/>
                </a:solidFill>
                <a:effectLst/>
                <a:latin typeface="Open Sans"/>
                <a:ea typeface="Open Sans"/>
                <a:cs typeface="Open Sans"/>
              </a:rPr>
              <a:t>En principe, les jeunes majeurs peuvent être pris en charge par l’aide sociale à l’enfance et à la jeunesse jusqu’à l’âge de 21 ans → l’association Care </a:t>
            </a:r>
            <a:r>
              <a:rPr lang="fr-FR" sz="1700" b="0" i="0" strike="noStrike" cap="none" spc="0" baseline="0" dirty="0" err="1">
                <a:solidFill>
                  <a:srgbClr val="000000"/>
                </a:solidFill>
                <a:effectLst/>
                <a:latin typeface="Open Sans"/>
                <a:ea typeface="Open Sans"/>
                <a:cs typeface="Open Sans"/>
              </a:rPr>
              <a:t>Leaver</a:t>
            </a:r>
            <a:r>
              <a:rPr lang="fr-FR" sz="1700" b="0" i="0" strike="noStrike" cap="none" spc="0" baseline="0" dirty="0">
                <a:solidFill>
                  <a:srgbClr val="000000"/>
                </a:solidFill>
                <a:effectLst/>
                <a:latin typeface="Open Sans"/>
                <a:ea typeface="Open Sans"/>
                <a:cs typeface="Open Sans"/>
              </a:rPr>
              <a:t> demande de porter l’âge limite à 25 ans.</a:t>
            </a:r>
          </a:p>
          <a:p>
            <a:pPr marL="228600" indent="-228600" defTabSz="914400">
              <a:spcAft>
                <a:spcPts val="600"/>
              </a:spcAft>
              <a:buClr>
                <a:schemeClr val="accent3"/>
              </a:buClr>
              <a:buSzPct val="160000"/>
              <a:buFont typeface="Arial" panose="020B0604020202020204" pitchFamily="34" charset="0"/>
              <a:buChar char="•"/>
              <a:defRPr/>
            </a:pPr>
            <a:r>
              <a:rPr lang="fr-FR" sz="1700" b="0" i="0" strike="noStrike" cap="none" spc="0" baseline="0" dirty="0">
                <a:solidFill>
                  <a:srgbClr val="000000"/>
                </a:solidFill>
                <a:effectLst/>
                <a:latin typeface="Open Sans"/>
                <a:ea typeface="Open Sans"/>
                <a:cs typeface="Open Sans"/>
              </a:rPr>
              <a:t>Il s’agit principalement de prolonger les prestations dont ils bénéficiaient avant leur majorité, notamment les solutions d’hébergement en foyer, en logement individuel encadré, ou en famille d’accueil. </a:t>
            </a:r>
          </a:p>
          <a:p>
            <a:pPr marL="228600" indent="-228600" defTabSz="914400">
              <a:spcAft>
                <a:spcPts val="600"/>
              </a:spcAft>
              <a:buClr>
                <a:schemeClr val="accent3"/>
              </a:buClr>
              <a:buSzPct val="160000"/>
              <a:buFont typeface="Arial" panose="020B0604020202020204" pitchFamily="34" charset="0"/>
              <a:buChar char="•"/>
              <a:defRPr/>
            </a:pPr>
            <a:r>
              <a:rPr lang="fr-FR" sz="1700" b="0" i="0" strike="noStrike" cap="none" spc="0" baseline="0" dirty="0">
                <a:solidFill>
                  <a:srgbClr val="000000"/>
                </a:solidFill>
                <a:effectLst/>
                <a:latin typeface="Open Sans"/>
                <a:ea typeface="Open Sans"/>
                <a:cs typeface="Open Sans"/>
              </a:rPr>
              <a:t>Au terme de l’aide dont ils bénéficient, les jeunes adultes peuvent bénéficier d’un suivi.</a:t>
            </a:r>
          </a:p>
          <a:p>
            <a:pPr marL="228600" indent="-228600" defTabSz="914400">
              <a:spcAft>
                <a:spcPts val="600"/>
              </a:spcAft>
              <a:buClr>
                <a:schemeClr val="accent3"/>
              </a:buClr>
              <a:buSzPct val="160000"/>
              <a:buFont typeface="Arial" panose="020B0604020202020204" pitchFamily="34" charset="0"/>
              <a:buChar char="•"/>
              <a:defRPr/>
            </a:pPr>
            <a:r>
              <a:rPr lang="fr-FR" sz="1700" b="0" i="0" strike="noStrike" cap="none" spc="0" baseline="0" dirty="0">
                <a:solidFill>
                  <a:srgbClr val="000000"/>
                </a:solidFill>
                <a:effectLst/>
                <a:latin typeface="Open Sans"/>
                <a:ea typeface="Open Sans"/>
                <a:cs typeface="Open Sans"/>
              </a:rPr>
              <a:t>Au besoin, l’aide peut également être prolongée sur demande.</a:t>
            </a: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Aides aux jeunes majeurs</a:t>
            </a:r>
          </a:p>
        </p:txBody>
      </p:sp>
    </p:spTree>
    <p:extLst>
      <p:ext uri="{BB962C8B-B14F-4D97-AF65-F5344CB8AC3E}">
        <p14:creationId xmlns:p14="http://schemas.microsoft.com/office/powerpoint/2010/main" val="92518564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dirty="0">
                <a:solidFill>
                  <a:srgbClr val="000000"/>
                </a:solidFill>
                <a:effectLst/>
                <a:latin typeface="Open Sans SemiBold"/>
                <a:ea typeface="Open Sans SemiBold"/>
                <a:cs typeface="Open Sans SemiBold"/>
              </a:rPr>
              <a:t>2. Missions et domaines d’intervention</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2.6 Autres missions</a:t>
            </a:r>
          </a:p>
        </p:txBody>
      </p:sp>
    </p:spTree>
    <p:extLst>
      <p:ext uri="{BB962C8B-B14F-4D97-AF65-F5344CB8AC3E}">
        <p14:creationId xmlns:p14="http://schemas.microsoft.com/office/powerpoint/2010/main" val="193685403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4000" cy="428738"/>
          </a:xfrm>
        </p:spPr>
        <p:txBody>
          <a:bodyPr>
            <a:noAutofit/>
          </a:bodyPr>
          <a:lstStyle/>
          <a:p>
            <a:r>
              <a:rPr lang="fr-FR" sz="1800" b="1" i="0" strike="noStrike" cap="none" spc="0" baseline="0" dirty="0">
                <a:solidFill>
                  <a:srgbClr val="000000"/>
                </a:solidFill>
                <a:effectLst/>
                <a:latin typeface="Open Sans"/>
                <a:ea typeface="Open Sans"/>
                <a:cs typeface="Open Sans"/>
              </a:rPr>
              <a:t>2.6.1 Mission de protection de l’aide sociale à l’enfance et à la jeunesse en cas de mise en danger de l’enfant</a:t>
            </a:r>
          </a:p>
        </p:txBody>
      </p:sp>
      <p:sp>
        <p:nvSpPr>
          <p:cNvPr id="9" name="Inhaltsplatzhalter 2">
            <a:extLst>
              <a:ext uri="{FF2B5EF4-FFF2-40B4-BE49-F238E27FC236}">
                <a16:creationId xmlns:a16="http://schemas.microsoft.com/office/drawing/2014/main" id="{44442D46-0B6C-5448-B05C-55961C26E490}"/>
              </a:ext>
            </a:extLst>
          </p:cNvPr>
          <p:cNvSpPr txBox="1"/>
          <p:nvPr/>
        </p:nvSpPr>
        <p:spPr>
          <a:xfrm>
            <a:off x="611560" y="1628800"/>
            <a:ext cx="8055330" cy="47525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0" i="0" strike="noStrike" cap="none" spc="0" baseline="0" dirty="0">
                <a:solidFill>
                  <a:srgbClr val="000000"/>
                </a:solidFill>
                <a:effectLst/>
                <a:latin typeface="Open Sans"/>
                <a:ea typeface="Open Sans"/>
                <a:cs typeface="Open Sans"/>
              </a:rPr>
              <a:t>L’État a </a:t>
            </a:r>
            <a:r>
              <a:rPr lang="fr-FR" sz="1400" b="1" i="0" strike="noStrike" cap="none" spc="0" baseline="0" dirty="0">
                <a:solidFill>
                  <a:srgbClr val="000000"/>
                </a:solidFill>
                <a:effectLst/>
                <a:latin typeface="Open Sans"/>
                <a:ea typeface="Open Sans"/>
                <a:cs typeface="Open Sans"/>
              </a:rPr>
              <a:t>l’obligation de protéger les enfants et les jeunes toute mise en danger de leur bien-être physique ou moral </a:t>
            </a:r>
            <a:r>
              <a:rPr lang="fr-FR" sz="1400" b="0" i="0" strike="noStrike" cap="none" spc="0" baseline="0" dirty="0">
                <a:solidFill>
                  <a:srgbClr val="000000"/>
                </a:solidFill>
                <a:effectLst/>
                <a:latin typeface="Open Sans"/>
                <a:ea typeface="Open Sans"/>
                <a:cs typeface="Open Sans"/>
              </a:rPr>
              <a:t>(</a:t>
            </a:r>
            <a:r>
              <a:rPr lang="fr-FR" sz="1400" b="0" i="1" strike="noStrike" cap="none" spc="0" baseline="0" dirty="0">
                <a:solidFill>
                  <a:srgbClr val="000000"/>
                </a:solidFill>
                <a:effectLst/>
                <a:latin typeface="Open Sans"/>
                <a:ea typeface="Open Sans"/>
                <a:cs typeface="Open Sans"/>
              </a:rPr>
              <a:t>art. 6, al. 2.2 de la Loi fondamentale </a:t>
            </a:r>
            <a:r>
              <a:rPr lang="fr-FR" sz="1400" b="0" i="0" strike="noStrike" cap="none" spc="0" baseline="0" dirty="0">
                <a:solidFill>
                  <a:srgbClr val="000000"/>
                </a:solidFill>
                <a:effectLst/>
                <a:latin typeface="Open Sans"/>
                <a:ea typeface="Open Sans"/>
                <a:cs typeface="Open Sans"/>
              </a:rPr>
              <a:t>; </a:t>
            </a:r>
            <a:r>
              <a:rPr lang="fr-FR" sz="1400" b="0" i="1" strike="noStrike" cap="none" spc="0" baseline="0" dirty="0">
                <a:solidFill>
                  <a:srgbClr val="000000"/>
                </a:solidFill>
                <a:effectLst/>
                <a:latin typeface="Open Sans"/>
                <a:ea typeface="Open Sans"/>
                <a:cs typeface="Open Sans"/>
              </a:rPr>
              <a:t>art. 1666 du Code civil </a:t>
            </a:r>
            <a:r>
              <a:rPr lang="fr-FR" sz="1400" b="0" i="0" strike="noStrike" cap="none" spc="0" baseline="0" dirty="0">
                <a:solidFill>
                  <a:srgbClr val="000000"/>
                </a:solidFill>
                <a:effectLst/>
                <a:latin typeface="Open Sans"/>
                <a:ea typeface="Open Sans"/>
                <a:cs typeface="Open Sans"/>
              </a:rPr>
              <a:t>; </a:t>
            </a:r>
            <a:r>
              <a:rPr lang="fr-FR" sz="1400" b="0" i="1" strike="noStrike" cap="none" spc="0" baseline="0" dirty="0">
                <a:solidFill>
                  <a:srgbClr val="000000"/>
                </a:solidFill>
                <a:effectLst/>
                <a:latin typeface="Open Sans"/>
                <a:ea typeface="Open Sans"/>
                <a:cs typeface="Open Sans"/>
              </a:rPr>
              <a:t>art. 1</a:t>
            </a:r>
            <a:r>
              <a:rPr lang="fr-FR" sz="1400" b="0" i="1" strike="noStrike" cap="none" spc="0" baseline="30000" dirty="0">
                <a:solidFill>
                  <a:srgbClr val="000000"/>
                </a:solidFill>
                <a:effectLst/>
                <a:latin typeface="Open Sans"/>
                <a:ea typeface="Open Sans"/>
                <a:cs typeface="Open Sans"/>
              </a:rPr>
              <a:t>er</a:t>
            </a:r>
            <a:r>
              <a:rPr lang="fr-FR" sz="1400" b="0" i="1" strike="noStrike" cap="none" spc="0" baseline="0" dirty="0">
                <a:solidFill>
                  <a:srgbClr val="000000"/>
                </a:solidFill>
                <a:effectLst/>
                <a:latin typeface="Open Sans"/>
                <a:ea typeface="Open Sans"/>
                <a:cs typeface="Open Sans"/>
              </a:rPr>
              <a:t>, al. 3 et art. 8a du SGB VIII</a:t>
            </a:r>
            <a:r>
              <a:rPr lang="fr-FR" sz="1400" b="0" i="0" strike="noStrike" cap="none" spc="0" baseline="0" dirty="0">
                <a:solidFill>
                  <a:srgbClr val="000000"/>
                </a:solidFill>
                <a:effectLst/>
                <a:latin typeface="Open Sans"/>
                <a:ea typeface="Open Sans"/>
                <a:cs typeface="Open Sans"/>
              </a:rPr>
              <a:t>).</a:t>
            </a:r>
          </a:p>
          <a:p>
            <a:pPr marL="0" indent="0">
              <a:buNone/>
            </a:pPr>
            <a:r>
              <a:rPr lang="fr-FR" sz="1400" b="0" i="0" strike="noStrike" cap="none" spc="0" baseline="0" dirty="0">
                <a:solidFill>
                  <a:srgbClr val="000000"/>
                </a:solidFill>
                <a:effectLst/>
                <a:latin typeface="Open Sans"/>
                <a:ea typeface="Open Sans"/>
                <a:cs typeface="Open Sans"/>
              </a:rPr>
              <a:t>La </a:t>
            </a:r>
            <a:r>
              <a:rPr lang="fr-FR" sz="1400" i="0" strike="noStrike" cap="none" spc="0" baseline="0" dirty="0">
                <a:solidFill>
                  <a:srgbClr val="000000"/>
                </a:solidFill>
                <a:effectLst/>
                <a:latin typeface="Open Sans"/>
                <a:ea typeface="Open Sans"/>
                <a:cs typeface="Open Sans"/>
              </a:rPr>
              <a:t>mise en danger de l’enfant </a:t>
            </a:r>
            <a:r>
              <a:rPr lang="fr-FR" sz="1400" b="0" i="0" strike="noStrike" cap="none" spc="0" baseline="0" dirty="0">
                <a:solidFill>
                  <a:srgbClr val="000000"/>
                </a:solidFill>
                <a:effectLst/>
                <a:latin typeface="Open Sans"/>
                <a:ea typeface="Open Sans"/>
                <a:cs typeface="Open Sans"/>
              </a:rPr>
              <a:t>désigne « une situation d’une dangerosité telle que son évolution présente un risque quasiment certain de préjudice important pour l’enfant » (Cour suprême, 1956). </a:t>
            </a:r>
            <a:endParaRPr lang="fr-FR" sz="1400" b="0" dirty="0">
              <a:solidFill>
                <a:srgbClr val="000000"/>
              </a:solidFill>
              <a:highlight>
                <a:srgbClr val="FFFF00"/>
              </a:highlight>
              <a:latin typeface="Open Sans"/>
              <a:ea typeface="Open Sans"/>
              <a:cs typeface="Open Sans"/>
            </a:endParaRPr>
          </a:p>
          <a:p>
            <a:pPr marL="0" indent="0">
              <a:buNone/>
            </a:pPr>
            <a:r>
              <a:rPr lang="fr-FR" sz="1400" b="0" i="0" strike="noStrike" cap="none" spc="0" baseline="0" dirty="0">
                <a:solidFill>
                  <a:srgbClr val="000000"/>
                </a:solidFill>
                <a:effectLst/>
                <a:latin typeface="Open Sans"/>
                <a:ea typeface="Open Sans"/>
                <a:cs typeface="Open Sans"/>
              </a:rPr>
              <a:t>Toutes les activités de l’aide sociale à l’enfance et à la jeunesse doivent entre autres viser à empêcher l’émergence de telles situations dangereuses (protection des mineurs au sens large) et, le cas échéant, les désamorcer à temps (protection des mineurs au sens strict).</a:t>
            </a:r>
          </a:p>
          <a:p>
            <a:pPr marL="0" indent="0">
              <a:buNone/>
            </a:pPr>
            <a:r>
              <a:rPr lang="fr-FR" sz="1400" b="0" i="0" strike="noStrike" cap="none" spc="0" baseline="0" dirty="0">
                <a:solidFill>
                  <a:srgbClr val="000000"/>
                </a:solidFill>
                <a:effectLst/>
                <a:latin typeface="Open Sans"/>
                <a:ea typeface="Open Sans"/>
                <a:cs typeface="Open Sans"/>
              </a:rPr>
              <a:t>Des prestations adaptées doivent être proposées aux parents et à leurs enfants pour les aider à se protéger contre les sources de danger.</a:t>
            </a:r>
          </a:p>
          <a:p>
            <a:pPr marL="0" indent="0">
              <a:buNone/>
            </a:pPr>
            <a:r>
              <a:rPr lang="fr-FR" sz="1400" b="0" i="0" strike="noStrike" cap="none" spc="0" baseline="0" dirty="0">
                <a:solidFill>
                  <a:srgbClr val="000000"/>
                </a:solidFill>
                <a:effectLst/>
                <a:latin typeface="Open Sans"/>
                <a:ea typeface="Open Sans"/>
                <a:cs typeface="Open Sans"/>
              </a:rPr>
              <a:t>Lorsque les parents refusent d’accepter ces prestations, le service communal </a:t>
            </a:r>
            <a:r>
              <a:rPr lang="fr-FR" sz="1400" b="0" dirty="0">
                <a:solidFill>
                  <a:srgbClr val="000000"/>
                </a:solidFill>
                <a:latin typeface="Open Sans"/>
                <a:ea typeface="Open Sans"/>
                <a:cs typeface="Open Sans"/>
              </a:rPr>
              <a:t>chargé de l’</a:t>
            </a:r>
            <a:r>
              <a:rPr lang="fr-FR" sz="1400" b="0" i="0" strike="noStrike" cap="none" spc="0" baseline="0" dirty="0">
                <a:solidFill>
                  <a:srgbClr val="000000"/>
                </a:solidFill>
                <a:effectLst/>
                <a:latin typeface="Open Sans"/>
                <a:ea typeface="Open Sans"/>
                <a:cs typeface="Open Sans"/>
              </a:rPr>
              <a:t>aide sociale à l’enfance et à la jeunesse doit intervenir (placement, recours au juge aux affaires familiales en vue du retrait</a:t>
            </a:r>
            <a:r>
              <a:rPr lang="fr-FR" sz="1400" b="0" dirty="0">
                <a:solidFill>
                  <a:srgbClr val="000000"/>
                </a:solidFill>
                <a:latin typeface="Open Sans"/>
                <a:ea typeface="Open Sans"/>
                <a:cs typeface="Open Sans"/>
              </a:rPr>
              <a:t> partiel ou total </a:t>
            </a:r>
            <a:r>
              <a:rPr lang="fr-FR" sz="1400" b="0" i="0" strike="noStrike" cap="none" spc="0" baseline="0" dirty="0">
                <a:solidFill>
                  <a:srgbClr val="000000"/>
                </a:solidFill>
                <a:effectLst/>
                <a:latin typeface="Open Sans"/>
                <a:ea typeface="Open Sans"/>
                <a:cs typeface="Open Sans"/>
              </a:rPr>
              <a:t>de l’autorité parentale).</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Autres missions</a:t>
            </a:r>
          </a:p>
        </p:txBody>
      </p:sp>
    </p:spTree>
    <p:extLst>
      <p:ext uri="{BB962C8B-B14F-4D97-AF65-F5344CB8AC3E}">
        <p14:creationId xmlns:p14="http://schemas.microsoft.com/office/powerpoint/2010/main" val="152329346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2.6.2 Placement</a:t>
            </a:r>
            <a:endParaRPr lang="de-DE" dirty="0">
              <a:solidFill>
                <a:srgbClr val="000000"/>
              </a:solidFill>
            </a:endParaRPr>
          </a:p>
        </p:txBody>
      </p:sp>
      <p:sp>
        <p:nvSpPr>
          <p:cNvPr id="7" name="Rechteck 6">
            <a:extLst>
              <a:ext uri="{FF2B5EF4-FFF2-40B4-BE49-F238E27FC236}">
                <a16:creationId xmlns:a16="http://schemas.microsoft.com/office/drawing/2014/main" id="{ABC7026C-350B-4C43-AF23-312B4A385556}"/>
              </a:ext>
            </a:extLst>
          </p:cNvPr>
          <p:cNvSpPr/>
          <p:nvPr/>
        </p:nvSpPr>
        <p:spPr>
          <a:xfrm>
            <a:off x="739234" y="1590615"/>
            <a:ext cx="7757962" cy="4361065"/>
          </a:xfrm>
          <a:prstGeom prst="rect">
            <a:avLst/>
          </a:prstGeom>
        </p:spPr>
        <p:txBody>
          <a:bodyPr wrap="square">
            <a:spAutoFit/>
          </a:bodyPr>
          <a:lstStyle/>
          <a:p>
            <a:pPr defTabSz="457200">
              <a:lnSpc>
                <a:spcPct val="107000"/>
              </a:lnSpc>
              <a:spcAft>
                <a:spcPts val="800"/>
              </a:spcAft>
            </a:pPr>
            <a:r>
              <a:rPr lang="fr-FR" sz="1800" b="1" i="0" strike="noStrike" cap="none" spc="0" baseline="0" dirty="0">
                <a:solidFill>
                  <a:srgbClr val="000000"/>
                </a:solidFill>
                <a:effectLst/>
                <a:latin typeface="Open Sans"/>
                <a:ea typeface="Open Sans"/>
                <a:cs typeface="Open Sans"/>
              </a:rPr>
              <a:t>Le service communal d’aide sociale à l’enfance et de la politique de jeunesse a le droit et l’obligation de placer les mineurs (art. 42 du SGB VIII) dans les cas suivants :</a:t>
            </a:r>
          </a:p>
          <a:p>
            <a:pPr marL="228600" indent="-228600" defTabSz="914400">
              <a:lnSpc>
                <a:spcPct val="107000"/>
              </a:lnSpc>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l’enfant ou l’adolescent demande à être placé ;</a:t>
            </a:r>
          </a:p>
          <a:p>
            <a:pPr marL="228600" indent="-228600" defTabSz="914400">
              <a:lnSpc>
                <a:spcPct val="107000"/>
              </a:lnSpc>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l’enfant ou l’adolescent est exposé à un danger imminent ;</a:t>
            </a:r>
          </a:p>
          <a:p>
            <a:pPr marL="228600" indent="-228600" defTabSz="914400">
              <a:lnSpc>
                <a:spcPct val="107000"/>
              </a:lnSpc>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l’enfant ou l’adolescent est arrivé seul sur le territoire allemand (mineur réfugié non accompagné, MNA).</a:t>
            </a:r>
          </a:p>
          <a:p>
            <a:pPr defTabSz="457200">
              <a:lnSpc>
                <a:spcPct val="107000"/>
              </a:lnSpc>
              <a:spcAft>
                <a:spcPts val="800"/>
              </a:spcAft>
            </a:pPr>
            <a:r>
              <a:rPr lang="fr-FR" sz="1800" b="0" i="0" strike="noStrike" cap="none" spc="0" baseline="0" dirty="0">
                <a:solidFill>
                  <a:srgbClr val="000000"/>
                </a:solidFill>
                <a:effectLst/>
                <a:latin typeface="Open Sans"/>
                <a:ea typeface="Open Sans"/>
                <a:cs typeface="Open Sans"/>
              </a:rPr>
              <a:t>Une procédure de placement provisoire est prévue pour les mineurs réfugiés non accompagnés (</a:t>
            </a:r>
            <a:r>
              <a:rPr lang="fr-FR" sz="1800" b="0" i="1" strike="noStrike" cap="none" spc="0" baseline="0" dirty="0">
                <a:solidFill>
                  <a:srgbClr val="000000"/>
                </a:solidFill>
                <a:effectLst/>
                <a:latin typeface="Open Sans"/>
                <a:ea typeface="Open Sans"/>
                <a:cs typeface="Open Sans"/>
              </a:rPr>
              <a:t>cf. art. 42 a-f du SGB VIII</a:t>
            </a:r>
            <a:r>
              <a:rPr lang="fr-FR" sz="1800" b="0" i="0" strike="noStrike" cap="none" spc="0" baseline="0" dirty="0">
                <a:solidFill>
                  <a:srgbClr val="000000"/>
                </a:solidFill>
                <a:effectLst/>
                <a:latin typeface="Open Sans"/>
                <a:ea typeface="Open Sans"/>
                <a:cs typeface="Open Sans"/>
              </a:rPr>
              <a:t>).</a:t>
            </a:r>
          </a:p>
          <a:p>
            <a:pPr defTabSz="457200">
              <a:lnSpc>
                <a:spcPct val="107000"/>
              </a:lnSpc>
              <a:spcAft>
                <a:spcPts val="800"/>
              </a:spcAft>
            </a:pPr>
            <a:r>
              <a:rPr lang="fr-FR" sz="1800" b="1" i="0" strike="noStrike" cap="none" spc="0" baseline="0" dirty="0">
                <a:solidFill>
                  <a:srgbClr val="000000"/>
                </a:solidFill>
                <a:effectLst/>
                <a:latin typeface="Open Sans"/>
                <a:ea typeface="Open Sans"/>
                <a:cs typeface="Open Sans"/>
              </a:rPr>
              <a:t>En 2019, environ 49 500 mineurs ont été placés :</a:t>
            </a:r>
          </a:p>
          <a:p>
            <a:pPr marL="228600" indent="-228600" defTabSz="914400">
              <a:lnSpc>
                <a:spcPct val="107000"/>
              </a:lnSpc>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8 400 à leur demande ;</a:t>
            </a:r>
          </a:p>
          <a:p>
            <a:pPr marL="228600" indent="-228600" defTabSz="914400">
              <a:lnSpc>
                <a:spcPct val="107000"/>
              </a:lnSpc>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32 500 parce qu’ils étaient exposés à un danger imminent ;</a:t>
            </a:r>
          </a:p>
          <a:p>
            <a:pPr marL="228600" indent="-228600" defTabSz="914400">
              <a:lnSpc>
                <a:spcPct val="107000"/>
              </a:lnSpc>
              <a:spcAft>
                <a:spcPts val="600"/>
              </a:spcAft>
              <a:buClr>
                <a:schemeClr val="accent3"/>
              </a:buClr>
              <a:buSzPct val="160000"/>
              <a:buFont typeface="Arial" panose="020B0604020202020204" pitchFamily="34" charset="0"/>
              <a:buChar char="•"/>
              <a:defRPr/>
            </a:pPr>
            <a:r>
              <a:rPr lang="fr-FR" sz="1600" b="0" i="0" strike="noStrike" cap="none" spc="0" baseline="0" dirty="0">
                <a:solidFill>
                  <a:srgbClr val="000000"/>
                </a:solidFill>
                <a:effectLst/>
                <a:latin typeface="Open Sans"/>
                <a:ea typeface="Open Sans"/>
                <a:cs typeface="Open Sans"/>
              </a:rPr>
              <a:t>8 650 étaient des mineurs réfugiés non accompagnés.</a:t>
            </a: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Autres missions</a:t>
            </a:r>
          </a:p>
        </p:txBody>
      </p:sp>
    </p:spTree>
    <p:extLst>
      <p:ext uri="{BB962C8B-B14F-4D97-AF65-F5344CB8AC3E}">
        <p14:creationId xmlns:p14="http://schemas.microsoft.com/office/powerpoint/2010/main" val="416732155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828678"/>
            <a:ext cx="9144000" cy="512090"/>
          </a:xfrm>
        </p:spPr>
        <p:txBody>
          <a:bodyPr>
            <a:noAutofit/>
          </a:bodyPr>
          <a:lstStyle/>
          <a:p>
            <a:r>
              <a:rPr lang="fr-FR" sz="1800" b="1" i="0" strike="noStrike" cap="none" spc="0" baseline="0" dirty="0">
                <a:solidFill>
                  <a:srgbClr val="000000"/>
                </a:solidFill>
                <a:effectLst/>
                <a:latin typeface="Open Sans"/>
                <a:ea typeface="Open Sans"/>
                <a:cs typeface="Open Sans"/>
              </a:rPr>
              <a:t>2.6.3 Participation à la procédure devant le juge aux affaires familiales en cas de (suspicion de) mise en danger de l’intérêt supérieur de l’enfant</a:t>
            </a:r>
          </a:p>
        </p:txBody>
      </p:sp>
      <p:graphicFrame>
        <p:nvGraphicFramePr>
          <p:cNvPr id="12" name="Tabelle 9" title="Tabelle mit Darstellung der Aufgaben von Jugendamt und Familiengericht im Kontext Kindeswohlgefährdung">
            <a:extLst>
              <a:ext uri="{FF2B5EF4-FFF2-40B4-BE49-F238E27FC236}">
                <a16:creationId xmlns:a16="http://schemas.microsoft.com/office/drawing/2014/main" id="{401397C8-625E-2549-B23D-419D28E5C0E4}"/>
              </a:ext>
            </a:extLst>
          </p:cNvPr>
          <p:cNvGraphicFramePr/>
          <p:nvPr>
            <p:extLst>
              <p:ext uri="{D42A27DB-BD31-4B8C-83A1-F6EECF244321}">
                <p14:modId xmlns:p14="http://schemas.microsoft.com/office/powerpoint/2010/main" val="2617670910"/>
              </p:ext>
            </p:extLst>
          </p:nvPr>
        </p:nvGraphicFramePr>
        <p:xfrm>
          <a:off x="203200" y="2265467"/>
          <a:ext cx="8788654" cy="4086293"/>
        </p:xfrm>
        <a:graphic>
          <a:graphicData uri="http://schemas.openxmlformats.org/drawingml/2006/table">
            <a:tbl>
              <a:tblPr firstRow="1" bandRow="1">
                <a:tableStyleId>{00A15C55-8517-42AA-B614-E9B94910E393}</a:tableStyleId>
              </a:tblPr>
              <a:tblGrid>
                <a:gridCol w="4394327">
                  <a:extLst>
                    <a:ext uri="{9D8B030D-6E8A-4147-A177-3AD203B41FA5}">
                      <a16:colId xmlns:a16="http://schemas.microsoft.com/office/drawing/2014/main" val="2987210670"/>
                    </a:ext>
                  </a:extLst>
                </a:gridCol>
                <a:gridCol w="4394327">
                  <a:extLst>
                    <a:ext uri="{9D8B030D-6E8A-4147-A177-3AD203B41FA5}">
                      <a16:colId xmlns:a16="http://schemas.microsoft.com/office/drawing/2014/main" val="1130241336"/>
                    </a:ext>
                  </a:extLst>
                </a:gridCol>
              </a:tblGrid>
              <a:tr h="330293">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400" b="1" i="0" strike="noStrike" cap="none" spc="0" baseline="0">
                          <a:solidFill>
                            <a:srgbClr val="FFFFFF"/>
                          </a:solidFill>
                          <a:effectLst/>
                          <a:latin typeface="Open Sans"/>
                          <a:ea typeface="Open Sans"/>
                          <a:cs typeface="Open Sans"/>
                        </a:rPr>
                        <a:t>« Coresponsabilité »</a:t>
                      </a:r>
                    </a:p>
                  </a:txBody>
                  <a:tcPr/>
                </a:tc>
                <a:tc hMerge="1">
                  <a:txBody>
                    <a:bodyPr/>
                    <a:lstStyle/>
                    <a:p>
                      <a:pPr algn="l"/>
                      <a:r>
                        <a:rPr lang="de-DE" b="1"/>
                        <a:t>Familiengericht</a:t>
                      </a:r>
                    </a:p>
                  </a:txBody>
                  <a:tcPr/>
                </a:tc>
                <a:extLst>
                  <a:ext uri="{0D108BD9-81ED-4DB2-BD59-A6C34878D82A}">
                    <a16:rowId xmlns:a16="http://schemas.microsoft.com/office/drawing/2014/main" val="3479265276"/>
                  </a:ext>
                </a:extLst>
              </a:tr>
              <a:tr h="500755">
                <a:tc>
                  <a:txBody>
                    <a:bodyPr/>
                    <a:lstStyle/>
                    <a:p>
                      <a:pPr marL="0" indent="0" algn="ctr">
                        <a:buFont typeface="Arial" panose="020B0604020202020204" pitchFamily="34" charset="0"/>
                        <a:buNone/>
                      </a:pPr>
                      <a:r>
                        <a:rPr lang="fr-FR" sz="1400" b="1" i="0" strike="noStrike" cap="none" spc="0" baseline="0" dirty="0">
                          <a:solidFill>
                            <a:srgbClr val="000000"/>
                          </a:solidFill>
                          <a:effectLst/>
                          <a:latin typeface="Open Sans"/>
                          <a:ea typeface="Open Sans"/>
                          <a:cs typeface="Open Sans"/>
                        </a:rPr>
                        <a:t>Service communal chargé de l’aide sociale à l’enfance et de la politique de jeunesse</a:t>
                      </a:r>
                      <a:endParaRPr lang="de-DE" sz="1400" dirty="0">
                        <a:solidFill>
                          <a:srgbClr val="000000"/>
                        </a:solidFill>
                      </a:endParaRPr>
                    </a:p>
                  </a:txBody>
                  <a:tcPr/>
                </a:tc>
                <a:tc>
                  <a:txBody>
                    <a:bodyPr/>
                    <a:lstStyle/>
                    <a:p>
                      <a:pPr marL="0" indent="0" algn="ctr">
                        <a:buFont typeface="Arial" panose="020B0604020202020204" pitchFamily="34" charset="0"/>
                        <a:buNone/>
                      </a:pPr>
                      <a:r>
                        <a:rPr lang="fr-FR" sz="1400" b="1" i="0" strike="noStrike" cap="none" spc="0" baseline="0">
                          <a:solidFill>
                            <a:srgbClr val="000000"/>
                          </a:solidFill>
                          <a:effectLst/>
                          <a:latin typeface="Open Sans"/>
                          <a:ea typeface="Open Sans"/>
                          <a:cs typeface="Open Sans"/>
                        </a:rPr>
                        <a:t>Juge aux affaires familiales</a:t>
                      </a:r>
                      <a:endParaRPr lang="de-DE" sz="1400">
                        <a:solidFill>
                          <a:srgbClr val="000000"/>
                        </a:solidFill>
                      </a:endParaRPr>
                    </a:p>
                  </a:txBody>
                  <a:tcPr/>
                </a:tc>
                <a:extLst>
                  <a:ext uri="{0D108BD9-81ED-4DB2-BD59-A6C34878D82A}">
                    <a16:rowId xmlns:a16="http://schemas.microsoft.com/office/drawing/2014/main" val="3306144407"/>
                  </a:ext>
                </a:extLst>
              </a:tr>
              <a:tr h="1337240">
                <a:tc>
                  <a:txBody>
                    <a:bodyPr/>
                    <a:lstStyle/>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dirty="0">
                          <a:solidFill>
                            <a:srgbClr val="000000"/>
                          </a:solidFill>
                          <a:effectLst/>
                          <a:latin typeface="Open Sans"/>
                          <a:ea typeface="Open Sans"/>
                          <a:cs typeface="Open Sans"/>
                        </a:rPr>
                        <a:t>Saisine du juge aux affaires familiales (lorsque la situation dangereuse ne peut être résolue ou écartée)</a:t>
                      </a:r>
                    </a:p>
                    <a:p>
                      <a:pPr marL="228600" marR="0" lvl="0" indent="-228600" algn="l" defTabSz="914400" rtl="0" eaLnBrk="1" fontAlgn="auto" latinLnBrk="0" hangingPunct="1">
                        <a:lnSpc>
                          <a:spcPct val="107000"/>
                        </a:lnSpc>
                        <a:spcBef>
                          <a:spcPct val="0"/>
                        </a:spcBef>
                        <a:spcAft>
                          <a:spcPts val="600"/>
                        </a:spcAft>
                        <a:buClr>
                          <a:schemeClr val="accent3"/>
                        </a:buClr>
                        <a:buSzPct val="160000"/>
                        <a:buFont typeface="Arial" panose="020B0604020202020204" pitchFamily="34" charset="0"/>
                        <a:buChar char="•"/>
                        <a:defRPr/>
                      </a:pPr>
                      <a:r>
                        <a:rPr lang="fr-FR" sz="1200" b="0" i="0" strike="noStrike" cap="none" spc="0" baseline="0" dirty="0">
                          <a:solidFill>
                            <a:srgbClr val="000000"/>
                          </a:solidFill>
                          <a:effectLst/>
                          <a:latin typeface="Open Sans"/>
                          <a:ea typeface="Open Sans"/>
                          <a:cs typeface="Open Sans"/>
                        </a:rPr>
                        <a:t>Mise à disposition de son expertise socioéducative</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dirty="0">
                          <a:solidFill>
                            <a:srgbClr val="000000"/>
                          </a:solidFill>
                          <a:effectLst/>
                          <a:latin typeface="Open Sans"/>
                          <a:ea typeface="Open Sans"/>
                          <a:cs typeface="Open Sans"/>
                        </a:rPr>
                        <a:t>Mise en place de prestations en vue d’éliminer la source de danger</a:t>
                      </a:r>
                    </a:p>
                  </a:txBody>
                  <a:tcPr/>
                </a:tc>
                <a:tc>
                  <a:txBody>
                    <a:bodyPr/>
                    <a:lstStyle/>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a:solidFill>
                            <a:srgbClr val="000000"/>
                          </a:solidFill>
                          <a:effectLst/>
                          <a:latin typeface="Open Sans"/>
                          <a:ea typeface="Open Sans"/>
                          <a:cs typeface="Open Sans"/>
                        </a:rPr>
                        <a:t>Définition et mise en œuvre de la procédure</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a:solidFill>
                            <a:srgbClr val="000000"/>
                          </a:solidFill>
                          <a:effectLst/>
                          <a:latin typeface="Open Sans"/>
                          <a:ea typeface="Open Sans"/>
                          <a:cs typeface="Open Sans"/>
                        </a:rPr>
                        <a:t>Audience et implication des personnes concernées</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a:solidFill>
                            <a:srgbClr val="000000"/>
                          </a:solidFill>
                          <a:effectLst/>
                          <a:latin typeface="Open Sans"/>
                          <a:ea typeface="Open Sans"/>
                          <a:cs typeface="Open Sans"/>
                        </a:rPr>
                        <a:t>Désignation légale d’un assistant de procédure pour les enfants</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a:solidFill>
                            <a:srgbClr val="000000"/>
                          </a:solidFill>
                          <a:effectLst/>
                          <a:latin typeface="Open Sans"/>
                          <a:ea typeface="Open Sans"/>
                          <a:cs typeface="Open Sans"/>
                        </a:rPr>
                        <a:t>Décisions visant à éliminer les sources de danger</a:t>
                      </a:r>
                    </a:p>
                  </a:txBody>
                  <a:tcPr>
                    <a:solidFill>
                      <a:srgbClr val="EFF4F8"/>
                    </a:solidFill>
                  </a:tcPr>
                </a:tc>
                <a:extLst>
                  <a:ext uri="{0D108BD9-81ED-4DB2-BD59-A6C34878D82A}">
                    <a16:rowId xmlns:a16="http://schemas.microsoft.com/office/drawing/2014/main" val="3757282637"/>
                  </a:ext>
                </a:extLst>
              </a:tr>
              <a:tr h="720203">
                <a:tc>
                  <a:txBody>
                    <a:bodyPr/>
                    <a:lstStyle/>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dirty="0">
                          <a:solidFill>
                            <a:srgbClr val="000000"/>
                          </a:solidFill>
                          <a:effectLst/>
                          <a:latin typeface="Open Sans"/>
                          <a:ea typeface="Open Sans"/>
                          <a:cs typeface="Open Sans"/>
                        </a:rPr>
                        <a:t>Art. 8a et 50 du SGB VIII</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dirty="0">
                          <a:solidFill>
                            <a:srgbClr val="000000"/>
                          </a:solidFill>
                          <a:effectLst/>
                          <a:latin typeface="Open Sans"/>
                          <a:ea typeface="Open Sans"/>
                          <a:cs typeface="Open Sans"/>
                        </a:rPr>
                        <a:t>Code de procédure en matière familiale et gracieuse (</a:t>
                      </a:r>
                      <a:r>
                        <a:rPr lang="fr-FR" sz="1200" b="0" i="0" strike="noStrike" cap="none" spc="0" baseline="0" dirty="0" err="1">
                          <a:solidFill>
                            <a:srgbClr val="000000"/>
                          </a:solidFill>
                          <a:effectLst/>
                          <a:latin typeface="Open Sans"/>
                          <a:ea typeface="Open Sans"/>
                          <a:cs typeface="Open Sans"/>
                        </a:rPr>
                        <a:t>FamFG</a:t>
                      </a:r>
                      <a:r>
                        <a:rPr lang="fr-FR" sz="1200" b="0" i="0" strike="noStrike" cap="none" spc="0" baseline="0" dirty="0">
                          <a:solidFill>
                            <a:srgbClr val="000000"/>
                          </a:solidFill>
                          <a:effectLst/>
                          <a:latin typeface="Open Sans"/>
                          <a:ea typeface="Open Sans"/>
                          <a:cs typeface="Open Sans"/>
                        </a:rPr>
                        <a:t>)</a:t>
                      </a:r>
                    </a:p>
                  </a:txBody>
                  <a:tcPr>
                    <a:solidFill>
                      <a:srgbClr val="EFF4F8"/>
                    </a:solidFill>
                  </a:tcPr>
                </a:tc>
                <a:tc>
                  <a:txBody>
                    <a:bodyPr/>
                    <a:lstStyle/>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dirty="0">
                          <a:solidFill>
                            <a:srgbClr val="000000"/>
                          </a:solidFill>
                          <a:effectLst/>
                          <a:latin typeface="Open Sans"/>
                          <a:ea typeface="Open Sans"/>
                          <a:cs typeface="Open Sans"/>
                        </a:rPr>
                        <a:t>Art. 1666 et 1666a du Code civil</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defRPr/>
                      </a:pPr>
                      <a:r>
                        <a:rPr lang="fr-FR" sz="1200" b="0" i="0" strike="noStrike" cap="none" spc="0" baseline="0" dirty="0">
                          <a:solidFill>
                            <a:srgbClr val="000000"/>
                          </a:solidFill>
                          <a:effectLst/>
                          <a:latin typeface="+mn-lt"/>
                          <a:ea typeface="+mn-ea"/>
                          <a:cs typeface="Open Sans"/>
                        </a:rPr>
                        <a:t>Code de procédure en matière familiale et gracieuse (</a:t>
                      </a:r>
                      <a:r>
                        <a:rPr lang="fr-FR" sz="1200" b="0" i="0" strike="noStrike" cap="none" spc="0" baseline="0" dirty="0">
                          <a:solidFill>
                            <a:srgbClr val="000000"/>
                          </a:solidFill>
                          <a:effectLst/>
                          <a:latin typeface="Open Sans"/>
                          <a:ea typeface="Open Sans"/>
                          <a:cs typeface="Open Sans"/>
                        </a:rPr>
                        <a:t>art. 162 p. ex.)</a:t>
                      </a:r>
                    </a:p>
                  </a:txBody>
                  <a:tcPr>
                    <a:solidFill>
                      <a:srgbClr val="EFF4F8"/>
                    </a:solidFill>
                  </a:tcPr>
                </a:tc>
                <a:extLst>
                  <a:ext uri="{0D108BD9-81ED-4DB2-BD59-A6C34878D82A}">
                    <a16:rowId xmlns:a16="http://schemas.microsoft.com/office/drawing/2014/main" val="1386307436"/>
                  </a:ext>
                </a:extLst>
              </a:tr>
              <a:tr h="693859">
                <a:tc gridSpan="2">
                  <a:txBody>
                    <a:bodyPr/>
                    <a:lstStyle/>
                    <a:p>
                      <a:pPr marL="215900" marR="0" lvl="0" indent="-38100" algn="ctr" defTabSz="914400" rtl="0" eaLnBrk="1" fontAlgn="auto" latinLnBrk="0" hangingPunct="1">
                        <a:lnSpc>
                          <a:spcPct val="100000"/>
                        </a:lnSpc>
                        <a:spcBef>
                          <a:spcPct val="0"/>
                        </a:spcBef>
                        <a:spcAft>
                          <a:spcPct val="0"/>
                        </a:spcAft>
                        <a:buClrTx/>
                        <a:buSzTx/>
                        <a:buFont typeface="Arial" panose="020B0604020202020204" pitchFamily="34" charset="0"/>
                        <a:buNone/>
                        <a:defRPr/>
                      </a:pPr>
                      <a:br>
                        <a:rPr lang="fr-FR" sz="800" b="1" i="0" strike="noStrike" cap="none" spc="0" baseline="0" dirty="0">
                          <a:solidFill>
                            <a:srgbClr val="000000"/>
                          </a:solidFill>
                          <a:effectLst/>
                          <a:latin typeface="Open Sans"/>
                          <a:ea typeface="Open Sans"/>
                          <a:cs typeface="Open Sans"/>
                        </a:rPr>
                      </a:br>
                      <a:r>
                        <a:rPr lang="fr-FR" sz="1400" b="1" i="0" strike="noStrike" cap="none" spc="0" baseline="0" dirty="0">
                          <a:solidFill>
                            <a:srgbClr val="000000"/>
                          </a:solidFill>
                          <a:effectLst/>
                          <a:latin typeface="Open Sans"/>
                          <a:ea typeface="Open Sans"/>
                          <a:cs typeface="Open Sans"/>
                        </a:rPr>
                        <a:t>Coopération et implication des responsables légaux, des enfants et des jeunes</a:t>
                      </a:r>
                    </a:p>
                  </a:txBody>
                  <a:tcPr anchor="ctr">
                    <a:solidFill>
                      <a:schemeClr val="accent4">
                        <a:lumMod val="40000"/>
                        <a:lumOff val="60000"/>
                      </a:schemeClr>
                    </a:solidFill>
                  </a:tcPr>
                </a:tc>
                <a:tc hMerge="1">
                  <a:txBody>
                    <a:bodyPr/>
                    <a:lstStyle/>
                    <a:p>
                      <a:endParaRPr lang="de-DE"/>
                    </a:p>
                  </a:txBody>
                  <a:tcPr/>
                </a:tc>
                <a:extLst>
                  <a:ext uri="{0D108BD9-81ED-4DB2-BD59-A6C34878D82A}">
                    <a16:rowId xmlns:a16="http://schemas.microsoft.com/office/drawing/2014/main" val="2038390996"/>
                  </a:ext>
                </a:extLst>
              </a:tr>
              <a:tr h="461505">
                <a:tc gridSpan="2">
                  <a:txBody>
                    <a:bodyPr/>
                    <a:lstStyle/>
                    <a:p>
                      <a:pPr marL="215900" marR="0" lvl="0" indent="-3810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FR" sz="1400" b="0" i="0" strike="noStrike" cap="none" spc="0" baseline="0" dirty="0">
                          <a:solidFill>
                            <a:srgbClr val="000000"/>
                          </a:solidFill>
                          <a:effectLst/>
                          <a:latin typeface="Open Sans"/>
                          <a:ea typeface="Open Sans"/>
                          <a:cs typeface="Open Sans"/>
                        </a:rPr>
                        <a:t>Le cas échéant, implication d’autres personnes et institutions (experts, p. ex).</a:t>
                      </a:r>
                    </a:p>
                  </a:txBody>
                  <a:tcPr anchor="ctr">
                    <a:solidFill>
                      <a:srgbClr val="EFF4F8"/>
                    </a:solidFill>
                  </a:tcPr>
                </a:tc>
                <a:tc hMerge="1">
                  <a:txBody>
                    <a:bodyPr/>
                    <a:lstStyle/>
                    <a:p>
                      <a:endParaRPr lang="de-DE"/>
                    </a:p>
                  </a:txBody>
                  <a:tcPr/>
                </a:tc>
                <a:extLst>
                  <a:ext uri="{0D108BD9-81ED-4DB2-BD59-A6C34878D82A}">
                    <a16:rowId xmlns:a16="http://schemas.microsoft.com/office/drawing/2014/main" val="3558516585"/>
                  </a:ext>
                </a:extLst>
              </a:tr>
            </a:tbl>
          </a:graphicData>
        </a:graphic>
      </p:graphicFrame>
      <p:sp>
        <p:nvSpPr>
          <p:cNvPr id="13" name="Dreieck 3" title="Grafisches Element">
            <a:extLst>
              <a:ext uri="{FF2B5EF4-FFF2-40B4-BE49-F238E27FC236}">
                <a16:creationId xmlns:a16="http://schemas.microsoft.com/office/drawing/2014/main" id="{9B4A8948-71C6-A940-9D28-000A0ECDB342}"/>
              </a:ext>
            </a:extLst>
          </p:cNvPr>
          <p:cNvSpPr/>
          <p:nvPr/>
        </p:nvSpPr>
        <p:spPr>
          <a:xfrm>
            <a:off x="203454" y="1477090"/>
            <a:ext cx="8788400" cy="7883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0" strike="noStrike" cap="none" spc="0" baseline="0" dirty="0">
                <a:solidFill>
                  <a:srgbClr val="FFFFFF"/>
                </a:solidFill>
                <a:effectLst/>
                <a:latin typeface="Open Sans"/>
                <a:ea typeface="Open Sans"/>
                <a:cs typeface="Open Sans"/>
              </a:rPr>
              <a:t>Rôle de sentinelle de l’État</a:t>
            </a:r>
          </a:p>
          <a:p>
            <a:pPr algn="ctr"/>
            <a:r>
              <a:rPr lang="fr-FR" sz="1200" b="0" i="0" strike="noStrike" cap="none" spc="0" baseline="0" dirty="0">
                <a:solidFill>
                  <a:srgbClr val="FFFFFF"/>
                </a:solidFill>
                <a:effectLst/>
                <a:latin typeface="Open Sans"/>
                <a:ea typeface="Open Sans"/>
                <a:cs typeface="Open Sans"/>
              </a:rPr>
              <a:t>en vue de la protection de l’intérêt supérieur de l’enfant</a:t>
            </a:r>
          </a:p>
          <a:p>
            <a:pPr algn="ctr"/>
            <a:endParaRPr lang="de-DE" sz="1600" dirty="0"/>
          </a:p>
        </p:txBody>
      </p:sp>
      <p:sp>
        <p:nvSpPr>
          <p:cNvPr id="14" name="Geschweifte Klammer rechts 13" descr="soll deutlich machen, dass die Zusammenarbeit mit und Beteiligung von Personensorgeberechtigten, &#10;Kindern und Jugendlichen sowohl in der Verantwortung des Jugendamtes als auch des Familiengerichts liegt" title="Geschweifte Klammer">
            <a:extLst>
              <a:ext uri="{FF2B5EF4-FFF2-40B4-BE49-F238E27FC236}">
                <a16:creationId xmlns:a16="http://schemas.microsoft.com/office/drawing/2014/main" id="{C3EFAAC0-724A-7447-B36C-B3DAB86F3562}"/>
              </a:ext>
            </a:extLst>
          </p:cNvPr>
          <p:cNvSpPr/>
          <p:nvPr/>
        </p:nvSpPr>
        <p:spPr>
          <a:xfrm rot="5400000">
            <a:off x="4465935" y="898351"/>
            <a:ext cx="232489" cy="8717239"/>
          </a:xfrm>
          <a:prstGeom prst="rightBrace">
            <a:avLst>
              <a:gd name="adj1" fmla="val 8333"/>
              <a:gd name="adj2" fmla="val 49509"/>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Autres missions</a:t>
            </a:r>
          </a:p>
        </p:txBody>
      </p:sp>
    </p:spTree>
    <p:extLst>
      <p:ext uri="{BB962C8B-B14F-4D97-AF65-F5344CB8AC3E}">
        <p14:creationId xmlns:p14="http://schemas.microsoft.com/office/powerpoint/2010/main" val="330877807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e 9" title="Tabelle mit Darstellung der Aufgaben von Jugendamt und Familiengericht im Kontext Trennung/Scheidung von Eltern mit minderjährigen Kindern">
            <a:extLst>
              <a:ext uri="{FF2B5EF4-FFF2-40B4-BE49-F238E27FC236}">
                <a16:creationId xmlns:a16="http://schemas.microsoft.com/office/drawing/2014/main" id="{401397C8-625E-2549-B23D-419D28E5C0E4}"/>
              </a:ext>
            </a:extLst>
          </p:cNvPr>
          <p:cNvGraphicFramePr/>
          <p:nvPr>
            <p:extLst>
              <p:ext uri="{D42A27DB-BD31-4B8C-83A1-F6EECF244321}">
                <p14:modId xmlns:p14="http://schemas.microsoft.com/office/powerpoint/2010/main" val="1844869329"/>
              </p:ext>
            </p:extLst>
          </p:nvPr>
        </p:nvGraphicFramePr>
        <p:xfrm>
          <a:off x="203454" y="2265464"/>
          <a:ext cx="8788654" cy="3985559"/>
        </p:xfrm>
        <a:graphic>
          <a:graphicData uri="http://schemas.openxmlformats.org/drawingml/2006/table">
            <a:tbl>
              <a:tblPr firstRow="1" bandRow="1">
                <a:tableStyleId>{00A15C55-8517-42AA-B614-E9B94910E393}</a:tableStyleId>
              </a:tblPr>
              <a:tblGrid>
                <a:gridCol w="4296538">
                  <a:extLst>
                    <a:ext uri="{9D8B030D-6E8A-4147-A177-3AD203B41FA5}">
                      <a16:colId xmlns:a16="http://schemas.microsoft.com/office/drawing/2014/main" val="2987210670"/>
                    </a:ext>
                  </a:extLst>
                </a:gridCol>
                <a:gridCol w="4492116">
                  <a:extLst>
                    <a:ext uri="{9D8B030D-6E8A-4147-A177-3AD203B41FA5}">
                      <a16:colId xmlns:a16="http://schemas.microsoft.com/office/drawing/2014/main" val="1130241336"/>
                    </a:ext>
                  </a:extLst>
                </a:gridCol>
              </a:tblGrid>
              <a:tr h="370840">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FR" sz="1200" b="1" i="0" strike="noStrike" cap="none" spc="0" baseline="0" dirty="0">
                          <a:solidFill>
                            <a:srgbClr val="FFFFFF"/>
                          </a:solidFill>
                          <a:effectLst/>
                          <a:latin typeface="Open Sans"/>
                          <a:ea typeface="Open Sans"/>
                          <a:cs typeface="Open Sans"/>
                        </a:rPr>
                        <a:t>Facilitation de résolutions amiables des conflits parentaux (art. 156 du Code de procédure en matière familiale et gracieuse [</a:t>
                      </a:r>
                      <a:r>
                        <a:rPr lang="fr-FR" sz="1200" b="1" i="0" strike="noStrike" cap="none" spc="0" baseline="0" dirty="0" err="1">
                          <a:solidFill>
                            <a:srgbClr val="FFFFFF"/>
                          </a:solidFill>
                          <a:effectLst/>
                          <a:latin typeface="Open Sans"/>
                          <a:ea typeface="Open Sans"/>
                          <a:cs typeface="Open Sans"/>
                        </a:rPr>
                        <a:t>FamFG</a:t>
                      </a:r>
                      <a:r>
                        <a:rPr lang="fr-FR" sz="1200" b="1" i="0" strike="noStrike" cap="none" spc="0" baseline="0" dirty="0">
                          <a:solidFill>
                            <a:srgbClr val="FFFFFF"/>
                          </a:solidFill>
                          <a:effectLst/>
                          <a:latin typeface="Open Sans"/>
                          <a:ea typeface="Open Sans"/>
                          <a:cs typeface="Open Sans"/>
                        </a:rPr>
                        <a:t>])</a:t>
                      </a:r>
                    </a:p>
                  </a:txBody>
                  <a:tcPr/>
                </a:tc>
                <a:tc hMerge="1">
                  <a:txBody>
                    <a:bodyPr/>
                    <a:lstStyle/>
                    <a:p>
                      <a:pPr algn="l"/>
                      <a:r>
                        <a:rPr lang="de-DE" b="1"/>
                        <a:t>Familiengericht</a:t>
                      </a:r>
                    </a:p>
                  </a:txBody>
                  <a:tcPr/>
                </a:tc>
                <a:extLst>
                  <a:ext uri="{0D108BD9-81ED-4DB2-BD59-A6C34878D82A}">
                    <a16:rowId xmlns:a16="http://schemas.microsoft.com/office/drawing/2014/main" val="3479265276"/>
                  </a:ext>
                </a:extLst>
              </a:tr>
              <a:tr h="298809">
                <a:tc>
                  <a:txBody>
                    <a:bodyPr/>
                    <a:lstStyle/>
                    <a:p>
                      <a:pPr marL="0" indent="0" algn="ctr">
                        <a:buFont typeface="Arial" panose="020B0604020202020204" pitchFamily="34" charset="0"/>
                        <a:buNone/>
                      </a:pPr>
                      <a:r>
                        <a:rPr lang="fr-FR" sz="1200" b="1" i="0" strike="noStrike" cap="none" spc="0" baseline="0" dirty="0">
                          <a:solidFill>
                            <a:srgbClr val="000000"/>
                          </a:solidFill>
                          <a:effectLst/>
                          <a:latin typeface="Open Sans"/>
                          <a:ea typeface="Open Sans"/>
                          <a:cs typeface="Open Sans"/>
                        </a:rPr>
                        <a:t>Missions du service communal chargé de l’aide sociale à l’enfance et de la politique de jeunesse</a:t>
                      </a:r>
                      <a:endParaRPr lang="de-DE" sz="1200" dirty="0">
                        <a:solidFill>
                          <a:srgbClr val="000000"/>
                        </a:solidFill>
                      </a:endParaRPr>
                    </a:p>
                  </a:txBody>
                  <a:tcPr/>
                </a:tc>
                <a:tc>
                  <a:txBody>
                    <a:bodyPr/>
                    <a:lstStyle/>
                    <a:p>
                      <a:pPr marL="0" indent="0" algn="ctr">
                        <a:buFont typeface="Arial" panose="020B0604020202020204" pitchFamily="34" charset="0"/>
                        <a:buNone/>
                      </a:pPr>
                      <a:r>
                        <a:rPr lang="fr-FR" sz="1200" b="1" i="0" strike="noStrike" cap="none" spc="0" baseline="0" dirty="0">
                          <a:solidFill>
                            <a:srgbClr val="000000"/>
                          </a:solidFill>
                          <a:effectLst/>
                          <a:latin typeface="Open Sans"/>
                          <a:ea typeface="Open Sans"/>
                          <a:cs typeface="Open Sans"/>
                        </a:rPr>
                        <a:t>Missions du juge aux affaires familiales</a:t>
                      </a:r>
                      <a:endParaRPr lang="de-DE" sz="1200" dirty="0">
                        <a:solidFill>
                          <a:srgbClr val="000000"/>
                        </a:solidFill>
                      </a:endParaRPr>
                    </a:p>
                  </a:txBody>
                  <a:tcPr/>
                </a:tc>
                <a:extLst>
                  <a:ext uri="{0D108BD9-81ED-4DB2-BD59-A6C34878D82A}">
                    <a16:rowId xmlns:a16="http://schemas.microsoft.com/office/drawing/2014/main" val="3306144407"/>
                  </a:ext>
                </a:extLst>
              </a:tr>
              <a:tr h="370840">
                <a:tc>
                  <a:txBody>
                    <a:bodyPr/>
                    <a:lstStyle/>
                    <a:p>
                      <a:pPr marL="0" indent="0">
                        <a:buFont typeface="Arial" panose="020B0604020202020204" pitchFamily="34" charset="0"/>
                        <a:buNone/>
                      </a:pPr>
                      <a:r>
                        <a:rPr lang="fr-FR" sz="1200" b="0" i="0" strike="noStrike" cap="none" spc="0" baseline="0" dirty="0">
                          <a:solidFill>
                            <a:srgbClr val="000000"/>
                          </a:solidFill>
                          <a:effectLst/>
                          <a:latin typeface="Open Sans"/>
                          <a:ea typeface="Open Sans"/>
                          <a:cs typeface="Open Sans"/>
                        </a:rPr>
                        <a:t>Art. 50 du SGB VIII </a:t>
                      </a:r>
                      <a:r>
                        <a:rPr lang="fr-FR" sz="1200" b="0" i="1" strike="noStrike" cap="none" spc="0" baseline="0" dirty="0">
                          <a:solidFill>
                            <a:srgbClr val="000000"/>
                          </a:solidFill>
                          <a:effectLst/>
                          <a:latin typeface="Open Sans"/>
                          <a:ea typeface="Open Sans"/>
                          <a:cs typeface="Open Sans"/>
                        </a:rPr>
                        <a:t>Participation à la procédure devant le juge aux affaires familiales</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pPr>
                      <a:r>
                        <a:rPr lang="fr-FR" sz="1100" b="0" i="0" strike="noStrike" cap="none" spc="0" baseline="0" dirty="0">
                          <a:solidFill>
                            <a:srgbClr val="000000"/>
                          </a:solidFill>
                          <a:effectLst/>
                          <a:latin typeface="+mn-lt"/>
                          <a:ea typeface="Open Sans"/>
                          <a:cs typeface="Open Sans"/>
                        </a:rPr>
                        <a:t>Soutien et accompagnement des parents</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pPr>
                      <a:r>
                        <a:rPr lang="fr-FR" sz="1100" b="0" i="0" strike="noStrike" cap="none" spc="0" baseline="0" dirty="0">
                          <a:solidFill>
                            <a:srgbClr val="000000"/>
                          </a:solidFill>
                          <a:effectLst/>
                          <a:latin typeface="+mn-lt"/>
                          <a:ea typeface="Open Sans"/>
                          <a:cs typeface="Open Sans"/>
                        </a:rPr>
                        <a:t>Préparation de l’audience </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pPr>
                      <a:r>
                        <a:rPr lang="fr-FR" sz="1100" b="0" i="0" strike="noStrike" cap="none" spc="0" baseline="0" dirty="0">
                          <a:solidFill>
                            <a:srgbClr val="000000"/>
                          </a:solidFill>
                          <a:effectLst/>
                          <a:latin typeface="+mn-lt"/>
                          <a:ea typeface="Open Sans"/>
                          <a:cs typeface="Open Sans"/>
                        </a:rPr>
                        <a:t>Rédaction d’avis d’expertise sur les questions socio-</a:t>
                      </a:r>
                      <a:br>
                        <a:rPr lang="fr-FR" sz="1100" b="0" i="0" strike="noStrike" cap="none" spc="0" baseline="0" dirty="0">
                          <a:solidFill>
                            <a:srgbClr val="000000"/>
                          </a:solidFill>
                          <a:effectLst/>
                          <a:latin typeface="+mn-lt"/>
                          <a:ea typeface="Open Sans"/>
                          <a:cs typeface="Open Sans"/>
                        </a:rPr>
                      </a:br>
                      <a:r>
                        <a:rPr lang="fr-FR" sz="1100" b="0" i="0" strike="noStrike" cap="none" spc="0" baseline="0" dirty="0">
                          <a:solidFill>
                            <a:srgbClr val="000000"/>
                          </a:solidFill>
                          <a:effectLst/>
                          <a:latin typeface="+mn-lt"/>
                          <a:ea typeface="Open Sans"/>
                          <a:cs typeface="Open Sans"/>
                        </a:rPr>
                        <a:t>     éducatives</a:t>
                      </a:r>
                    </a:p>
                  </a:txBody>
                  <a:tcPr/>
                </a:tc>
                <a:tc>
                  <a:txBody>
                    <a:bodyPr/>
                    <a:lstStyle/>
                    <a:p>
                      <a:r>
                        <a:rPr lang="fr-FR" sz="1200" b="0" i="0" strike="noStrike" cap="none" spc="0" baseline="0" dirty="0">
                          <a:solidFill>
                            <a:srgbClr val="000000"/>
                          </a:solidFill>
                          <a:effectLst/>
                          <a:latin typeface="Open Sans"/>
                          <a:ea typeface="Open Sans"/>
                          <a:cs typeface="Open Sans"/>
                        </a:rPr>
                        <a:t>Art. 162 du </a:t>
                      </a:r>
                      <a:r>
                        <a:rPr lang="fr-FR" sz="1200" b="0" i="0" strike="noStrike" cap="none" spc="0" baseline="0" dirty="0" err="1">
                          <a:solidFill>
                            <a:srgbClr val="000000"/>
                          </a:solidFill>
                          <a:effectLst/>
                          <a:latin typeface="Open Sans"/>
                          <a:ea typeface="Open Sans"/>
                          <a:cs typeface="Open Sans"/>
                        </a:rPr>
                        <a:t>FamFG</a:t>
                      </a:r>
                      <a:r>
                        <a:rPr lang="fr-FR" sz="1200" b="0" i="0" strike="noStrike" cap="none" spc="0" baseline="0" dirty="0">
                          <a:solidFill>
                            <a:srgbClr val="000000"/>
                          </a:solidFill>
                          <a:effectLst/>
                          <a:latin typeface="Open Sans"/>
                          <a:ea typeface="Open Sans"/>
                          <a:cs typeface="Open Sans"/>
                        </a:rPr>
                        <a:t> </a:t>
                      </a:r>
                      <a:r>
                        <a:rPr lang="fr-FR" sz="1200" b="0" i="1" strike="noStrike" cap="none" spc="0" baseline="0" dirty="0">
                          <a:solidFill>
                            <a:srgbClr val="000000"/>
                          </a:solidFill>
                          <a:effectLst/>
                          <a:latin typeface="Open Sans"/>
                          <a:ea typeface="Open Sans"/>
                          <a:cs typeface="Open Sans"/>
                        </a:rPr>
                        <a:t>Le service communal chargé de l’aide sociale à l’enfance et de la politique de jeunesse doit être entendu dans le cadre des procédures concernant la personne de l’enfant.</a:t>
                      </a:r>
                    </a:p>
                    <a:p>
                      <a:pPr marL="33338" marR="0" lvl="0" indent="-220663" algn="l" defTabSz="914400" rtl="0" eaLnBrk="1" fontAlgn="auto" latinLnBrk="0" hangingPunct="1">
                        <a:lnSpc>
                          <a:spcPct val="100000"/>
                        </a:lnSpc>
                        <a:spcBef>
                          <a:spcPts val="500"/>
                        </a:spcBef>
                        <a:spcAft>
                          <a:spcPct val="0"/>
                        </a:spcAft>
                        <a:buClr>
                          <a:srgbClr val="3C5E89"/>
                        </a:buClr>
                        <a:buSzPct val="160000"/>
                        <a:buFont typeface="Arial" panose="020B0604020202020204" pitchFamily="34" charset="0"/>
                        <a:buChar char="•"/>
                        <a:defRPr/>
                      </a:pPr>
                      <a:r>
                        <a:rPr lang="fr-FR" sz="1000" b="0" i="0" strike="noStrike" cap="none" spc="0" baseline="0" dirty="0">
                          <a:solidFill>
                            <a:srgbClr val="000000"/>
                          </a:solidFill>
                          <a:effectLst/>
                          <a:latin typeface="Open Sans"/>
                          <a:ea typeface="Open Sans"/>
                          <a:cs typeface="Open Sans"/>
                        </a:rPr>
                        <a:t>Participation/consultation du service communal chargé de l’aide sociale à l’enfance et de la politique de jeunesse</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pPr>
                      <a:r>
                        <a:rPr lang="fr-FR" sz="1000" b="0" i="0" strike="noStrike" cap="none" spc="0" baseline="0" dirty="0">
                          <a:solidFill>
                            <a:srgbClr val="000000"/>
                          </a:solidFill>
                          <a:effectLst/>
                          <a:latin typeface="Open Sans"/>
                          <a:ea typeface="Open Sans"/>
                          <a:cs typeface="Open Sans"/>
                        </a:rPr>
                        <a:t>Désescalade et résolution de conflits : accords/règlements conjoints</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pPr>
                      <a:r>
                        <a:rPr lang="fr-FR" sz="1000" b="0" i="0" strike="noStrike" cap="none" spc="0" baseline="0" dirty="0">
                          <a:solidFill>
                            <a:srgbClr val="000000"/>
                          </a:solidFill>
                          <a:effectLst/>
                          <a:latin typeface="Open Sans"/>
                          <a:ea typeface="Open Sans"/>
                          <a:cs typeface="Open Sans"/>
                        </a:rPr>
                        <a:t>Évaluation du bien-être de l’enfant </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pPr>
                      <a:r>
                        <a:rPr lang="fr-FR" sz="1000" b="0" i="0" strike="noStrike" cap="none" spc="0" baseline="0" dirty="0">
                          <a:solidFill>
                            <a:srgbClr val="000000"/>
                          </a:solidFill>
                          <a:effectLst/>
                          <a:latin typeface="Open Sans"/>
                          <a:ea typeface="Open Sans"/>
                          <a:cs typeface="Open Sans"/>
                        </a:rPr>
                        <a:t>Désignation légale d’un assistant de procédure pour les enfants</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pPr>
                      <a:r>
                        <a:rPr lang="fr-FR" sz="1000" b="0" i="0" strike="noStrike" cap="none" spc="0" baseline="0" dirty="0">
                          <a:solidFill>
                            <a:srgbClr val="000000"/>
                          </a:solidFill>
                          <a:effectLst/>
                          <a:latin typeface="Open Sans"/>
                          <a:ea typeface="Open Sans"/>
                          <a:cs typeface="Open Sans"/>
                        </a:rPr>
                        <a:t>Décisions en matière de garde / droits de visite et d’hébergement</a:t>
                      </a:r>
                    </a:p>
                  </a:txBody>
                  <a:tcPr/>
                </a:tc>
                <a:extLst>
                  <a:ext uri="{0D108BD9-81ED-4DB2-BD59-A6C34878D82A}">
                    <a16:rowId xmlns:a16="http://schemas.microsoft.com/office/drawing/2014/main" val="3757282637"/>
                  </a:ext>
                </a:extLst>
              </a:tr>
              <a:tr h="186597">
                <a:tc gridSpan="2">
                  <a:txBody>
                    <a:bodyPr/>
                    <a:lstStyle/>
                    <a:p>
                      <a:pPr marL="215900" marR="0" lvl="0" indent="-38100" algn="ctr" defTabSz="914400" rtl="0" eaLnBrk="1" fontAlgn="auto" latinLnBrk="0" hangingPunct="1">
                        <a:lnSpc>
                          <a:spcPct val="100000"/>
                        </a:lnSpc>
                        <a:spcBef>
                          <a:spcPct val="0"/>
                        </a:spcBef>
                        <a:spcAft>
                          <a:spcPct val="0"/>
                        </a:spcAft>
                        <a:buClrTx/>
                        <a:buSzTx/>
                        <a:buFont typeface="Arial" panose="020B0604020202020204" pitchFamily="34" charset="0"/>
                        <a:buNone/>
                        <a:defRPr/>
                      </a:pPr>
                      <a:br>
                        <a:rPr lang="fr-FR" sz="800" b="1" i="0" strike="noStrike" cap="none" spc="0" baseline="0" dirty="0">
                          <a:solidFill>
                            <a:srgbClr val="000000"/>
                          </a:solidFill>
                          <a:effectLst/>
                          <a:latin typeface="Open Sans"/>
                          <a:ea typeface="Open Sans"/>
                          <a:cs typeface="Open Sans"/>
                        </a:rPr>
                      </a:br>
                      <a:r>
                        <a:rPr lang="fr-FR" sz="1300" b="1" i="0" strike="noStrike" cap="none" spc="0" baseline="0" dirty="0">
                          <a:solidFill>
                            <a:srgbClr val="000000"/>
                          </a:solidFill>
                          <a:effectLst/>
                          <a:latin typeface="Open Sans"/>
                          <a:ea typeface="Open Sans"/>
                          <a:cs typeface="Open Sans"/>
                        </a:rPr>
                        <a:t>Coopération et </a:t>
                      </a:r>
                      <a:r>
                        <a:rPr lang="fr-FR" sz="1300" b="1" i="0" strike="noStrike" cap="none" spc="0" baseline="0" dirty="0" err="1">
                          <a:solidFill>
                            <a:srgbClr val="000000"/>
                          </a:solidFill>
                          <a:effectLst/>
                          <a:latin typeface="Open Sans"/>
                          <a:ea typeface="Open Sans"/>
                          <a:cs typeface="Open Sans"/>
                        </a:rPr>
                        <a:t>impliation</a:t>
                      </a:r>
                      <a:r>
                        <a:rPr lang="fr-FR" sz="1300" b="1" i="0" strike="noStrike" cap="none" spc="0" baseline="0" dirty="0">
                          <a:solidFill>
                            <a:srgbClr val="000000"/>
                          </a:solidFill>
                          <a:effectLst/>
                          <a:latin typeface="Open Sans"/>
                          <a:ea typeface="Open Sans"/>
                          <a:cs typeface="Open Sans"/>
                        </a:rPr>
                        <a:t> des responsables légaux, des enfants et des jeunes (p. ex. par le biais d’une audience ou de la désignation d’un assistant de procédure)</a:t>
                      </a:r>
                    </a:p>
                  </a:txBody>
                  <a:tcPr anchor="ctr"/>
                </a:tc>
                <a:tc hMerge="1">
                  <a:txBody>
                    <a:bodyPr/>
                    <a:lstStyle/>
                    <a:p>
                      <a:endParaRPr lang="de-DE"/>
                    </a:p>
                  </a:txBody>
                  <a:tcPr/>
                </a:tc>
                <a:extLst>
                  <a:ext uri="{0D108BD9-81ED-4DB2-BD59-A6C34878D82A}">
                    <a16:rowId xmlns:a16="http://schemas.microsoft.com/office/drawing/2014/main" val="2038390996"/>
                  </a:ext>
                </a:extLst>
              </a:tr>
              <a:tr h="406699">
                <a:tc gridSpan="2">
                  <a:txBody>
                    <a:bodyPr/>
                    <a:lstStyle/>
                    <a:p>
                      <a:pPr marL="180975" marR="0" lvl="0" indent="-180975" algn="ctr" defTabSz="914400" rtl="0" eaLnBrk="1" fontAlgn="auto" latinLnBrk="0" hangingPunct="1">
                        <a:lnSpc>
                          <a:spcPct val="100000"/>
                        </a:lnSpc>
                        <a:spcBef>
                          <a:spcPct val="0"/>
                        </a:spcBef>
                        <a:spcAft>
                          <a:spcPct val="0"/>
                        </a:spcAft>
                        <a:buClrTx/>
                        <a:buSzTx/>
                        <a:buFont typeface="Arial" panose="020B0604020202020204" pitchFamily="34" charset="0"/>
                        <a:buNone/>
                        <a:tabLst>
                          <a:tab pos="0" algn="l"/>
                        </a:tabLst>
                        <a:defRPr/>
                      </a:pPr>
                      <a:r>
                        <a:rPr lang="fr-FR" sz="1300" b="0" i="0" strike="noStrike" cap="none" spc="0" baseline="0" dirty="0">
                          <a:solidFill>
                            <a:srgbClr val="000000"/>
                          </a:solidFill>
                          <a:effectLst/>
                          <a:latin typeface="Open Sans"/>
                          <a:ea typeface="Open Sans"/>
                          <a:cs typeface="Open Sans"/>
                        </a:rPr>
                        <a:t>Le cas échéant, implication d’autres personnes et institutions (services de soutien à la parentalité, p. ex).</a:t>
                      </a:r>
                    </a:p>
                  </a:txBody>
                  <a:tcPr anchor="ctr"/>
                </a:tc>
                <a:tc hMerge="1">
                  <a:txBody>
                    <a:bodyPr/>
                    <a:lstStyle/>
                    <a:p>
                      <a:endParaRPr lang="de-DE"/>
                    </a:p>
                  </a:txBody>
                  <a:tcPr/>
                </a:tc>
                <a:extLst>
                  <a:ext uri="{0D108BD9-81ED-4DB2-BD59-A6C34878D82A}">
                    <a16:rowId xmlns:a16="http://schemas.microsoft.com/office/drawing/2014/main" val="3558516585"/>
                  </a:ext>
                </a:extLst>
              </a:tr>
            </a:tbl>
          </a:graphicData>
        </a:graphic>
      </p:graphicFrame>
      <p:sp>
        <p:nvSpPr>
          <p:cNvPr id="13" name="Dreieck 3">
            <a:extLst>
              <a:ext uri="{FF2B5EF4-FFF2-40B4-BE49-F238E27FC236}">
                <a16:creationId xmlns:a16="http://schemas.microsoft.com/office/drawing/2014/main" id="{9B4A8948-71C6-A940-9D28-000A0ECDB342}"/>
              </a:ext>
            </a:extLst>
          </p:cNvPr>
          <p:cNvSpPr/>
          <p:nvPr/>
        </p:nvSpPr>
        <p:spPr>
          <a:xfrm>
            <a:off x="203454" y="1477090"/>
            <a:ext cx="8788400" cy="7883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0" strike="noStrike" cap="none" spc="0" baseline="0" dirty="0">
                <a:solidFill>
                  <a:srgbClr val="FFFFFF"/>
                </a:solidFill>
                <a:effectLst/>
                <a:latin typeface="Open Sans"/>
                <a:ea typeface="Open Sans"/>
                <a:cs typeface="Open Sans"/>
              </a:rPr>
              <a:t>Protection de l’intérêt supérieur </a:t>
            </a:r>
          </a:p>
          <a:p>
            <a:pPr algn="ctr"/>
            <a:r>
              <a:rPr lang="fr-FR" sz="1200" b="1" i="0" strike="noStrike" cap="none" spc="0" baseline="0" dirty="0">
                <a:solidFill>
                  <a:srgbClr val="FFFFFF"/>
                </a:solidFill>
                <a:effectLst/>
                <a:latin typeface="Open Sans"/>
                <a:ea typeface="Open Sans"/>
                <a:cs typeface="Open Sans"/>
              </a:rPr>
              <a:t>de l’enfant en cas de séparation ou de divorce contentieux</a:t>
            </a:r>
          </a:p>
          <a:p>
            <a:pPr algn="ctr"/>
            <a:endParaRPr lang="de-DE" sz="1100" dirty="0"/>
          </a:p>
        </p:txBody>
      </p:sp>
      <p:sp>
        <p:nvSpPr>
          <p:cNvPr id="14" name="Geschweifte Klammer rechts 13" descr="Die Zusammenarbeit mit und Beteiligung von Personensorgeberechtigten, Kindern und Jugendlichen (z. B. Anhörung, Verfahrensbeistand) ist sowohl Aufgabe des Jugendamtes als auch des Familiengerichts.&#10;" title="Geschweifte Klammer">
            <a:extLst>
              <a:ext uri="{FF2B5EF4-FFF2-40B4-BE49-F238E27FC236}">
                <a16:creationId xmlns:a16="http://schemas.microsoft.com/office/drawing/2014/main" id="{C3EFAAC0-724A-7447-B36C-B3DAB86F3562}"/>
              </a:ext>
            </a:extLst>
          </p:cNvPr>
          <p:cNvSpPr/>
          <p:nvPr/>
        </p:nvSpPr>
        <p:spPr>
          <a:xfrm rot="5400000">
            <a:off x="4475164" y="952956"/>
            <a:ext cx="232489" cy="8640961"/>
          </a:xfrm>
          <a:prstGeom prst="rightBrace">
            <a:avLst>
              <a:gd name="adj1" fmla="val 8333"/>
              <a:gd name="adj2" fmla="val 49509"/>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Titel 1"/>
          <p:cNvSpPr>
            <a:spLocks noGrp="1"/>
          </p:cNvSpPr>
          <p:nvPr>
            <p:ph type="title"/>
          </p:nvPr>
        </p:nvSpPr>
        <p:spPr>
          <a:xfrm>
            <a:off x="0" y="836712"/>
            <a:ext cx="9144000" cy="428738"/>
          </a:xfrm>
        </p:spPr>
        <p:txBody>
          <a:bodyPr>
            <a:noAutofit/>
          </a:bodyPr>
          <a:lstStyle/>
          <a:p>
            <a:r>
              <a:rPr lang="fr-FR" sz="1800" b="1" i="0" strike="noStrike" cap="none" spc="0" baseline="0" dirty="0">
                <a:solidFill>
                  <a:srgbClr val="000000"/>
                </a:solidFill>
                <a:effectLst/>
                <a:latin typeface="Open Sans"/>
                <a:ea typeface="Open Sans"/>
                <a:cs typeface="Open Sans"/>
              </a:rPr>
              <a:t>2.6.4 Participation aux procédures de séparation ou de divorce de parents de mineurs devant le juge aux affaires familiales</a:t>
            </a:r>
          </a:p>
        </p:txBody>
      </p:sp>
      <p:sp>
        <p:nvSpPr>
          <p:cNvPr id="7" name="Fußzeilenplatzhalter 6">
            <a:extLst>
              <a:ext uri="{FF2B5EF4-FFF2-40B4-BE49-F238E27FC236}">
                <a16:creationId xmlns:a16="http://schemas.microsoft.com/office/drawing/2014/main" id="{45475594-8C1A-4AEB-9370-F4611A77CF5B}"/>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Autres missions</a:t>
            </a:r>
          </a:p>
        </p:txBody>
      </p:sp>
    </p:spTree>
    <p:extLst>
      <p:ext uri="{BB962C8B-B14F-4D97-AF65-F5344CB8AC3E}">
        <p14:creationId xmlns:p14="http://schemas.microsoft.com/office/powerpoint/2010/main" val="360095998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2.6.5 Tutelles et curatelles</a:t>
            </a:r>
            <a:endParaRPr lang="de-DE" dirty="0"/>
          </a:p>
        </p:txBody>
      </p:sp>
      <p:sp>
        <p:nvSpPr>
          <p:cNvPr id="25" name="Inhaltsplatzhalter 2">
            <a:extLst>
              <a:ext uri="{FF2B5EF4-FFF2-40B4-BE49-F238E27FC236}">
                <a16:creationId xmlns:a16="http://schemas.microsoft.com/office/drawing/2014/main" id="{44442D46-0B6C-5448-B05C-55961C26E490}"/>
              </a:ext>
            </a:extLst>
          </p:cNvPr>
          <p:cNvSpPr>
            <a:spLocks noGrp="1"/>
          </p:cNvSpPr>
          <p:nvPr>
            <p:ph idx="1"/>
          </p:nvPr>
        </p:nvSpPr>
        <p:spPr>
          <a:xfrm>
            <a:off x="467544" y="1412776"/>
            <a:ext cx="8261548" cy="5035729"/>
          </a:xfrm>
        </p:spPr>
        <p:txBody>
          <a:bodyPr>
            <a:normAutofit lnSpcReduction="10000"/>
          </a:bodyPr>
          <a:lstStyle/>
          <a:p>
            <a:pPr marL="0" lvl="0" indent="0">
              <a:buClr>
                <a:srgbClr val="3C5E89"/>
              </a:buClr>
            </a:pPr>
            <a:r>
              <a:rPr lang="fr-FR" sz="1600" b="1" i="0" strike="noStrike" cap="none" spc="0" baseline="0" dirty="0">
                <a:solidFill>
                  <a:srgbClr val="000000"/>
                </a:solidFill>
                <a:effectLst/>
                <a:latin typeface="Open Sans"/>
                <a:ea typeface="Open Sans"/>
                <a:cs typeface="Open Sans"/>
              </a:rPr>
              <a:t>Les tuteurs… </a:t>
            </a:r>
            <a:r>
              <a:rPr lang="fr-FR" sz="1400" b="0" i="0" strike="noStrike" cap="none" spc="0" baseline="0" dirty="0">
                <a:solidFill>
                  <a:srgbClr val="000000"/>
                </a:solidFill>
                <a:effectLst/>
                <a:latin typeface="Open Sans"/>
                <a:ea typeface="Open Sans"/>
                <a:cs typeface="Open Sans"/>
              </a:rPr>
              <a:t>assument pleinement la représentation légale du ou des mineurs (autorité parentale).</a:t>
            </a:r>
          </a:p>
          <a:p>
            <a:pPr marL="0" lvl="0" indent="0">
              <a:buClr>
                <a:srgbClr val="3C5E89"/>
              </a:buClr>
            </a:pPr>
            <a:r>
              <a:rPr lang="fr-FR" sz="1600" b="1" i="0" strike="noStrike" cap="none" spc="0" baseline="0" dirty="0">
                <a:solidFill>
                  <a:srgbClr val="000000"/>
                </a:solidFill>
                <a:effectLst/>
                <a:latin typeface="Open Sans"/>
                <a:ea typeface="Open Sans"/>
                <a:cs typeface="Open Sans"/>
              </a:rPr>
              <a:t>Les curateurs… </a:t>
            </a:r>
            <a:r>
              <a:rPr lang="fr-FR" sz="1400" b="0" i="0" strike="noStrike" cap="none" spc="0" baseline="0" dirty="0">
                <a:solidFill>
                  <a:srgbClr val="000000"/>
                </a:solidFill>
                <a:effectLst/>
                <a:latin typeface="Open Sans"/>
                <a:ea typeface="Open Sans"/>
                <a:cs typeface="Open Sans"/>
              </a:rPr>
              <a:t>assument la représentation légale du ou des mineurs dans certains domaines (résidence habituelle, santé, patrimoine, etc.).</a:t>
            </a:r>
          </a:p>
          <a:p>
            <a:pPr marL="0" lvl="0" indent="0">
              <a:buClr>
                <a:srgbClr val="3C5E89"/>
              </a:buClr>
            </a:pPr>
            <a:r>
              <a:rPr lang="fr-FR" sz="1600" b="1" i="0" strike="noStrike" cap="none" spc="0" baseline="0" dirty="0">
                <a:solidFill>
                  <a:srgbClr val="000000"/>
                </a:solidFill>
                <a:effectLst/>
                <a:latin typeface="Open Sans"/>
                <a:ea typeface="Open Sans"/>
                <a:cs typeface="Open Sans"/>
              </a:rPr>
              <a:t>Les tuteurs et curateurs peuvent être : </a:t>
            </a:r>
            <a:r>
              <a:rPr lang="fr-FR" sz="1400" b="1" i="0" strike="noStrike" cap="none" spc="0" baseline="0" dirty="0">
                <a:solidFill>
                  <a:srgbClr val="000000"/>
                </a:solidFill>
                <a:effectLst/>
                <a:latin typeface="Open Sans"/>
                <a:ea typeface="Open Sans"/>
                <a:cs typeface="Open Sans"/>
              </a:rPr>
              <a:t>Des particuliers, des salariés d’organismes indépendants ou des salariés du service communal chargé de l’aide sociale à l’enfance et de la politique de jeunesse</a:t>
            </a:r>
          </a:p>
          <a:p>
            <a:pPr marL="0" lvl="0" indent="0">
              <a:buClr>
                <a:srgbClr val="3C5E89"/>
              </a:buClr>
            </a:pPr>
            <a:r>
              <a:rPr lang="fr-FR" sz="1600" b="1" i="0" strike="noStrike" cap="none" spc="0" baseline="0" dirty="0">
                <a:solidFill>
                  <a:srgbClr val="000000"/>
                </a:solidFill>
                <a:effectLst/>
                <a:latin typeface="Open Sans"/>
                <a:ea typeface="Open Sans"/>
                <a:cs typeface="Open Sans"/>
              </a:rPr>
              <a:t>Quelques chiffres :</a:t>
            </a:r>
          </a:p>
          <a:p>
            <a:pPr marL="0" lvl="0" indent="0">
              <a:buClr>
                <a:srgbClr val="3C5E89"/>
              </a:buClr>
            </a:pPr>
            <a:r>
              <a:rPr lang="fr-FR" sz="1400" b="0" i="0" strike="noStrike" cap="none" spc="0" baseline="0" dirty="0">
                <a:solidFill>
                  <a:srgbClr val="000000"/>
                </a:solidFill>
                <a:effectLst/>
                <a:latin typeface="Open Sans"/>
                <a:ea typeface="Open Sans"/>
                <a:cs typeface="Open Sans"/>
              </a:rPr>
              <a:t>À la fin de l’année 2019, l’Allemagne comptait</a:t>
            </a:r>
          </a:p>
          <a:p>
            <a:pPr marL="228600" lvl="0" indent="-228600">
              <a:buClr>
                <a:srgbClr val="3C5E89"/>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près de 40 300 mineurs sous tutelle légale exercée par un service public et pratiquement 3 900 mineurs sous tutelle mandatée, </a:t>
            </a:r>
          </a:p>
          <a:p>
            <a:pPr marL="228600" lvl="0" indent="-228600">
              <a:buClr>
                <a:srgbClr val="3C5E89"/>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environ 32 000 mineurs sous curatelle mandatée.</a:t>
            </a:r>
          </a:p>
          <a:p>
            <a:pPr marL="0" indent="0">
              <a:buClr>
                <a:srgbClr val="3C5E89"/>
              </a:buClr>
            </a:pPr>
            <a:r>
              <a:rPr lang="fr-FR" sz="1600" b="1" i="0" strike="noStrike" cap="none" spc="0" baseline="0" dirty="0">
                <a:solidFill>
                  <a:srgbClr val="000000"/>
                </a:solidFill>
                <a:effectLst/>
                <a:latin typeface="Open Sans"/>
                <a:ea typeface="Open Sans"/>
                <a:cs typeface="Open Sans"/>
              </a:rPr>
              <a:t>En 2019, 16 500 décisions prévoyant le retrait total ou partiel de l’autorité parentale ont été rendues par les juges aux affaires familiales. Les services communaux chargés de l’aide sociale à l’enfance et de la politique de jeunesse sont impliqués dans le processus décisionnel.</a:t>
            </a:r>
          </a:p>
          <a:p>
            <a:pPr marL="0" indent="0">
              <a:buNone/>
            </a:pPr>
            <a:endParaRPr lang="de-DE" sz="2200" dirty="0"/>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Autres missions</a:t>
            </a:r>
          </a:p>
        </p:txBody>
      </p:sp>
    </p:spTree>
    <p:extLst>
      <p:ext uri="{BB962C8B-B14F-4D97-AF65-F5344CB8AC3E}">
        <p14:creationId xmlns:p14="http://schemas.microsoft.com/office/powerpoint/2010/main" val="13690097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1.1.3 Enfants, adolescents et jeunes majeurs</a:t>
            </a:r>
          </a:p>
        </p:txBody>
      </p:sp>
      <p:graphicFrame>
        <p:nvGraphicFramePr>
          <p:cNvPr id="9" name="Inhaltsplatzhalter 8" descr="In der linken Spalte wird beschrieben, was nach Paragraph 7 Absatz 1 des Sozialgesetzbuches Acht ein Kind, ein Jugendlicher, ein junger Volljähriger und ein junger Mensch ist. In der rechten Spalte werden Angaben zu den jeweiligen Altersanteilen der jeweils links benannten Gruppe gemacht." title="Tabelle">
            <a:extLst>
              <a:ext uri="{FF2B5EF4-FFF2-40B4-BE49-F238E27FC236}">
                <a16:creationId xmlns:a16="http://schemas.microsoft.com/office/drawing/2014/main" id="{82F96863-2B76-471B-8C44-988092A0B36D}"/>
              </a:ext>
            </a:extLst>
          </p:cNvPr>
          <p:cNvGraphicFramePr>
            <a:graphicFrameLocks noGrp="1"/>
          </p:cNvGraphicFramePr>
          <p:nvPr>
            <p:ph idx="1"/>
            <p:extLst>
              <p:ext uri="{D42A27DB-BD31-4B8C-83A1-F6EECF244321}">
                <p14:modId xmlns:p14="http://schemas.microsoft.com/office/powerpoint/2010/main" val="1922301221"/>
              </p:ext>
            </p:extLst>
          </p:nvPr>
        </p:nvGraphicFramePr>
        <p:xfrm>
          <a:off x="612775" y="1743075"/>
          <a:ext cx="7991674" cy="4602480"/>
        </p:xfrm>
        <a:graphic>
          <a:graphicData uri="http://schemas.openxmlformats.org/drawingml/2006/table">
            <a:tbl>
              <a:tblPr firstRow="1" bandRow="1">
                <a:tableStyleId>{5C22544A-7EE6-4342-B048-85BDC9FD1C3A}</a:tableStyleId>
              </a:tblPr>
              <a:tblGrid>
                <a:gridCol w="4168873">
                  <a:extLst>
                    <a:ext uri="{9D8B030D-6E8A-4147-A177-3AD203B41FA5}">
                      <a16:colId xmlns:a16="http://schemas.microsoft.com/office/drawing/2014/main" val="1468706847"/>
                    </a:ext>
                  </a:extLst>
                </a:gridCol>
                <a:gridCol w="3822801">
                  <a:extLst>
                    <a:ext uri="{9D8B030D-6E8A-4147-A177-3AD203B41FA5}">
                      <a16:colId xmlns:a16="http://schemas.microsoft.com/office/drawing/2014/main" val="3035836202"/>
                    </a:ext>
                  </a:extLst>
                </a:gridCol>
              </a:tblGrid>
              <a:tr h="370840">
                <a:tc>
                  <a:txBody>
                    <a:bodyPr/>
                    <a:lstStyle/>
                    <a:p>
                      <a:r>
                        <a:rPr lang="fr-FR" sz="1800" b="1" i="0" strike="noStrike" cap="none" spc="0" baseline="0" dirty="0">
                          <a:solidFill>
                            <a:srgbClr val="FFFFFF"/>
                          </a:solidFill>
                          <a:effectLst/>
                          <a:latin typeface="Open Sans"/>
                          <a:ea typeface="Open Sans"/>
                          <a:cs typeface="Open Sans"/>
                        </a:rPr>
                        <a:t>Définition selon l’art. 7, al. 1 du Livre VIII du SGB :</a:t>
                      </a:r>
                    </a:p>
                    <a:p>
                      <a:r>
                        <a:rPr lang="fr-FR" sz="1800" b="1" i="0" strike="noStrike" cap="none" spc="0" baseline="0" dirty="0">
                          <a:solidFill>
                            <a:srgbClr val="FFFFFF"/>
                          </a:solidFill>
                          <a:effectLst/>
                          <a:latin typeface="Open Sans"/>
                          <a:ea typeface="Open Sans"/>
                          <a:cs typeface="Open Sans"/>
                        </a:rPr>
                        <a:t>« Au sens du présent code, sont considérées comme… »</a:t>
                      </a:r>
                    </a:p>
                  </a:txBody>
                  <a:tcPr>
                    <a:solidFill>
                      <a:schemeClr val="accent3">
                        <a:lumMod val="60000"/>
                        <a:lumOff val="40000"/>
                      </a:schemeClr>
                    </a:solidFill>
                  </a:tcPr>
                </a:tc>
                <a:tc>
                  <a:txBody>
                    <a:bodyPr/>
                    <a:lstStyle/>
                    <a:p>
                      <a:r>
                        <a:rPr lang="fr-FR" sz="1800" b="1" i="0" strike="noStrike" cap="none" spc="0" baseline="0" dirty="0">
                          <a:solidFill>
                            <a:srgbClr val="FFFFFF"/>
                          </a:solidFill>
                          <a:effectLst/>
                          <a:latin typeface="Open Sans"/>
                          <a:ea typeface="Open Sans"/>
                          <a:cs typeface="Open Sans"/>
                        </a:rPr>
                        <a:t>Nombre de jeunes en Allemagne au 31/12/2019</a:t>
                      </a:r>
                    </a:p>
                  </a:txBody>
                  <a:tcPr>
                    <a:solidFill>
                      <a:schemeClr val="accent3">
                        <a:lumMod val="60000"/>
                        <a:lumOff val="40000"/>
                      </a:schemeClr>
                    </a:solidFill>
                  </a:tcPr>
                </a:tc>
                <a:extLst>
                  <a:ext uri="{0D108BD9-81ED-4DB2-BD59-A6C34878D82A}">
                    <a16:rowId xmlns:a16="http://schemas.microsoft.com/office/drawing/2014/main" val="2405987509"/>
                  </a:ext>
                </a:extLst>
              </a:tr>
              <a:tr h="370840">
                <a:tc>
                  <a:txBody>
                    <a:bodyPr/>
                    <a:lstStyle/>
                    <a:p>
                      <a:pPr marL="342900" lvl="0" indent="-342900" eaLnBrk="0" fontAlgn="base" hangingPunct="0">
                        <a:lnSpc>
                          <a:spcPct val="100000"/>
                        </a:lnSpc>
                        <a:spcBef>
                          <a:spcPct val="0"/>
                        </a:spcBef>
                        <a:spcAft>
                          <a:spcPct val="0"/>
                        </a:spcAft>
                        <a:buClrTx/>
                        <a:buSzTx/>
                        <a:buAutoNum type="arabicPeriod"/>
                      </a:pPr>
                      <a:r>
                        <a:rPr lang="fr-FR" sz="1600" b="0" i="0" strike="noStrike" cap="none" spc="0" baseline="0" dirty="0">
                          <a:solidFill>
                            <a:srgbClr val="000000"/>
                          </a:solidFill>
                          <a:effectLst/>
                          <a:latin typeface="Open Sans"/>
                          <a:ea typeface="Open Sans"/>
                          <a:cs typeface="Open Sans"/>
                        </a:rPr>
                        <a:t>Enfants : les personnes âgées de moins de 14 ans (…)</a:t>
                      </a:r>
                    </a:p>
                    <a:p>
                      <a:pPr marL="342900" lvl="0" indent="-342900" eaLnBrk="0" fontAlgn="base" hangingPunct="0">
                        <a:lnSpc>
                          <a:spcPct val="100000"/>
                        </a:lnSpc>
                        <a:spcBef>
                          <a:spcPct val="0"/>
                        </a:spcBef>
                        <a:spcAft>
                          <a:spcPct val="0"/>
                        </a:spcAft>
                        <a:buClrTx/>
                        <a:buSzTx/>
                        <a:buAutoNum type="arabicPeriod"/>
                      </a:pPr>
                      <a:endParaRPr lang="de-DE" dirty="0">
                        <a:solidFill>
                          <a:srgbClr val="000000"/>
                        </a:solidFill>
                      </a:endParaRPr>
                    </a:p>
                  </a:txBody>
                  <a:tcPr>
                    <a:solidFill>
                      <a:schemeClr val="accent3">
                        <a:lumMod val="20000"/>
                        <a:lumOff val="80000"/>
                      </a:schemeClr>
                    </a:solidFill>
                  </a:tcPr>
                </a:tc>
                <a:tc>
                  <a:txBody>
                    <a:bodyPr/>
                    <a:lstStyle/>
                    <a:p>
                      <a:r>
                        <a:rPr lang="fr-FR" sz="1600" b="0" i="0" strike="noStrike" cap="none" spc="0" baseline="0" dirty="0">
                          <a:solidFill>
                            <a:srgbClr val="000000"/>
                          </a:solidFill>
                          <a:effectLst/>
                          <a:latin typeface="Open Sans"/>
                          <a:ea typeface="Open Sans"/>
                          <a:cs typeface="Open Sans"/>
                        </a:rPr>
                        <a:t>10,7 millions</a:t>
                      </a:r>
                    </a:p>
                    <a:p>
                      <a:r>
                        <a:rPr lang="fr-FR" sz="1600" b="0" i="0" strike="noStrike" cap="none" spc="0" baseline="0" dirty="0">
                          <a:solidFill>
                            <a:srgbClr val="000000"/>
                          </a:solidFill>
                          <a:effectLst/>
                          <a:latin typeface="Open Sans"/>
                          <a:ea typeface="Open Sans"/>
                          <a:cs typeface="Open Sans"/>
                        </a:rPr>
                        <a:t>~ 12,8 % de la population</a:t>
                      </a:r>
                    </a:p>
                    <a:p>
                      <a:endParaRPr lang="de-DE" sz="1600" dirty="0">
                        <a:solidFill>
                          <a:srgbClr val="000000"/>
                        </a:solidFill>
                      </a:endParaRPr>
                    </a:p>
                  </a:txBody>
                  <a:tcPr>
                    <a:solidFill>
                      <a:schemeClr val="accent3">
                        <a:lumMod val="20000"/>
                        <a:lumOff val="80000"/>
                      </a:schemeClr>
                    </a:solidFill>
                  </a:tcPr>
                </a:tc>
                <a:extLst>
                  <a:ext uri="{0D108BD9-81ED-4DB2-BD59-A6C34878D82A}">
                    <a16:rowId xmlns:a16="http://schemas.microsoft.com/office/drawing/2014/main" val="2981687185"/>
                  </a:ext>
                </a:extLst>
              </a:tr>
              <a:tr h="370840">
                <a:tc>
                  <a:txBody>
                    <a:bodyPr/>
                    <a:lstStyle/>
                    <a:p>
                      <a:pPr marL="361950" lvl="0" indent="-361950" eaLnBrk="0" fontAlgn="base" hangingPunct="0">
                        <a:lnSpc>
                          <a:spcPct val="100000"/>
                        </a:lnSpc>
                        <a:spcBef>
                          <a:spcPct val="0"/>
                        </a:spcBef>
                        <a:spcAft>
                          <a:spcPct val="0"/>
                        </a:spcAft>
                        <a:buClrTx/>
                        <a:buSzTx/>
                        <a:buNone/>
                      </a:pPr>
                      <a:r>
                        <a:rPr lang="fr-FR" sz="1600" b="0" i="0" strike="noStrike" cap="none" spc="0" baseline="0" dirty="0">
                          <a:solidFill>
                            <a:srgbClr val="000000"/>
                          </a:solidFill>
                          <a:effectLst/>
                          <a:latin typeface="Open Sans"/>
                          <a:ea typeface="Open Sans"/>
                          <a:cs typeface="Open Sans"/>
                        </a:rPr>
                        <a:t>2. 	Adolescents : les personnes âgées de 14 à 18 ans</a:t>
                      </a:r>
                    </a:p>
                    <a:p>
                      <a:endParaRPr lang="de-DE" dirty="0">
                        <a:solidFill>
                          <a:srgbClr val="000000"/>
                        </a:solidFill>
                      </a:endParaRPr>
                    </a:p>
                  </a:txBody>
                  <a:tcPr>
                    <a:solidFill>
                      <a:schemeClr val="accent4">
                        <a:lumMod val="20000"/>
                        <a:lumOff val="80000"/>
                      </a:schemeClr>
                    </a:solidFill>
                  </a:tcPr>
                </a:tc>
                <a:tc>
                  <a:txBody>
                    <a:bodyPr/>
                    <a:lstStyle/>
                    <a:p>
                      <a:r>
                        <a:rPr lang="fr-FR" sz="1600" b="0" i="0" strike="noStrike" cap="none" spc="0" baseline="0" dirty="0">
                          <a:solidFill>
                            <a:srgbClr val="000000"/>
                          </a:solidFill>
                          <a:effectLst/>
                          <a:latin typeface="Open Sans"/>
                          <a:ea typeface="Open Sans"/>
                          <a:cs typeface="Open Sans"/>
                        </a:rPr>
                        <a:t>3,0 millions</a:t>
                      </a:r>
                    </a:p>
                    <a:p>
                      <a:pPr marL="0" marR="0" lvl="0" indent="0" algn="l" defTabSz="914400" rtl="0" eaLnBrk="1" fontAlgn="auto" latinLnBrk="0" hangingPunct="1">
                        <a:lnSpc>
                          <a:spcPct val="100000"/>
                        </a:lnSpc>
                        <a:spcBef>
                          <a:spcPct val="0"/>
                        </a:spcBef>
                        <a:spcAft>
                          <a:spcPct val="0"/>
                        </a:spcAft>
                        <a:buClrTx/>
                        <a:buSzTx/>
                        <a:buFontTx/>
                        <a:buNone/>
                        <a:defRPr/>
                      </a:pPr>
                      <a:r>
                        <a:rPr lang="fr-FR" sz="1600" b="0" i="0" strike="noStrike" cap="none" spc="0" baseline="0" dirty="0">
                          <a:solidFill>
                            <a:srgbClr val="000000"/>
                          </a:solidFill>
                          <a:effectLst/>
                          <a:latin typeface="Open Sans"/>
                          <a:ea typeface="Open Sans"/>
                          <a:cs typeface="Open Sans"/>
                        </a:rPr>
                        <a:t>~ 3,6 % de la population</a:t>
                      </a:r>
                    </a:p>
                    <a:p>
                      <a:endParaRPr lang="de-DE" sz="1600" dirty="0">
                        <a:solidFill>
                          <a:srgbClr val="000000"/>
                        </a:solidFill>
                      </a:endParaRPr>
                    </a:p>
                  </a:txBody>
                  <a:tcPr>
                    <a:solidFill>
                      <a:schemeClr val="accent4">
                        <a:lumMod val="20000"/>
                        <a:lumOff val="80000"/>
                      </a:schemeClr>
                    </a:solidFill>
                  </a:tcPr>
                </a:tc>
                <a:extLst>
                  <a:ext uri="{0D108BD9-81ED-4DB2-BD59-A6C34878D82A}">
                    <a16:rowId xmlns:a16="http://schemas.microsoft.com/office/drawing/2014/main" val="1610051198"/>
                  </a:ext>
                </a:extLst>
              </a:tr>
              <a:tr h="370840">
                <a:tc>
                  <a:txBody>
                    <a:bodyPr/>
                    <a:lstStyle/>
                    <a:p>
                      <a:pPr marL="361950" lvl="0" indent="-361950" defTabSz="806450" eaLnBrk="0" fontAlgn="base" hangingPunct="0">
                        <a:lnSpc>
                          <a:spcPct val="100000"/>
                        </a:lnSpc>
                        <a:spcBef>
                          <a:spcPct val="0"/>
                        </a:spcBef>
                        <a:spcAft>
                          <a:spcPct val="0"/>
                        </a:spcAft>
                        <a:buClrTx/>
                        <a:buSzTx/>
                        <a:buNone/>
                      </a:pPr>
                      <a:r>
                        <a:rPr lang="fr-FR" sz="1600" b="0" i="0" strike="noStrike" cap="none" spc="0" baseline="0" dirty="0">
                          <a:solidFill>
                            <a:srgbClr val="000000"/>
                          </a:solidFill>
                          <a:effectLst/>
                          <a:latin typeface="Open Sans"/>
                          <a:ea typeface="Open Sans"/>
                          <a:cs typeface="Open Sans"/>
                        </a:rPr>
                        <a:t>3. 	Jeunes majeurs : les personnes âgées de 18 à 27 ans</a:t>
                      </a:r>
                    </a:p>
                    <a:p>
                      <a:endParaRPr lang="de-DE" dirty="0">
                        <a:solidFill>
                          <a:srgbClr val="000000"/>
                        </a:solidFill>
                      </a:endParaRPr>
                    </a:p>
                  </a:txBody>
                  <a:tcPr>
                    <a:solidFill>
                      <a:schemeClr val="accent3">
                        <a:lumMod val="20000"/>
                        <a:lumOff val="80000"/>
                      </a:schemeClr>
                    </a:solidFill>
                  </a:tcPr>
                </a:tc>
                <a:tc>
                  <a:txBody>
                    <a:bodyPr/>
                    <a:lstStyle/>
                    <a:p>
                      <a:r>
                        <a:rPr lang="fr-FR" sz="1600" b="0" i="0" strike="noStrike" cap="none" spc="0" baseline="0" dirty="0">
                          <a:solidFill>
                            <a:srgbClr val="000000"/>
                          </a:solidFill>
                          <a:effectLst/>
                          <a:latin typeface="Open Sans"/>
                          <a:ea typeface="Open Sans"/>
                          <a:cs typeface="Open Sans"/>
                        </a:rPr>
                        <a:t>8,2 millions</a:t>
                      </a:r>
                    </a:p>
                    <a:p>
                      <a:r>
                        <a:rPr lang="fr-FR" sz="1600" b="0" i="0" strike="noStrike" cap="none" spc="0" baseline="0" dirty="0">
                          <a:solidFill>
                            <a:srgbClr val="000000"/>
                          </a:solidFill>
                          <a:effectLst/>
                          <a:latin typeface="Open Sans"/>
                          <a:ea typeface="Open Sans"/>
                          <a:cs typeface="Open Sans"/>
                        </a:rPr>
                        <a:t>~ 9,8 % de la population</a:t>
                      </a:r>
                    </a:p>
                    <a:p>
                      <a:endParaRPr lang="de-DE" sz="1600" dirty="0">
                        <a:solidFill>
                          <a:srgbClr val="000000"/>
                        </a:solidFill>
                      </a:endParaRPr>
                    </a:p>
                  </a:txBody>
                  <a:tcPr>
                    <a:solidFill>
                      <a:schemeClr val="accent3">
                        <a:lumMod val="20000"/>
                        <a:lumOff val="80000"/>
                      </a:schemeClr>
                    </a:solidFill>
                  </a:tcPr>
                </a:tc>
                <a:extLst>
                  <a:ext uri="{0D108BD9-81ED-4DB2-BD59-A6C34878D82A}">
                    <a16:rowId xmlns:a16="http://schemas.microsoft.com/office/drawing/2014/main" val="558350557"/>
                  </a:ext>
                </a:extLst>
              </a:tr>
              <a:tr h="370840">
                <a:tc>
                  <a:txBody>
                    <a:bodyPr/>
                    <a:lstStyle/>
                    <a:p>
                      <a:pPr marL="361950" lvl="0" indent="-361950" eaLnBrk="0" fontAlgn="base" hangingPunct="0">
                        <a:lnSpc>
                          <a:spcPct val="100000"/>
                        </a:lnSpc>
                        <a:spcBef>
                          <a:spcPct val="0"/>
                        </a:spcBef>
                        <a:spcAft>
                          <a:spcPct val="0"/>
                        </a:spcAft>
                        <a:buClrTx/>
                        <a:buSzTx/>
                        <a:buNone/>
                      </a:pPr>
                      <a:r>
                        <a:rPr lang="fr-FR" sz="1600" b="0" i="0" strike="noStrike" cap="none" spc="0" baseline="0" dirty="0">
                          <a:solidFill>
                            <a:srgbClr val="000000"/>
                          </a:solidFill>
                          <a:effectLst/>
                          <a:latin typeface="Open Sans"/>
                          <a:ea typeface="Open Sans"/>
                          <a:cs typeface="Open Sans"/>
                        </a:rPr>
                        <a:t>4. 	Jeunes : personnes âgées de moins de 27 ans</a:t>
                      </a:r>
                    </a:p>
                    <a:p>
                      <a:endParaRPr lang="de-DE" dirty="0">
                        <a:solidFill>
                          <a:srgbClr val="000000"/>
                        </a:solidFill>
                      </a:endParaRPr>
                    </a:p>
                  </a:txBody>
                  <a:tcPr>
                    <a:solidFill>
                      <a:schemeClr val="accent4">
                        <a:lumMod val="20000"/>
                        <a:lumOff val="80000"/>
                      </a:schemeClr>
                    </a:solidFill>
                  </a:tcPr>
                </a:tc>
                <a:tc>
                  <a:txBody>
                    <a:bodyPr/>
                    <a:lstStyle/>
                    <a:p>
                      <a:r>
                        <a:rPr lang="fr-FR" sz="1600" b="0" i="0" strike="noStrike" cap="none" spc="0" baseline="0" dirty="0">
                          <a:solidFill>
                            <a:srgbClr val="000000"/>
                          </a:solidFill>
                          <a:effectLst/>
                          <a:latin typeface="Open Sans"/>
                          <a:ea typeface="Open Sans"/>
                          <a:cs typeface="Open Sans"/>
                        </a:rPr>
                        <a:t>21,9 millions</a:t>
                      </a:r>
                    </a:p>
                    <a:p>
                      <a:r>
                        <a:rPr lang="fr-FR" sz="1600" b="0" i="0" strike="noStrike" cap="none" spc="0" baseline="0" dirty="0">
                          <a:solidFill>
                            <a:srgbClr val="000000"/>
                          </a:solidFill>
                          <a:effectLst/>
                          <a:latin typeface="Open Sans"/>
                          <a:ea typeface="Open Sans"/>
                          <a:cs typeface="Open Sans"/>
                        </a:rPr>
                        <a:t>~ 26,3 % de la population</a:t>
                      </a:r>
                    </a:p>
                    <a:p>
                      <a:endParaRPr lang="de-DE" sz="1600" dirty="0">
                        <a:solidFill>
                          <a:srgbClr val="000000"/>
                        </a:solidFill>
                      </a:endParaRPr>
                    </a:p>
                  </a:txBody>
                  <a:tcPr>
                    <a:solidFill>
                      <a:schemeClr val="accent4">
                        <a:lumMod val="20000"/>
                        <a:lumOff val="80000"/>
                      </a:schemeClr>
                    </a:solidFill>
                  </a:tcPr>
                </a:tc>
                <a:extLst>
                  <a:ext uri="{0D108BD9-81ED-4DB2-BD59-A6C34878D82A}">
                    <a16:rowId xmlns:a16="http://schemas.microsoft.com/office/drawing/2014/main" val="2517601923"/>
                  </a:ext>
                </a:extLst>
              </a:tr>
            </a:tbl>
          </a:graphicData>
        </a:graphic>
      </p:graphicFrame>
      <p:sp>
        <p:nvSpPr>
          <p:cNvPr id="12"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200640783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7C6D8D9B-86FD-DF42-AA8A-19CF982DCB11}"/>
              </a:ext>
            </a:extLst>
          </p:cNvPr>
          <p:cNvSpPr>
            <a:spLocks noGrp="1"/>
          </p:cNvSpPr>
          <p:nvPr>
            <p:ph type="title"/>
          </p:nvPr>
        </p:nvSpPr>
        <p:spPr>
          <a:xfrm>
            <a:off x="179512" y="912030"/>
            <a:ext cx="8801100" cy="428738"/>
          </a:xfrm>
        </p:spPr>
        <p:txBody>
          <a:bodyPr>
            <a:noAutofit/>
          </a:bodyPr>
          <a:lstStyle/>
          <a:p>
            <a:r>
              <a:rPr lang="fr-FR" b="1" i="0" strike="noStrike" cap="none" spc="0" baseline="0" dirty="0">
                <a:solidFill>
                  <a:srgbClr val="000000"/>
                </a:solidFill>
                <a:effectLst/>
                <a:latin typeface="Open Sans"/>
                <a:ea typeface="Open Sans"/>
                <a:cs typeface="Open Sans"/>
              </a:rPr>
              <a:t>2.6.6 </a:t>
            </a:r>
            <a:r>
              <a:rPr lang="fr-FR" dirty="0">
                <a:latin typeface="Open Sans"/>
                <a:ea typeface="Open Sans"/>
                <a:cs typeface="Open Sans"/>
              </a:rPr>
              <a:t>Collaboration aux </a:t>
            </a:r>
            <a:r>
              <a:rPr lang="fr-FR" b="1" i="0" strike="noStrike" cap="none" spc="0" baseline="0" dirty="0">
                <a:solidFill>
                  <a:srgbClr val="000000"/>
                </a:solidFill>
                <a:effectLst/>
                <a:latin typeface="Open Sans"/>
                <a:ea typeface="Open Sans"/>
                <a:cs typeface="Open Sans"/>
              </a:rPr>
              <a:t>procédures devant le juge des enfants</a:t>
            </a:r>
          </a:p>
        </p:txBody>
      </p:sp>
      <p:sp>
        <p:nvSpPr>
          <p:cNvPr id="13" name="Inhaltsplatzhalter 3"/>
          <p:cNvSpPr>
            <a:spLocks noGrp="1"/>
          </p:cNvSpPr>
          <p:nvPr>
            <p:ph idx="1"/>
          </p:nvPr>
        </p:nvSpPr>
        <p:spPr>
          <a:xfrm>
            <a:off x="612742" y="1540042"/>
            <a:ext cx="7918516" cy="4553762"/>
          </a:xfrm>
        </p:spPr>
        <p:txBody>
          <a:bodyPr>
            <a:normAutofit fontScale="85000" lnSpcReduction="10000"/>
          </a:bodyPr>
          <a:lstStyle/>
          <a:p>
            <a:pPr marL="0" indent="0"/>
            <a:r>
              <a:rPr lang="fr-FR" sz="1800" b="1" i="0" strike="noStrike" cap="none" spc="0" baseline="0" dirty="0">
                <a:solidFill>
                  <a:srgbClr val="000000"/>
                </a:solidFill>
                <a:effectLst/>
                <a:latin typeface="Open Sans"/>
                <a:ea typeface="Open Sans"/>
                <a:cs typeface="Open Sans"/>
              </a:rPr>
              <a:t>Les adolescents de 14 à 17 ans sont pénalement responsables et relèvent de la justice pénale des mineurs, de même que les jeunes majeurs (18 à 20 ans) lorsque leur stade de développement ou l’acte qu’ils ont commis sont considérés comme juvéniles. </a:t>
            </a:r>
          </a:p>
          <a:p>
            <a:pPr marL="0" indent="0">
              <a:buNone/>
            </a:pPr>
            <a:r>
              <a:rPr lang="fr-FR" sz="1600" b="1" i="0" strike="noStrike" cap="none" spc="0" baseline="0" dirty="0">
                <a:solidFill>
                  <a:srgbClr val="000000"/>
                </a:solidFill>
                <a:effectLst/>
                <a:latin typeface="Open Sans"/>
                <a:ea typeface="Open Sans"/>
                <a:cs typeface="Open Sans"/>
              </a:rPr>
              <a:t>Les missions de l’aide sociale à l’enfance et à la jeunesse dans le cadre d’une procédure pénale sont définies dans le Livre VIII du Code de la Sécurité et de l’action sociale (SGB VIII) et dans la Loi relative aux juridictions pour mineurs : </a:t>
            </a:r>
          </a:p>
          <a:p>
            <a:pPr marL="0" indent="0"/>
            <a:r>
              <a:rPr lang="fr-FR" sz="1400" b="1" i="0" strike="noStrike" cap="none" spc="0" baseline="0" dirty="0">
                <a:solidFill>
                  <a:srgbClr val="000000"/>
                </a:solidFill>
                <a:effectLst/>
                <a:latin typeface="Open Sans"/>
                <a:ea typeface="Open Sans"/>
                <a:cs typeface="Open Sans"/>
              </a:rPr>
              <a:t>Art. 52 du SGB VIII</a:t>
            </a:r>
          </a:p>
          <a:p>
            <a:pPr lvl="1"/>
            <a:r>
              <a:rPr lang="fr-FR" sz="1400" b="0" i="0" strike="noStrike" cap="none" spc="0" baseline="0" dirty="0">
                <a:solidFill>
                  <a:srgbClr val="000000"/>
                </a:solidFill>
                <a:effectLst/>
                <a:latin typeface="Open Sans"/>
                <a:ea typeface="Open Sans"/>
                <a:cs typeface="Open Sans"/>
              </a:rPr>
              <a:t>Collaboration à la procédure pénale conformément aux art. 38 et 50 III 2 de la </a:t>
            </a:r>
            <a:r>
              <a:rPr lang="fr-FR" sz="1400" i="0" strike="noStrike" cap="none" spc="0" baseline="0" dirty="0">
                <a:solidFill>
                  <a:srgbClr val="000000"/>
                </a:solidFill>
                <a:effectLst/>
                <a:latin typeface="Open Sans"/>
                <a:ea typeface="Open Sans"/>
                <a:cs typeface="Open Sans"/>
              </a:rPr>
              <a:t>Loi relative aux juridictions pour mineurs </a:t>
            </a:r>
            <a:r>
              <a:rPr lang="fr-FR" sz="1400" b="0" i="0" strike="noStrike" cap="none" spc="0" baseline="0" dirty="0">
                <a:solidFill>
                  <a:srgbClr val="000000"/>
                </a:solidFill>
                <a:effectLst/>
                <a:latin typeface="Open Sans"/>
                <a:ea typeface="Open Sans"/>
                <a:cs typeface="Open Sans"/>
              </a:rPr>
              <a:t>,</a:t>
            </a:r>
          </a:p>
          <a:p>
            <a:pPr lvl="1"/>
            <a:r>
              <a:rPr lang="fr-FR" sz="1400" b="0" i="0" strike="noStrike" cap="none" spc="0" baseline="0" dirty="0">
                <a:solidFill>
                  <a:srgbClr val="000000"/>
                </a:solidFill>
                <a:effectLst/>
                <a:latin typeface="Open Sans"/>
                <a:ea typeface="Open Sans"/>
                <a:cs typeface="Open Sans"/>
              </a:rPr>
              <a:t>Soutien et accompagnement des adolescents et des jeunes majeurs tout au long de la procédure,</a:t>
            </a:r>
          </a:p>
          <a:p>
            <a:pPr lvl="1"/>
            <a:r>
              <a:rPr lang="fr-FR" sz="1400" b="0" i="0" strike="noStrike" cap="none" spc="0" baseline="0" dirty="0">
                <a:solidFill>
                  <a:srgbClr val="000000"/>
                </a:solidFill>
                <a:effectLst/>
                <a:latin typeface="Open Sans"/>
                <a:ea typeface="Open Sans"/>
                <a:cs typeface="Open Sans"/>
              </a:rPr>
              <a:t>Mise en place de prestations d’aide sociale à l’enfance et à la jeunesse susceptibles de mettre fin aux poursuites ou à la procédure pénales.</a:t>
            </a:r>
          </a:p>
          <a:p>
            <a:pPr marL="0" indent="0"/>
            <a:r>
              <a:rPr lang="fr-FR" sz="1400" b="1" i="0" strike="noStrike" cap="none" spc="0" baseline="0" dirty="0">
                <a:solidFill>
                  <a:srgbClr val="000000"/>
                </a:solidFill>
                <a:effectLst/>
                <a:latin typeface="Open Sans"/>
                <a:ea typeface="Open Sans"/>
                <a:cs typeface="Open Sans"/>
              </a:rPr>
              <a:t>Art. 38 et 50 de la Loi relative aux juridictions pour mineurs </a:t>
            </a:r>
          </a:p>
          <a:p>
            <a:pPr lvl="1"/>
            <a:r>
              <a:rPr lang="fr-FR" sz="1300" b="0" i="0" strike="noStrike" cap="none" spc="0" baseline="0" dirty="0">
                <a:solidFill>
                  <a:srgbClr val="000000"/>
                </a:solidFill>
                <a:effectLst/>
                <a:latin typeface="Open Sans"/>
                <a:ea typeface="Open Sans"/>
                <a:cs typeface="Open Sans"/>
              </a:rPr>
              <a:t>Communication d’informations pertinentes sur la personnalité et la situation sociale du jeune mis en cause,</a:t>
            </a:r>
          </a:p>
          <a:p>
            <a:pPr lvl="1"/>
            <a:r>
              <a:rPr lang="fr-FR" sz="1400" b="0" i="0" strike="noStrike" cap="none" spc="0" baseline="0" dirty="0">
                <a:solidFill>
                  <a:srgbClr val="000000"/>
                </a:solidFill>
                <a:effectLst/>
                <a:latin typeface="Open Sans"/>
                <a:ea typeface="Open Sans"/>
                <a:cs typeface="Open Sans"/>
              </a:rPr>
              <a:t>Participation aux principales audiences, notamment en tant que témoin</a:t>
            </a:r>
          </a:p>
          <a:p>
            <a:pPr lvl="1"/>
            <a:r>
              <a:rPr lang="fr-FR" sz="1400" b="0" i="0" strike="noStrike" cap="none" spc="0" baseline="0" dirty="0">
                <a:solidFill>
                  <a:srgbClr val="000000"/>
                </a:solidFill>
                <a:effectLst/>
                <a:latin typeface="Open Sans"/>
                <a:ea typeface="Open Sans"/>
                <a:cs typeface="Open Sans"/>
              </a:rPr>
              <a:t>Contrôle du respect des mesures éducatives et des peines prononcées.</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Autres missions</a:t>
            </a:r>
          </a:p>
        </p:txBody>
      </p:sp>
    </p:spTree>
    <p:extLst>
      <p:ext uri="{BB962C8B-B14F-4D97-AF65-F5344CB8AC3E}">
        <p14:creationId xmlns:p14="http://schemas.microsoft.com/office/powerpoint/2010/main" val="410379896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2.6.7 Adoptions</a:t>
            </a:r>
          </a:p>
        </p:txBody>
      </p:sp>
      <p:sp>
        <p:nvSpPr>
          <p:cNvPr id="7" name="Inhaltsplatzhalter 6"/>
          <p:cNvSpPr>
            <a:spLocks noGrp="1"/>
          </p:cNvSpPr>
          <p:nvPr>
            <p:ph idx="1"/>
          </p:nvPr>
        </p:nvSpPr>
        <p:spPr>
          <a:xfrm>
            <a:off x="612742" y="1556792"/>
            <a:ext cx="7918515" cy="1872208"/>
          </a:xfrm>
        </p:spPr>
        <p:txBody>
          <a:bodyPr/>
          <a:lstStyle/>
          <a:p>
            <a:pPr marL="0" indent="0">
              <a:lnSpc>
                <a:spcPct val="100000"/>
              </a:lnSpc>
              <a:spcBef>
                <a:spcPct val="0"/>
              </a:spcBef>
            </a:pPr>
            <a:r>
              <a:rPr lang="fr-FR" sz="1800" b="1" i="0" strike="noStrike" cap="none" spc="0" baseline="0" dirty="0">
                <a:solidFill>
                  <a:srgbClr val="000000"/>
                </a:solidFill>
                <a:effectLst/>
                <a:latin typeface="Open Sans"/>
                <a:ea typeface="Open Sans"/>
                <a:cs typeface="Open Sans"/>
              </a:rPr>
              <a:t>L’adoption</a:t>
            </a:r>
            <a:r>
              <a:rPr lang="fr-FR" sz="1800" b="0" i="0" strike="noStrike" cap="none" spc="0" baseline="0" dirty="0">
                <a:solidFill>
                  <a:srgbClr val="000000"/>
                </a:solidFill>
                <a:effectLst/>
                <a:latin typeface="Open Sans"/>
                <a:ea typeface="Open Sans"/>
                <a:cs typeface="Open Sans"/>
              </a:rPr>
              <a:t> vise à permettre à l’enfant qui ne peut pas vivre avec ses parents biologiques de grandir au sein d’une structure familiale stable, avec un cadre légal clair.</a:t>
            </a:r>
          </a:p>
          <a:p>
            <a:pPr marL="0" indent="0">
              <a:lnSpc>
                <a:spcPct val="100000"/>
              </a:lnSpc>
              <a:spcBef>
                <a:spcPct val="0"/>
              </a:spcBef>
            </a:pPr>
            <a:endParaRPr lang="de-DE" sz="1800" dirty="0">
              <a:solidFill>
                <a:srgbClr val="000000"/>
              </a:solidFill>
            </a:endParaRPr>
          </a:p>
          <a:p>
            <a:pPr marL="0" indent="0">
              <a:lnSpc>
                <a:spcPct val="100000"/>
              </a:lnSpc>
              <a:spcBef>
                <a:spcPct val="0"/>
              </a:spcBef>
            </a:pPr>
            <a:r>
              <a:rPr lang="fr-FR" sz="1800" b="0" i="0" strike="noStrike" cap="none" spc="0" baseline="0" dirty="0">
                <a:solidFill>
                  <a:srgbClr val="000000"/>
                </a:solidFill>
                <a:effectLst/>
                <a:latin typeface="Open Sans"/>
                <a:ea typeface="Open Sans"/>
                <a:cs typeface="Open Sans"/>
              </a:rPr>
              <a:t>En 2019, 3 744 mineurs ont été adoptés en Allemagne. On distingue les types d’adoption suivants : </a:t>
            </a:r>
          </a:p>
        </p:txBody>
      </p:sp>
      <p:graphicFrame>
        <p:nvGraphicFramePr>
          <p:cNvPr id="8" name="Tabelle 7" descr="Adoptionsform / Anteil&#10;Inlands-Fremdadoptionen / 30 %&#10;Auslands-Fremdadoption / 3 %&#10;Stiefkind-Adoptionen (In- und Ausland) / 63 %&#10;Verwandten-Adoptionen (in- und Ausland) / 4 %&#10;&#10;&#10;" title="Übersicht über Adoptionsformen und Anteile an allen Adoptionen (N = 3.744) im Jahr 2019 in %"/>
          <p:cNvGraphicFramePr>
            <a:graphicFrameLocks noGrp="1"/>
          </p:cNvGraphicFramePr>
          <p:nvPr>
            <p:extLst>
              <p:ext uri="{D42A27DB-BD31-4B8C-83A1-F6EECF244321}">
                <p14:modId xmlns:p14="http://schemas.microsoft.com/office/powerpoint/2010/main" val="4078951519"/>
              </p:ext>
            </p:extLst>
          </p:nvPr>
        </p:nvGraphicFramePr>
        <p:xfrm>
          <a:off x="612779" y="3356992"/>
          <a:ext cx="7918516" cy="2722882"/>
        </p:xfrm>
        <a:graphic>
          <a:graphicData uri="http://schemas.openxmlformats.org/drawingml/2006/table">
            <a:tbl>
              <a:tblPr firstRow="1" bandRow="1">
                <a:tableStyleId>{5C22544A-7EE6-4342-B048-85BDC9FD1C3A}</a:tableStyleId>
              </a:tblPr>
              <a:tblGrid>
                <a:gridCol w="4247253">
                  <a:extLst>
                    <a:ext uri="{9D8B030D-6E8A-4147-A177-3AD203B41FA5}">
                      <a16:colId xmlns:a16="http://schemas.microsoft.com/office/drawing/2014/main" val="2714413683"/>
                    </a:ext>
                  </a:extLst>
                </a:gridCol>
                <a:gridCol w="3671263">
                  <a:extLst>
                    <a:ext uri="{9D8B030D-6E8A-4147-A177-3AD203B41FA5}">
                      <a16:colId xmlns:a16="http://schemas.microsoft.com/office/drawing/2014/main" val="2015871794"/>
                    </a:ext>
                  </a:extLst>
                </a:gridCol>
              </a:tblGrid>
              <a:tr h="424057">
                <a:tc>
                  <a:txBody>
                    <a:bodyPr/>
                    <a:lstStyle/>
                    <a:p>
                      <a:pPr algn="ctr"/>
                      <a:r>
                        <a:rPr lang="fr-FR" sz="1600" b="1" i="0" strike="noStrike" cap="none" spc="0" baseline="0" dirty="0">
                          <a:solidFill>
                            <a:srgbClr val="EFF4F8"/>
                          </a:solidFill>
                          <a:effectLst/>
                          <a:latin typeface="Open Sans"/>
                          <a:ea typeface="Open Sans"/>
                          <a:cs typeface="Open Sans"/>
                        </a:rPr>
                        <a:t>Type d’adoption</a:t>
                      </a:r>
                    </a:p>
                  </a:txBody>
                  <a:tcPr/>
                </a:tc>
                <a:tc>
                  <a:txBody>
                    <a:bodyPr/>
                    <a:lstStyle/>
                    <a:p>
                      <a:pPr algn="ctr"/>
                      <a:r>
                        <a:rPr lang="fr-FR" sz="1600" b="1" i="0" strike="noStrike" cap="none" spc="0" baseline="0" dirty="0">
                          <a:solidFill>
                            <a:srgbClr val="EFF4F8"/>
                          </a:solidFill>
                          <a:effectLst/>
                          <a:latin typeface="Open Sans"/>
                          <a:ea typeface="Open Sans"/>
                          <a:cs typeface="Open Sans"/>
                        </a:rPr>
                        <a:t>Part dans l’ensemble des adoptions </a:t>
                      </a:r>
                      <a:br>
                        <a:rPr sz="1600" dirty="0"/>
                      </a:br>
                      <a:r>
                        <a:rPr lang="fr-FR" sz="1600" b="1" i="0" strike="noStrike" cap="none" spc="0" baseline="0" dirty="0">
                          <a:solidFill>
                            <a:srgbClr val="EFF4F8"/>
                          </a:solidFill>
                          <a:effectLst/>
                          <a:latin typeface="Open Sans"/>
                          <a:ea typeface="Open Sans"/>
                          <a:cs typeface="Open Sans"/>
                        </a:rPr>
                        <a:t>réalisées en 2019 (N = 3 744)</a:t>
                      </a:r>
                    </a:p>
                  </a:txBody>
                  <a:tcPr/>
                </a:tc>
                <a:extLst>
                  <a:ext uri="{0D108BD9-81ED-4DB2-BD59-A6C34878D82A}">
                    <a16:rowId xmlns:a16="http://schemas.microsoft.com/office/drawing/2014/main" val="2148573966"/>
                  </a:ext>
                </a:extLst>
              </a:tr>
              <a:tr h="370841">
                <a:tc>
                  <a:txBody>
                    <a:bodyPr/>
                    <a:lstStyle/>
                    <a:p>
                      <a:r>
                        <a:rPr lang="fr-FR" sz="1600" b="0" i="0" strike="noStrike" cap="none" spc="0" baseline="0" dirty="0">
                          <a:solidFill>
                            <a:srgbClr val="000000"/>
                          </a:solidFill>
                          <a:effectLst/>
                          <a:latin typeface="Open Sans"/>
                          <a:ea typeface="Open Sans"/>
                          <a:cs typeface="Open Sans"/>
                        </a:rPr>
                        <a:t>Adoption nationale classique</a:t>
                      </a:r>
                    </a:p>
                  </a:txBody>
                  <a:tcPr/>
                </a:tc>
                <a:tc>
                  <a:txBody>
                    <a:bodyPr/>
                    <a:lstStyle/>
                    <a:p>
                      <a:pPr algn="ctr"/>
                      <a:r>
                        <a:rPr lang="fr-FR" sz="1600" b="0" i="0" strike="noStrike" cap="none" spc="0" baseline="0" dirty="0">
                          <a:solidFill>
                            <a:srgbClr val="000000"/>
                          </a:solidFill>
                          <a:effectLst/>
                          <a:latin typeface="Open Sans"/>
                          <a:ea typeface="Open Sans"/>
                          <a:cs typeface="Open Sans"/>
                        </a:rPr>
                        <a:t>30 %</a:t>
                      </a:r>
                    </a:p>
                  </a:txBody>
                  <a:tcPr/>
                </a:tc>
                <a:extLst>
                  <a:ext uri="{0D108BD9-81ED-4DB2-BD59-A6C34878D82A}">
                    <a16:rowId xmlns:a16="http://schemas.microsoft.com/office/drawing/2014/main" val="2409606305"/>
                  </a:ext>
                </a:extLst>
              </a:tr>
              <a:tr h="370841">
                <a:tc>
                  <a:txBody>
                    <a:bodyPr/>
                    <a:lstStyle/>
                    <a:p>
                      <a:r>
                        <a:rPr lang="fr-FR" sz="1600" b="0" i="0" strike="noStrike" cap="none" spc="0" baseline="0" dirty="0">
                          <a:solidFill>
                            <a:srgbClr val="000000"/>
                          </a:solidFill>
                          <a:effectLst/>
                          <a:latin typeface="Open Sans"/>
                          <a:ea typeface="Open Sans"/>
                          <a:cs typeface="Open Sans"/>
                        </a:rPr>
                        <a:t>Adoption internationale classique</a:t>
                      </a:r>
                    </a:p>
                  </a:txBody>
                  <a:tcPr/>
                </a:tc>
                <a:tc>
                  <a:txBody>
                    <a:bodyPr/>
                    <a:lstStyle/>
                    <a:p>
                      <a:pPr algn="ctr"/>
                      <a:r>
                        <a:rPr lang="fr-FR" sz="1600" b="0" i="0" strike="noStrike" cap="none" spc="0" baseline="0" dirty="0">
                          <a:solidFill>
                            <a:srgbClr val="000000"/>
                          </a:solidFill>
                          <a:effectLst/>
                          <a:latin typeface="Open Sans"/>
                          <a:ea typeface="Open Sans"/>
                          <a:cs typeface="Open Sans"/>
                        </a:rPr>
                        <a:t>3 %</a:t>
                      </a:r>
                    </a:p>
                  </a:txBody>
                  <a:tcPr/>
                </a:tc>
                <a:extLst>
                  <a:ext uri="{0D108BD9-81ED-4DB2-BD59-A6C34878D82A}">
                    <a16:rowId xmlns:a16="http://schemas.microsoft.com/office/drawing/2014/main" val="550052776"/>
                  </a:ext>
                </a:extLst>
              </a:tr>
              <a:tr h="370841">
                <a:tc>
                  <a:txBody>
                    <a:bodyPr/>
                    <a:lstStyle/>
                    <a:p>
                      <a:r>
                        <a:rPr lang="fr-FR" sz="1600" b="0" i="0" strike="noStrike" cap="none" spc="0" baseline="0" dirty="0">
                          <a:solidFill>
                            <a:srgbClr val="000000"/>
                          </a:solidFill>
                          <a:effectLst/>
                          <a:latin typeface="Open Sans"/>
                          <a:ea typeface="Open Sans"/>
                          <a:cs typeface="Open Sans"/>
                        </a:rPr>
                        <a:t>Adoption par un beau-parent (internationale ou non)</a:t>
                      </a:r>
                    </a:p>
                  </a:txBody>
                  <a:tcPr/>
                </a:tc>
                <a:tc>
                  <a:txBody>
                    <a:bodyPr/>
                    <a:lstStyle/>
                    <a:p>
                      <a:pPr algn="ctr"/>
                      <a:r>
                        <a:rPr lang="fr-FR" sz="1600" b="0" i="0" strike="noStrike" cap="none" spc="0" baseline="0" dirty="0">
                          <a:solidFill>
                            <a:srgbClr val="000000"/>
                          </a:solidFill>
                          <a:effectLst/>
                          <a:latin typeface="Open Sans"/>
                          <a:ea typeface="Open Sans"/>
                          <a:cs typeface="Open Sans"/>
                        </a:rPr>
                        <a:t>63 %</a:t>
                      </a:r>
                    </a:p>
                  </a:txBody>
                  <a:tcPr/>
                </a:tc>
                <a:extLst>
                  <a:ext uri="{0D108BD9-81ED-4DB2-BD59-A6C34878D82A}">
                    <a16:rowId xmlns:a16="http://schemas.microsoft.com/office/drawing/2014/main" val="997565542"/>
                  </a:ext>
                </a:extLst>
              </a:tr>
              <a:tr h="370841">
                <a:tc>
                  <a:txBody>
                    <a:bodyPr/>
                    <a:lstStyle/>
                    <a:p>
                      <a:r>
                        <a:rPr lang="fr-FR" sz="1600" b="0" i="0" strike="noStrike" cap="none" spc="0" baseline="0" dirty="0">
                          <a:solidFill>
                            <a:srgbClr val="000000"/>
                          </a:solidFill>
                          <a:effectLst/>
                          <a:latin typeface="Open Sans"/>
                          <a:ea typeface="Open Sans"/>
                          <a:cs typeface="Open Sans"/>
                        </a:rPr>
                        <a:t>Adoption par un membre de la famille (internationale ou non)</a:t>
                      </a:r>
                    </a:p>
                  </a:txBody>
                  <a:tcPr/>
                </a:tc>
                <a:tc>
                  <a:txBody>
                    <a:bodyPr/>
                    <a:lstStyle/>
                    <a:p>
                      <a:pPr algn="ctr"/>
                      <a:r>
                        <a:rPr lang="fr-FR" sz="1600" b="0" i="0" strike="noStrike" cap="none" spc="0" baseline="0" dirty="0">
                          <a:solidFill>
                            <a:srgbClr val="000000"/>
                          </a:solidFill>
                          <a:effectLst/>
                          <a:latin typeface="Open Sans"/>
                          <a:ea typeface="Open Sans"/>
                          <a:cs typeface="Open Sans"/>
                        </a:rPr>
                        <a:t>4 %</a:t>
                      </a:r>
                    </a:p>
                  </a:txBody>
                  <a:tcPr/>
                </a:tc>
                <a:extLst>
                  <a:ext uri="{0D108BD9-81ED-4DB2-BD59-A6C34878D82A}">
                    <a16:rowId xmlns:a16="http://schemas.microsoft.com/office/drawing/2014/main" val="3069317883"/>
                  </a:ext>
                </a:extLst>
              </a:tr>
            </a:tbl>
          </a:graphicData>
        </a:graphic>
      </p:graphicFrame>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fr-FR" sz="800" b="1" i="0" strike="noStrike" cap="none" spc="0" baseline="0" dirty="0">
                <a:solidFill>
                  <a:srgbClr val="435A66"/>
                </a:solidFill>
                <a:effectLst/>
                <a:latin typeface="Open Sans"/>
                <a:ea typeface="Open Sans"/>
                <a:cs typeface="Open Sans"/>
              </a:rPr>
              <a:t>2. Missions et domaines d’intervention – Autres missions</a:t>
            </a:r>
          </a:p>
        </p:txBody>
      </p:sp>
    </p:spTree>
    <p:extLst>
      <p:ext uri="{BB962C8B-B14F-4D97-AF65-F5344CB8AC3E}">
        <p14:creationId xmlns:p14="http://schemas.microsoft.com/office/powerpoint/2010/main" val="53452787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dirty="0">
                <a:solidFill>
                  <a:srgbClr val="000000"/>
                </a:solidFill>
                <a:effectLst/>
                <a:latin typeface="Open Sans SemiBold"/>
                <a:ea typeface="Open Sans SemiBold"/>
                <a:cs typeface="Open Sans SemiBold"/>
              </a:rPr>
              <a:t>3. Structures</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3.1 Institutions</a:t>
            </a:r>
          </a:p>
        </p:txBody>
      </p:sp>
    </p:spTree>
    <p:extLst>
      <p:ext uri="{BB962C8B-B14F-4D97-AF65-F5344CB8AC3E}">
        <p14:creationId xmlns:p14="http://schemas.microsoft.com/office/powerpoint/2010/main" val="185904805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77500" lnSpcReduction="20000"/>
          </a:bodyPr>
          <a:lstStyle/>
          <a:p>
            <a:pPr marL="0" lvl="0" indent="0">
              <a:spcBef>
                <a:spcPct val="0"/>
              </a:spcBef>
              <a:buNone/>
            </a:pPr>
            <a:r>
              <a:rPr lang="fr-FR" sz="1800" dirty="0">
                <a:latin typeface="Open Sans"/>
                <a:ea typeface="Open Sans"/>
                <a:cs typeface="Open Sans"/>
              </a:rPr>
              <a:t>L’échelle fédérale </a:t>
            </a:r>
            <a:r>
              <a:rPr lang="fr-FR" sz="1800" b="1" i="0" strike="noStrike" cap="none" spc="0" baseline="0" dirty="0">
                <a:solidFill>
                  <a:srgbClr val="000000"/>
                </a:solidFill>
                <a:effectLst/>
                <a:latin typeface="Open Sans"/>
                <a:ea typeface="Open Sans"/>
                <a:cs typeface="Open Sans"/>
              </a:rPr>
              <a:t>: </a:t>
            </a:r>
          </a:p>
          <a:p>
            <a:pPr marL="0" lvl="0" indent="0">
              <a:spcBef>
                <a:spcPct val="0"/>
              </a:spcBef>
              <a:buNone/>
            </a:pPr>
            <a:r>
              <a:rPr lang="fr-FR" sz="1600" b="0" dirty="0">
                <a:latin typeface="Open Sans"/>
                <a:ea typeface="Open Sans"/>
                <a:cs typeface="Open Sans"/>
              </a:rPr>
              <a:t>Législation inscrite dans le Livre VIII du Code de la Sécurité et de l’action sociale </a:t>
            </a:r>
            <a:r>
              <a:rPr lang="fr-FR" sz="1600" b="0" i="0" strike="noStrike" cap="none" spc="0" baseline="0" dirty="0">
                <a:solidFill>
                  <a:srgbClr val="000000"/>
                </a:solidFill>
                <a:effectLst/>
                <a:latin typeface="Open Sans"/>
                <a:ea typeface="Open Sans"/>
                <a:cs typeface="Open Sans"/>
              </a:rPr>
              <a:t>(SGB VIII), </a:t>
            </a:r>
            <a:r>
              <a:rPr lang="fr-FR" sz="1600" b="0" dirty="0">
                <a:latin typeface="Open Sans"/>
                <a:ea typeface="Open Sans"/>
                <a:cs typeface="Open Sans"/>
              </a:rPr>
              <a:t>rôle d’incitation et de soutien à l’aide sociale à l’enfance et à la jeunesse au niveau suprarégional, constitution d’un Comité fédéral de la jeunesse (</a:t>
            </a:r>
            <a:r>
              <a:rPr lang="fr-FR" sz="1600" b="0" i="1" strike="noStrike" cap="none" spc="0" baseline="0" dirty="0" err="1">
                <a:solidFill>
                  <a:srgbClr val="000000"/>
                </a:solidFill>
                <a:effectLst/>
                <a:latin typeface="Open Sans"/>
                <a:ea typeface="Open Sans"/>
                <a:cs typeface="Open Sans"/>
              </a:rPr>
              <a:t>Bundesjugendkuratorium</a:t>
            </a:r>
            <a:r>
              <a:rPr lang="fr-FR" sz="1600" b="0" i="0" strike="noStrike" cap="none" spc="0" baseline="0" dirty="0">
                <a:solidFill>
                  <a:srgbClr val="000000"/>
                </a:solidFill>
                <a:effectLst/>
                <a:latin typeface="Open Sans"/>
                <a:ea typeface="Open Sans"/>
                <a:cs typeface="Open Sans"/>
              </a:rPr>
              <a:t>)</a:t>
            </a:r>
            <a:r>
              <a:rPr lang="fr-FR" sz="1600" b="0" dirty="0">
                <a:latin typeface="Open Sans"/>
                <a:ea typeface="Open Sans"/>
                <a:cs typeface="Open Sans"/>
              </a:rPr>
              <a:t>, rapport</a:t>
            </a:r>
            <a:r>
              <a:rPr lang="fr-FR" sz="1600" b="0" i="0" strike="noStrike" cap="none" spc="0" baseline="0" dirty="0">
                <a:solidFill>
                  <a:srgbClr val="000000"/>
                </a:solidFill>
                <a:effectLst/>
                <a:latin typeface="Open Sans"/>
                <a:ea typeface="Open Sans"/>
                <a:cs typeface="Open Sans"/>
              </a:rPr>
              <a:t> du gouvernement fédéral sur l’état de l’enfance et de la jeunesse publié tous les quatre ans.</a:t>
            </a:r>
          </a:p>
          <a:p>
            <a:pPr marL="0" lvl="0" indent="0">
              <a:spcBef>
                <a:spcPct val="0"/>
              </a:spcBef>
              <a:buNone/>
            </a:pPr>
            <a:endParaRPr lang="de-DE" dirty="0">
              <a:solidFill>
                <a:srgbClr val="000000"/>
              </a:solidFill>
            </a:endParaRPr>
          </a:p>
          <a:p>
            <a:pPr marL="0" lvl="0" indent="0">
              <a:spcBef>
                <a:spcPct val="0"/>
              </a:spcBef>
              <a:buNone/>
            </a:pPr>
            <a:r>
              <a:rPr lang="fr-FR" sz="1800" dirty="0">
                <a:latin typeface="Open Sans"/>
                <a:ea typeface="Open Sans"/>
                <a:cs typeface="Open Sans"/>
              </a:rPr>
              <a:t>L’échelle régionale </a:t>
            </a:r>
            <a:r>
              <a:rPr lang="fr-FR" sz="1800" b="1" i="0" strike="noStrike" cap="none" spc="0" baseline="0" dirty="0">
                <a:solidFill>
                  <a:srgbClr val="000000"/>
                </a:solidFill>
                <a:effectLst/>
                <a:latin typeface="Open Sans"/>
                <a:ea typeface="Open Sans"/>
                <a:cs typeface="Open Sans"/>
              </a:rPr>
              <a:t>:</a:t>
            </a:r>
            <a:r>
              <a:rPr lang="fr-FR" sz="1800" b="0" i="0" strike="noStrike" cap="none" spc="0" baseline="0" dirty="0">
                <a:solidFill>
                  <a:srgbClr val="000000"/>
                </a:solidFill>
                <a:effectLst/>
                <a:latin typeface="Open Sans"/>
                <a:ea typeface="Open Sans"/>
                <a:cs typeface="Open Sans"/>
              </a:rPr>
              <a:t> </a:t>
            </a:r>
          </a:p>
          <a:p>
            <a:pPr marL="0" lvl="0" indent="0">
              <a:spcBef>
                <a:spcPct val="0"/>
              </a:spcBef>
              <a:buNone/>
            </a:pPr>
            <a:r>
              <a:rPr lang="fr-FR" sz="1600" b="0" i="0" strike="noStrike" cap="none" spc="0" baseline="0" dirty="0">
                <a:solidFill>
                  <a:srgbClr val="000000"/>
                </a:solidFill>
                <a:effectLst/>
                <a:latin typeface="Open Sans"/>
                <a:ea typeface="Open Sans"/>
                <a:cs typeface="Open Sans"/>
              </a:rPr>
              <a:t>Lois régionales pour l’exécution du SGB VIII, soutien à l’infrastructure de </a:t>
            </a:r>
            <a:r>
              <a:rPr lang="fr-FR" sz="1600" b="0" dirty="0">
                <a:latin typeface="Open Sans"/>
                <a:ea typeface="Open Sans"/>
                <a:cs typeface="Open Sans"/>
              </a:rPr>
              <a:t>l’aide sociale à l’enfance et à la jeunesse au niveau des Länder, programmes régionaux pour la jeunesse, appui aux acteurs locaux de l’aide sociale à l’enfance et à la jeunesse sous la forme de conseil et de formation continue. </a:t>
            </a:r>
          </a:p>
          <a:p>
            <a:pPr marL="0" lvl="0" indent="0">
              <a:spcBef>
                <a:spcPct val="0"/>
              </a:spcBef>
              <a:buNone/>
            </a:pPr>
            <a:endParaRPr lang="de-DE" dirty="0">
              <a:solidFill>
                <a:srgbClr val="000000"/>
              </a:solidFill>
            </a:endParaRPr>
          </a:p>
          <a:p>
            <a:pPr marL="0" lvl="0" indent="0">
              <a:spcBef>
                <a:spcPct val="0"/>
              </a:spcBef>
              <a:buNone/>
            </a:pPr>
            <a:r>
              <a:rPr lang="fr-FR" sz="1800" b="1" i="0" strike="noStrike" cap="none" spc="0" baseline="0" dirty="0">
                <a:solidFill>
                  <a:srgbClr val="000000"/>
                </a:solidFill>
                <a:effectLst/>
                <a:latin typeface="Open Sans"/>
                <a:ea typeface="Open Sans"/>
                <a:cs typeface="Open Sans"/>
              </a:rPr>
              <a:t>L’échelle communale:</a:t>
            </a:r>
            <a:endParaRPr lang="de-DE" sz="2600" b="0" dirty="0">
              <a:solidFill>
                <a:srgbClr val="000000"/>
              </a:solidFill>
            </a:endParaRPr>
          </a:p>
          <a:p>
            <a:pPr marL="0" lvl="0" indent="0">
              <a:spcBef>
                <a:spcPct val="0"/>
              </a:spcBef>
              <a:buNone/>
            </a:pPr>
            <a:r>
              <a:rPr lang="fr-FR" sz="1600" b="0" dirty="0">
                <a:latin typeface="Open Sans"/>
                <a:ea typeface="Open Sans"/>
                <a:cs typeface="Open Sans"/>
              </a:rPr>
              <a:t>Les communes et leurs groupements (</a:t>
            </a:r>
            <a:r>
              <a:rPr lang="fr-FR" sz="1600" b="0" i="1" strike="noStrike" cap="none" spc="0" baseline="0" dirty="0" err="1">
                <a:solidFill>
                  <a:srgbClr val="000000"/>
                </a:solidFill>
                <a:effectLst/>
                <a:latin typeface="Open Sans"/>
                <a:ea typeface="Open Sans"/>
                <a:cs typeface="Open Sans"/>
              </a:rPr>
              <a:t>Landkreise</a:t>
            </a:r>
            <a:r>
              <a:rPr lang="fr-FR" sz="1600" b="0" i="0" strike="noStrike" cap="none" spc="0" baseline="0" dirty="0">
                <a:solidFill>
                  <a:srgbClr val="000000"/>
                </a:solidFill>
                <a:effectLst/>
                <a:latin typeface="Open Sans"/>
                <a:ea typeface="Open Sans"/>
                <a:cs typeface="Open Sans"/>
              </a:rPr>
              <a:t>) sont des organismes publics de </a:t>
            </a:r>
            <a:r>
              <a:rPr lang="fr-FR" sz="1600" b="0" dirty="0">
                <a:latin typeface="Open Sans"/>
                <a:ea typeface="Open Sans"/>
                <a:cs typeface="Open Sans"/>
              </a:rPr>
              <a:t>l’aide sociale à l’enfance et à la jeunesse. À ce titre, ils mettent en place un service communal ou intercommunal chargé de l’aide sociale à l’enfance et de la politique de jeunesse (</a:t>
            </a:r>
            <a:r>
              <a:rPr lang="fr-FR" sz="1600" b="0" i="1" strike="noStrike" cap="none" spc="0" baseline="0" dirty="0" err="1">
                <a:solidFill>
                  <a:srgbClr val="000000"/>
                </a:solidFill>
                <a:effectLst/>
                <a:latin typeface="Open Sans"/>
                <a:ea typeface="Open Sans"/>
                <a:cs typeface="Open Sans"/>
              </a:rPr>
              <a:t>Jugendamt</a:t>
            </a:r>
            <a:r>
              <a:rPr lang="fr-FR" sz="1600" b="0" i="0" strike="noStrike" cap="none" spc="0" baseline="0" dirty="0">
                <a:solidFill>
                  <a:srgbClr val="000000"/>
                </a:solidFill>
                <a:effectLst/>
                <a:latin typeface="Open Sans"/>
                <a:ea typeface="Open Sans"/>
                <a:cs typeface="Open Sans"/>
              </a:rPr>
              <a:t>). En vertu des dispositions du SGB VIII, les collectivités locales sont compétentes pour exécuter l’intégralité des missions relevant de ce champ, y compris la planification de l’aide. Les modalités de planification et de conception de </a:t>
            </a:r>
            <a:r>
              <a:rPr lang="fr-FR" sz="1600" b="0" dirty="0">
                <a:latin typeface="Open Sans"/>
                <a:ea typeface="Open Sans"/>
                <a:cs typeface="Open Sans"/>
              </a:rPr>
              <a:t>l’aide sociale à l’enfance et à la jeunesse au niveau communal relèvent de la responsabilité des communes.</a:t>
            </a:r>
            <a:r>
              <a:rPr lang="fr-FR" sz="1600" b="0" i="0" strike="noStrike" cap="none" spc="0" baseline="0" dirty="0">
                <a:solidFill>
                  <a:srgbClr val="000000"/>
                </a:solidFill>
                <a:effectLst/>
                <a:latin typeface="Open Sans"/>
                <a:ea typeface="Open Sans"/>
                <a:cs typeface="Open Sans"/>
              </a:rPr>
              <a:t> </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08504" cy="428738"/>
          </a:xfrm>
        </p:spPr>
        <p:txBody>
          <a:bodyPr>
            <a:noAutofit/>
          </a:bodyPr>
          <a:lstStyle/>
          <a:p>
            <a:r>
              <a:rPr lang="fr-FR" sz="2200" b="1" i="0" strike="noStrike" cap="none" spc="0" baseline="0" dirty="0">
                <a:solidFill>
                  <a:srgbClr val="000000"/>
                </a:solidFill>
                <a:effectLst/>
                <a:latin typeface="Open Sans"/>
                <a:ea typeface="Open Sans"/>
                <a:cs typeface="Open Sans"/>
              </a:rPr>
              <a:t>3.1.1a </a:t>
            </a:r>
            <a:r>
              <a:rPr lang="fr-FR" dirty="0">
                <a:latin typeface="Open Sans"/>
                <a:ea typeface="Open Sans"/>
                <a:cs typeface="Open Sans"/>
              </a:rPr>
              <a:t>Le rôle respectif de la Fédération, des Länder et des communes dans l’aide sociale à l’enfance et à la jeunesse</a:t>
            </a:r>
            <a:endParaRPr lang="fr-FR" sz="2200" b="1" i="0" strike="noStrike" cap="none" spc="0" baseline="0" dirty="0">
              <a:solidFill>
                <a:srgbClr val="000000"/>
              </a:solidFill>
              <a:effectLst/>
              <a:latin typeface="Open Sans"/>
              <a:ea typeface="Open Sans"/>
              <a:cs typeface="Open Sans"/>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spTree>
    <p:extLst>
      <p:ext uri="{BB962C8B-B14F-4D97-AF65-F5344CB8AC3E}">
        <p14:creationId xmlns:p14="http://schemas.microsoft.com/office/powerpoint/2010/main" val="330879949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3999" cy="428738"/>
          </a:xfrm>
        </p:spPr>
        <p:txBody>
          <a:bodyPr>
            <a:noAutofit/>
          </a:bodyPr>
          <a:lstStyle/>
          <a:p>
            <a:r>
              <a:rPr lang="fr-FR" sz="2200" b="1" i="0" strike="noStrike" cap="none" spc="0" baseline="0" dirty="0">
                <a:solidFill>
                  <a:srgbClr val="000000"/>
                </a:solidFill>
                <a:effectLst/>
                <a:latin typeface="Open Sans"/>
                <a:ea typeface="Open Sans"/>
                <a:cs typeface="Open Sans"/>
              </a:rPr>
              <a:t>3.1.1b </a:t>
            </a:r>
            <a:r>
              <a:rPr lang="fr-FR" dirty="0">
                <a:latin typeface="Open Sans"/>
                <a:ea typeface="Open Sans"/>
                <a:cs typeface="Open Sans"/>
              </a:rPr>
              <a:t>Le rôle respectif de la Fédération, des Länder et des communes dans l’aide sociale à l’enfance et à la jeunesse</a:t>
            </a:r>
            <a:endParaRPr lang="fr-FR" sz="2200" b="1" i="0" strike="noStrike" cap="none" spc="0" baseline="0" dirty="0">
              <a:solidFill>
                <a:srgbClr val="000000"/>
              </a:solidFill>
              <a:effectLst/>
              <a:latin typeface="Open Sans"/>
              <a:ea typeface="Open Sans"/>
              <a:cs typeface="Open Sans"/>
            </a:endParaRPr>
          </a:p>
        </p:txBody>
      </p:sp>
      <p:sp>
        <p:nvSpPr>
          <p:cNvPr id="3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graphicFrame>
        <p:nvGraphicFramePr>
          <p:cNvPr id="4" name="Tabelle 3" title="Tabelle zu den Verantwortlichekeiten von Bund, Ländern und Kommunen in der Kinder- und Jugendhilfe"/>
          <p:cNvGraphicFramePr>
            <a:graphicFrameLocks noGrp="1"/>
          </p:cNvGraphicFramePr>
          <p:nvPr>
            <p:extLst>
              <p:ext uri="{D42A27DB-BD31-4B8C-83A1-F6EECF244321}">
                <p14:modId xmlns:p14="http://schemas.microsoft.com/office/powerpoint/2010/main" val="4107990419"/>
              </p:ext>
            </p:extLst>
          </p:nvPr>
        </p:nvGraphicFramePr>
        <p:xfrm>
          <a:off x="421382" y="1550763"/>
          <a:ext cx="8301236" cy="4758557"/>
        </p:xfrm>
        <a:graphic>
          <a:graphicData uri="http://schemas.openxmlformats.org/drawingml/2006/table">
            <a:tbl>
              <a:tblPr firstRow="1" bandRow="1">
                <a:tableStyleId>{5C22544A-7EE6-4342-B048-85BDC9FD1C3A}</a:tableStyleId>
              </a:tblPr>
              <a:tblGrid>
                <a:gridCol w="1642472">
                  <a:extLst>
                    <a:ext uri="{9D8B030D-6E8A-4147-A177-3AD203B41FA5}">
                      <a16:colId xmlns:a16="http://schemas.microsoft.com/office/drawing/2014/main" val="1398041578"/>
                    </a:ext>
                  </a:extLst>
                </a:gridCol>
                <a:gridCol w="2236311">
                  <a:extLst>
                    <a:ext uri="{9D8B030D-6E8A-4147-A177-3AD203B41FA5}">
                      <a16:colId xmlns:a16="http://schemas.microsoft.com/office/drawing/2014/main" val="1451289510"/>
                    </a:ext>
                  </a:extLst>
                </a:gridCol>
                <a:gridCol w="2236311">
                  <a:extLst>
                    <a:ext uri="{9D8B030D-6E8A-4147-A177-3AD203B41FA5}">
                      <a16:colId xmlns:a16="http://schemas.microsoft.com/office/drawing/2014/main" val="1211639074"/>
                    </a:ext>
                  </a:extLst>
                </a:gridCol>
                <a:gridCol w="2186142">
                  <a:extLst>
                    <a:ext uri="{9D8B030D-6E8A-4147-A177-3AD203B41FA5}">
                      <a16:colId xmlns:a16="http://schemas.microsoft.com/office/drawing/2014/main" val="1012095305"/>
                    </a:ext>
                  </a:extLst>
                </a:gridCol>
              </a:tblGrid>
              <a:tr h="352966">
                <a:tc>
                  <a:txBody>
                    <a:bodyPr/>
                    <a:lstStyle/>
                    <a:p>
                      <a:endParaRPr lang="de-DE"/>
                    </a:p>
                  </a:txBody>
                  <a:tcPr>
                    <a:solidFill>
                      <a:schemeClr val="bg1"/>
                    </a:solidFill>
                  </a:tcPr>
                </a:tc>
                <a:tc>
                  <a:txBody>
                    <a:bodyPr/>
                    <a:lstStyle/>
                    <a:p>
                      <a:pPr algn="ctr">
                        <a:lnSpc>
                          <a:spcPct val="100000"/>
                        </a:lnSpc>
                      </a:pPr>
                      <a:r>
                        <a:rPr lang="fr-FR" sz="1800" b="1" i="0" strike="noStrike" cap="none" spc="0" baseline="0" dirty="0">
                          <a:solidFill>
                            <a:srgbClr val="FFFFFF"/>
                          </a:solidFill>
                          <a:effectLst/>
                          <a:latin typeface="Open Sans"/>
                          <a:ea typeface="Open Sans"/>
                          <a:cs typeface="Open Sans"/>
                        </a:rPr>
                        <a:t>Communes</a:t>
                      </a:r>
                    </a:p>
                  </a:txBody>
                  <a:tcPr/>
                </a:tc>
                <a:tc>
                  <a:txBody>
                    <a:bodyPr/>
                    <a:lstStyle/>
                    <a:p>
                      <a:pPr algn="ctr">
                        <a:lnSpc>
                          <a:spcPct val="100000"/>
                        </a:lnSpc>
                      </a:pPr>
                      <a:r>
                        <a:rPr lang="fr-FR" sz="1800" b="1" i="0" strike="noStrike" cap="none" spc="0" baseline="0" dirty="0">
                          <a:solidFill>
                            <a:srgbClr val="FFFFFF"/>
                          </a:solidFill>
                          <a:effectLst/>
                          <a:latin typeface="Open Sans"/>
                          <a:ea typeface="Open Sans"/>
                          <a:cs typeface="Open Sans"/>
                        </a:rPr>
                        <a:t>Länder</a:t>
                      </a:r>
                    </a:p>
                  </a:txBody>
                  <a:tcPr/>
                </a:tc>
                <a:tc>
                  <a:txBody>
                    <a:bodyPr/>
                    <a:lstStyle/>
                    <a:p>
                      <a:pPr algn="ctr">
                        <a:lnSpc>
                          <a:spcPct val="100000"/>
                        </a:lnSpc>
                      </a:pPr>
                      <a:r>
                        <a:rPr lang="fr-FR" sz="1800" b="1" i="0" strike="noStrike" cap="none" spc="0" baseline="0" dirty="0">
                          <a:solidFill>
                            <a:srgbClr val="FFFFFF"/>
                          </a:solidFill>
                          <a:effectLst/>
                          <a:latin typeface="Open Sans"/>
                          <a:ea typeface="Open Sans"/>
                          <a:cs typeface="Open Sans"/>
                        </a:rPr>
                        <a:t>Fédération</a:t>
                      </a:r>
                    </a:p>
                  </a:txBody>
                  <a:tcPr/>
                </a:tc>
                <a:extLst>
                  <a:ext uri="{0D108BD9-81ED-4DB2-BD59-A6C34878D82A}">
                    <a16:rowId xmlns:a16="http://schemas.microsoft.com/office/drawing/2014/main" val="3195844714"/>
                  </a:ext>
                </a:extLst>
              </a:tr>
              <a:tr h="1272147">
                <a:tc>
                  <a:txBody>
                    <a:bodyPr/>
                    <a:lstStyle/>
                    <a:p>
                      <a:r>
                        <a:rPr lang="fr-FR" sz="1400" b="1" i="0" strike="noStrike" cap="none" spc="0" baseline="0" dirty="0">
                          <a:solidFill>
                            <a:srgbClr val="293341"/>
                          </a:solidFill>
                          <a:effectLst/>
                          <a:latin typeface="Open Sans" pitchFamily="2" charset="0"/>
                          <a:ea typeface="Open Sans" pitchFamily="2" charset="0"/>
                          <a:cs typeface="Open Sans" pitchFamily="2" charset="0"/>
                        </a:rPr>
                        <a:t>Autorité compétente</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Les services communaux et intercommunaux chargés de l’aide sociale à l’enfance et de la politique de jeunesse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Les 16 ministères régionaux chargés de l’enfance et de la jeunesse</a:t>
                      </a:r>
                      <a:br>
                        <a:rPr lang="fr-FR" sz="1150" b="0" i="0" strike="noStrike" cap="none" spc="0" baseline="0" dirty="0">
                          <a:solidFill>
                            <a:srgbClr val="000000"/>
                          </a:solidFill>
                          <a:effectLst/>
                          <a:latin typeface="Open Sans" pitchFamily="2" charset="0"/>
                          <a:ea typeface="Open Sans" pitchFamily="2" charset="0"/>
                          <a:cs typeface="Open Sans" pitchFamily="2" charset="0"/>
                        </a:rPr>
                      </a:br>
                      <a:br>
                        <a:rPr sz="1150" dirty="0">
                          <a:latin typeface="Open Sans" pitchFamily="2" charset="0"/>
                          <a:ea typeface="Open Sans" pitchFamily="2" charset="0"/>
                          <a:cs typeface="Open Sans" pitchFamily="2" charset="0"/>
                        </a:rPr>
                      </a:br>
                      <a:r>
                        <a:rPr lang="fr-FR" sz="1150" dirty="0">
                          <a:latin typeface="Open Sans" pitchFamily="2" charset="0"/>
                          <a:ea typeface="Open Sans" pitchFamily="2" charset="0"/>
                          <a:cs typeface="Open Sans" pitchFamily="2" charset="0"/>
                        </a:rPr>
                        <a:t>Les </a:t>
                      </a:r>
                      <a:r>
                        <a:rPr lang="fr-FR" sz="1150" b="0" i="0" strike="noStrike" cap="none" spc="0" baseline="0" dirty="0">
                          <a:solidFill>
                            <a:srgbClr val="000000"/>
                          </a:solidFill>
                          <a:effectLst/>
                          <a:latin typeface="Open Sans" pitchFamily="2" charset="0"/>
                          <a:ea typeface="Open Sans" pitchFamily="2" charset="0"/>
                          <a:cs typeface="Open Sans" pitchFamily="2" charset="0"/>
                        </a:rPr>
                        <a:t>services régionaux chargés de l’aide sociale à l’enfance et de la politique de jeunesse</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Le Ministère fédéral de la Famille, des Seniors, des Femmes et de la Jeunesse</a:t>
                      </a:r>
                      <a:endParaRPr lang="en-GB" altLang="de-DE" sz="1150" dirty="0">
                        <a:solidFill>
                          <a:srgbClr val="000000"/>
                        </a:solidFill>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2544103222"/>
                  </a:ext>
                </a:extLst>
              </a:tr>
              <a:tr h="595629">
                <a:tc>
                  <a:txBody>
                    <a:bodyPr/>
                    <a:lstStyle/>
                    <a:p>
                      <a:r>
                        <a:rPr lang="fr-FR" sz="1400" b="1" i="0" strike="noStrike" cap="none" spc="0" baseline="0" dirty="0">
                          <a:solidFill>
                            <a:srgbClr val="293341"/>
                          </a:solidFill>
                          <a:effectLst/>
                          <a:latin typeface="Open Sans" pitchFamily="2" charset="0"/>
                          <a:ea typeface="Open Sans" pitchFamily="2" charset="0"/>
                          <a:cs typeface="Open Sans" pitchFamily="2" charset="0"/>
                        </a:rPr>
                        <a:t>Base juridique</a:t>
                      </a:r>
                    </a:p>
                  </a:txBody>
                  <a:tcPr/>
                </a:tc>
                <a:tc>
                  <a:txBody>
                    <a:bodyPr/>
                    <a:lstStyle/>
                    <a:p>
                      <a:pPr algn="l">
                        <a:buClr>
                          <a:srgbClr val="000000"/>
                        </a:buClr>
                        <a:buSzTx/>
                      </a:pPr>
                      <a:r>
                        <a:rPr lang="fr-FR" sz="1150" b="0" i="0" strike="noStrike" cap="none" spc="0" baseline="0" dirty="0">
                          <a:solidFill>
                            <a:srgbClr val="000000"/>
                          </a:solidFill>
                          <a:effectLst/>
                          <a:latin typeface="Open Sans" pitchFamily="2" charset="0"/>
                          <a:ea typeface="Open Sans" pitchFamily="2" charset="0"/>
                          <a:cs typeface="Open Sans" pitchFamily="2" charset="0"/>
                        </a:rPr>
                        <a:t>Programmes fédéraux pour l’enfance et la jeunesse</a:t>
                      </a:r>
                      <a:endParaRPr lang="en-GB" altLang="de-DE" sz="1150" dirty="0">
                        <a:solidFill>
                          <a:srgbClr val="000000"/>
                        </a:solidFill>
                        <a:latin typeface="Open Sans" pitchFamily="2" charset="0"/>
                        <a:ea typeface="Open Sans" pitchFamily="2" charset="0"/>
                        <a:cs typeface="Open Sans" pitchFamily="2"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Lois d’exécution des dispositions du SGB VIII</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SGB VIII : loi relative à l’aide sociale à l’enfance et à la jeunesse</a:t>
                      </a:r>
                      <a:endParaRPr lang="en-GB" altLang="de-DE" sz="1150" dirty="0">
                        <a:solidFill>
                          <a:srgbClr val="000000"/>
                        </a:solidFill>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3809432293"/>
                  </a:ext>
                </a:extLst>
              </a:tr>
              <a:tr h="1123899">
                <a:tc>
                  <a:txBody>
                    <a:bodyPr/>
                    <a:lstStyle/>
                    <a:p>
                      <a:r>
                        <a:rPr lang="fr-FR" sz="1400" b="1" i="0" strike="noStrike" cap="none" spc="0" baseline="0" dirty="0">
                          <a:solidFill>
                            <a:srgbClr val="293341"/>
                          </a:solidFill>
                          <a:effectLst/>
                          <a:latin typeface="Open Sans" pitchFamily="2" charset="0"/>
                          <a:ea typeface="Open Sans" pitchFamily="2" charset="0"/>
                          <a:cs typeface="Open Sans" pitchFamily="2" charset="0"/>
                        </a:rPr>
                        <a:t>Instruments</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Planification à l’échelle locale et soutien apporté par la commune, qui en porte l’entière responsabilité</a:t>
                      </a: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Incitation, développement, soutien aux soutien aux acteurs publics et privés de l’aide sociale à l’enfance et à la jeunesse </a:t>
                      </a:r>
                      <a:endParaRPr lang="en-GB" altLang="de-DE" sz="1150" dirty="0">
                        <a:solidFill>
                          <a:srgbClr val="000000"/>
                        </a:solidFill>
                        <a:latin typeface="Open Sans" pitchFamily="2" charset="0"/>
                        <a:ea typeface="Open Sans" pitchFamily="2" charset="0"/>
                        <a:cs typeface="Open Sans" pitchFamily="2" charset="0"/>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Incitation, projets pilotes et soutien à l’échelle suprarégionale</a:t>
                      </a:r>
                      <a:endParaRPr lang="en-GB" altLang="de-DE" sz="1150" dirty="0">
                        <a:solidFill>
                          <a:srgbClr val="000000"/>
                        </a:solidFill>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2269588238"/>
                  </a:ext>
                </a:extLst>
              </a:tr>
              <a:tr h="1158158">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400" b="1" i="0" strike="noStrike" cap="none" spc="0" baseline="0" dirty="0">
                          <a:solidFill>
                            <a:srgbClr val="000000"/>
                          </a:solidFill>
                          <a:effectLst/>
                          <a:latin typeface="Open Sans" pitchFamily="2" charset="0"/>
                          <a:ea typeface="Open Sans" pitchFamily="2" charset="0"/>
                          <a:cs typeface="Open Sans" pitchFamily="2" charset="0"/>
                        </a:rPr>
                        <a:t>Soutien et rapports</a:t>
                      </a:r>
                      <a:endParaRPr lang="en-GB" altLang="de-DE" sz="1400" b="1" dirty="0">
                        <a:solidFill>
                          <a:srgbClr val="000000"/>
                        </a:solidFill>
                        <a:latin typeface="Open Sans" pitchFamily="2" charset="0"/>
                        <a:ea typeface="Open Sans" pitchFamily="2" charset="0"/>
                        <a:cs typeface="Open Sans" pitchFamily="2" charset="0"/>
                      </a:endParaRPr>
                    </a:p>
                  </a:txBody>
                  <a:tcPr/>
                </a:tc>
                <a:tc>
                  <a:txBody>
                    <a:bodyPr/>
                    <a:lstStyle/>
                    <a:p>
                      <a:pPr>
                        <a:buClr>
                          <a:srgbClr val="000000"/>
                        </a:buClr>
                        <a:buSzTx/>
                      </a:pPr>
                      <a:r>
                        <a:rPr lang="fr-FR" sz="1150" b="0" i="0" strike="noStrike" cap="none" spc="0" baseline="0" dirty="0">
                          <a:solidFill>
                            <a:srgbClr val="000000"/>
                          </a:solidFill>
                          <a:effectLst/>
                          <a:latin typeface="Open Sans" pitchFamily="2" charset="0"/>
                          <a:ea typeface="Open Sans" pitchFamily="2" charset="0"/>
                          <a:cs typeface="Open Sans" pitchFamily="2" charset="0"/>
                        </a:rPr>
                        <a:t>Institutions et offres des acteurs locaux, publics et privés, de l’aide sociale à l’enfance et à la jeunesse</a:t>
                      </a:r>
                      <a:endParaRPr lang="en-GB" altLang="de-DE" sz="1150" dirty="0">
                        <a:solidFill>
                          <a:srgbClr val="000000"/>
                        </a:solidFill>
                        <a:latin typeface="Open Sans" pitchFamily="2" charset="0"/>
                        <a:ea typeface="Open Sans" pitchFamily="2" charset="0"/>
                        <a:cs typeface="Open Sans"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Programmes régionaux pour la jeunesse</a:t>
                      </a:r>
                      <a:endParaRPr lang="en-GB" altLang="de-DE" sz="1150" dirty="0">
                        <a:solidFill>
                          <a:srgbClr val="000000"/>
                        </a:solidFill>
                        <a:latin typeface="Open Sans" pitchFamily="2" charset="0"/>
                        <a:ea typeface="Open Sans" pitchFamily="2" charset="0"/>
                        <a:cs typeface="Open Sans" pitchFamily="2" charset="0"/>
                      </a:endParaRPr>
                    </a:p>
                    <a:p>
                      <a:pPr eaLnBrk="1" hangingPunct="1">
                        <a:buClr>
                          <a:srgbClr val="000000"/>
                        </a:buClr>
                        <a:buSzTx/>
                        <a:buFont typeface="Arial" panose="020B0604020202020204" pitchFamily="34" charset="0"/>
                        <a:buNone/>
                      </a:pPr>
                      <a:endParaRPr lang="en-GB" altLang="de-DE" sz="1150" dirty="0">
                        <a:solidFill>
                          <a:srgbClr val="000000"/>
                        </a:solidFill>
                        <a:latin typeface="Open Sans" pitchFamily="2" charset="0"/>
                        <a:ea typeface="Open Sans" pitchFamily="2" charset="0"/>
                        <a:cs typeface="Open Sans" pitchFamily="2" charset="0"/>
                      </a:endParaRPr>
                    </a:p>
                    <a:p>
                      <a:pPr eaLnBrk="1" hangingPunct="1">
                        <a:buClr>
                          <a:srgbClr val="000000"/>
                        </a:buClr>
                        <a:buSzTx/>
                        <a:buFont typeface="Arial" panose="020B0604020202020204" pitchFamily="34" charset="0"/>
                        <a:buNone/>
                      </a:pPr>
                      <a:r>
                        <a:rPr lang="fr-FR" sz="1150" b="0" i="0" strike="noStrike" cap="none" spc="0" baseline="0" dirty="0">
                          <a:solidFill>
                            <a:srgbClr val="000000"/>
                          </a:solidFill>
                          <a:effectLst/>
                          <a:latin typeface="Open Sans" pitchFamily="2" charset="0"/>
                          <a:ea typeface="Open Sans" pitchFamily="2" charset="0"/>
                          <a:cs typeface="Open Sans" pitchFamily="2" charset="0"/>
                        </a:rPr>
                        <a:t>Rapports sur l’état de l’enfance et de la jeunesse</a:t>
                      </a:r>
                      <a:endParaRPr lang="en-GB" altLang="de-DE" sz="1150" dirty="0">
                        <a:solidFill>
                          <a:srgbClr val="000000"/>
                        </a:solidFill>
                        <a:latin typeface="Open Sans" pitchFamily="2" charset="0"/>
                        <a:ea typeface="Open Sans" pitchFamily="2" charset="0"/>
                        <a:cs typeface="Open Sans"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fr-FR" sz="1150" b="0" i="0" strike="noStrike" cap="none" spc="0" baseline="0" dirty="0">
                          <a:solidFill>
                            <a:srgbClr val="000000"/>
                          </a:solidFill>
                          <a:effectLst/>
                          <a:latin typeface="Open Sans" pitchFamily="2" charset="0"/>
                          <a:ea typeface="Open Sans" pitchFamily="2" charset="0"/>
                          <a:cs typeface="Open Sans" pitchFamily="2" charset="0"/>
                        </a:rPr>
                        <a:t>Programme fédéral pour l’enfance et la jeunesse</a:t>
                      </a:r>
                      <a:br>
                        <a:rPr lang="fr-FR" sz="1150" b="0" i="0" strike="noStrike" cap="none" spc="0" baseline="0" dirty="0">
                          <a:solidFill>
                            <a:srgbClr val="000000"/>
                          </a:solidFill>
                          <a:effectLst/>
                          <a:latin typeface="Open Sans" pitchFamily="2" charset="0"/>
                          <a:ea typeface="Open Sans" pitchFamily="2" charset="0"/>
                          <a:cs typeface="Open Sans" pitchFamily="2" charset="0"/>
                        </a:rPr>
                      </a:br>
                      <a:endParaRPr lang="en-GB" altLang="de-DE" sz="1150" dirty="0">
                        <a:solidFill>
                          <a:srgbClr val="000000"/>
                        </a:solidFill>
                        <a:latin typeface="Open Sans" pitchFamily="2" charset="0"/>
                        <a:ea typeface="Open Sans" pitchFamily="2" charset="0"/>
                        <a:cs typeface="Open Sans" pitchFamily="2" charset="0"/>
                      </a:endParaRPr>
                    </a:p>
                    <a:p>
                      <a:pPr eaLnBrk="1" hangingPunct="1">
                        <a:buClr>
                          <a:srgbClr val="000000"/>
                        </a:buClr>
                        <a:buSzTx/>
                        <a:buFont typeface="Arial" panose="020B0604020202020204" pitchFamily="34" charset="0"/>
                        <a:buNone/>
                      </a:pPr>
                      <a:r>
                        <a:rPr lang="fr-FR" sz="1150" b="0" i="0" strike="noStrike" cap="none" spc="0" baseline="0" dirty="0">
                          <a:solidFill>
                            <a:srgbClr val="000000"/>
                          </a:solidFill>
                          <a:effectLst/>
                          <a:latin typeface="Open Sans" pitchFamily="2" charset="0"/>
                          <a:ea typeface="Open Sans" pitchFamily="2" charset="0"/>
                          <a:cs typeface="Open Sans" pitchFamily="2" charset="0"/>
                        </a:rPr>
                        <a:t>Rapport fédéral sur l’état de l’enfance et de la jeunesse</a:t>
                      </a:r>
                      <a:endParaRPr lang="en-GB" altLang="de-DE" sz="1150" dirty="0">
                        <a:solidFill>
                          <a:srgbClr val="000000"/>
                        </a:solidFill>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2669219218"/>
                  </a:ext>
                </a:extLst>
              </a:tr>
            </a:tbl>
          </a:graphicData>
        </a:graphic>
      </p:graphicFrame>
    </p:spTree>
    <p:extLst>
      <p:ext uri="{BB962C8B-B14F-4D97-AF65-F5344CB8AC3E}">
        <p14:creationId xmlns:p14="http://schemas.microsoft.com/office/powerpoint/2010/main" val="338448768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98884" y="912349"/>
            <a:ext cx="8693596" cy="428738"/>
          </a:xfrm>
        </p:spPr>
        <p:txBody>
          <a:bodyPr>
            <a:noAutofit/>
          </a:bodyPr>
          <a:lstStyle/>
          <a:p>
            <a:r>
              <a:rPr lang="fr-FR" sz="2200" b="1" i="0" strike="noStrike" cap="none" spc="0" baseline="0" dirty="0">
                <a:solidFill>
                  <a:srgbClr val="000000"/>
                </a:solidFill>
                <a:effectLst/>
                <a:latin typeface="Open Sans"/>
                <a:ea typeface="Open Sans"/>
                <a:cs typeface="Open Sans"/>
              </a:rPr>
              <a:t>3.1.2 </a:t>
            </a:r>
            <a:r>
              <a:rPr lang="fr-FR" dirty="0">
                <a:latin typeface="Open Sans"/>
                <a:ea typeface="Open Sans"/>
                <a:cs typeface="Open Sans"/>
              </a:rPr>
              <a:t>Les acteurs locaux de l’aide sociale à l’enfance et à la jeunesse</a:t>
            </a:r>
            <a:endParaRPr lang="fr-FR" sz="2200" b="1" i="0" strike="noStrike" cap="none" spc="0" baseline="0" dirty="0">
              <a:solidFill>
                <a:srgbClr val="000000"/>
              </a:solidFill>
              <a:effectLst/>
              <a:latin typeface="Open Sans"/>
              <a:ea typeface="Open Sans"/>
              <a:cs typeface="Open Sans"/>
            </a:endParaRPr>
          </a:p>
        </p:txBody>
      </p:sp>
      <p:sp>
        <p:nvSpPr>
          <p:cNvPr id="32" name="Text Box 2">
            <a:extLst>
              <a:ext uri="{FF2B5EF4-FFF2-40B4-BE49-F238E27FC236}">
                <a16:creationId xmlns:a16="http://schemas.microsoft.com/office/drawing/2014/main" id="{20E485CE-B724-4FAD-8110-2883EE97D93B}"/>
              </a:ext>
            </a:extLst>
          </p:cNvPr>
          <p:cNvSpPr txBox="1">
            <a:spLocks noChangeArrowheads="1"/>
          </p:cNvSpPr>
          <p:nvPr/>
        </p:nvSpPr>
        <p:spPr bwMode="auto">
          <a:xfrm>
            <a:off x="468064" y="1539654"/>
            <a:ext cx="8280400" cy="4626908"/>
          </a:xfrm>
          <a:prstGeom prst="rect">
            <a:avLst/>
          </a:prstGeom>
          <a:noFill/>
          <a:ln w="9525">
            <a:noFill/>
            <a:miter lim="800000"/>
          </a:ln>
        </p:spPr>
        <p:txBody>
          <a:bodyPr>
            <a:spAutoFit/>
          </a:bodyPr>
          <a:lstStyle/>
          <a:p>
            <a:pPr>
              <a:spcAft>
                <a:spcPts val="600"/>
              </a:spcAft>
              <a:defRPr/>
            </a:pPr>
            <a:r>
              <a:rPr lang="fr-FR" b="1" dirty="0">
                <a:solidFill>
                  <a:srgbClr val="000000"/>
                </a:solidFill>
                <a:latin typeface="Open Sans"/>
                <a:ea typeface="Open Sans"/>
                <a:cs typeface="Open Sans"/>
              </a:rPr>
              <a:t>Les acteurs publics de l’aide sociale à l’enfance et à la jeunesse relèvent de dispositions inscrites dans le droit des Länder</a:t>
            </a:r>
            <a:r>
              <a:rPr lang="fr-FR" sz="1800" b="1" i="0" strike="noStrike" cap="none" spc="0" baseline="0" dirty="0">
                <a:solidFill>
                  <a:srgbClr val="000000"/>
                </a:solidFill>
                <a:effectLst/>
                <a:latin typeface="Open Sans"/>
                <a:ea typeface="Open Sans"/>
                <a:cs typeface="Open Sans"/>
              </a:rPr>
              <a:t> (art. 69, al.1 du SGB VIII).</a:t>
            </a:r>
            <a:r>
              <a:rPr lang="fr-FR" sz="1800" b="0" i="0" strike="noStrike" cap="none" spc="0" baseline="0" dirty="0">
                <a:solidFill>
                  <a:srgbClr val="000000"/>
                </a:solidFill>
                <a:effectLst/>
                <a:latin typeface="Open Sans"/>
                <a:ea typeface="Open Sans"/>
                <a:cs typeface="Open Sans"/>
              </a:rPr>
              <a:t> </a:t>
            </a:r>
            <a:r>
              <a:rPr lang="fr-FR" dirty="0">
                <a:solidFill>
                  <a:srgbClr val="000000"/>
                </a:solidFill>
                <a:latin typeface="Open Sans"/>
                <a:ea typeface="Open Sans"/>
                <a:cs typeface="Open Sans"/>
              </a:rPr>
              <a:t>Il s’agit g</a:t>
            </a:r>
            <a:r>
              <a:rPr lang="fr-FR" sz="1800" b="0" i="0" strike="noStrike" cap="none" spc="0" baseline="0" dirty="0">
                <a:solidFill>
                  <a:srgbClr val="000000"/>
                </a:solidFill>
                <a:effectLst/>
                <a:latin typeface="Open Sans"/>
                <a:ea typeface="Open Sans"/>
                <a:cs typeface="Open Sans"/>
              </a:rPr>
              <a:t>énéralement</a:t>
            </a:r>
            <a:r>
              <a:rPr lang="fr-FR" dirty="0">
                <a:solidFill>
                  <a:srgbClr val="000000"/>
                </a:solidFill>
                <a:latin typeface="Open Sans"/>
                <a:ea typeface="Open Sans"/>
                <a:cs typeface="Open Sans"/>
              </a:rPr>
              <a:t> des communes et de leurs groupements.</a:t>
            </a:r>
            <a:r>
              <a:rPr lang="fr-FR" sz="1800" b="0" i="0" strike="noStrike" cap="none" spc="0" baseline="0" dirty="0">
                <a:solidFill>
                  <a:srgbClr val="000000"/>
                </a:solidFill>
                <a:effectLst/>
                <a:latin typeface="Open Sans"/>
                <a:ea typeface="Open Sans"/>
                <a:cs typeface="Open Sans"/>
              </a:rPr>
              <a:t> </a:t>
            </a:r>
            <a:r>
              <a:rPr lang="fr-FR" sz="1700" dirty="0">
                <a:solidFill>
                  <a:srgbClr val="000000"/>
                </a:solidFill>
                <a:latin typeface="Open Sans"/>
                <a:ea typeface="Open Sans"/>
                <a:cs typeface="Open Sans"/>
              </a:rPr>
              <a:t>Afin d’exercer leurs missions telles que définies par le </a:t>
            </a:r>
            <a:r>
              <a:rPr lang="fr-FR" sz="1700" b="0" i="0" strike="noStrike" cap="none" spc="0" baseline="0" dirty="0">
                <a:solidFill>
                  <a:srgbClr val="000000"/>
                </a:solidFill>
                <a:effectLst/>
                <a:latin typeface="Open Sans"/>
                <a:ea typeface="Open Sans"/>
                <a:cs typeface="Open Sans"/>
              </a:rPr>
              <a:t>SGB VIII, les autorités publiques doivent créer un service chargé de l’aide sociale à l’enfance et de la politique de jeunesse, le </a:t>
            </a:r>
            <a:r>
              <a:rPr lang="fr-FR" sz="1700" b="0" i="1" strike="noStrike" cap="none" spc="0" baseline="0" dirty="0" err="1">
                <a:solidFill>
                  <a:srgbClr val="000000"/>
                </a:solidFill>
                <a:effectLst/>
                <a:latin typeface="Open Sans"/>
                <a:ea typeface="Open Sans"/>
                <a:cs typeface="Open Sans"/>
              </a:rPr>
              <a:t>Jugendamt</a:t>
            </a:r>
            <a:r>
              <a:rPr lang="fr-FR" sz="1700" b="0" i="0" strike="noStrike" cap="none" spc="0" baseline="0" dirty="0">
                <a:solidFill>
                  <a:srgbClr val="000000"/>
                </a:solidFill>
                <a:effectLst/>
                <a:latin typeface="Open Sans"/>
                <a:ea typeface="Open Sans"/>
                <a:cs typeface="Open Sans"/>
              </a:rPr>
              <a:t> (art. 69, al. 3 du SGBVIII) </a:t>
            </a:r>
          </a:p>
          <a:p>
            <a:pPr>
              <a:spcAft>
                <a:spcPts val="600"/>
              </a:spcAft>
              <a:defRPr/>
            </a:pPr>
            <a:r>
              <a:rPr lang="fr-FR" sz="1700" b="0" i="0" strike="noStrike" cap="none" spc="0" baseline="0" dirty="0">
                <a:solidFill>
                  <a:srgbClr val="000000"/>
                </a:solidFill>
                <a:effectLst/>
                <a:latin typeface="Open Sans"/>
                <a:ea typeface="Open Sans"/>
                <a:cs typeface="Open Sans"/>
              </a:rPr>
              <a:t>La structure concrète de </a:t>
            </a:r>
            <a:r>
              <a:rPr lang="fr-FR" sz="1700" dirty="0">
                <a:solidFill>
                  <a:srgbClr val="000000"/>
                </a:solidFill>
                <a:latin typeface="Open Sans"/>
                <a:ea typeface="Open Sans"/>
                <a:cs typeface="Open Sans"/>
              </a:rPr>
              <a:t>ce service est laissée au pouvoir d’organisation de la collectivité locale en question. </a:t>
            </a:r>
          </a:p>
          <a:p>
            <a:pPr>
              <a:spcAft>
                <a:spcPts val="600"/>
              </a:spcAft>
              <a:defRPr/>
            </a:pPr>
            <a:r>
              <a:rPr lang="fr-FR" sz="1600" b="1" dirty="0">
                <a:solidFill>
                  <a:srgbClr val="000000"/>
                </a:solidFill>
                <a:latin typeface="Open Sans"/>
                <a:ea typeface="Open Sans"/>
                <a:cs typeface="Open Sans"/>
              </a:rPr>
              <a:t>Les acteurs publics compétents </a:t>
            </a:r>
            <a:r>
              <a:rPr lang="fr-FR" sz="1700" b="1" dirty="0">
                <a:solidFill>
                  <a:srgbClr val="000000"/>
                </a:solidFill>
                <a:latin typeface="Open Sans"/>
                <a:ea typeface="Open Sans"/>
                <a:cs typeface="Open Sans"/>
              </a:rPr>
              <a:t>sont tenus de faire en sorte que :</a:t>
            </a:r>
            <a:endParaRPr lang="fr-FR" sz="1700" b="1" i="0" strike="noStrike" cap="none" spc="0" baseline="0" dirty="0">
              <a:solidFill>
                <a:srgbClr val="000000"/>
              </a:solidFill>
              <a:effectLst/>
              <a:latin typeface="Open Sans"/>
              <a:ea typeface="Open Sans"/>
              <a:cs typeface="Open Sans"/>
            </a:endParaRPr>
          </a:p>
          <a:p>
            <a:pPr marL="490538" lvl="1" indent="-220663" defTabSz="914400">
              <a:spcBef>
                <a:spcPts val="500"/>
              </a:spcBef>
              <a:spcAft>
                <a:spcPts val="600"/>
              </a:spcAft>
              <a:buClr>
                <a:schemeClr val="accent3"/>
              </a:buClr>
              <a:buSzPct val="160000"/>
              <a:buFont typeface="Arial" panose="020B0604020202020204" pitchFamily="34" charset="0"/>
              <a:buChar char="•"/>
              <a:defRPr/>
            </a:pPr>
            <a:r>
              <a:rPr lang="fr-FR" sz="1300" b="0" i="0" strike="noStrike" cap="none" spc="0" baseline="0" dirty="0">
                <a:solidFill>
                  <a:srgbClr val="000000"/>
                </a:solidFill>
                <a:effectLst/>
                <a:latin typeface="Open Sans"/>
                <a:ea typeface="Open Sans"/>
                <a:cs typeface="Open Sans"/>
              </a:rPr>
              <a:t>Les services chargés de l’aide sociale à l’enfance et de la politique de jeunesse soit suffisamment dotés ;</a:t>
            </a:r>
          </a:p>
          <a:p>
            <a:pPr marL="490538" lvl="1" indent="-220663" defTabSz="914400">
              <a:spcBef>
                <a:spcPts val="500"/>
              </a:spcBef>
              <a:spcAft>
                <a:spcPts val="600"/>
              </a:spcAft>
              <a:buClr>
                <a:schemeClr val="accent3"/>
              </a:buClr>
              <a:buSzPct val="160000"/>
              <a:buFont typeface="Arial" panose="020B0604020202020204" pitchFamily="34" charset="0"/>
              <a:buChar char="•"/>
              <a:defRPr/>
            </a:pPr>
            <a:r>
              <a:rPr lang="fr-FR" sz="1300" dirty="0">
                <a:solidFill>
                  <a:srgbClr val="000000"/>
                </a:solidFill>
                <a:latin typeface="Open Sans"/>
                <a:ea typeface="Open Sans"/>
                <a:cs typeface="Open Sans"/>
              </a:rPr>
              <a:t>Les offres nécessaires et adaptées à la population soient déployées en temps voulu et disponibles en quantité suffisante </a:t>
            </a:r>
            <a:r>
              <a:rPr lang="fr-FR" sz="1300" b="0" i="0" strike="noStrike" cap="none" spc="0" baseline="0" dirty="0">
                <a:solidFill>
                  <a:srgbClr val="000000"/>
                </a:solidFill>
                <a:effectLst/>
                <a:latin typeface="Open Sans"/>
                <a:ea typeface="Open Sans"/>
                <a:cs typeface="Open Sans"/>
              </a:rPr>
              <a:t>;</a:t>
            </a:r>
          </a:p>
          <a:p>
            <a:pPr marL="490538" lvl="1" indent="-220663" defTabSz="914400">
              <a:spcBef>
                <a:spcPts val="500"/>
              </a:spcBef>
              <a:spcAft>
                <a:spcPts val="600"/>
              </a:spcAft>
              <a:buClr>
                <a:schemeClr val="accent3"/>
              </a:buClr>
              <a:buSzPct val="160000"/>
              <a:buFont typeface="Arial" panose="020B0604020202020204" pitchFamily="34" charset="0"/>
              <a:buChar char="•"/>
              <a:defRPr/>
            </a:pPr>
            <a:r>
              <a:rPr lang="fr-FR" sz="1300" dirty="0">
                <a:solidFill>
                  <a:srgbClr val="000000"/>
                </a:solidFill>
                <a:latin typeface="Open Sans"/>
                <a:ea typeface="Open Sans"/>
                <a:cs typeface="Open Sans"/>
              </a:rPr>
              <a:t>L’offre de services de l’aide sociale à l’enfance et à la jeunesse soit conçue de manière plurielle ; </a:t>
            </a:r>
          </a:p>
          <a:p>
            <a:pPr marL="490538" lvl="1" indent="-220663" defTabSz="914400">
              <a:spcBef>
                <a:spcPts val="500"/>
              </a:spcBef>
              <a:spcAft>
                <a:spcPts val="600"/>
              </a:spcAft>
              <a:buClr>
                <a:schemeClr val="accent3"/>
              </a:buClr>
              <a:buSzPct val="160000"/>
              <a:buFont typeface="Arial" panose="020B0604020202020204" pitchFamily="34" charset="0"/>
              <a:buChar char="•"/>
              <a:defRPr/>
            </a:pPr>
            <a:r>
              <a:rPr lang="fr-FR" sz="1300" dirty="0">
                <a:solidFill>
                  <a:srgbClr val="000000"/>
                </a:solidFill>
                <a:latin typeface="Open Sans"/>
                <a:ea typeface="Open Sans"/>
                <a:cs typeface="Open Sans"/>
              </a:rPr>
              <a:t>Des indicateurs d’amélioration de la qualité soient définis pour toutes les missions de l’aide sociale à l’enfance et à la jeunesse. </a:t>
            </a:r>
            <a:endParaRPr lang="fr-FR" sz="1300" i="0" strike="noStrike" cap="none" spc="0" baseline="0" dirty="0">
              <a:solidFill>
                <a:srgbClr val="000000"/>
              </a:solidFill>
              <a:effectLst/>
              <a:latin typeface="Open Sans"/>
              <a:ea typeface="Open Sans"/>
              <a:cs typeface="Open Sans"/>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spTree>
    <p:extLst>
      <p:ext uri="{BB962C8B-B14F-4D97-AF65-F5344CB8AC3E}">
        <p14:creationId xmlns:p14="http://schemas.microsoft.com/office/powerpoint/2010/main" val="245027650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3.1.3 Le </a:t>
            </a:r>
            <a:r>
              <a:rPr lang="fr-FR" sz="2200" b="1" i="1" strike="noStrike" cap="none" spc="0" baseline="0" dirty="0" err="1">
                <a:solidFill>
                  <a:srgbClr val="000000"/>
                </a:solidFill>
                <a:effectLst/>
                <a:latin typeface="Open Sans"/>
                <a:ea typeface="Open Sans"/>
                <a:cs typeface="Open Sans"/>
              </a:rPr>
              <a:t>Jugendamt</a:t>
            </a:r>
            <a:r>
              <a:rPr lang="fr-FR" sz="2200" b="1" i="0" strike="noStrike" cap="none" spc="0" baseline="0" dirty="0">
                <a:solidFill>
                  <a:srgbClr val="000000"/>
                </a:solidFill>
                <a:effectLst/>
                <a:latin typeface="Open Sans"/>
                <a:ea typeface="Open Sans"/>
                <a:cs typeface="Open Sans"/>
              </a:rPr>
              <a:t>, une structure binaire</a:t>
            </a:r>
          </a:p>
        </p:txBody>
      </p:sp>
      <p:sp>
        <p:nvSpPr>
          <p:cNvPr id="64" name="AutoShape 39" descr="führt zu den Aufgaben des Jugendhilfeausschusses" title="Pfeil">
            <a:extLst>
              <a:ext uri="{FF2B5EF4-FFF2-40B4-BE49-F238E27FC236}">
                <a16:creationId xmlns:a16="http://schemas.microsoft.com/office/drawing/2014/main" id="{4328AEC0-8F6A-41E6-853C-92398F19D851}"/>
              </a:ext>
            </a:extLst>
          </p:cNvPr>
          <p:cNvSpPr>
            <a:spLocks noChangeArrowheads="1"/>
          </p:cNvSpPr>
          <p:nvPr/>
        </p:nvSpPr>
        <p:spPr bwMode="auto">
          <a:xfrm>
            <a:off x="1926659" y="2348880"/>
            <a:ext cx="773133" cy="276442"/>
          </a:xfrm>
          <a:prstGeom prst="downArrow">
            <a:avLst>
              <a:gd name="adj1" fmla="val 43315"/>
              <a:gd name="adj2" fmla="val 66667"/>
            </a:avLst>
          </a:prstGeom>
          <a:solidFill>
            <a:schemeClr val="accent1"/>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
                <a:schemeClr val="accent1"/>
              </a:buClr>
              <a:buSzTx/>
              <a:buFont typeface="Wingdings" panose="05000000000000000000" pitchFamily="2" charset="2"/>
              <a:buChar char="l"/>
            </a:pPr>
            <a:endParaRPr lang="de-DE" altLang="de-DE"/>
          </a:p>
        </p:txBody>
      </p:sp>
      <p:sp>
        <p:nvSpPr>
          <p:cNvPr id="65" name="Rectangle 40">
            <a:extLst>
              <a:ext uri="{FF2B5EF4-FFF2-40B4-BE49-F238E27FC236}">
                <a16:creationId xmlns:a16="http://schemas.microsoft.com/office/drawing/2014/main" id="{20B493C6-A0F4-4EAB-86DE-A27EAE5A34E5}"/>
              </a:ext>
            </a:extLst>
          </p:cNvPr>
          <p:cNvSpPr>
            <a:spLocks noChangeArrowheads="1"/>
          </p:cNvSpPr>
          <p:nvPr/>
        </p:nvSpPr>
        <p:spPr bwMode="auto">
          <a:xfrm>
            <a:off x="4749945" y="1948830"/>
            <a:ext cx="4214543" cy="400050"/>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93000"/>
              </a:lnSpc>
              <a:buClr>
                <a:srgbClr val="000000"/>
              </a:buClr>
              <a:buSzTx/>
              <a:buFont typeface="Arial" panose="020B0604020202020204" pitchFamily="34" charset="0"/>
              <a:buNone/>
            </a:pPr>
            <a:r>
              <a:rPr lang="fr-FR" sz="1400" b="1" i="0" strike="noStrike" cap="none" spc="0" baseline="0" dirty="0">
                <a:solidFill>
                  <a:srgbClr val="FFFFFF"/>
                </a:solidFill>
                <a:effectLst/>
                <a:latin typeface="Open Sans"/>
                <a:ea typeface="Open Sans"/>
                <a:cs typeface="Open Sans"/>
              </a:rPr>
              <a:t>Administration du </a:t>
            </a:r>
            <a:r>
              <a:rPr lang="fr-FR" sz="1400" b="1" i="1" strike="noStrike" cap="none" spc="0" baseline="0" dirty="0" err="1">
                <a:solidFill>
                  <a:srgbClr val="FFFFFF"/>
                </a:solidFill>
                <a:effectLst/>
                <a:latin typeface="Open Sans"/>
                <a:ea typeface="Open Sans"/>
                <a:cs typeface="Open Sans"/>
              </a:rPr>
              <a:t>Jugendamt</a:t>
            </a:r>
            <a:endParaRPr lang="fr-FR" sz="1400" b="1" i="1" strike="noStrike" cap="none" spc="0" baseline="0" dirty="0">
              <a:solidFill>
                <a:srgbClr val="FFFFFF"/>
              </a:solidFill>
              <a:effectLst/>
              <a:latin typeface="Open Sans"/>
              <a:ea typeface="Open Sans"/>
              <a:cs typeface="Open Sans"/>
            </a:endParaRPr>
          </a:p>
        </p:txBody>
      </p:sp>
      <p:sp>
        <p:nvSpPr>
          <p:cNvPr id="66" name="AutoShape 41" descr="führt zu den Aufgaben der Verwaltung des Jugendamts" title="Pfeil">
            <a:extLst>
              <a:ext uri="{FF2B5EF4-FFF2-40B4-BE49-F238E27FC236}">
                <a16:creationId xmlns:a16="http://schemas.microsoft.com/office/drawing/2014/main" id="{28CB788A-3327-40E6-B86B-67DB8339A996}"/>
              </a:ext>
            </a:extLst>
          </p:cNvPr>
          <p:cNvSpPr>
            <a:spLocks noChangeArrowheads="1"/>
          </p:cNvSpPr>
          <p:nvPr/>
        </p:nvSpPr>
        <p:spPr bwMode="auto">
          <a:xfrm>
            <a:off x="6247139" y="2348880"/>
            <a:ext cx="773133" cy="276442"/>
          </a:xfrm>
          <a:prstGeom prst="downArrow">
            <a:avLst>
              <a:gd name="adj1" fmla="val 43315"/>
              <a:gd name="adj2" fmla="val 66667"/>
            </a:avLst>
          </a:prstGeom>
          <a:solidFill>
            <a:schemeClr val="accent1"/>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
                <a:schemeClr val="accent1"/>
              </a:buClr>
              <a:buSzTx/>
              <a:buFont typeface="Wingdings" panose="05000000000000000000" pitchFamily="2" charset="2"/>
              <a:buChar char="l"/>
            </a:pPr>
            <a:endParaRPr lang="de-DE" altLang="de-DE"/>
          </a:p>
        </p:txBody>
      </p:sp>
      <p:sp>
        <p:nvSpPr>
          <p:cNvPr id="67" name="Rectangle 44" title="Jugendamt">
            <a:extLst>
              <a:ext uri="{FF2B5EF4-FFF2-40B4-BE49-F238E27FC236}">
                <a16:creationId xmlns:a16="http://schemas.microsoft.com/office/drawing/2014/main" id="{8E113D95-C82F-4EB0-856D-5B0B0169EEDD}"/>
              </a:ext>
            </a:extLst>
          </p:cNvPr>
          <p:cNvSpPr>
            <a:spLocks noChangeArrowheads="1"/>
          </p:cNvSpPr>
          <p:nvPr/>
        </p:nvSpPr>
        <p:spPr bwMode="auto">
          <a:xfrm>
            <a:off x="3559175" y="1564407"/>
            <a:ext cx="2237004" cy="352425"/>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93000"/>
              </a:lnSpc>
              <a:buClr>
                <a:srgbClr val="000000"/>
              </a:buClr>
              <a:buSzTx/>
              <a:buFont typeface="Arial" panose="020B0604020202020204" pitchFamily="34" charset="0"/>
              <a:buNone/>
            </a:pPr>
            <a:endParaRPr lang="de-DE" altLang="de-DE" sz="1600"/>
          </a:p>
        </p:txBody>
      </p:sp>
      <p:sp>
        <p:nvSpPr>
          <p:cNvPr id="68" name="Rectangle 43">
            <a:extLst>
              <a:ext uri="{FF2B5EF4-FFF2-40B4-BE49-F238E27FC236}">
                <a16:creationId xmlns:a16="http://schemas.microsoft.com/office/drawing/2014/main" id="{509B21D8-744B-4342-93F2-5B936DF6E674}"/>
              </a:ext>
            </a:extLst>
          </p:cNvPr>
          <p:cNvSpPr>
            <a:spLocks noChangeArrowheads="1"/>
          </p:cNvSpPr>
          <p:nvPr/>
        </p:nvSpPr>
        <p:spPr bwMode="auto">
          <a:xfrm>
            <a:off x="3910013" y="1566143"/>
            <a:ext cx="1549774" cy="35068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93000"/>
              </a:lnSpc>
              <a:buClr>
                <a:srgbClr val="000000"/>
              </a:buClr>
              <a:buSzTx/>
              <a:buFont typeface="Arial" panose="020B0604020202020204" pitchFamily="34" charset="0"/>
              <a:buNone/>
            </a:pPr>
            <a:r>
              <a:rPr lang="fr-FR" sz="1800" b="1" i="1" strike="noStrike" cap="none" spc="0" baseline="0" dirty="0" err="1">
                <a:solidFill>
                  <a:srgbClr val="FFFFFF"/>
                </a:solidFill>
                <a:effectLst/>
                <a:latin typeface="Open Sans"/>
                <a:ea typeface="Open Sans"/>
                <a:cs typeface="Open Sans"/>
              </a:rPr>
              <a:t>Jugendamt</a:t>
            </a:r>
            <a:endParaRPr lang="de-DE" altLang="de-DE" b="1" i="1" dirty="0">
              <a:solidFill>
                <a:schemeClr val="bg1"/>
              </a:solidFill>
              <a:latin typeface="+mn-lt"/>
            </a:endParaRPr>
          </a:p>
        </p:txBody>
      </p:sp>
      <p:sp>
        <p:nvSpPr>
          <p:cNvPr id="70" name="Rectangle 48">
            <a:extLst>
              <a:ext uri="{FF2B5EF4-FFF2-40B4-BE49-F238E27FC236}">
                <a16:creationId xmlns:a16="http://schemas.microsoft.com/office/drawing/2014/main" id="{FA887C31-F391-4C95-AF88-9237A80084C9}"/>
              </a:ext>
            </a:extLst>
          </p:cNvPr>
          <p:cNvSpPr>
            <a:spLocks noChangeArrowheads="1"/>
          </p:cNvSpPr>
          <p:nvPr/>
        </p:nvSpPr>
        <p:spPr bwMode="auto">
          <a:xfrm>
            <a:off x="501473" y="2708920"/>
            <a:ext cx="4142535" cy="24420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93000"/>
              </a:lnSpc>
              <a:buClr>
                <a:srgbClr val="000000"/>
              </a:buClr>
              <a:buSzTx/>
              <a:buFont typeface="Arial" panose="020B0604020202020204" pitchFamily="34" charset="0"/>
              <a:buNone/>
            </a:pPr>
            <a:r>
              <a:rPr lang="fr-FR" sz="1400" b="0" i="0" strike="noStrike" cap="none" spc="0" baseline="0" dirty="0">
                <a:solidFill>
                  <a:srgbClr val="000000"/>
                </a:solidFill>
                <a:effectLst/>
                <a:latin typeface="Open Sans"/>
                <a:ea typeface="Open Sans"/>
                <a:cs typeface="Open Sans"/>
              </a:rPr>
              <a:t>Cette </a:t>
            </a:r>
            <a:r>
              <a:rPr lang="fr-FR" sz="1400" b="1" dirty="0">
                <a:solidFill>
                  <a:srgbClr val="000000"/>
                </a:solidFill>
                <a:latin typeface="Open Sans"/>
                <a:ea typeface="Open Sans"/>
                <a:cs typeface="Open Sans"/>
              </a:rPr>
              <a:t>Commission</a:t>
            </a:r>
            <a:r>
              <a:rPr lang="fr-FR" sz="1400" b="0" i="0" strike="noStrike" cap="none" spc="0" baseline="0" dirty="0">
                <a:solidFill>
                  <a:srgbClr val="000000"/>
                </a:solidFill>
                <a:effectLst/>
                <a:latin typeface="Open Sans"/>
                <a:ea typeface="Open Sans"/>
                <a:cs typeface="Open Sans"/>
              </a:rPr>
              <a:t> </a:t>
            </a:r>
            <a:r>
              <a:rPr lang="fr-FR" sz="1400" dirty="0">
                <a:solidFill>
                  <a:srgbClr val="000000"/>
                </a:solidFill>
                <a:latin typeface="Open Sans"/>
                <a:ea typeface="Open Sans"/>
                <a:cs typeface="Open Sans"/>
              </a:rPr>
              <a:t>traite de toutes les questions ayant trait à l’aide sociale à l’enfance et à la jeunesse, notamment des points suivants : </a:t>
            </a:r>
            <a:endParaRPr lang="fr-FR" sz="1400" b="0" i="0" strike="noStrike" cap="none" spc="0" baseline="0" dirty="0">
              <a:solidFill>
                <a:srgbClr val="000000"/>
              </a:solidFill>
              <a:effectLst/>
              <a:latin typeface="Open Sans"/>
              <a:ea typeface="Open Sans"/>
              <a:cs typeface="Open Sans"/>
            </a:endParaRPr>
          </a:p>
          <a:p>
            <a:pPr marL="285750" indent="-285750" defTabSz="914400">
              <a:lnSpc>
                <a:spcPct val="93000"/>
              </a:lnSpc>
              <a:spcBef>
                <a:spcPts val="500"/>
              </a:spcBef>
              <a:spcAft>
                <a:spcPts val="600"/>
              </a:spcAft>
              <a:buClr>
                <a:schemeClr val="accent3"/>
              </a:buClr>
              <a:buSzPct val="160000"/>
              <a:buFont typeface="Arial" panose="020B0604020202020204" pitchFamily="34" charset="0"/>
              <a:buChar char="•"/>
              <a:defRPr/>
            </a:pPr>
            <a:r>
              <a:rPr lang="fr-FR" sz="1200" b="0" i="0" strike="noStrike" cap="none" spc="0" baseline="0" dirty="0">
                <a:solidFill>
                  <a:srgbClr val="000000"/>
                </a:solidFill>
                <a:effectLst/>
                <a:latin typeface="Open Sans"/>
                <a:ea typeface="Open Sans"/>
                <a:cs typeface="Open Sans"/>
              </a:rPr>
              <a:t>Conseil et orientation en cas de situation problématique pour des mineurs et leur famille ; </a:t>
            </a:r>
          </a:p>
          <a:p>
            <a:pPr marL="285750" indent="-285750" defTabSz="914400">
              <a:lnSpc>
                <a:spcPct val="93000"/>
              </a:lnSpc>
              <a:spcBef>
                <a:spcPts val="500"/>
              </a:spcBef>
              <a:spcAft>
                <a:spcPts val="600"/>
              </a:spcAft>
              <a:buClr>
                <a:schemeClr val="accent3"/>
              </a:buClr>
              <a:buSzPct val="160000"/>
              <a:buFont typeface="Arial" panose="020B0604020202020204" pitchFamily="34" charset="0"/>
              <a:buChar char="•"/>
              <a:defRPr/>
            </a:pPr>
            <a:r>
              <a:rPr lang="fr-FR" sz="1200" dirty="0">
                <a:solidFill>
                  <a:srgbClr val="000000"/>
                </a:solidFill>
                <a:latin typeface="Open Sans"/>
                <a:ea typeface="Open Sans"/>
                <a:cs typeface="Open Sans"/>
              </a:rPr>
              <a:t>Propositions pour le développement de la planification de l’aide sociale à l’enfance et à la jeunesse ;</a:t>
            </a:r>
          </a:p>
          <a:p>
            <a:pPr marL="285750" indent="-285750" defTabSz="914400">
              <a:lnSpc>
                <a:spcPct val="93000"/>
              </a:lnSpc>
              <a:spcBef>
                <a:spcPts val="500"/>
              </a:spcBef>
              <a:spcAft>
                <a:spcPts val="600"/>
              </a:spcAft>
              <a:buClr>
                <a:schemeClr val="accent3"/>
              </a:buClr>
              <a:buSzPct val="160000"/>
              <a:buFont typeface="Arial" panose="020B0604020202020204" pitchFamily="34" charset="0"/>
              <a:buChar char="•"/>
              <a:defRPr/>
            </a:pPr>
            <a:r>
              <a:rPr lang="fr-FR" sz="1200" dirty="0">
                <a:solidFill>
                  <a:srgbClr val="000000"/>
                </a:solidFill>
                <a:latin typeface="Open Sans"/>
                <a:ea typeface="Open Sans"/>
                <a:cs typeface="Open Sans"/>
              </a:rPr>
              <a:t>Soutien aux organismes indépendants de l’aide sociale à l’enfance et à la jeunesse</a:t>
            </a:r>
            <a:r>
              <a:rPr lang="fr-FR" sz="1200" b="0" i="0" strike="noStrike" cap="none" spc="0" baseline="0" dirty="0">
                <a:solidFill>
                  <a:srgbClr val="000000"/>
                </a:solidFill>
                <a:effectLst/>
                <a:latin typeface="Open Sans"/>
                <a:ea typeface="Open Sans"/>
                <a:cs typeface="Open Sans"/>
              </a:rPr>
              <a:t>. </a:t>
            </a:r>
          </a:p>
        </p:txBody>
      </p:sp>
      <p:sp>
        <p:nvSpPr>
          <p:cNvPr id="75" name="Rectangle 63">
            <a:extLst>
              <a:ext uri="{FF2B5EF4-FFF2-40B4-BE49-F238E27FC236}">
                <a16:creationId xmlns:a16="http://schemas.microsoft.com/office/drawing/2014/main" id="{A45275F4-FC77-4DE6-BE17-F5DA0D1677AC}"/>
              </a:ext>
            </a:extLst>
          </p:cNvPr>
          <p:cNvSpPr>
            <a:spLocks noChangeArrowheads="1"/>
          </p:cNvSpPr>
          <p:nvPr/>
        </p:nvSpPr>
        <p:spPr bwMode="auto">
          <a:xfrm>
            <a:off x="5043900" y="2708920"/>
            <a:ext cx="3848580" cy="10942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93000"/>
              </a:lnSpc>
              <a:buClr>
                <a:srgbClr val="000000"/>
              </a:buClr>
              <a:buSzTx/>
              <a:buFont typeface="Arial" panose="020B0604020202020204" pitchFamily="34" charset="0"/>
              <a:buNone/>
            </a:pPr>
            <a:r>
              <a:rPr lang="fr-FR" sz="1400" b="1" dirty="0">
                <a:solidFill>
                  <a:srgbClr val="000000"/>
                </a:solidFill>
                <a:latin typeface="Open Sans"/>
                <a:ea typeface="Open Sans"/>
                <a:cs typeface="Open Sans"/>
              </a:rPr>
              <a:t>Gestion </a:t>
            </a:r>
            <a:r>
              <a:rPr lang="fr-FR" sz="1400" b="0" i="0" strike="noStrike" cap="none" spc="0" baseline="0" dirty="0">
                <a:solidFill>
                  <a:srgbClr val="000000"/>
                </a:solidFill>
                <a:effectLst/>
                <a:latin typeface="Open Sans"/>
                <a:ea typeface="Open Sans"/>
                <a:cs typeface="Open Sans"/>
              </a:rPr>
              <a:t>des affaires courantes dans le cadre des statuts et des délibérations des organes communaux ou intercommunaux compétents, mais aussi de la Commission d’aide aux enfants et aux jeunes</a:t>
            </a:r>
          </a:p>
        </p:txBody>
      </p:sp>
      <p:sp>
        <p:nvSpPr>
          <p:cNvPr id="76" name="Rectangle 64">
            <a:extLst>
              <a:ext uri="{FF2B5EF4-FFF2-40B4-BE49-F238E27FC236}">
                <a16:creationId xmlns:a16="http://schemas.microsoft.com/office/drawing/2014/main" id="{479BA58D-0F29-41DF-B4FF-3FD5B24C2121}"/>
              </a:ext>
            </a:extLst>
          </p:cNvPr>
          <p:cNvSpPr>
            <a:spLocks noChangeArrowheads="1"/>
          </p:cNvSpPr>
          <p:nvPr/>
        </p:nvSpPr>
        <p:spPr bwMode="auto">
          <a:xfrm>
            <a:off x="342900" y="5157192"/>
            <a:ext cx="7892129" cy="1002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50000"/>
              </a:lnSpc>
              <a:buClr>
                <a:srgbClr val="000000"/>
              </a:buClr>
              <a:buSzTx/>
              <a:buFont typeface="Arial" panose="020B0604020202020204" pitchFamily="34" charset="0"/>
              <a:buNone/>
            </a:pPr>
            <a:r>
              <a:rPr lang="fr-FR" sz="1600" b="1" i="0" strike="noStrike" cap="none" spc="0" baseline="0" dirty="0">
                <a:solidFill>
                  <a:srgbClr val="000000"/>
                </a:solidFill>
                <a:effectLst/>
                <a:latin typeface="Open Sans"/>
                <a:ea typeface="Open Sans"/>
                <a:cs typeface="Open Sans"/>
              </a:rPr>
              <a:t>Composition de la Commission d’aide aux </a:t>
            </a:r>
            <a:r>
              <a:rPr lang="fr-FR" sz="1600" b="1" dirty="0">
                <a:solidFill>
                  <a:srgbClr val="000000"/>
                </a:solidFill>
                <a:latin typeface="Open Sans"/>
                <a:ea typeface="Open Sans"/>
                <a:cs typeface="Open Sans"/>
              </a:rPr>
              <a:t>enfants et aux jeunes :</a:t>
            </a:r>
            <a:endParaRPr lang="fr-FR" sz="1800" b="1" i="0" strike="noStrike" cap="none" spc="0" baseline="0" dirty="0">
              <a:solidFill>
                <a:srgbClr val="000000"/>
              </a:solidFill>
              <a:effectLst/>
              <a:latin typeface="Open Sans"/>
              <a:ea typeface="Open Sans"/>
              <a:cs typeface="Open Sans"/>
            </a:endParaRPr>
          </a:p>
          <a:p>
            <a:pPr>
              <a:buClr>
                <a:srgbClr val="000000"/>
              </a:buClr>
              <a:buSzTx/>
            </a:pPr>
            <a:r>
              <a:rPr lang="fr-FR" sz="1200" b="1" i="0" strike="noStrike" cap="none" spc="0" baseline="0" dirty="0">
                <a:solidFill>
                  <a:srgbClr val="000000"/>
                </a:solidFill>
                <a:effectLst/>
                <a:latin typeface="Open Sans" pitchFamily="2" charset="0"/>
                <a:ea typeface="Open Sans" pitchFamily="2" charset="0"/>
                <a:cs typeface="Open Sans" pitchFamily="2" charset="0"/>
              </a:rPr>
              <a:t>2/5</a:t>
            </a:r>
            <a:r>
              <a:rPr lang="fr-FR" sz="1200" b="0" i="0" strike="noStrike" cap="none" spc="0" baseline="0" dirty="0">
                <a:solidFill>
                  <a:srgbClr val="000000"/>
                </a:solidFill>
                <a:effectLst/>
                <a:latin typeface="Open Sans" pitchFamily="2" charset="0"/>
                <a:ea typeface="Open Sans" pitchFamily="2" charset="0"/>
                <a:cs typeface="Open Sans" pitchFamily="2" charset="0"/>
              </a:rPr>
              <a:t> des membres </a:t>
            </a:r>
            <a:r>
              <a:rPr lang="fr-FR" sz="1200" dirty="0">
                <a:solidFill>
                  <a:srgbClr val="000000"/>
                </a:solidFill>
                <a:latin typeface="Open Sans" pitchFamily="2" charset="0"/>
                <a:ea typeface="Open Sans" pitchFamily="2" charset="0"/>
                <a:cs typeface="Open Sans" pitchFamily="2" charset="0"/>
              </a:rPr>
              <a:t>sont des organismes indépendants : </a:t>
            </a:r>
            <a:r>
              <a:rPr lang="fr-FR" sz="1200" b="0" i="0" strike="noStrike" cap="none" spc="0" baseline="0" dirty="0">
                <a:solidFill>
                  <a:srgbClr val="000000"/>
                </a:solidFill>
                <a:effectLst/>
                <a:latin typeface="Open Sans" pitchFamily="2" charset="0"/>
                <a:ea typeface="Open Sans" pitchFamily="2" charset="0"/>
                <a:cs typeface="Open Sans" pitchFamily="2" charset="0"/>
              </a:rPr>
              <a:t>fédérations de jeunesse, organismes de solidarité à vocation principalement sanitaire et sociale, églises, associations.</a:t>
            </a:r>
            <a:endParaRPr lang="en-GB" altLang="de-DE" sz="1200" dirty="0">
              <a:solidFill>
                <a:srgbClr val="000000"/>
              </a:solidFill>
              <a:latin typeface="Open Sans" pitchFamily="2" charset="0"/>
              <a:ea typeface="Open Sans" pitchFamily="2" charset="0"/>
              <a:cs typeface="Open Sans" pitchFamily="2" charset="0"/>
            </a:endParaRPr>
          </a:p>
          <a:p>
            <a:pPr>
              <a:lnSpc>
                <a:spcPct val="93000"/>
              </a:lnSpc>
              <a:buClr>
                <a:srgbClr val="000000"/>
              </a:buClr>
              <a:buSzTx/>
            </a:pPr>
            <a:r>
              <a:rPr lang="fr-FR" sz="1200" b="1" i="0" strike="noStrike" cap="none" spc="0" baseline="0" dirty="0">
                <a:solidFill>
                  <a:srgbClr val="000000"/>
                </a:solidFill>
                <a:effectLst/>
                <a:latin typeface="Open Sans" pitchFamily="2" charset="0"/>
                <a:ea typeface="Open Sans" pitchFamily="2" charset="0"/>
                <a:cs typeface="Open Sans" pitchFamily="2" charset="0"/>
              </a:rPr>
              <a:t>3/5</a:t>
            </a:r>
            <a:r>
              <a:rPr lang="fr-FR" sz="1200" b="0" i="0" strike="noStrike" cap="none" spc="0" baseline="0" dirty="0">
                <a:solidFill>
                  <a:srgbClr val="000000"/>
                </a:solidFill>
                <a:effectLst/>
                <a:latin typeface="Open Sans" pitchFamily="2" charset="0"/>
                <a:ea typeface="Open Sans" pitchFamily="2" charset="0"/>
                <a:cs typeface="Open Sans" pitchFamily="2" charset="0"/>
              </a:rPr>
              <a:t> des membres </a:t>
            </a:r>
            <a:r>
              <a:rPr lang="fr-FR" sz="1200" dirty="0">
                <a:solidFill>
                  <a:srgbClr val="000000"/>
                </a:solidFill>
                <a:latin typeface="Open Sans" pitchFamily="2" charset="0"/>
                <a:ea typeface="Open Sans" pitchFamily="2" charset="0"/>
                <a:cs typeface="Open Sans" pitchFamily="2" charset="0"/>
              </a:rPr>
              <a:t>sont des élus locaux.</a:t>
            </a:r>
            <a:endParaRPr lang="fr-FR" sz="1200" b="1" i="0" strike="noStrike" cap="none" spc="0" baseline="0" dirty="0">
              <a:solidFill>
                <a:srgbClr val="000000"/>
              </a:solidFill>
              <a:effectLst/>
              <a:latin typeface="Open Sans" pitchFamily="2" charset="0"/>
              <a:ea typeface="Open Sans" pitchFamily="2" charset="0"/>
              <a:cs typeface="Open Sans" pitchFamily="2" charset="0"/>
            </a:endParaRPr>
          </a:p>
        </p:txBody>
      </p:sp>
      <p:sp>
        <p:nvSpPr>
          <p:cNvPr id="2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sp>
        <p:nvSpPr>
          <p:cNvPr id="16" name="Rectangle 40">
            <a:extLst>
              <a:ext uri="{FF2B5EF4-FFF2-40B4-BE49-F238E27FC236}">
                <a16:creationId xmlns:a16="http://schemas.microsoft.com/office/drawing/2014/main" id="{20B493C6-A0F4-4EAB-86DE-A27EAE5A34E5}"/>
              </a:ext>
            </a:extLst>
          </p:cNvPr>
          <p:cNvSpPr>
            <a:spLocks noChangeArrowheads="1"/>
          </p:cNvSpPr>
          <p:nvPr/>
        </p:nvSpPr>
        <p:spPr bwMode="auto">
          <a:xfrm>
            <a:off x="177945" y="1948830"/>
            <a:ext cx="4466063" cy="400050"/>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lnSpc>
                <a:spcPct val="93000"/>
              </a:lnSpc>
              <a:buClr>
                <a:srgbClr val="000000"/>
              </a:buClr>
              <a:buSzTx/>
            </a:pPr>
            <a:r>
              <a:rPr lang="fr-FR" sz="1400" b="1" dirty="0">
                <a:solidFill>
                  <a:srgbClr val="FFFFFF"/>
                </a:solidFill>
                <a:latin typeface="+mn-lt"/>
                <a:ea typeface="Arial"/>
                <a:cs typeface="Arial"/>
              </a:rPr>
              <a:t>Commission d’aide aux enfants et aux jeunes</a:t>
            </a:r>
            <a:endParaRPr lang="fr-FR" sz="1400" b="1" i="0" strike="noStrike" cap="none" spc="0" baseline="0" dirty="0">
              <a:solidFill>
                <a:srgbClr val="FFFFFF"/>
              </a:solidFill>
              <a:effectLst/>
              <a:latin typeface="+mn-lt"/>
              <a:ea typeface="Arial"/>
              <a:cs typeface="Arial"/>
            </a:endParaRPr>
          </a:p>
        </p:txBody>
      </p:sp>
    </p:spTree>
    <p:extLst>
      <p:ext uri="{BB962C8B-B14F-4D97-AF65-F5344CB8AC3E}">
        <p14:creationId xmlns:p14="http://schemas.microsoft.com/office/powerpoint/2010/main" val="57377940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3.1.4 Acteurs de l’aide sociale à l’enfance et à la jeunesse</a:t>
            </a:r>
          </a:p>
        </p:txBody>
      </p:sp>
      <p:sp>
        <p:nvSpPr>
          <p:cNvPr id="14" name="Abgerundetes Rechteck 13">
            <a:extLst>
              <a:ext uri="{FF2B5EF4-FFF2-40B4-BE49-F238E27FC236}">
                <a16:creationId xmlns:a16="http://schemas.microsoft.com/office/drawing/2014/main" id="{F9AC92E0-5992-F645-BBB8-BF4A3C296689}"/>
              </a:ext>
            </a:extLst>
          </p:cNvPr>
          <p:cNvSpPr/>
          <p:nvPr/>
        </p:nvSpPr>
        <p:spPr>
          <a:xfrm>
            <a:off x="4287456" y="2708874"/>
            <a:ext cx="4587903" cy="1184107"/>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Obligation de garantie (art. 79 du SGB VIII)</a:t>
            </a:r>
            <a:br>
              <a:rPr sz="1400" dirty="0"/>
            </a:br>
            <a:r>
              <a:rPr lang="fr-FR" sz="1400" b="0" i="0" strike="noStrike" cap="none" spc="0" baseline="0" dirty="0">
                <a:solidFill>
                  <a:srgbClr val="000000"/>
                </a:solidFill>
                <a:effectLst/>
                <a:latin typeface="Open Sans"/>
                <a:ea typeface="Open Sans"/>
                <a:cs typeface="Open Sans"/>
              </a:rPr>
              <a:t>… de création d’infrastructures</a:t>
            </a:r>
            <a:br>
              <a:rPr sz="1400" dirty="0"/>
            </a:br>
            <a:r>
              <a:rPr lang="fr-FR" sz="1400" b="0" i="0" strike="noStrike" cap="none" spc="0" baseline="0" dirty="0">
                <a:solidFill>
                  <a:srgbClr val="000000"/>
                </a:solidFill>
                <a:effectLst/>
                <a:latin typeface="Open Sans"/>
                <a:ea typeface="Open Sans"/>
                <a:cs typeface="Open Sans"/>
              </a:rPr>
              <a:t>… de réalisation de missions</a:t>
            </a:r>
          </a:p>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Réalisation de prestations dans certains cas</a:t>
            </a:r>
          </a:p>
        </p:txBody>
      </p:sp>
      <p:sp>
        <p:nvSpPr>
          <p:cNvPr id="17" name="Abgerundetes Rechteck 16">
            <a:extLst>
              <a:ext uri="{FF2B5EF4-FFF2-40B4-BE49-F238E27FC236}">
                <a16:creationId xmlns:a16="http://schemas.microsoft.com/office/drawing/2014/main" id="{CB3B2FDD-BEA9-4549-90AE-5035839BA9A6}"/>
              </a:ext>
            </a:extLst>
          </p:cNvPr>
          <p:cNvSpPr/>
          <p:nvPr/>
        </p:nvSpPr>
        <p:spPr>
          <a:xfrm>
            <a:off x="1460572" y="5398468"/>
            <a:ext cx="2748744" cy="9525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0" strike="noStrike" cap="none" spc="0" baseline="0" dirty="0">
                <a:solidFill>
                  <a:srgbClr val="000000"/>
                </a:solidFill>
                <a:effectLst/>
                <a:latin typeface="Open Sans"/>
                <a:ea typeface="Open Sans"/>
                <a:cs typeface="Open Sans"/>
              </a:rPr>
              <a:t>Acteurs privés à but lucratif</a:t>
            </a:r>
          </a:p>
        </p:txBody>
      </p:sp>
      <p:sp>
        <p:nvSpPr>
          <p:cNvPr id="18" name="Abgerundetes Rechteck 17">
            <a:extLst>
              <a:ext uri="{FF2B5EF4-FFF2-40B4-BE49-F238E27FC236}">
                <a16:creationId xmlns:a16="http://schemas.microsoft.com/office/drawing/2014/main" id="{110359BA-1D13-B440-9251-1AEC7D480419}"/>
              </a:ext>
            </a:extLst>
          </p:cNvPr>
          <p:cNvSpPr/>
          <p:nvPr/>
        </p:nvSpPr>
        <p:spPr>
          <a:xfrm>
            <a:off x="1426680" y="4123345"/>
            <a:ext cx="2782636" cy="11868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i="0" strike="noStrike" cap="none" spc="0" baseline="0" dirty="0">
                <a:solidFill>
                  <a:srgbClr val="000000"/>
                </a:solidFill>
                <a:effectLst/>
                <a:latin typeface="Open Sans"/>
                <a:ea typeface="Open Sans"/>
                <a:cs typeface="Open Sans"/>
              </a:rPr>
              <a:t>Organismes indépendants reconnus d’utilité publique</a:t>
            </a:r>
          </a:p>
          <a:p>
            <a:pPr marL="171450" indent="-171450">
              <a:buClr>
                <a:schemeClr val="accent3"/>
              </a:buClr>
              <a:buFont typeface="Arial" panose="020B0604020202020204" pitchFamily="34" charset="0"/>
              <a:buChar char="•"/>
            </a:pPr>
            <a:r>
              <a:rPr lang="fr-FR" sz="1000" dirty="0">
                <a:solidFill>
                  <a:srgbClr val="000000"/>
                </a:solidFill>
                <a:latin typeface="Open Sans"/>
                <a:ea typeface="Open Sans"/>
                <a:cs typeface="Open Sans"/>
              </a:rPr>
              <a:t>Organismes de l’a</a:t>
            </a:r>
            <a:r>
              <a:rPr lang="fr-FR" sz="1000" b="0" i="0" strike="noStrike" cap="none" spc="0" baseline="0" dirty="0">
                <a:solidFill>
                  <a:srgbClr val="000000"/>
                </a:solidFill>
                <a:effectLst/>
                <a:latin typeface="Open Sans"/>
                <a:ea typeface="Open Sans"/>
                <a:cs typeface="Open Sans"/>
              </a:rPr>
              <a:t>ction sanitaire et sociale </a:t>
            </a:r>
          </a:p>
          <a:p>
            <a:pPr marL="171450" indent="-171450">
              <a:buClr>
                <a:schemeClr val="accent3"/>
              </a:buClr>
              <a:buFont typeface="Arial" panose="020B0604020202020204" pitchFamily="34" charset="0"/>
              <a:buChar char="•"/>
            </a:pPr>
            <a:r>
              <a:rPr lang="fr-FR" sz="1000" b="0" i="0" strike="noStrike" cap="none" spc="0" baseline="0" dirty="0">
                <a:solidFill>
                  <a:srgbClr val="000000"/>
                </a:solidFill>
                <a:effectLst/>
                <a:latin typeface="Open Sans"/>
                <a:ea typeface="Open Sans"/>
                <a:cs typeface="Open Sans"/>
              </a:rPr>
              <a:t>Fédérations de jeunesse</a:t>
            </a:r>
          </a:p>
          <a:p>
            <a:pPr marL="171450" indent="-171450">
              <a:buClr>
                <a:schemeClr val="accent3"/>
              </a:buClr>
              <a:buFont typeface="Arial" panose="020B0604020202020204" pitchFamily="34" charset="0"/>
              <a:buChar char="•"/>
            </a:pPr>
            <a:r>
              <a:rPr lang="fr-FR" sz="1000" b="0" i="0" strike="noStrike" cap="none" spc="0" baseline="0" dirty="0">
                <a:solidFill>
                  <a:srgbClr val="000000"/>
                </a:solidFill>
                <a:effectLst/>
                <a:latin typeface="Open Sans"/>
                <a:ea typeface="Open Sans"/>
                <a:cs typeface="Open Sans"/>
              </a:rPr>
              <a:t>Autres acteurs (non membres de fédérations)</a:t>
            </a:r>
          </a:p>
        </p:txBody>
      </p:sp>
      <p:sp>
        <p:nvSpPr>
          <p:cNvPr id="31" name="Abgerundetes Rechteck 30">
            <a:extLst>
              <a:ext uri="{FF2B5EF4-FFF2-40B4-BE49-F238E27FC236}">
                <a16:creationId xmlns:a16="http://schemas.microsoft.com/office/drawing/2014/main" id="{176FF94D-05E8-0D48-BC3F-B09083E7D932}"/>
              </a:ext>
            </a:extLst>
          </p:cNvPr>
          <p:cNvSpPr/>
          <p:nvPr/>
        </p:nvSpPr>
        <p:spPr>
          <a:xfrm>
            <a:off x="1407823" y="2708874"/>
            <a:ext cx="2748744" cy="12072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strike="noStrike" cap="none" spc="0" baseline="0" dirty="0" err="1">
                <a:solidFill>
                  <a:srgbClr val="000000"/>
                </a:solidFill>
                <a:effectLst/>
                <a:latin typeface="Open Sans"/>
                <a:ea typeface="Open Sans"/>
                <a:cs typeface="Open Sans"/>
              </a:rPr>
              <a:t>Jugendamt</a:t>
            </a:r>
            <a:r>
              <a:rPr lang="fr-FR" sz="1200" b="1" i="0" strike="noStrike" cap="none" spc="0" baseline="0" dirty="0">
                <a:solidFill>
                  <a:srgbClr val="000000"/>
                </a:solidFill>
                <a:effectLst/>
                <a:latin typeface="Open Sans"/>
                <a:ea typeface="Open Sans"/>
                <a:cs typeface="Open Sans"/>
              </a:rPr>
              <a:t> (Service communal d’aide sociale à l’enfance et à la jeunesse)</a:t>
            </a:r>
          </a:p>
          <a:p>
            <a:pPr algn="ctr"/>
            <a:r>
              <a:rPr lang="fr-FR" sz="1000" dirty="0">
                <a:solidFill>
                  <a:srgbClr val="000000"/>
                </a:solidFill>
                <a:latin typeface="Open Sans"/>
                <a:ea typeface="Open Sans"/>
                <a:cs typeface="Open Sans"/>
              </a:rPr>
              <a:t>A</a:t>
            </a:r>
            <a:r>
              <a:rPr lang="fr-FR" sz="1000" b="0" i="0" strike="noStrike" cap="none" spc="0" baseline="0" dirty="0">
                <a:solidFill>
                  <a:srgbClr val="000000"/>
                </a:solidFill>
                <a:effectLst/>
                <a:latin typeface="Open Sans"/>
                <a:ea typeface="Open Sans"/>
                <a:cs typeface="Open Sans"/>
              </a:rPr>
              <a:t>dministration dudit service et Commission régionale d’aide aux enfants et aux jeunes</a:t>
            </a:r>
          </a:p>
        </p:txBody>
      </p:sp>
      <p:sp>
        <p:nvSpPr>
          <p:cNvPr id="33" name="Abgerundetes Rechteck 32">
            <a:extLst>
              <a:ext uri="{FF2B5EF4-FFF2-40B4-BE49-F238E27FC236}">
                <a16:creationId xmlns:a16="http://schemas.microsoft.com/office/drawing/2014/main" id="{EB4B3C52-629B-FE46-9FA6-65A56C0550AC}"/>
              </a:ext>
            </a:extLst>
          </p:cNvPr>
          <p:cNvSpPr/>
          <p:nvPr/>
        </p:nvSpPr>
        <p:spPr>
          <a:xfrm>
            <a:off x="4291016" y="4132099"/>
            <a:ext cx="4587297" cy="1178050"/>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Réalisation de prestations</a:t>
            </a:r>
          </a:p>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Conception d’infrastructures </a:t>
            </a:r>
          </a:p>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Participation aux décisions politiques</a:t>
            </a:r>
          </a:p>
        </p:txBody>
      </p:sp>
      <p:sp>
        <p:nvSpPr>
          <p:cNvPr id="35" name="Abgerundetes Rechteck 34">
            <a:extLst>
              <a:ext uri="{FF2B5EF4-FFF2-40B4-BE49-F238E27FC236}">
                <a16:creationId xmlns:a16="http://schemas.microsoft.com/office/drawing/2014/main" id="{76FABC0F-4CBF-DC40-92B4-D4AA074FCC25}"/>
              </a:ext>
            </a:extLst>
          </p:cNvPr>
          <p:cNvSpPr/>
          <p:nvPr/>
        </p:nvSpPr>
        <p:spPr>
          <a:xfrm>
            <a:off x="4283968" y="5427607"/>
            <a:ext cx="4587903" cy="923406"/>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Réalisation de prestations</a:t>
            </a:r>
          </a:p>
        </p:txBody>
      </p:sp>
      <p:sp>
        <p:nvSpPr>
          <p:cNvPr id="15" name="Abgerundetes Rechteck 14">
            <a:extLst>
              <a:ext uri="{FF2B5EF4-FFF2-40B4-BE49-F238E27FC236}">
                <a16:creationId xmlns:a16="http://schemas.microsoft.com/office/drawing/2014/main" id="{C7EF5CEC-C6CD-BF43-ABD5-B2ECDF1204E8}"/>
              </a:ext>
            </a:extLst>
          </p:cNvPr>
          <p:cNvSpPr/>
          <p:nvPr/>
        </p:nvSpPr>
        <p:spPr>
          <a:xfrm>
            <a:off x="1383919" y="1478806"/>
            <a:ext cx="2772648" cy="11417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strike="noStrike" cap="none" spc="0" baseline="0" dirty="0" err="1">
                <a:solidFill>
                  <a:srgbClr val="000000"/>
                </a:solidFill>
                <a:effectLst/>
                <a:latin typeface="Open Sans"/>
                <a:ea typeface="Open Sans"/>
                <a:cs typeface="Open Sans"/>
              </a:rPr>
              <a:t>Landesjugendamt</a:t>
            </a:r>
            <a:r>
              <a:rPr lang="fr-FR" sz="1200" b="1" i="1" strike="noStrike" cap="none" spc="0" baseline="0" dirty="0">
                <a:solidFill>
                  <a:srgbClr val="000000"/>
                </a:solidFill>
                <a:effectLst/>
                <a:latin typeface="Open Sans"/>
                <a:ea typeface="Open Sans"/>
                <a:cs typeface="Open Sans"/>
              </a:rPr>
              <a:t> </a:t>
            </a:r>
            <a:r>
              <a:rPr lang="fr-FR" sz="1200" b="1" i="0" strike="noStrike" cap="none" spc="0" baseline="0" dirty="0">
                <a:solidFill>
                  <a:srgbClr val="000000"/>
                </a:solidFill>
                <a:effectLst/>
                <a:latin typeface="Open Sans"/>
                <a:ea typeface="Open Sans"/>
                <a:cs typeface="Open Sans"/>
              </a:rPr>
              <a:t>(Service régional chargé de l’aide sociale à l’enfance et de la politique de jeunesse)</a:t>
            </a:r>
          </a:p>
          <a:p>
            <a:pPr algn="ctr"/>
            <a:r>
              <a:rPr lang="fr-FR" sz="1000" b="0" i="0" strike="noStrike" cap="none" spc="0" baseline="0" dirty="0">
                <a:solidFill>
                  <a:srgbClr val="000000"/>
                </a:solidFill>
                <a:effectLst/>
                <a:latin typeface="Open Sans"/>
                <a:ea typeface="Open Sans"/>
                <a:cs typeface="Open Sans"/>
              </a:rPr>
              <a:t>Administration dudit service et Commission </a:t>
            </a:r>
            <a:r>
              <a:rPr lang="fr-FR" sz="1000" dirty="0">
                <a:solidFill>
                  <a:srgbClr val="000000"/>
                </a:solidFill>
                <a:latin typeface="Open Sans"/>
                <a:ea typeface="Open Sans"/>
                <a:cs typeface="Open Sans"/>
              </a:rPr>
              <a:t>régionale </a:t>
            </a:r>
            <a:r>
              <a:rPr lang="de-DE" sz="1000" dirty="0" err="1">
                <a:solidFill>
                  <a:srgbClr val="000000"/>
                </a:solidFill>
                <a:latin typeface="Open Sans"/>
                <a:ea typeface="Open Sans"/>
                <a:cs typeface="Open Sans"/>
              </a:rPr>
              <a:t>d’aide</a:t>
            </a:r>
            <a:r>
              <a:rPr lang="de-DE" sz="1000" dirty="0">
                <a:solidFill>
                  <a:srgbClr val="000000"/>
                </a:solidFill>
                <a:latin typeface="Open Sans"/>
                <a:ea typeface="Open Sans"/>
                <a:cs typeface="Open Sans"/>
              </a:rPr>
              <a:t> </a:t>
            </a:r>
            <a:r>
              <a:rPr lang="de-DE" sz="1000" dirty="0" err="1">
                <a:solidFill>
                  <a:srgbClr val="000000"/>
                </a:solidFill>
                <a:latin typeface="Open Sans"/>
                <a:ea typeface="Open Sans"/>
                <a:cs typeface="Open Sans"/>
              </a:rPr>
              <a:t>aux</a:t>
            </a:r>
            <a:r>
              <a:rPr lang="de-DE" sz="1000" dirty="0">
                <a:solidFill>
                  <a:srgbClr val="000000"/>
                </a:solidFill>
                <a:latin typeface="Open Sans"/>
                <a:ea typeface="Open Sans"/>
                <a:cs typeface="Open Sans"/>
              </a:rPr>
              <a:t> </a:t>
            </a:r>
            <a:r>
              <a:rPr lang="de-DE" sz="1000" dirty="0" err="1">
                <a:solidFill>
                  <a:srgbClr val="000000"/>
                </a:solidFill>
                <a:latin typeface="Open Sans"/>
                <a:ea typeface="Open Sans"/>
                <a:cs typeface="Open Sans"/>
              </a:rPr>
              <a:t>enfants</a:t>
            </a:r>
            <a:r>
              <a:rPr lang="de-DE" sz="1000" dirty="0">
                <a:solidFill>
                  <a:srgbClr val="000000"/>
                </a:solidFill>
                <a:latin typeface="Open Sans"/>
                <a:ea typeface="Open Sans"/>
                <a:cs typeface="Open Sans"/>
              </a:rPr>
              <a:t> et </a:t>
            </a:r>
            <a:r>
              <a:rPr lang="de-DE" sz="1000" dirty="0" err="1">
                <a:solidFill>
                  <a:srgbClr val="000000"/>
                </a:solidFill>
                <a:latin typeface="Open Sans"/>
                <a:ea typeface="Open Sans"/>
                <a:cs typeface="Open Sans"/>
              </a:rPr>
              <a:t>aux</a:t>
            </a:r>
            <a:r>
              <a:rPr lang="de-DE" sz="1000" dirty="0">
                <a:solidFill>
                  <a:srgbClr val="000000"/>
                </a:solidFill>
                <a:latin typeface="Open Sans"/>
                <a:ea typeface="Open Sans"/>
                <a:cs typeface="Open Sans"/>
              </a:rPr>
              <a:t> </a:t>
            </a:r>
            <a:r>
              <a:rPr lang="de-DE" sz="1000" dirty="0" err="1">
                <a:solidFill>
                  <a:srgbClr val="000000"/>
                </a:solidFill>
                <a:latin typeface="Open Sans"/>
                <a:ea typeface="Open Sans"/>
                <a:cs typeface="Open Sans"/>
              </a:rPr>
              <a:t>jeunes</a:t>
            </a:r>
            <a:endParaRPr lang="fr-FR" sz="1000" b="0" i="0" strike="noStrike" cap="none" spc="0" baseline="0" dirty="0">
              <a:solidFill>
                <a:srgbClr val="000000"/>
              </a:solidFill>
              <a:effectLst/>
              <a:latin typeface="Open Sans"/>
              <a:ea typeface="Open Sans"/>
              <a:cs typeface="Open Sans"/>
            </a:endParaRPr>
          </a:p>
        </p:txBody>
      </p:sp>
      <p:sp>
        <p:nvSpPr>
          <p:cNvPr id="9" name="Textfeld 8">
            <a:extLst>
              <a:ext uri="{FF2B5EF4-FFF2-40B4-BE49-F238E27FC236}">
                <a16:creationId xmlns:a16="http://schemas.microsoft.com/office/drawing/2014/main" id="{96F3ABB4-447F-473E-B803-38C560D28F41}"/>
              </a:ext>
            </a:extLst>
          </p:cNvPr>
          <p:cNvSpPr txBox="1"/>
          <p:nvPr/>
        </p:nvSpPr>
        <p:spPr>
          <a:xfrm rot="16200000">
            <a:off x="-76255" y="2593011"/>
            <a:ext cx="1949573" cy="369332"/>
          </a:xfrm>
          <a:prstGeom prst="rect">
            <a:avLst/>
          </a:prstGeom>
          <a:noFill/>
        </p:spPr>
        <p:txBody>
          <a:bodyPr wrap="none" rtlCol="0">
            <a:spAutoFit/>
          </a:bodyPr>
          <a:lstStyle/>
          <a:p>
            <a:pPr algn="ctr"/>
            <a:r>
              <a:rPr lang="fr-FR" sz="1800" b="1" i="0" strike="noStrike" cap="none" spc="0" baseline="0" dirty="0">
                <a:solidFill>
                  <a:srgbClr val="293341"/>
                </a:solidFill>
                <a:effectLst/>
                <a:latin typeface="Open Sans"/>
                <a:ea typeface="Open Sans"/>
                <a:cs typeface="Open Sans"/>
              </a:rPr>
              <a:t>Acteurs publics</a:t>
            </a:r>
          </a:p>
        </p:txBody>
      </p:sp>
      <p:cxnSp>
        <p:nvCxnSpPr>
          <p:cNvPr id="11" name="Gerader Verbinder 10" descr="Um die Trennung zwischen den Trägern der öffentlichen und der freien Kinder- und Jugendhilfe sichtbar zu machen" title="Trennungslinie">
            <a:extLst>
              <a:ext uri="{FF2B5EF4-FFF2-40B4-BE49-F238E27FC236}">
                <a16:creationId xmlns:a16="http://schemas.microsoft.com/office/drawing/2014/main" id="{7AA7BED3-BBC3-4F8F-AEF7-06875A3FBBAC}"/>
              </a:ext>
            </a:extLst>
          </p:cNvPr>
          <p:cNvCxnSpPr/>
          <p:nvPr/>
        </p:nvCxnSpPr>
        <p:spPr>
          <a:xfrm>
            <a:off x="421240" y="4048248"/>
            <a:ext cx="8419699" cy="0"/>
          </a:xfrm>
          <a:prstGeom prst="line">
            <a:avLst/>
          </a:prstGeom>
          <a:ln w="5715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421FCC3E-D46A-4889-BFC1-C7402E3DDDE6}"/>
              </a:ext>
            </a:extLst>
          </p:cNvPr>
          <p:cNvSpPr txBox="1"/>
          <p:nvPr/>
        </p:nvSpPr>
        <p:spPr>
          <a:xfrm rot="16200000">
            <a:off x="89728" y="4979308"/>
            <a:ext cx="1653017" cy="338554"/>
          </a:xfrm>
          <a:prstGeom prst="rect">
            <a:avLst/>
          </a:prstGeom>
          <a:noFill/>
        </p:spPr>
        <p:txBody>
          <a:bodyPr wrap="none" rtlCol="0">
            <a:spAutoFit/>
          </a:bodyPr>
          <a:lstStyle/>
          <a:p>
            <a:pPr algn="ctr"/>
            <a:r>
              <a:rPr lang="fr-FR" sz="1600" b="1" i="0" strike="noStrike" cap="none" spc="0" baseline="0" dirty="0">
                <a:solidFill>
                  <a:srgbClr val="293341"/>
                </a:solidFill>
                <a:effectLst/>
                <a:latin typeface="Open Sans"/>
                <a:ea typeface="Open Sans"/>
                <a:cs typeface="Open Sans"/>
              </a:rPr>
              <a:t>Acteurs privés</a:t>
            </a:r>
          </a:p>
        </p:txBody>
      </p:sp>
      <p:sp>
        <p:nvSpPr>
          <p:cNvPr id="2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sp>
        <p:nvSpPr>
          <p:cNvPr id="19" name="Textfeld 18">
            <a:extLst>
              <a:ext uri="{FF2B5EF4-FFF2-40B4-BE49-F238E27FC236}">
                <a16:creationId xmlns:a16="http://schemas.microsoft.com/office/drawing/2014/main" id="{1371CAB5-D9C6-4647-A796-161EF1E218AB}"/>
              </a:ext>
            </a:extLst>
          </p:cNvPr>
          <p:cNvSpPr txBox="1"/>
          <p:nvPr/>
        </p:nvSpPr>
        <p:spPr>
          <a:xfrm>
            <a:off x="7469530" y="1690140"/>
            <a:ext cx="1390447" cy="738835"/>
          </a:xfrm>
          <a:prstGeom prst="rect">
            <a:avLst/>
          </a:prstGeom>
          <a:noFill/>
        </p:spPr>
        <p:txBody>
          <a:bodyPr wrap="none" rtlCol="0">
            <a:spAutoFit/>
          </a:bodyPr>
          <a:lstStyle/>
          <a:p>
            <a:r>
              <a:rPr lang="fr-FR" sz="1400" b="0" i="0" strike="noStrike" cap="none" spc="0" baseline="0" dirty="0">
                <a:solidFill>
                  <a:srgbClr val="000000"/>
                </a:solidFill>
                <a:effectLst/>
                <a:latin typeface="Open Sans"/>
                <a:ea typeface="Open Sans"/>
                <a:cs typeface="Open Sans"/>
              </a:rPr>
              <a:t>etc. </a:t>
            </a:r>
          </a:p>
          <a:p>
            <a:r>
              <a:rPr lang="fr-FR" sz="1400" b="0" i="0" strike="noStrike" cap="none" spc="0" baseline="0" dirty="0">
                <a:solidFill>
                  <a:srgbClr val="000000"/>
                </a:solidFill>
                <a:effectLst/>
                <a:latin typeface="Open Sans"/>
                <a:ea typeface="Open Sans"/>
                <a:cs typeface="Open Sans"/>
              </a:rPr>
              <a:t>(cf. art. 85, al.  </a:t>
            </a:r>
          </a:p>
          <a:p>
            <a:r>
              <a:rPr lang="fr-FR" sz="1400" b="0" i="0" strike="noStrike" cap="none" spc="0" baseline="0" dirty="0">
                <a:solidFill>
                  <a:srgbClr val="000000"/>
                </a:solidFill>
                <a:effectLst/>
                <a:latin typeface="Open Sans"/>
                <a:ea typeface="Open Sans"/>
                <a:cs typeface="Open Sans"/>
              </a:rPr>
              <a:t>2 du SGB VIII)</a:t>
            </a:r>
          </a:p>
        </p:txBody>
      </p:sp>
      <p:sp>
        <p:nvSpPr>
          <p:cNvPr id="24" name="Abgerundetes Rechteck 23">
            <a:extLst>
              <a:ext uri="{FF2B5EF4-FFF2-40B4-BE49-F238E27FC236}">
                <a16:creationId xmlns:a16="http://schemas.microsoft.com/office/drawing/2014/main" id="{F9AC92E0-5992-F645-BBB8-BF4A3C296689}"/>
              </a:ext>
            </a:extLst>
          </p:cNvPr>
          <p:cNvSpPr/>
          <p:nvPr/>
        </p:nvSpPr>
        <p:spPr>
          <a:xfrm>
            <a:off x="4283968" y="1478806"/>
            <a:ext cx="4587903" cy="1184107"/>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Conseil aux acteurs locaux</a:t>
            </a:r>
          </a:p>
          <a:p>
            <a:pPr marL="180975" indent="-180975">
              <a:buClr>
                <a:schemeClr val="accent3"/>
              </a:buClr>
              <a:buFont typeface="Arial" panose="020B0604020202020204" pitchFamily="34" charset="0"/>
              <a:buChar char="•"/>
            </a:pPr>
            <a:r>
              <a:rPr lang="fr-FR" sz="1400" dirty="0">
                <a:solidFill>
                  <a:srgbClr val="000000"/>
                </a:solidFill>
                <a:latin typeface="Open Sans"/>
                <a:ea typeface="Open Sans"/>
                <a:cs typeface="Open Sans"/>
              </a:rPr>
              <a:t>Planification</a:t>
            </a:r>
            <a:r>
              <a:rPr lang="fr-FR" sz="1400" b="0" i="0" strike="noStrike" cap="none" spc="0" baseline="0" dirty="0">
                <a:solidFill>
                  <a:srgbClr val="000000"/>
                </a:solidFill>
                <a:effectLst/>
                <a:latin typeface="Open Sans"/>
                <a:ea typeface="Open Sans"/>
                <a:cs typeface="Open Sans"/>
              </a:rPr>
              <a:t>, incitation et soutien</a:t>
            </a:r>
            <a:br>
              <a:rPr sz="1400" dirty="0"/>
            </a:br>
            <a:r>
              <a:rPr lang="fr-FR" sz="1400" b="0" i="0" strike="noStrike" cap="none" spc="0" baseline="0" dirty="0">
                <a:solidFill>
                  <a:srgbClr val="000000"/>
                </a:solidFill>
                <a:effectLst/>
                <a:latin typeface="Open Sans"/>
                <a:ea typeface="Open Sans"/>
                <a:cs typeface="Open Sans"/>
              </a:rPr>
              <a:t> de projets pilotes</a:t>
            </a:r>
          </a:p>
          <a:p>
            <a:pPr marL="180975" indent="-180975">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Formation continue du personnel</a:t>
            </a:r>
          </a:p>
          <a:p>
            <a:pPr marL="180975" indent="-180975">
              <a:buClr>
                <a:schemeClr val="accent3"/>
              </a:buClr>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Délivrance d’agréments</a:t>
            </a:r>
          </a:p>
        </p:txBody>
      </p:sp>
    </p:spTree>
    <p:extLst>
      <p:ext uri="{BB962C8B-B14F-4D97-AF65-F5344CB8AC3E}">
        <p14:creationId xmlns:p14="http://schemas.microsoft.com/office/powerpoint/2010/main" val="96285074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3517" y="912030"/>
            <a:ext cx="8925791" cy="428738"/>
          </a:xfrm>
        </p:spPr>
        <p:txBody>
          <a:bodyPr>
            <a:normAutofit/>
          </a:bodyPr>
          <a:lstStyle/>
          <a:p>
            <a:r>
              <a:rPr lang="fr-FR" sz="2200" b="1" i="0" strike="noStrike" cap="none" spc="0" baseline="0" dirty="0">
                <a:solidFill>
                  <a:srgbClr val="000000"/>
                </a:solidFill>
                <a:effectLst/>
                <a:latin typeface="Open Sans"/>
                <a:ea typeface="Open Sans"/>
                <a:cs typeface="Open Sans"/>
              </a:rPr>
              <a:t>3.1.5 </a:t>
            </a:r>
            <a:r>
              <a:rPr lang="fr-FR" dirty="0">
                <a:latin typeface="Open Sans"/>
                <a:ea typeface="Open Sans"/>
                <a:cs typeface="Open Sans"/>
              </a:rPr>
              <a:t>Acteurs publics </a:t>
            </a:r>
            <a:r>
              <a:rPr lang="fr-FR" sz="2200" b="1" i="0" strike="noStrike" cap="none" spc="0" baseline="0" dirty="0">
                <a:solidFill>
                  <a:srgbClr val="000000"/>
                </a:solidFill>
                <a:effectLst/>
                <a:latin typeface="Open Sans"/>
                <a:ea typeface="Open Sans"/>
                <a:cs typeface="Open Sans"/>
              </a:rPr>
              <a:t>et privés</a:t>
            </a:r>
          </a:p>
        </p:txBody>
      </p:sp>
      <p:sp>
        <p:nvSpPr>
          <p:cNvPr id="9" name="Rectangle 6"/>
          <p:cNvSpPr>
            <a:spLocks noChangeArrowheads="1"/>
          </p:cNvSpPr>
          <p:nvPr/>
        </p:nvSpPr>
        <p:spPr bwMode="auto">
          <a:xfrm>
            <a:off x="93517" y="1846823"/>
            <a:ext cx="3874269" cy="6899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eaLnBrk="1" hangingPunct="1">
              <a:lnSpc>
                <a:spcPct val="93000"/>
              </a:lnSpc>
              <a:buClr>
                <a:schemeClr val="accent1"/>
              </a:buClr>
              <a:buSzTx/>
            </a:pPr>
            <a:r>
              <a:rPr lang="fr-FR" sz="1400" dirty="0">
                <a:solidFill>
                  <a:srgbClr val="000000"/>
                </a:solidFill>
                <a:latin typeface="Open Sans"/>
                <a:ea typeface="Open Sans"/>
                <a:cs typeface="Open Sans"/>
              </a:rPr>
              <a:t>S</a:t>
            </a:r>
            <a:r>
              <a:rPr lang="fr-FR" sz="1400" b="0" i="0" strike="noStrike" cap="none" spc="0" baseline="0" dirty="0">
                <a:solidFill>
                  <a:srgbClr val="000000"/>
                </a:solidFill>
                <a:effectLst/>
                <a:latin typeface="Open Sans"/>
                <a:ea typeface="Open Sans"/>
                <a:cs typeface="Open Sans"/>
              </a:rPr>
              <a:t>tructures de l’aide sociale à l’enfance et à la jeunesse</a:t>
            </a:r>
            <a:br>
              <a:rPr sz="1400" dirty="0"/>
            </a:br>
            <a:r>
              <a:rPr lang="fr-FR" sz="1400" b="0" i="0" strike="noStrike" cap="none" spc="0" baseline="0" dirty="0">
                <a:solidFill>
                  <a:srgbClr val="000000"/>
                </a:solidFill>
                <a:effectLst/>
                <a:latin typeface="Open Sans"/>
                <a:ea typeface="Open Sans"/>
                <a:cs typeface="Open Sans"/>
              </a:rPr>
              <a:t> (N = 93 858)</a:t>
            </a:r>
          </a:p>
        </p:txBody>
      </p:sp>
      <p:sp>
        <p:nvSpPr>
          <p:cNvPr id="14" name="Rectangle 6"/>
          <p:cNvSpPr>
            <a:spLocks noChangeArrowheads="1"/>
          </p:cNvSpPr>
          <p:nvPr/>
        </p:nvSpPr>
        <p:spPr bwMode="auto">
          <a:xfrm>
            <a:off x="4860032" y="1397334"/>
            <a:ext cx="4032448" cy="6899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eaLnBrk="1" hangingPunct="1">
              <a:lnSpc>
                <a:spcPct val="93000"/>
              </a:lnSpc>
              <a:buClr>
                <a:schemeClr val="accent1"/>
              </a:buClr>
              <a:buSzTx/>
            </a:pPr>
            <a:r>
              <a:rPr lang="fr-FR" sz="1400" b="0" i="0" strike="noStrike" cap="none" spc="0" baseline="0" dirty="0">
                <a:solidFill>
                  <a:srgbClr val="000000"/>
                </a:solidFill>
                <a:effectLst/>
                <a:latin typeface="Open Sans"/>
                <a:ea typeface="Open Sans"/>
                <a:cs typeface="Open Sans"/>
              </a:rPr>
              <a:t>Structures d’accueil collectif à la journée au 1/03/2019 </a:t>
            </a:r>
            <a:br>
              <a:rPr sz="1400" dirty="0"/>
            </a:br>
            <a:r>
              <a:rPr lang="fr-FR" sz="1400" b="0" i="0" strike="noStrike" cap="none" spc="0" baseline="0" dirty="0">
                <a:solidFill>
                  <a:srgbClr val="000000"/>
                </a:solidFill>
                <a:effectLst/>
                <a:latin typeface="Open Sans"/>
                <a:ea typeface="Open Sans"/>
                <a:cs typeface="Open Sans"/>
              </a:rPr>
              <a:t>(N = 56 708)</a:t>
            </a:r>
          </a:p>
        </p:txBody>
      </p:sp>
      <p:sp>
        <p:nvSpPr>
          <p:cNvPr id="15" name="Rectangle 6"/>
          <p:cNvSpPr>
            <a:spLocks noChangeArrowheads="1"/>
          </p:cNvSpPr>
          <p:nvPr/>
        </p:nvSpPr>
        <p:spPr bwMode="auto">
          <a:xfrm>
            <a:off x="4716016" y="3972997"/>
            <a:ext cx="4464274" cy="49150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eaLnBrk="1" hangingPunct="1">
              <a:lnSpc>
                <a:spcPct val="93000"/>
              </a:lnSpc>
              <a:buClr>
                <a:schemeClr val="accent1"/>
              </a:buClr>
              <a:buSzTx/>
            </a:pPr>
            <a:r>
              <a:rPr lang="fr-FR" sz="1400" b="0" i="0" strike="noStrike" cap="none" spc="0" baseline="0" dirty="0">
                <a:solidFill>
                  <a:srgbClr val="000000"/>
                </a:solidFill>
                <a:effectLst/>
                <a:latin typeface="Open Sans"/>
                <a:ea typeface="Open Sans"/>
                <a:cs typeface="Open Sans"/>
              </a:rPr>
              <a:t>Autres structures au 31/12/2018</a:t>
            </a:r>
            <a:br>
              <a:rPr sz="1400" dirty="0"/>
            </a:br>
            <a:r>
              <a:rPr lang="fr-FR" sz="1400" b="0" i="0" strike="noStrike" cap="none" spc="0" baseline="0" dirty="0">
                <a:solidFill>
                  <a:srgbClr val="000000"/>
                </a:solidFill>
                <a:effectLst/>
                <a:latin typeface="Open Sans"/>
                <a:ea typeface="Open Sans"/>
                <a:cs typeface="Open Sans"/>
              </a:rPr>
              <a:t>(N = 37 150) </a:t>
            </a:r>
          </a:p>
        </p:txBody>
      </p:sp>
      <p:graphicFrame>
        <p:nvGraphicFramePr>
          <p:cNvPr id="5" name="Diagramm 4"/>
          <p:cNvGraphicFramePr/>
          <p:nvPr>
            <p:extLst>
              <p:ext uri="{D42A27DB-BD31-4B8C-83A1-F6EECF244321}">
                <p14:modId xmlns:p14="http://schemas.microsoft.com/office/powerpoint/2010/main" val="2760088450"/>
              </p:ext>
            </p:extLst>
          </p:nvPr>
        </p:nvGraphicFramePr>
        <p:xfrm>
          <a:off x="401456" y="2060848"/>
          <a:ext cx="3505257" cy="3003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m 17"/>
          <p:cNvGraphicFramePr/>
          <p:nvPr>
            <p:extLst>
              <p:ext uri="{D42A27DB-BD31-4B8C-83A1-F6EECF244321}">
                <p14:modId xmlns:p14="http://schemas.microsoft.com/office/powerpoint/2010/main" val="2281140248"/>
              </p:ext>
            </p:extLst>
          </p:nvPr>
        </p:nvGraphicFramePr>
        <p:xfrm>
          <a:off x="5218580" y="1960963"/>
          <a:ext cx="3650010" cy="1943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m 18"/>
          <p:cNvGraphicFramePr/>
          <p:nvPr>
            <p:extLst>
              <p:ext uri="{D42A27DB-BD31-4B8C-83A1-F6EECF244321}">
                <p14:modId xmlns:p14="http://schemas.microsoft.com/office/powerpoint/2010/main" val="508374140"/>
              </p:ext>
            </p:extLst>
          </p:nvPr>
        </p:nvGraphicFramePr>
        <p:xfrm>
          <a:off x="5233655" y="4261779"/>
          <a:ext cx="3650010" cy="2202976"/>
        </p:xfrm>
        <a:graphic>
          <a:graphicData uri="http://schemas.openxmlformats.org/drawingml/2006/chart">
            <c:chart xmlns:c="http://schemas.openxmlformats.org/drawingml/2006/chart" xmlns:r="http://schemas.openxmlformats.org/officeDocument/2006/relationships" r:id="rId5"/>
          </a:graphicData>
        </a:graphic>
      </p:graphicFrame>
      <p:sp>
        <p:nvSpPr>
          <p:cNvPr id="1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spTree>
    <p:extLst>
      <p:ext uri="{BB962C8B-B14F-4D97-AF65-F5344CB8AC3E}">
        <p14:creationId xmlns:p14="http://schemas.microsoft.com/office/powerpoint/2010/main" val="285790369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lnSpcReduction="10000"/>
          </a:bodyPr>
          <a:lstStyle/>
          <a:p>
            <a:pPr marL="0" indent="0">
              <a:lnSpc>
                <a:spcPct val="110000"/>
              </a:lnSpc>
              <a:spcAft>
                <a:spcPts val="600"/>
              </a:spcAft>
              <a:buNone/>
            </a:pPr>
            <a:r>
              <a:rPr lang="fr-FR" sz="1800" b="0" i="0" strike="noStrike" cap="none" spc="0" baseline="0" dirty="0">
                <a:solidFill>
                  <a:srgbClr val="000000"/>
                </a:solidFill>
                <a:effectLst/>
                <a:latin typeface="Open Sans"/>
                <a:ea typeface="Open Sans"/>
                <a:cs typeface="Open Sans"/>
              </a:rPr>
              <a:t>Le </a:t>
            </a:r>
            <a:r>
              <a:rPr lang="fr-FR" sz="1800" i="0" strike="noStrike" cap="none" spc="0" baseline="0" dirty="0">
                <a:solidFill>
                  <a:srgbClr val="000000"/>
                </a:solidFill>
                <a:effectLst/>
                <a:latin typeface="Open Sans"/>
                <a:ea typeface="Open Sans"/>
                <a:cs typeface="Open Sans"/>
              </a:rPr>
              <a:t>Comité fédéral pour l’aide sociale à l’enfance et à la jeunesse (</a:t>
            </a:r>
            <a:r>
              <a:rPr lang="de-DE" sz="1800" b="1" i="0" strike="noStrike" cap="none" spc="0" baseline="0" dirty="0">
                <a:solidFill>
                  <a:srgbClr val="000000"/>
                </a:solidFill>
                <a:effectLst/>
                <a:latin typeface="Open Sans"/>
                <a:ea typeface="Open Sans"/>
                <a:cs typeface="Open Sans"/>
              </a:rPr>
              <a:t>Arbeitsgemeinschaft für Kinder- und Jugendhilfe – AGJ)</a:t>
            </a:r>
            <a:r>
              <a:rPr lang="fr-FR" sz="1800" i="0" strike="noStrike" cap="none" spc="0" baseline="0" dirty="0">
                <a:solidFill>
                  <a:srgbClr val="000000"/>
                </a:solidFill>
                <a:effectLst/>
                <a:latin typeface="Open Sans"/>
                <a:ea typeface="Open Sans"/>
                <a:cs typeface="Open Sans"/>
              </a:rPr>
              <a:t> </a:t>
            </a:r>
            <a:r>
              <a:rPr lang="fr-FR" sz="1800" b="0" i="0" strike="noStrike" cap="none" spc="0" baseline="0" dirty="0">
                <a:solidFill>
                  <a:srgbClr val="000000"/>
                </a:solidFill>
                <a:effectLst/>
                <a:latin typeface="Open Sans"/>
                <a:ea typeface="Open Sans"/>
                <a:cs typeface="Open Sans"/>
              </a:rPr>
              <a:t>couvre le domaine d’intervention de l’aide sociale à l’enfance et à la jeunesse dans son intégralité. Il regroupe une centaine d’acteurs fédéraux publics et privés.</a:t>
            </a:r>
          </a:p>
          <a:p>
            <a:pPr marL="0" indent="0">
              <a:lnSpc>
                <a:spcPct val="110000"/>
              </a:lnSpc>
              <a:spcAft>
                <a:spcPts val="600"/>
              </a:spcAft>
              <a:buNone/>
            </a:pPr>
            <a:r>
              <a:rPr lang="fr-FR" sz="1800" b="0" dirty="0">
                <a:latin typeface="Open Sans"/>
                <a:ea typeface="Open Sans"/>
                <a:cs typeface="Open Sans"/>
              </a:rPr>
              <a:t>Le travail social </a:t>
            </a:r>
            <a:r>
              <a:rPr lang="fr-FR" sz="1800" b="0" i="0" strike="noStrike" cap="none" spc="0" baseline="0" dirty="0">
                <a:solidFill>
                  <a:srgbClr val="000000"/>
                </a:solidFill>
                <a:effectLst/>
                <a:latin typeface="Open Sans"/>
                <a:ea typeface="Open Sans"/>
                <a:cs typeface="Open Sans"/>
              </a:rPr>
              <a:t>dans son ensemble</a:t>
            </a:r>
            <a:r>
              <a:rPr lang="fr-FR" sz="1800" b="0" dirty="0">
                <a:latin typeface="Open Sans"/>
                <a:ea typeface="Open Sans"/>
                <a:cs typeface="Open Sans"/>
              </a:rPr>
              <a:t> </a:t>
            </a:r>
            <a:r>
              <a:rPr lang="fr-FR" sz="1800" b="0" i="0" strike="noStrike" cap="none" spc="0" baseline="0" dirty="0">
                <a:solidFill>
                  <a:srgbClr val="000000"/>
                </a:solidFill>
                <a:effectLst/>
                <a:latin typeface="Open Sans"/>
                <a:ea typeface="Open Sans"/>
                <a:cs typeface="Open Sans"/>
              </a:rPr>
              <a:t>est majoritairement assuré par l’</a:t>
            </a:r>
            <a:r>
              <a:rPr lang="fr-FR" sz="1800" i="0" strike="noStrike" cap="none" spc="0" baseline="0" dirty="0">
                <a:solidFill>
                  <a:srgbClr val="000000"/>
                </a:solidFill>
                <a:effectLst/>
                <a:latin typeface="Open Sans"/>
                <a:ea typeface="Open Sans"/>
                <a:cs typeface="Open Sans"/>
              </a:rPr>
              <a:t>Association allemande en faveur de l’aide publique et privée (</a:t>
            </a:r>
            <a:r>
              <a:rPr lang="de-DE" sz="1800" i="0" strike="noStrike" cap="none" spc="0" baseline="0" dirty="0">
                <a:solidFill>
                  <a:srgbClr val="000000"/>
                </a:solidFill>
                <a:effectLst/>
                <a:latin typeface="Open Sans"/>
                <a:ea typeface="Open Sans"/>
                <a:cs typeface="Open Sans"/>
              </a:rPr>
              <a:t>Deutscher Verein für öffentliche und private Fürsorge, DV)</a:t>
            </a:r>
            <a:r>
              <a:rPr lang="fr-FR" sz="1800" b="0" i="0" strike="noStrike" cap="none" spc="0" baseline="0" dirty="0">
                <a:solidFill>
                  <a:srgbClr val="000000"/>
                </a:solidFill>
                <a:effectLst/>
                <a:latin typeface="Open Sans"/>
                <a:ea typeface="Open Sans"/>
                <a:cs typeface="Open Sans"/>
              </a:rPr>
              <a:t>, dont la structure assure l’équilibre entre les voix des collectivités locales et celles des organismes indépendants de l’action sanitaire et sociale. </a:t>
            </a:r>
          </a:p>
          <a:p>
            <a:pPr marL="0" indent="0">
              <a:lnSpc>
                <a:spcPct val="110000"/>
              </a:lnSpc>
              <a:buNone/>
            </a:pPr>
            <a:r>
              <a:rPr lang="fr-FR" sz="1800" b="0" i="0" strike="noStrike" cap="none" spc="0" baseline="0" dirty="0">
                <a:solidFill>
                  <a:srgbClr val="000000"/>
                </a:solidFill>
                <a:effectLst/>
                <a:latin typeface="Open Sans"/>
                <a:ea typeface="Open Sans"/>
                <a:cs typeface="Open Sans"/>
              </a:rPr>
              <a:t>Le principal institut de recherche dédié à l’aide sociale à l’enfance et à la jeunesse est le </a:t>
            </a:r>
            <a:r>
              <a:rPr lang="fr-FR" sz="1800" i="0" strike="noStrike" cap="none" spc="0" baseline="0" dirty="0">
                <a:solidFill>
                  <a:srgbClr val="000000"/>
                </a:solidFill>
                <a:effectLst/>
                <a:latin typeface="Open Sans"/>
                <a:ea typeface="Open Sans"/>
                <a:cs typeface="Open Sans"/>
              </a:rPr>
              <a:t>Deutsches </a:t>
            </a:r>
            <a:r>
              <a:rPr lang="fr-FR" sz="1800" i="0" strike="noStrike" cap="none" spc="0" baseline="0" dirty="0" err="1">
                <a:solidFill>
                  <a:srgbClr val="000000"/>
                </a:solidFill>
                <a:effectLst/>
                <a:latin typeface="Open Sans"/>
                <a:ea typeface="Open Sans"/>
                <a:cs typeface="Open Sans"/>
              </a:rPr>
              <a:t>Jugendinstitut</a:t>
            </a:r>
            <a:r>
              <a:rPr lang="fr-FR" sz="1800" b="0" i="0" strike="noStrike" cap="none" spc="0" baseline="0" dirty="0">
                <a:solidFill>
                  <a:srgbClr val="000000"/>
                </a:solidFill>
                <a:effectLst/>
                <a:latin typeface="Open Sans"/>
                <a:ea typeface="Open Sans"/>
                <a:cs typeface="Open Sans"/>
              </a:rPr>
              <a:t>, situé à Munich. Il s’agit de l’un des plus grands centres de recherche en sciences sociales </a:t>
            </a:r>
            <a:r>
              <a:rPr lang="fr-FR" sz="1800" b="0" dirty="0">
                <a:latin typeface="Open Sans"/>
                <a:ea typeface="Open Sans"/>
                <a:cs typeface="Open Sans"/>
              </a:rPr>
              <a:t>d’</a:t>
            </a:r>
            <a:r>
              <a:rPr lang="fr-FR" sz="1800" b="0" i="0" strike="noStrike" cap="none" spc="0" baseline="0" dirty="0">
                <a:solidFill>
                  <a:srgbClr val="000000"/>
                </a:solidFill>
                <a:effectLst/>
                <a:latin typeface="Open Sans"/>
                <a:ea typeface="Open Sans"/>
                <a:cs typeface="Open Sans"/>
              </a:rPr>
              <a:t>Europe.</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4000" cy="428738"/>
          </a:xfrm>
        </p:spPr>
        <p:txBody>
          <a:bodyPr>
            <a:noAutofit/>
          </a:bodyPr>
          <a:lstStyle/>
          <a:p>
            <a:r>
              <a:rPr lang="fr-FR" sz="2200" b="1" i="0" strike="noStrike" cap="none" spc="0" baseline="0" dirty="0">
                <a:solidFill>
                  <a:srgbClr val="000000"/>
                </a:solidFill>
                <a:effectLst/>
                <a:latin typeface="Open Sans"/>
                <a:ea typeface="Open Sans"/>
                <a:cs typeface="Open Sans"/>
              </a:rPr>
              <a:t>3.1.6 Organisations faîtières et instituts de recherche de l’aide</a:t>
            </a:r>
            <a:br>
              <a:rPr sz="2200" dirty="0"/>
            </a:br>
            <a:r>
              <a:rPr lang="fr-FR" sz="2200" b="1" i="0" strike="noStrike" cap="none" spc="0" baseline="0" dirty="0">
                <a:solidFill>
                  <a:srgbClr val="000000"/>
                </a:solidFill>
                <a:effectLst/>
                <a:latin typeface="Open Sans"/>
                <a:ea typeface="Open Sans"/>
                <a:cs typeface="Open Sans"/>
              </a:rPr>
              <a:t> sociale à l’enfance et à la jeunesse</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spTree>
    <p:extLst>
      <p:ext uri="{BB962C8B-B14F-4D97-AF65-F5344CB8AC3E}">
        <p14:creationId xmlns:p14="http://schemas.microsoft.com/office/powerpoint/2010/main" val="26349892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836712"/>
            <a:ext cx="8458200" cy="428738"/>
          </a:xfrm>
        </p:spPr>
        <p:txBody>
          <a:bodyPr>
            <a:noAutofit/>
          </a:bodyPr>
          <a:lstStyle/>
          <a:p>
            <a:r>
              <a:rPr lang="fr-FR" sz="2200" b="1" i="0" strike="noStrike" cap="none" spc="0" baseline="0" dirty="0">
                <a:solidFill>
                  <a:srgbClr val="000000"/>
                </a:solidFill>
                <a:effectLst/>
                <a:latin typeface="Open Sans"/>
                <a:ea typeface="Open Sans"/>
                <a:cs typeface="Open Sans"/>
              </a:rPr>
              <a:t>1.1.4 Milieux de jeunes en Allemagne : différences et points communs</a:t>
            </a:r>
            <a:endParaRPr lang="de-DE" dirty="0"/>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pic>
        <p:nvPicPr>
          <p:cNvPr id="3" name="Grafik 2"/>
          <p:cNvPicPr>
            <a:picLocks noChangeAspect="1"/>
          </p:cNvPicPr>
          <p:nvPr/>
        </p:nvPicPr>
        <p:blipFill>
          <a:blip r:embed="rId3"/>
          <a:srcRect/>
          <a:stretch/>
        </p:blipFill>
        <p:spPr>
          <a:xfrm>
            <a:off x="1223765" y="1485272"/>
            <a:ext cx="6870715" cy="4840793"/>
          </a:xfrm>
          <a:prstGeom prst="rect">
            <a:avLst/>
          </a:prstGeom>
        </p:spPr>
      </p:pic>
      <p:sp>
        <p:nvSpPr>
          <p:cNvPr id="6" name="Textfeld 5"/>
          <p:cNvSpPr txBox="1"/>
          <p:nvPr/>
        </p:nvSpPr>
        <p:spPr>
          <a:xfrm>
            <a:off x="7524328" y="6212051"/>
            <a:ext cx="1584176" cy="167640"/>
          </a:xfrm>
          <a:prstGeom prst="rect">
            <a:avLst/>
          </a:prstGeom>
          <a:noFill/>
        </p:spPr>
        <p:txBody>
          <a:bodyPr wrap="square" rtlCol="0">
            <a:spAutoFit/>
          </a:bodyPr>
          <a:lstStyle/>
          <a:p>
            <a:r>
              <a:rPr lang="fr-FR" sz="500" b="0" i="0" strike="noStrike" cap="none" spc="0" baseline="0">
                <a:solidFill>
                  <a:srgbClr val="293341"/>
                </a:solidFill>
                <a:effectLst/>
                <a:latin typeface="Open Sans"/>
                <a:ea typeface="Open Sans"/>
                <a:cs typeface="Open Sans"/>
              </a:rPr>
              <a:t>© Sinus Markt- und Sozialforschung GmbH</a:t>
            </a:r>
          </a:p>
        </p:txBody>
      </p:sp>
    </p:spTree>
    <p:extLst>
      <p:ext uri="{BB962C8B-B14F-4D97-AF65-F5344CB8AC3E}">
        <p14:creationId xmlns:p14="http://schemas.microsoft.com/office/powerpoint/2010/main" val="405195132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4000" cy="428738"/>
          </a:xfrm>
        </p:spPr>
        <p:txBody>
          <a:bodyPr>
            <a:noAutofit/>
          </a:bodyPr>
          <a:lstStyle/>
          <a:p>
            <a:r>
              <a:rPr lang="fr-FR" sz="2200" b="1" i="0" strike="noStrike" cap="none" spc="0" baseline="0" dirty="0">
                <a:solidFill>
                  <a:srgbClr val="000000"/>
                </a:solidFill>
                <a:effectLst/>
                <a:latin typeface="Open Sans"/>
                <a:ea typeface="Open Sans"/>
                <a:cs typeface="Open Sans"/>
              </a:rPr>
              <a:t>3.1.7 Structures de l’aide sociale à l’enfance et à la jeunesse en République fédérale d'Allemagne - 1ère partie</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pic>
        <p:nvPicPr>
          <p:cNvPr id="8" name="Inhaltsplatzhalter 7">
            <a:extLst>
              <a:ext uri="{FF2B5EF4-FFF2-40B4-BE49-F238E27FC236}">
                <a16:creationId xmlns:a16="http://schemas.microsoft.com/office/drawing/2014/main" id="{E40655A6-7183-278E-36AA-A16827DA281F}"/>
              </a:ext>
            </a:extLst>
          </p:cNvPr>
          <p:cNvPicPr>
            <a:picLocks noGrp="1" noChangeAspect="1"/>
          </p:cNvPicPr>
          <p:nvPr>
            <p:ph idx="1"/>
          </p:nvPr>
        </p:nvPicPr>
        <p:blipFill>
          <a:blip r:embed="rId3"/>
          <a:stretch>
            <a:fillRect/>
          </a:stretch>
        </p:blipFill>
        <p:spPr>
          <a:xfrm>
            <a:off x="1115617" y="1488474"/>
            <a:ext cx="6753902" cy="4748838"/>
          </a:xfrm>
        </p:spPr>
      </p:pic>
    </p:spTree>
    <p:extLst>
      <p:ext uri="{BB962C8B-B14F-4D97-AF65-F5344CB8AC3E}">
        <p14:creationId xmlns:p14="http://schemas.microsoft.com/office/powerpoint/2010/main" val="322637900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4000" cy="428738"/>
          </a:xfrm>
        </p:spPr>
        <p:txBody>
          <a:bodyPr>
            <a:noAutofit/>
          </a:bodyPr>
          <a:lstStyle/>
          <a:p>
            <a:r>
              <a:rPr lang="fr-FR" sz="2200" b="1" i="0" strike="noStrike" cap="none" spc="0" baseline="0" dirty="0">
                <a:solidFill>
                  <a:srgbClr val="000000"/>
                </a:solidFill>
                <a:effectLst/>
                <a:latin typeface="Open Sans"/>
                <a:ea typeface="Open Sans"/>
                <a:cs typeface="Open Sans"/>
              </a:rPr>
              <a:t>3.1.8 Structures de l’aide sociale à l’enfance et à la jeunesse en République fédérale d'Allemagne - 2ème partie</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fr-FR" sz="800" b="1" i="0" strike="noStrike" cap="none" spc="0" baseline="0" dirty="0">
                <a:solidFill>
                  <a:srgbClr val="435A66"/>
                </a:solidFill>
                <a:effectLst/>
                <a:latin typeface="Open Sans"/>
                <a:ea typeface="Open Sans"/>
                <a:cs typeface="Open Sans"/>
              </a:rPr>
              <a:t>3. Structures – Institutions</a:t>
            </a:r>
          </a:p>
        </p:txBody>
      </p:sp>
      <p:pic>
        <p:nvPicPr>
          <p:cNvPr id="8" name="Inhaltsplatzhalter 7">
            <a:extLst>
              <a:ext uri="{FF2B5EF4-FFF2-40B4-BE49-F238E27FC236}">
                <a16:creationId xmlns:a16="http://schemas.microsoft.com/office/drawing/2014/main" id="{1ED392E1-2E44-33E2-8B6B-3FD7C517D78D}"/>
              </a:ext>
            </a:extLst>
          </p:cNvPr>
          <p:cNvPicPr>
            <a:picLocks noGrp="1" noChangeAspect="1"/>
          </p:cNvPicPr>
          <p:nvPr>
            <p:ph idx="1"/>
          </p:nvPr>
        </p:nvPicPr>
        <p:blipFill>
          <a:blip r:embed="rId3"/>
          <a:stretch>
            <a:fillRect/>
          </a:stretch>
        </p:blipFill>
        <p:spPr>
          <a:xfrm>
            <a:off x="1259632" y="1484783"/>
            <a:ext cx="6624736" cy="4813285"/>
          </a:xfrm>
        </p:spPr>
      </p:pic>
    </p:spTree>
    <p:extLst>
      <p:ext uri="{BB962C8B-B14F-4D97-AF65-F5344CB8AC3E}">
        <p14:creationId xmlns:p14="http://schemas.microsoft.com/office/powerpoint/2010/main" val="168602525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dirty="0">
                <a:solidFill>
                  <a:srgbClr val="000000"/>
                </a:solidFill>
                <a:effectLst/>
                <a:latin typeface="Open Sans SemiBold"/>
                <a:ea typeface="Open Sans SemiBold"/>
                <a:cs typeface="Open Sans SemiBold"/>
              </a:rPr>
              <a:t>3. Structures</a:t>
            </a:r>
          </a:p>
        </p:txBody>
      </p:sp>
      <p:sp>
        <p:nvSpPr>
          <p:cNvPr id="5" name="Untertitel 4"/>
          <p:cNvSpPr>
            <a:spLocks noGrp="1"/>
          </p:cNvSpPr>
          <p:nvPr>
            <p:ph type="subTitle" idx="1"/>
          </p:nvPr>
        </p:nvSpPr>
        <p:spPr>
          <a:xfrm>
            <a:off x="685800" y="3836391"/>
            <a:ext cx="7772399" cy="1320801"/>
          </a:xfrm>
        </p:spPr>
        <p:txBody>
          <a:bodyPr/>
          <a:lstStyle/>
          <a:p>
            <a:endParaRPr lang="de-DE" dirty="0"/>
          </a:p>
          <a:p>
            <a:r>
              <a:rPr lang="fr-FR" sz="2400" b="0" i="0" strike="noStrike" cap="none" spc="0" baseline="0" dirty="0">
                <a:solidFill>
                  <a:srgbClr val="000000"/>
                </a:solidFill>
                <a:effectLst/>
                <a:latin typeface="Open Sans"/>
                <a:ea typeface="Open Sans"/>
                <a:cs typeface="Open Sans"/>
              </a:rPr>
              <a:t>3.2 Orientations et principes</a:t>
            </a:r>
          </a:p>
        </p:txBody>
      </p:sp>
    </p:spTree>
    <p:extLst>
      <p:ext uri="{BB962C8B-B14F-4D97-AF65-F5344CB8AC3E}">
        <p14:creationId xmlns:p14="http://schemas.microsoft.com/office/powerpoint/2010/main" val="361503912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92500" lnSpcReduction="20000"/>
          </a:bodyPr>
          <a:lstStyle/>
          <a:p>
            <a:pPr marL="0" indent="0">
              <a:buNone/>
            </a:pPr>
            <a:r>
              <a:rPr lang="fr-FR" sz="1800" b="1" i="0" strike="noStrike" cap="none" spc="0" baseline="0" dirty="0">
                <a:solidFill>
                  <a:srgbClr val="000000"/>
                </a:solidFill>
                <a:effectLst/>
                <a:latin typeface="Open Sans"/>
                <a:ea typeface="Open Sans"/>
                <a:cs typeface="Open Sans"/>
              </a:rPr>
              <a:t>Subsidiarité :</a:t>
            </a:r>
          </a:p>
          <a:p>
            <a:pPr lvl="1"/>
            <a:r>
              <a:rPr lang="fr-FR" sz="1500" dirty="0">
                <a:latin typeface="Open Sans"/>
                <a:ea typeface="Open Sans"/>
                <a:cs typeface="Open Sans"/>
              </a:rPr>
              <a:t>Ce que l’individu, la famille, un groupe ou une association peut faire de son propre chef, n’a pas lieu d’être pris en charge par une instance supérieure ni par l’État.</a:t>
            </a:r>
          </a:p>
          <a:p>
            <a:pPr lvl="1"/>
            <a:r>
              <a:rPr lang="fr-FR" sz="1500" dirty="0">
                <a:latin typeface="Open Sans"/>
                <a:ea typeface="Open Sans"/>
                <a:cs typeface="Open Sans"/>
              </a:rPr>
              <a:t>Ce principe va néanmoins de pair avec l’obligation faite à l’</a:t>
            </a:r>
            <a:r>
              <a:rPr lang="fr-FR" sz="1600" b="0" dirty="0">
                <a:latin typeface="Open Sans"/>
                <a:ea typeface="Open Sans"/>
                <a:cs typeface="Open Sans"/>
              </a:rPr>
              <a:t>État</a:t>
            </a:r>
            <a:r>
              <a:rPr lang="fr-FR" sz="1500" dirty="0">
                <a:latin typeface="Open Sans"/>
                <a:ea typeface="Open Sans"/>
                <a:cs typeface="Open Sans"/>
              </a:rPr>
              <a:t> de renforcer ces petites entités – si nécessaire – afin qu’elles puissent assurer leurs activités. </a:t>
            </a:r>
          </a:p>
          <a:p>
            <a:pPr lvl="1"/>
            <a:r>
              <a:rPr lang="fr-FR" sz="1500" dirty="0">
                <a:latin typeface="Open Sans"/>
                <a:ea typeface="Open Sans"/>
                <a:cs typeface="Open Sans"/>
              </a:rPr>
              <a:t>Dans le champ de l’aide sociale à l’enfance et à la jeunesse, le principe de subsidiarité se traduit concrètement par la priorité conditionnelle accordée à ces entités sur la puissance publique pour la prestation de services </a:t>
            </a:r>
            <a:r>
              <a:rPr lang="fr-FR" sz="1500" b="0" i="0" strike="noStrike" cap="none" spc="0" baseline="0" dirty="0">
                <a:solidFill>
                  <a:srgbClr val="000000"/>
                </a:solidFill>
                <a:effectLst/>
                <a:latin typeface="Open Sans"/>
                <a:ea typeface="Open Sans"/>
                <a:cs typeface="Open Sans"/>
              </a:rPr>
              <a:t>(art. 4, al. 2 du SGB VIII).</a:t>
            </a:r>
          </a:p>
          <a:p>
            <a:pPr marL="0" indent="0">
              <a:buNone/>
            </a:pPr>
            <a:r>
              <a:rPr lang="fr-FR" sz="1800" dirty="0">
                <a:latin typeface="Open Sans"/>
                <a:ea typeface="Open Sans"/>
                <a:cs typeface="Open Sans"/>
              </a:rPr>
              <a:t>Responsabilité globale de la puissance publique en matière d’aide sociale à l’enfance et à la jeunesse</a:t>
            </a:r>
          </a:p>
          <a:p>
            <a:pPr lvl="1"/>
            <a:r>
              <a:rPr lang="fr-FR" sz="1500" dirty="0">
                <a:latin typeface="Open Sans"/>
                <a:ea typeface="Open Sans"/>
                <a:cs typeface="Open Sans"/>
              </a:rPr>
              <a:t>Les acteurs publics de l’aide sociale à l’enfance et à la jeunesse portent « l’entière responsabilité, y compris pour la planification, de la réalisation des missions qui leur sont dévolues par le Livre VIII du Code de la Sécurité et de l’action sociales »  (art. 79, al. 1 du SGB VIII).</a:t>
            </a:r>
          </a:p>
          <a:p>
            <a:pPr lvl="1"/>
            <a:r>
              <a:rPr lang="fr-FR" sz="1500" dirty="0">
                <a:latin typeface="Open Sans"/>
                <a:ea typeface="Open Sans"/>
                <a:cs typeface="Open Sans"/>
              </a:rPr>
              <a:t>La puissance publique assume également la responsabilité fondamentale d’assurer la qualité, notamment en matière de garantie des droits des enfants dans les institutions, et celle de les protéger de la violence </a:t>
            </a:r>
            <a:r>
              <a:rPr lang="fr-FR" sz="1500" b="0" i="0" strike="noStrike" cap="none" spc="0" baseline="0" dirty="0">
                <a:solidFill>
                  <a:srgbClr val="000000"/>
                </a:solidFill>
                <a:effectLst/>
                <a:latin typeface="Open Sans"/>
                <a:ea typeface="Open Sans"/>
                <a:cs typeface="Open Sans"/>
              </a:rPr>
              <a:t>(art. 79a du SGB VIII).</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3.2.1 Subsidiarité et responsabilité globale</a:t>
            </a: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a:t>
            </a:r>
            <a:r>
              <a:rPr lang="fr-FR" dirty="0">
                <a:solidFill>
                  <a:srgbClr val="435A66"/>
                </a:solidFill>
                <a:latin typeface="Open Sans"/>
                <a:ea typeface="Open Sans"/>
                <a:cs typeface="Open Sans"/>
              </a:rPr>
              <a:t>O</a:t>
            </a:r>
            <a:r>
              <a:rPr lang="fr-FR" sz="800" b="1" i="0" strike="noStrike" cap="none" spc="0" baseline="0" dirty="0">
                <a:solidFill>
                  <a:srgbClr val="435A66"/>
                </a:solidFill>
                <a:effectLst/>
                <a:latin typeface="Open Sans"/>
                <a:ea typeface="Open Sans"/>
                <a:cs typeface="Open Sans"/>
              </a:rPr>
              <a:t>rientations et principes</a:t>
            </a:r>
          </a:p>
        </p:txBody>
      </p:sp>
    </p:spTree>
    <p:extLst>
      <p:ext uri="{BB962C8B-B14F-4D97-AF65-F5344CB8AC3E}">
        <p14:creationId xmlns:p14="http://schemas.microsoft.com/office/powerpoint/2010/main" val="54417705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55491"/>
            <a:ext cx="9144000" cy="615752"/>
          </a:xfrm>
        </p:spPr>
        <p:txBody>
          <a:bodyPr>
            <a:noAutofit/>
          </a:bodyPr>
          <a:lstStyle/>
          <a:p>
            <a:r>
              <a:rPr lang="fr-FR" sz="2200" b="1" i="0" strike="noStrike" cap="none" spc="0" baseline="0" dirty="0">
                <a:solidFill>
                  <a:srgbClr val="000000"/>
                </a:solidFill>
                <a:effectLst/>
                <a:latin typeface="Open Sans"/>
                <a:ea typeface="Open Sans"/>
                <a:cs typeface="Open Sans"/>
              </a:rPr>
              <a:t>3.2.2 </a:t>
            </a:r>
            <a:r>
              <a:rPr lang="fr-FR" dirty="0">
                <a:latin typeface="Open Sans"/>
                <a:ea typeface="Open Sans"/>
                <a:cs typeface="Open Sans"/>
              </a:rPr>
              <a:t>Les c</a:t>
            </a:r>
            <a:r>
              <a:rPr lang="fr-FR" sz="2200" b="1" i="0" strike="noStrike" cap="none" spc="0" baseline="0" dirty="0">
                <a:solidFill>
                  <a:srgbClr val="000000"/>
                </a:solidFill>
                <a:effectLst/>
                <a:latin typeface="Open Sans"/>
                <a:ea typeface="Open Sans"/>
                <a:cs typeface="Open Sans"/>
              </a:rPr>
              <a:t>oncepts structurants de l’aide sociale à l’enfance et à la jeunesse</a:t>
            </a:r>
            <a:endParaRPr lang="de-DE" dirty="0">
              <a:solidFill>
                <a:srgbClr val="000000"/>
              </a:solidFill>
            </a:endParaRPr>
          </a:p>
        </p:txBody>
      </p:sp>
      <p:sp>
        <p:nvSpPr>
          <p:cNvPr id="6" name="Textfeld 5">
            <a:extLst>
              <a:ext uri="{FF2B5EF4-FFF2-40B4-BE49-F238E27FC236}">
                <a16:creationId xmlns:a16="http://schemas.microsoft.com/office/drawing/2014/main" id="{1CC41FF2-B43D-4600-A63A-07AE5668B007}"/>
              </a:ext>
            </a:extLst>
          </p:cNvPr>
          <p:cNvSpPr txBox="1"/>
          <p:nvPr/>
        </p:nvSpPr>
        <p:spPr>
          <a:xfrm>
            <a:off x="600670" y="1528101"/>
            <a:ext cx="8076987" cy="4791055"/>
          </a:xfrm>
          <a:prstGeom prst="rect">
            <a:avLst/>
          </a:prstGeom>
          <a:noFill/>
        </p:spPr>
        <p:txBody>
          <a:bodyPr wrap="square" rtlCol="0">
            <a:spAutoFit/>
          </a:bodyPr>
          <a:lstStyle/>
          <a:p>
            <a:r>
              <a:rPr lang="fr-FR" dirty="0">
                <a:solidFill>
                  <a:srgbClr val="000000"/>
                </a:solidFill>
                <a:latin typeface="Open Sans"/>
                <a:ea typeface="Open Sans"/>
                <a:cs typeface="Open Sans"/>
              </a:rPr>
              <a:t>L</a:t>
            </a:r>
            <a:r>
              <a:rPr lang="fr-FR" sz="1800" b="0" i="0" strike="noStrike" cap="none" spc="0" baseline="0" dirty="0">
                <a:solidFill>
                  <a:srgbClr val="000000"/>
                </a:solidFill>
                <a:effectLst/>
                <a:latin typeface="Open Sans"/>
                <a:ea typeface="Open Sans"/>
                <a:cs typeface="Open Sans"/>
              </a:rPr>
              <a:t>es débats entre spécialistes de l’aide </a:t>
            </a:r>
            <a:r>
              <a:rPr lang="fr-FR" dirty="0">
                <a:solidFill>
                  <a:srgbClr val="000000"/>
                </a:solidFill>
                <a:latin typeface="Open Sans"/>
                <a:ea typeface="Open Sans"/>
                <a:cs typeface="Open Sans"/>
              </a:rPr>
              <a:t>sociale à l’enfance et à la jeunesse sont émaillés de discussions </a:t>
            </a:r>
            <a:r>
              <a:rPr lang="fr-FR" sz="1800" b="0" i="0" strike="noStrike" cap="none" spc="0" baseline="0" dirty="0">
                <a:solidFill>
                  <a:srgbClr val="000000"/>
                </a:solidFill>
                <a:effectLst/>
                <a:latin typeface="Open Sans"/>
                <a:ea typeface="Open Sans"/>
                <a:cs typeface="Open Sans"/>
              </a:rPr>
              <a:t>conceptuelles portant sur d</a:t>
            </a:r>
            <a:r>
              <a:rPr lang="fr-FR" dirty="0">
                <a:solidFill>
                  <a:srgbClr val="000000"/>
                </a:solidFill>
                <a:latin typeface="Open Sans"/>
                <a:ea typeface="Open Sans"/>
                <a:cs typeface="Open Sans"/>
              </a:rPr>
              <a:t>es </a:t>
            </a:r>
            <a:r>
              <a:rPr lang="fr-FR" sz="1800" b="1" i="0" strike="noStrike" cap="none" spc="0" baseline="0" dirty="0">
                <a:solidFill>
                  <a:srgbClr val="000000"/>
                </a:solidFill>
                <a:effectLst/>
                <a:latin typeface="Open Sans"/>
                <a:ea typeface="Open Sans"/>
                <a:cs typeface="Open Sans"/>
              </a:rPr>
              <a:t>notions qui revêtent une importance capitale pour la légitimité du champ.</a:t>
            </a:r>
            <a:r>
              <a:rPr lang="fr-FR" dirty="0">
                <a:solidFill>
                  <a:srgbClr val="000000"/>
                </a:solidFill>
                <a:latin typeface="Open Sans"/>
                <a:ea typeface="Open Sans"/>
                <a:cs typeface="Open Sans"/>
              </a:rPr>
              <a:t> Ces concepts marquent ainsi de leur empreinte la base normative et technique </a:t>
            </a:r>
            <a:r>
              <a:rPr lang="fr-FR" sz="1800" b="0" i="0" strike="noStrike" cap="none" spc="0" baseline="0" dirty="0">
                <a:solidFill>
                  <a:srgbClr val="000000"/>
                </a:solidFill>
                <a:effectLst/>
                <a:latin typeface="Open Sans"/>
                <a:ea typeface="Open Sans"/>
                <a:cs typeface="Open Sans"/>
              </a:rPr>
              <a:t>de l’aide </a:t>
            </a:r>
            <a:r>
              <a:rPr lang="fr-FR" dirty="0">
                <a:solidFill>
                  <a:srgbClr val="000000"/>
                </a:solidFill>
                <a:latin typeface="Open Sans"/>
                <a:ea typeface="Open Sans"/>
                <a:cs typeface="Open Sans"/>
              </a:rPr>
              <a:t>sociale à l’enfance et à la jeunesse </a:t>
            </a:r>
            <a:r>
              <a:rPr lang="fr-FR" sz="1800" b="0" i="0" strike="noStrike" cap="none" spc="0" baseline="0" dirty="0">
                <a:solidFill>
                  <a:srgbClr val="000000"/>
                </a:solidFill>
                <a:effectLst/>
                <a:latin typeface="Open Sans"/>
                <a:ea typeface="Open Sans"/>
                <a:cs typeface="Open Sans"/>
              </a:rPr>
              <a:t>:</a:t>
            </a:r>
            <a:endParaRPr lang="de-DE" sz="1600" dirty="0">
              <a:solidFill>
                <a:srgbClr val="000000"/>
              </a:solidFill>
            </a:endParaRPr>
          </a:p>
          <a:p>
            <a:pPr marL="490538" lvl="1" indent="-220663" defTabSz="914400">
              <a:spcBef>
                <a:spcPts val="500"/>
              </a:spcBef>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P</a:t>
            </a:r>
            <a:r>
              <a:rPr lang="fr-FR" sz="1600" b="0" i="0" strike="noStrike" cap="none" spc="0" baseline="0" dirty="0">
                <a:solidFill>
                  <a:srgbClr val="000000"/>
                </a:solidFill>
                <a:effectLst/>
                <a:latin typeface="Open Sans"/>
                <a:ea typeface="Open Sans"/>
                <a:cs typeface="Open Sans"/>
              </a:rPr>
              <a:t>rise en compte du contex</a:t>
            </a:r>
            <a:r>
              <a:rPr lang="fr-FR" sz="1600" dirty="0">
                <a:solidFill>
                  <a:srgbClr val="000000"/>
                </a:solidFill>
                <a:latin typeface="Open Sans"/>
                <a:ea typeface="Open Sans"/>
                <a:cs typeface="Open Sans"/>
              </a:rPr>
              <a:t>te et des conditions de vie</a:t>
            </a:r>
            <a:endParaRPr lang="fr-FR" sz="1600" b="0" i="0" strike="noStrike" cap="none" spc="0" baseline="0" dirty="0">
              <a:solidFill>
                <a:srgbClr val="000000"/>
              </a:solidFill>
              <a:effectLst/>
              <a:latin typeface="Open Sans"/>
              <a:ea typeface="Open Sans"/>
              <a:cs typeface="Open Sans"/>
            </a:endParaRPr>
          </a:p>
          <a:p>
            <a:pPr marL="490538" lvl="1" indent="-220663" defTabSz="914400">
              <a:spcBef>
                <a:spcPts val="500"/>
              </a:spcBef>
              <a:buClr>
                <a:schemeClr val="accent3"/>
              </a:buClr>
              <a:buSzPct val="160000"/>
              <a:buFont typeface="Arial" panose="020B0604020202020204" pitchFamily="34" charset="0"/>
              <a:buChar char="•"/>
            </a:pPr>
            <a:r>
              <a:rPr lang="fr-FR" sz="1600" b="0" i="0" strike="noStrike" cap="none" spc="0" baseline="0" dirty="0">
                <a:solidFill>
                  <a:srgbClr val="000000"/>
                </a:solidFill>
                <a:effectLst/>
                <a:latin typeface="Open Sans"/>
                <a:ea typeface="Open Sans"/>
                <a:cs typeface="Open Sans"/>
              </a:rPr>
              <a:t>Participation, </a:t>
            </a:r>
            <a:r>
              <a:rPr lang="fr-FR" sz="1600" dirty="0">
                <a:solidFill>
                  <a:srgbClr val="000000"/>
                </a:solidFill>
                <a:latin typeface="Open Sans"/>
                <a:ea typeface="Open Sans"/>
                <a:cs typeface="Open Sans"/>
              </a:rPr>
              <a:t>c</a:t>
            </a:r>
            <a:r>
              <a:rPr lang="fr-FR" sz="1600" b="0" i="0" strike="noStrike" cap="none" spc="0" baseline="0" dirty="0">
                <a:solidFill>
                  <a:srgbClr val="000000"/>
                </a:solidFill>
                <a:effectLst/>
                <a:latin typeface="Open Sans"/>
                <a:ea typeface="Open Sans"/>
                <a:cs typeface="Open Sans"/>
              </a:rPr>
              <a:t>oproduction,</a:t>
            </a:r>
          </a:p>
          <a:p>
            <a:pPr marL="490538" lvl="1" indent="-220663" defTabSz="914400">
              <a:spcBef>
                <a:spcPts val="500"/>
              </a:spcBef>
              <a:buClr>
                <a:schemeClr val="accent3"/>
              </a:buClr>
              <a:buSzPct val="160000"/>
              <a:buFont typeface="Arial" panose="020B0604020202020204" pitchFamily="34" charset="0"/>
              <a:buChar char="•"/>
            </a:pPr>
            <a:r>
              <a:rPr lang="fr-FR" sz="1600" b="0" i="0" strike="noStrike" cap="none" spc="0" baseline="0" dirty="0">
                <a:solidFill>
                  <a:srgbClr val="000000"/>
                </a:solidFill>
                <a:effectLst/>
                <a:latin typeface="Open Sans"/>
                <a:ea typeface="Open Sans"/>
                <a:cs typeface="Open Sans"/>
              </a:rPr>
              <a:t>Empouvoirement, aide à l’autonomisation</a:t>
            </a:r>
          </a:p>
          <a:p>
            <a:pPr marL="490538" lvl="1" indent="-220663" defTabSz="914400">
              <a:spcBef>
                <a:spcPts val="500"/>
              </a:spcBef>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P</a:t>
            </a:r>
            <a:r>
              <a:rPr lang="fr-FR" sz="1600" b="0" i="0" strike="noStrike" cap="none" spc="0" baseline="0" dirty="0">
                <a:solidFill>
                  <a:srgbClr val="000000"/>
                </a:solidFill>
                <a:effectLst/>
                <a:latin typeface="Open Sans"/>
                <a:ea typeface="Open Sans"/>
                <a:cs typeface="Open Sans"/>
              </a:rPr>
              <a:t>rise en compte des ressources </a:t>
            </a:r>
            <a:endParaRPr lang="fr-FR" sz="1600" dirty="0">
              <a:solidFill>
                <a:srgbClr val="000000"/>
              </a:solidFill>
              <a:latin typeface="Open Sans"/>
              <a:ea typeface="Open Sans"/>
              <a:cs typeface="Open Sans"/>
            </a:endParaRPr>
          </a:p>
          <a:p>
            <a:pPr marL="490538" lvl="1" indent="-220663" defTabSz="914400">
              <a:spcBef>
                <a:spcPts val="500"/>
              </a:spcBef>
              <a:buClr>
                <a:schemeClr val="accent3"/>
              </a:buClr>
              <a:buSzPct val="160000"/>
              <a:buFont typeface="Arial" panose="020B0604020202020204" pitchFamily="34" charset="0"/>
              <a:buChar char="•"/>
            </a:pPr>
            <a:r>
              <a:rPr lang="fr-FR" sz="1600" b="0" i="0" strike="noStrike" cap="none" spc="0" baseline="0" dirty="0">
                <a:solidFill>
                  <a:srgbClr val="000000"/>
                </a:solidFill>
                <a:effectLst/>
                <a:latin typeface="Open Sans"/>
                <a:ea typeface="Open Sans"/>
                <a:cs typeface="Open Sans"/>
              </a:rPr>
              <a:t>Prévention,</a:t>
            </a:r>
          </a:p>
          <a:p>
            <a:pPr marL="490538" lvl="1" indent="-220663" defTabSz="914400">
              <a:spcBef>
                <a:spcPts val="500"/>
              </a:spcBef>
              <a:buClr>
                <a:schemeClr val="accent3"/>
              </a:buClr>
              <a:buSzPct val="160000"/>
              <a:buFont typeface="Arial" panose="020B0604020202020204" pitchFamily="34" charset="0"/>
              <a:buChar char="•"/>
            </a:pPr>
            <a:r>
              <a:rPr lang="fr-FR" sz="1600" b="0" i="0" strike="noStrike" cap="none" spc="0" baseline="0" dirty="0">
                <a:solidFill>
                  <a:srgbClr val="000000"/>
                </a:solidFill>
                <a:effectLst/>
                <a:latin typeface="Open Sans"/>
                <a:ea typeface="Open Sans"/>
                <a:cs typeface="Open Sans"/>
              </a:rPr>
              <a:t>Intégration, Inclusion,</a:t>
            </a:r>
          </a:p>
          <a:p>
            <a:pPr marL="490538" lvl="1" indent="-220663" defTabSz="914400">
              <a:spcBef>
                <a:spcPts val="500"/>
              </a:spcBef>
              <a:buClr>
                <a:schemeClr val="accent3"/>
              </a:buClr>
              <a:buSzPct val="160000"/>
              <a:buFont typeface="Arial" panose="020B0604020202020204" pitchFamily="34" charset="0"/>
              <a:buChar char="•"/>
            </a:pPr>
            <a:r>
              <a:rPr lang="fr-FR" sz="1600" b="0" i="0" strike="noStrike" cap="none" spc="0" baseline="0" dirty="0">
                <a:solidFill>
                  <a:srgbClr val="000000"/>
                </a:solidFill>
                <a:effectLst/>
                <a:latin typeface="Open Sans"/>
                <a:ea typeface="Open Sans"/>
                <a:cs typeface="Open Sans"/>
              </a:rPr>
              <a:t>Décentralisation, régionalisation, prise en compte de l’environnement social</a:t>
            </a:r>
          </a:p>
          <a:p>
            <a:pPr marL="269875" lvl="1" defTabSz="914400">
              <a:spcBef>
                <a:spcPts val="500"/>
              </a:spcBef>
              <a:buClr>
                <a:schemeClr val="accent3"/>
              </a:buClr>
              <a:buSzPct val="160000"/>
            </a:pPr>
            <a:endParaRPr lang="de-DE" sz="1600" dirty="0">
              <a:solidFill>
                <a:srgbClr val="000000"/>
              </a:solidFill>
            </a:endParaRPr>
          </a:p>
          <a:p>
            <a:r>
              <a:rPr lang="fr-FR" sz="1800" b="0" i="0" strike="noStrike" cap="none" spc="0" baseline="0" dirty="0">
                <a:solidFill>
                  <a:srgbClr val="000000"/>
                </a:solidFill>
                <a:effectLst/>
                <a:latin typeface="Open Sans"/>
                <a:ea typeface="Open Sans"/>
                <a:cs typeface="Open Sans"/>
              </a:rPr>
              <a:t>Tous ces concepts courants en Allemagne ne sont néanmoins pas exempts d’ambivalences et de champs de tensions sur lesquels il convient de réfléchir pour chaque situation discursive, structurelle et individuelle.</a:t>
            </a:r>
          </a:p>
        </p:txBody>
      </p:sp>
      <p:sp>
        <p:nvSpPr>
          <p:cNvPr id="9"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Orientations et principes</a:t>
            </a:r>
          </a:p>
        </p:txBody>
      </p:sp>
    </p:spTree>
    <p:extLst>
      <p:ext uri="{BB962C8B-B14F-4D97-AF65-F5344CB8AC3E}">
        <p14:creationId xmlns:p14="http://schemas.microsoft.com/office/powerpoint/2010/main" val="423942100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836712"/>
            <a:ext cx="8458200" cy="428738"/>
          </a:xfrm>
        </p:spPr>
        <p:txBody>
          <a:bodyPr>
            <a:noAutofit/>
          </a:bodyPr>
          <a:lstStyle/>
          <a:p>
            <a:r>
              <a:rPr lang="fr-FR" b="1" i="0" strike="noStrike" cap="none" spc="0" baseline="0" dirty="0">
                <a:solidFill>
                  <a:srgbClr val="000000"/>
                </a:solidFill>
                <a:effectLst/>
                <a:latin typeface="Open Sans"/>
                <a:ea typeface="Open Sans"/>
                <a:cs typeface="Open Sans"/>
              </a:rPr>
              <a:t>3.2.3 Les principes d’action de l’aide sociale à l’enfance et à la jeunesse</a:t>
            </a:r>
            <a:endParaRPr lang="de-DE" dirty="0">
              <a:solidFill>
                <a:srgbClr val="000000"/>
              </a:solidFill>
            </a:endParaRPr>
          </a:p>
        </p:txBody>
      </p:sp>
      <p:sp>
        <p:nvSpPr>
          <p:cNvPr id="8" name="Rechteck 7">
            <a:extLst>
              <a:ext uri="{FF2B5EF4-FFF2-40B4-BE49-F238E27FC236}">
                <a16:creationId xmlns:a16="http://schemas.microsoft.com/office/drawing/2014/main" id="{FE40BEE5-06C1-4A7E-9A6D-8B7859BDC077}"/>
              </a:ext>
            </a:extLst>
          </p:cNvPr>
          <p:cNvSpPr/>
          <p:nvPr/>
        </p:nvSpPr>
        <p:spPr>
          <a:xfrm>
            <a:off x="467544" y="1685162"/>
            <a:ext cx="8136904" cy="4303358"/>
          </a:xfrm>
          <a:prstGeom prst="rect">
            <a:avLst/>
          </a:prstGeom>
        </p:spPr>
        <p:txBody>
          <a:bodyPr wrap="square">
            <a:spAutoFit/>
          </a:bodyPr>
          <a:lstStyle/>
          <a:p>
            <a:pPr>
              <a:lnSpc>
                <a:spcPct val="115000"/>
              </a:lnSpc>
              <a:spcAft>
                <a:spcPts val="800"/>
              </a:spcAft>
            </a:pPr>
            <a:r>
              <a:rPr lang="fr-FR" b="1" dirty="0">
                <a:solidFill>
                  <a:srgbClr val="000000"/>
                </a:solidFill>
                <a:latin typeface="Open Sans"/>
                <a:ea typeface="Open Sans"/>
                <a:cs typeface="Open Sans"/>
              </a:rPr>
              <a:t>L’</a:t>
            </a:r>
            <a:r>
              <a:rPr lang="fr-FR" sz="1800" b="1" i="0" strike="noStrike" cap="none" spc="0" baseline="0" dirty="0">
                <a:solidFill>
                  <a:srgbClr val="000000"/>
                </a:solidFill>
                <a:effectLst/>
                <a:latin typeface="Open Sans"/>
                <a:ea typeface="Open Sans"/>
                <a:cs typeface="Open Sans"/>
              </a:rPr>
              <a:t>aide sociale à l’enfance et à la jeunesse doit, à travers ce qu’elle propose, veiller en permanence à l’autonomie de la personne. </a:t>
            </a:r>
            <a:r>
              <a:rPr lang="fr-FR" sz="1800" i="0" strike="noStrike" cap="none" spc="0" baseline="0" dirty="0">
                <a:solidFill>
                  <a:srgbClr val="000000"/>
                </a:solidFill>
                <a:effectLst/>
                <a:latin typeface="Open Sans"/>
                <a:ea typeface="Open Sans"/>
                <a:cs typeface="Open Sans"/>
              </a:rPr>
              <a:t>Chacune de s</a:t>
            </a:r>
            <a:r>
              <a:rPr lang="fr-FR" dirty="0">
                <a:solidFill>
                  <a:srgbClr val="000000"/>
                </a:solidFill>
                <a:latin typeface="Open Sans"/>
                <a:ea typeface="Open Sans"/>
                <a:cs typeface="Open Sans"/>
              </a:rPr>
              <a:t>es offres ne peuvent donc qu’être le fruit d’une </a:t>
            </a:r>
            <a:r>
              <a:rPr lang="fr-FR" sz="1800" b="0" i="0" strike="noStrike" cap="none" spc="0" baseline="0" dirty="0">
                <a:solidFill>
                  <a:srgbClr val="000000"/>
                </a:solidFill>
                <a:effectLst/>
                <a:latin typeface="Open Sans"/>
                <a:ea typeface="Open Sans"/>
                <a:cs typeface="Open Sans"/>
              </a:rPr>
              <a:t>coproduction.</a:t>
            </a:r>
          </a:p>
          <a:p>
            <a:pPr>
              <a:lnSpc>
                <a:spcPct val="115000"/>
              </a:lnSpc>
              <a:spcAft>
                <a:spcPts val="800"/>
              </a:spcAft>
            </a:pPr>
            <a:r>
              <a:rPr lang="fr-FR" sz="1800" b="0" i="0" strike="noStrike" cap="none" spc="0" baseline="0" dirty="0">
                <a:solidFill>
                  <a:srgbClr val="000000"/>
                </a:solidFill>
                <a:effectLst/>
                <a:latin typeface="Open Sans"/>
                <a:ea typeface="Open Sans"/>
                <a:cs typeface="Open Sans"/>
              </a:rPr>
              <a:t>Dans cet esprit coopératif, </a:t>
            </a:r>
            <a:r>
              <a:rPr lang="fr-FR" sz="1800" i="0" strike="noStrike" cap="none" spc="0" baseline="0" dirty="0">
                <a:solidFill>
                  <a:srgbClr val="000000"/>
                </a:solidFill>
                <a:effectLst/>
                <a:latin typeface="Open Sans"/>
                <a:ea typeface="Open Sans"/>
                <a:cs typeface="Open Sans"/>
              </a:rPr>
              <a:t>l</a:t>
            </a:r>
            <a:r>
              <a:rPr lang="fr-FR" dirty="0">
                <a:solidFill>
                  <a:srgbClr val="000000"/>
                </a:solidFill>
                <a:latin typeface="Open Sans"/>
                <a:ea typeface="Open Sans"/>
                <a:cs typeface="Open Sans"/>
              </a:rPr>
              <a:t>’</a:t>
            </a:r>
            <a:r>
              <a:rPr lang="fr-FR" sz="1800" i="0" strike="noStrike" cap="none" spc="0" baseline="0" dirty="0">
                <a:solidFill>
                  <a:srgbClr val="000000"/>
                </a:solidFill>
                <a:effectLst/>
                <a:latin typeface="Open Sans"/>
                <a:ea typeface="Open Sans"/>
                <a:cs typeface="Open Sans"/>
              </a:rPr>
              <a:t>aide sociale à l’enfance et à la jeunesse intervient donc </a:t>
            </a:r>
            <a:r>
              <a:rPr lang="fr-FR" dirty="0">
                <a:solidFill>
                  <a:srgbClr val="000000"/>
                </a:solidFill>
                <a:latin typeface="Open Sans"/>
                <a:ea typeface="Open Sans"/>
                <a:cs typeface="Open Sans"/>
              </a:rPr>
              <a:t>selon les </a:t>
            </a:r>
            <a:r>
              <a:rPr lang="fr-FR" sz="1800" b="0" i="0" strike="noStrike" cap="none" spc="0" baseline="0" dirty="0">
                <a:solidFill>
                  <a:srgbClr val="000000"/>
                </a:solidFill>
                <a:effectLst/>
                <a:latin typeface="Open Sans"/>
                <a:ea typeface="Open Sans"/>
                <a:cs typeface="Open Sans"/>
              </a:rPr>
              <a:t>principes suivants :</a:t>
            </a:r>
          </a:p>
          <a:p>
            <a:pPr marL="490538" lvl="1" indent="-220663" defTabSz="914400">
              <a:lnSpc>
                <a:spcPct val="115000"/>
              </a:lnSpc>
              <a:spcBef>
                <a:spcPts val="500"/>
              </a:spcBef>
              <a:spcAft>
                <a:spcPct val="0"/>
              </a:spcAft>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L</a:t>
            </a:r>
            <a:r>
              <a:rPr lang="fr-FR" sz="1600" b="0" i="0" strike="noStrike" cap="none" spc="0" baseline="0" dirty="0">
                <a:solidFill>
                  <a:srgbClr val="000000"/>
                </a:solidFill>
                <a:effectLst/>
                <a:latin typeface="Open Sans"/>
                <a:ea typeface="Open Sans"/>
                <a:cs typeface="Open Sans"/>
              </a:rPr>
              <a:t>’enfant considéré comme un sujet</a:t>
            </a:r>
          </a:p>
          <a:p>
            <a:pPr marL="490538" lvl="1" indent="-220663" defTabSz="914400">
              <a:lnSpc>
                <a:spcPct val="115000"/>
              </a:lnSpc>
              <a:spcBef>
                <a:spcPts val="500"/>
              </a:spcBef>
              <a:spcAft>
                <a:spcPct val="0"/>
              </a:spcAft>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Le d</a:t>
            </a:r>
            <a:r>
              <a:rPr lang="fr-FR" sz="1600" b="0" i="0" strike="noStrike" cap="none" spc="0" baseline="0" dirty="0">
                <a:solidFill>
                  <a:srgbClr val="000000"/>
                </a:solidFill>
                <a:effectLst/>
                <a:latin typeface="Open Sans"/>
                <a:ea typeface="Open Sans"/>
                <a:cs typeface="Open Sans"/>
              </a:rPr>
              <a:t>ialogue</a:t>
            </a:r>
          </a:p>
          <a:p>
            <a:pPr marL="490538" lvl="1" indent="-220663" defTabSz="914400">
              <a:lnSpc>
                <a:spcPct val="115000"/>
              </a:lnSpc>
              <a:spcBef>
                <a:spcPts val="500"/>
              </a:spcBef>
              <a:spcAft>
                <a:spcPct val="0"/>
              </a:spcAft>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La p</a:t>
            </a:r>
            <a:r>
              <a:rPr lang="fr-FR" sz="1600" b="0" i="0" strike="noStrike" cap="none" spc="0" baseline="0" dirty="0">
                <a:solidFill>
                  <a:srgbClr val="000000"/>
                </a:solidFill>
                <a:effectLst/>
                <a:latin typeface="Open Sans"/>
                <a:ea typeface="Open Sans"/>
                <a:cs typeface="Open Sans"/>
              </a:rPr>
              <a:t>articipation et la démocratie</a:t>
            </a:r>
          </a:p>
          <a:p>
            <a:pPr marL="490538" lvl="1" indent="-220663" defTabSz="914400">
              <a:lnSpc>
                <a:spcPct val="115000"/>
              </a:lnSpc>
              <a:spcBef>
                <a:spcPts val="500"/>
              </a:spcBef>
              <a:spcAft>
                <a:spcPct val="0"/>
              </a:spcAft>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La r</a:t>
            </a:r>
            <a:r>
              <a:rPr lang="fr-FR" sz="1600" b="0" i="0" strike="noStrike" cap="none" spc="0" baseline="0" dirty="0">
                <a:solidFill>
                  <a:srgbClr val="000000"/>
                </a:solidFill>
                <a:effectLst/>
                <a:latin typeface="Open Sans"/>
                <a:ea typeface="Open Sans"/>
                <a:cs typeface="Open Sans"/>
              </a:rPr>
              <a:t>éflexivité</a:t>
            </a:r>
          </a:p>
          <a:p>
            <a:pPr marL="490538" lvl="1" indent="-220663" defTabSz="914400">
              <a:lnSpc>
                <a:spcPct val="115000"/>
              </a:lnSpc>
              <a:spcBef>
                <a:spcPts val="500"/>
              </a:spcBef>
              <a:spcAft>
                <a:spcPct val="0"/>
              </a:spcAft>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La conscience de la différence et l’inclusion </a:t>
            </a:r>
          </a:p>
          <a:p>
            <a:pPr marL="490538" lvl="1" indent="-220663" defTabSz="914400">
              <a:lnSpc>
                <a:spcPct val="115000"/>
              </a:lnSpc>
              <a:spcBef>
                <a:spcPts val="500"/>
              </a:spcBef>
              <a:spcAft>
                <a:spcPct val="0"/>
              </a:spcAft>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Le niveau local </a:t>
            </a:r>
          </a:p>
          <a:p>
            <a:pPr marL="490538" lvl="1" indent="-220663" defTabSz="914400">
              <a:lnSpc>
                <a:spcPct val="115000"/>
              </a:lnSpc>
              <a:spcBef>
                <a:spcPts val="500"/>
              </a:spcBef>
              <a:spcAft>
                <a:spcPct val="0"/>
              </a:spcAft>
              <a:buClr>
                <a:schemeClr val="accent3"/>
              </a:buClr>
              <a:buSzPct val="160000"/>
              <a:buFont typeface="Arial" panose="020B0604020202020204" pitchFamily="34" charset="0"/>
              <a:buChar char="•"/>
            </a:pPr>
            <a:r>
              <a:rPr lang="fr-FR" sz="1600" dirty="0">
                <a:solidFill>
                  <a:srgbClr val="000000"/>
                </a:solidFill>
                <a:latin typeface="Open Sans"/>
                <a:ea typeface="Open Sans"/>
                <a:cs typeface="Open Sans"/>
              </a:rPr>
              <a:t>La dimension p</a:t>
            </a:r>
            <a:r>
              <a:rPr lang="fr-FR" sz="1600" b="0" i="0" strike="noStrike" cap="none" spc="0" baseline="0" dirty="0">
                <a:solidFill>
                  <a:srgbClr val="000000"/>
                </a:solidFill>
                <a:effectLst/>
                <a:latin typeface="Open Sans"/>
                <a:ea typeface="Open Sans"/>
                <a:cs typeface="Open Sans"/>
              </a:rPr>
              <a:t>olitique </a:t>
            </a: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Orientations et principes</a:t>
            </a:r>
          </a:p>
        </p:txBody>
      </p:sp>
    </p:spTree>
    <p:extLst>
      <p:ext uri="{BB962C8B-B14F-4D97-AF65-F5344CB8AC3E}">
        <p14:creationId xmlns:p14="http://schemas.microsoft.com/office/powerpoint/2010/main" val="205994000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3.2.4 </a:t>
            </a:r>
            <a:r>
              <a:rPr lang="fr-FR" dirty="0">
                <a:latin typeface="Open Sans"/>
                <a:ea typeface="Open Sans"/>
                <a:cs typeface="Open Sans"/>
              </a:rPr>
              <a:t>L’ i</a:t>
            </a:r>
            <a:r>
              <a:rPr lang="fr-FR" sz="2200" b="1" i="0" strike="noStrike" cap="none" spc="0" baseline="0" dirty="0">
                <a:solidFill>
                  <a:srgbClr val="000000"/>
                </a:solidFill>
                <a:effectLst/>
                <a:latin typeface="Open Sans"/>
                <a:ea typeface="Open Sans"/>
                <a:cs typeface="Open Sans"/>
              </a:rPr>
              <a:t>nclusion</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67544" y="1700808"/>
            <a:ext cx="8252233" cy="4536504"/>
          </a:xfrm>
        </p:spPr>
        <p:txBody>
          <a:bodyPr>
            <a:normAutofit fontScale="92500" lnSpcReduction="10000"/>
          </a:bodyPr>
          <a:lstStyle/>
          <a:p>
            <a:pPr marL="0" indent="0">
              <a:buNone/>
            </a:pPr>
            <a:r>
              <a:rPr lang="fr-FR" sz="1800" b="0" i="0" strike="noStrike" cap="none" spc="0" baseline="0" dirty="0">
                <a:solidFill>
                  <a:srgbClr val="000000"/>
                </a:solidFill>
                <a:effectLst/>
                <a:latin typeface="Open Sans"/>
                <a:ea typeface="Open Sans"/>
                <a:cs typeface="Open Sans"/>
              </a:rPr>
              <a:t>À partir de 2028, les prestations de l’aide sociale à l’enfance et à la jeunesse concerneront </a:t>
            </a:r>
            <a:r>
              <a:rPr lang="fr-FR" sz="1800" i="0" strike="noStrike" cap="none" spc="0" baseline="0" dirty="0">
                <a:solidFill>
                  <a:srgbClr val="000000"/>
                </a:solidFill>
                <a:effectLst/>
                <a:latin typeface="Open Sans"/>
                <a:ea typeface="Open Sans"/>
                <a:cs typeface="Open Sans"/>
              </a:rPr>
              <a:t>tous les enfants et tous les jeunes</a:t>
            </a:r>
            <a:r>
              <a:rPr lang="fr-FR" sz="1800" b="0" i="0" strike="noStrike" cap="none" spc="0" baseline="0" dirty="0">
                <a:solidFill>
                  <a:srgbClr val="000000"/>
                </a:solidFill>
                <a:effectLst/>
                <a:latin typeface="Open Sans"/>
                <a:ea typeface="Open Sans"/>
                <a:cs typeface="Open Sans"/>
              </a:rPr>
              <a:t>, qu’ils soient ou non en situation de handicap. C’est ce qu’on appelle « la solution inclusive ». Ses contours précis restent encore à définir. </a:t>
            </a:r>
          </a:p>
          <a:p>
            <a:pPr marL="0" indent="0">
              <a:buNone/>
            </a:pPr>
            <a:r>
              <a:rPr lang="fr-FR" sz="1800" b="0" dirty="0">
                <a:latin typeface="Open Sans"/>
                <a:ea typeface="Open Sans"/>
                <a:cs typeface="Open Sans"/>
              </a:rPr>
              <a:t>Pour la première fois, l’obligation de </a:t>
            </a:r>
            <a:r>
              <a:rPr lang="fr-FR" sz="1800" dirty="0">
                <a:latin typeface="Open Sans"/>
                <a:ea typeface="Open Sans"/>
                <a:cs typeface="Open Sans"/>
              </a:rPr>
              <a:t>développer </a:t>
            </a:r>
            <a:r>
              <a:rPr lang="fr-FR" sz="1800" i="0" strike="noStrike" cap="none" spc="0" baseline="0" dirty="0">
                <a:solidFill>
                  <a:srgbClr val="000000"/>
                </a:solidFill>
                <a:effectLst/>
                <a:latin typeface="Open Sans"/>
                <a:ea typeface="Open Sans"/>
                <a:cs typeface="Open Sans"/>
              </a:rPr>
              <a:t>l’aide sociale à l’enfance et à la jeunesse de manière inclusive </a:t>
            </a:r>
            <a:r>
              <a:rPr lang="fr-FR" sz="1800" b="0" dirty="0">
                <a:latin typeface="Open Sans"/>
                <a:ea typeface="Open Sans"/>
                <a:cs typeface="Open Sans"/>
              </a:rPr>
              <a:t>est inscrite dans la législation – en l’espèce, dans la Loi fédérale visant à renforcer la place des enfants et des jeunes </a:t>
            </a:r>
            <a:r>
              <a:rPr lang="fr-FR" sz="1800" b="0" i="0" strike="noStrike" cap="none" spc="0" baseline="0" dirty="0">
                <a:solidFill>
                  <a:srgbClr val="000000"/>
                </a:solidFill>
                <a:effectLst/>
                <a:latin typeface="Open Sans"/>
                <a:ea typeface="Open Sans"/>
                <a:cs typeface="Open Sans"/>
              </a:rPr>
              <a:t>(2021), avec un caractère contraignant pour l’ensemble des domaines d’intervention et des aides.</a:t>
            </a:r>
          </a:p>
          <a:p>
            <a:pPr marL="0" indent="0">
              <a:buNone/>
            </a:pPr>
            <a:r>
              <a:rPr lang="fr-FR" sz="1800" b="0" dirty="0">
                <a:latin typeface="Open Sans"/>
                <a:ea typeface="Open Sans"/>
                <a:cs typeface="Open Sans"/>
              </a:rPr>
              <a:t>Bien que la loi continue de se concentrer sur les obstacles à la participation sociale pour les personnes en situation de handicap, la notion clé d’inclusion s’entend en effet de plus en plus souvent par rapport à d’autres barrières qui privent les gens de cette participation. La pauvreté en est un exemple. C’est ce qu’on appelle « </a:t>
            </a:r>
            <a:r>
              <a:rPr lang="fr-FR" sz="1800" dirty="0">
                <a:latin typeface="Open Sans"/>
                <a:ea typeface="Open Sans"/>
                <a:cs typeface="Open Sans"/>
              </a:rPr>
              <a:t>la conception élargie de l’inclusion </a:t>
            </a:r>
            <a:r>
              <a:rPr lang="fr-FR" sz="1800" b="0" dirty="0">
                <a:latin typeface="Open Sans"/>
                <a:ea typeface="Open Sans"/>
                <a:cs typeface="Open Sans"/>
              </a:rPr>
              <a:t>». </a:t>
            </a:r>
            <a:endParaRPr lang="fr-FR" sz="1800" b="0" i="0" strike="noStrike" cap="none" spc="0" baseline="0" dirty="0">
              <a:solidFill>
                <a:srgbClr val="000000"/>
              </a:solidFill>
              <a:effectLst/>
              <a:latin typeface="Open Sans"/>
              <a:ea typeface="Open Sans"/>
              <a:cs typeface="Open Sans"/>
            </a:endParaRP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Orientations et principes</a:t>
            </a:r>
          </a:p>
        </p:txBody>
      </p:sp>
    </p:spTree>
    <p:extLst>
      <p:ext uri="{BB962C8B-B14F-4D97-AF65-F5344CB8AC3E}">
        <p14:creationId xmlns:p14="http://schemas.microsoft.com/office/powerpoint/2010/main" val="93191941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95536" y="1645360"/>
            <a:ext cx="8405564" cy="4820175"/>
          </a:xfrm>
        </p:spPr>
        <p:txBody>
          <a:bodyPr>
            <a:normAutofit fontScale="92500"/>
          </a:bodyPr>
          <a:lstStyle/>
          <a:p>
            <a:pPr marL="0" indent="0">
              <a:buNone/>
            </a:pPr>
            <a:r>
              <a:rPr lang="fr-FR" sz="1800" b="0" i="0" strike="noStrike" cap="none" spc="0" baseline="0" dirty="0">
                <a:solidFill>
                  <a:srgbClr val="000000"/>
                </a:solidFill>
                <a:effectLst/>
                <a:latin typeface="Open Sans"/>
                <a:ea typeface="Open Sans"/>
                <a:cs typeface="Open Sans"/>
              </a:rPr>
              <a:t>Le </a:t>
            </a:r>
            <a:r>
              <a:rPr lang="fr-FR" sz="1800" b="1" i="0" strike="noStrike" cap="none" spc="0" baseline="0" dirty="0">
                <a:solidFill>
                  <a:srgbClr val="000000"/>
                </a:solidFill>
                <a:effectLst/>
                <a:latin typeface="Open Sans"/>
                <a:ea typeface="Open Sans"/>
                <a:cs typeface="Open Sans"/>
              </a:rPr>
              <a:t>SGB VIII opérationnalise les dispositions de la Loi fondamentale allemande </a:t>
            </a:r>
            <a:r>
              <a:rPr lang="fr-FR" sz="1800" b="0" i="0" strike="noStrike" cap="none" spc="0" baseline="0" dirty="0">
                <a:solidFill>
                  <a:srgbClr val="000000"/>
                </a:solidFill>
                <a:effectLst/>
                <a:latin typeface="Open Sans"/>
                <a:ea typeface="Open Sans"/>
                <a:cs typeface="Open Sans"/>
              </a:rPr>
              <a:t>relatives aux droits humains et aux droits de l’enfant, notamment en matière de participation, c’est-à-dire de droit à la codécision. </a:t>
            </a:r>
          </a:p>
          <a:p>
            <a:r>
              <a:rPr lang="fr-FR" sz="1700" b="0" dirty="0"/>
              <a:t>Les enfants et les adolescents ont le droit de recevoir une éducation qui leur permette de devenir des personnes autonomes, responsables et capables de vivre en société. </a:t>
            </a:r>
          </a:p>
          <a:p>
            <a:r>
              <a:rPr lang="fr-FR" sz="1700" b="0" i="0" strike="noStrike" cap="none" spc="0" baseline="0" dirty="0">
                <a:solidFill>
                  <a:srgbClr val="000000"/>
                </a:solidFill>
                <a:effectLst/>
                <a:latin typeface="Open Sans"/>
                <a:ea typeface="Open Sans"/>
                <a:cs typeface="Open Sans"/>
              </a:rPr>
              <a:t>Les enfants et les adolescents doivent être associés à toutes les décisions qui les concernent.</a:t>
            </a:r>
          </a:p>
          <a:p>
            <a:r>
              <a:rPr lang="fr-FR" sz="1700" b="0" i="0" strike="noStrike" cap="none" spc="0" baseline="0" dirty="0">
                <a:solidFill>
                  <a:srgbClr val="000000"/>
                </a:solidFill>
                <a:effectLst/>
                <a:latin typeface="Open Sans"/>
                <a:ea typeface="Open Sans"/>
                <a:cs typeface="Open Sans"/>
              </a:rPr>
              <a:t>Ils </a:t>
            </a:r>
            <a:r>
              <a:rPr lang="fr-FR" sz="1700" b="0" dirty="0">
                <a:latin typeface="Open Sans"/>
                <a:ea typeface="Open Sans"/>
                <a:cs typeface="Open Sans"/>
              </a:rPr>
              <a:t>ont le droit de se plaindre si leurs droits sont violés sans risquer de sanction pour cela.</a:t>
            </a:r>
            <a:endParaRPr lang="fr-FR" sz="1700" b="0" i="0" strike="noStrike" cap="none" spc="0" baseline="0" dirty="0">
              <a:solidFill>
                <a:srgbClr val="000000"/>
              </a:solidFill>
              <a:effectLst/>
              <a:latin typeface="Open Sans"/>
              <a:ea typeface="Open Sans"/>
              <a:cs typeface="Open Sans"/>
            </a:endParaRPr>
          </a:p>
          <a:p>
            <a:pPr marL="0" indent="0">
              <a:buNone/>
            </a:pPr>
            <a:r>
              <a:rPr lang="fr-FR" sz="1800" b="0" i="0" strike="noStrike" cap="none" spc="0" baseline="0" dirty="0">
                <a:solidFill>
                  <a:srgbClr val="000000"/>
                </a:solidFill>
                <a:effectLst/>
                <a:latin typeface="Open Sans"/>
                <a:ea typeface="Open Sans"/>
                <a:cs typeface="Open Sans"/>
              </a:rPr>
              <a:t>Toutefois, les </a:t>
            </a:r>
            <a:r>
              <a:rPr lang="fr-FR" sz="1800" dirty="0">
                <a:latin typeface="Open Sans"/>
                <a:ea typeface="Open Sans"/>
                <a:cs typeface="Open Sans"/>
              </a:rPr>
              <a:t>droits à la participation correspondent au stade de développement de l’enfant </a:t>
            </a:r>
            <a:r>
              <a:rPr lang="fr-FR" sz="1800" b="1" i="0" strike="noStrike" cap="none" spc="0" baseline="0" dirty="0">
                <a:solidFill>
                  <a:srgbClr val="000000"/>
                </a:solidFill>
                <a:effectLst/>
                <a:latin typeface="Open Sans"/>
                <a:ea typeface="Open Sans"/>
                <a:cs typeface="Open Sans"/>
              </a:rPr>
              <a:t>ou de l’adolescent</a:t>
            </a:r>
            <a:r>
              <a:rPr lang="fr-FR" sz="1800" b="0" i="0" strike="noStrike" cap="none" spc="0" baseline="0" dirty="0">
                <a:solidFill>
                  <a:srgbClr val="000000"/>
                </a:solidFill>
                <a:effectLst/>
                <a:latin typeface="Open Sans"/>
                <a:ea typeface="Open Sans"/>
                <a:cs typeface="Open Sans"/>
              </a:rPr>
              <a:t>. L’aide sociale à l’enfance et </a:t>
            </a:r>
            <a:r>
              <a:rPr lang="fr-FR" sz="1800" b="0" dirty="0">
                <a:latin typeface="Open Sans"/>
                <a:ea typeface="Open Sans"/>
                <a:cs typeface="Open Sans"/>
              </a:rPr>
              <a:t>à</a:t>
            </a:r>
            <a:r>
              <a:rPr lang="fr-FR" sz="1800" b="0" i="0" strike="noStrike" cap="none" spc="0" baseline="0" dirty="0">
                <a:solidFill>
                  <a:srgbClr val="000000"/>
                </a:solidFill>
                <a:effectLst/>
                <a:latin typeface="Open Sans"/>
                <a:ea typeface="Open Sans"/>
                <a:cs typeface="Open Sans"/>
              </a:rPr>
              <a:t> la jeunesse s’inscrit donc dans un champ de tensions </a:t>
            </a:r>
            <a:r>
              <a:rPr lang="fr-FR" sz="1800" b="0" dirty="0">
                <a:latin typeface="Open Sans"/>
                <a:ea typeface="Open Sans"/>
                <a:cs typeface="Open Sans"/>
              </a:rPr>
              <a:t>en</a:t>
            </a:r>
            <a:r>
              <a:rPr lang="fr-FR" sz="1800" b="0" i="0" strike="noStrike" cap="none" spc="0" baseline="0" dirty="0">
                <a:solidFill>
                  <a:srgbClr val="000000"/>
                </a:solidFill>
                <a:effectLst/>
                <a:latin typeface="Open Sans"/>
                <a:ea typeface="Open Sans"/>
                <a:cs typeface="Open Sans"/>
              </a:rPr>
              <a:t>tre l’ouverture de droits à la participation pour les enfants et les jeunes et leur restriction paternaliste.</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4000" cy="576064"/>
          </a:xfrm>
        </p:spPr>
        <p:txBody>
          <a:bodyPr>
            <a:noAutofit/>
          </a:bodyPr>
          <a:lstStyle/>
          <a:p>
            <a:r>
              <a:rPr lang="fr-FR" sz="2200" b="1" i="0" strike="noStrike" cap="none" spc="0" baseline="0" dirty="0">
                <a:solidFill>
                  <a:srgbClr val="000000"/>
                </a:solidFill>
                <a:effectLst/>
                <a:latin typeface="Open Sans"/>
                <a:ea typeface="Open Sans"/>
                <a:cs typeface="Open Sans"/>
              </a:rPr>
              <a:t>3.2.5 La participation, un principe directeur pour l’aide sociale à l’enfance et à la jeunesse</a:t>
            </a: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Orientations et principes</a:t>
            </a:r>
          </a:p>
        </p:txBody>
      </p:sp>
    </p:spTree>
    <p:extLst>
      <p:ext uri="{BB962C8B-B14F-4D97-AF65-F5344CB8AC3E}">
        <p14:creationId xmlns:p14="http://schemas.microsoft.com/office/powerpoint/2010/main" val="344865226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269875" lvl="1" indent="0">
              <a:buNone/>
            </a:pPr>
            <a:r>
              <a:rPr lang="fr-FR" sz="1800" b="1" i="0" strike="noStrike" cap="none" spc="0" baseline="0" dirty="0">
                <a:solidFill>
                  <a:srgbClr val="000000"/>
                </a:solidFill>
                <a:effectLst/>
                <a:latin typeface="Open Sans"/>
                <a:ea typeface="Open Sans"/>
                <a:cs typeface="Open Sans"/>
              </a:rPr>
              <a:t>Le Livre VIII du Code de la Sécurité et de l’action sociale (SGB VIII) traduit le principe de la participation inscrit dans l’aide sociale à l’enfanc</a:t>
            </a:r>
            <a:r>
              <a:rPr lang="fr-FR" b="1" dirty="0">
                <a:latin typeface="Open Sans"/>
                <a:ea typeface="Open Sans"/>
                <a:cs typeface="Open Sans"/>
              </a:rPr>
              <a:t>e et à la jeunesse en différents droits. </a:t>
            </a:r>
            <a:r>
              <a:rPr lang="fr-FR" sz="1800" b="1" i="0" strike="noStrike" cap="none" spc="0" baseline="0" dirty="0">
                <a:solidFill>
                  <a:srgbClr val="000000"/>
                </a:solidFill>
                <a:effectLst/>
                <a:latin typeface="Open Sans"/>
                <a:ea typeface="Open Sans"/>
                <a:cs typeface="Open Sans"/>
              </a:rPr>
              <a:t> </a:t>
            </a:r>
          </a:p>
          <a:p>
            <a:pPr marL="269875" lvl="1" indent="0">
              <a:buNone/>
            </a:pPr>
            <a:endParaRPr lang="de-DE" b="1" dirty="0">
              <a:solidFill>
                <a:srgbClr val="000000"/>
              </a:solidFill>
            </a:endParaRPr>
          </a:p>
          <a:p>
            <a:pPr marL="269875" lvl="1" indent="0">
              <a:buNone/>
            </a:pPr>
            <a:r>
              <a:rPr lang="fr-FR" sz="1800" b="0" i="0" strike="noStrike" cap="none" spc="0" baseline="0" dirty="0">
                <a:solidFill>
                  <a:srgbClr val="000000"/>
                </a:solidFill>
                <a:effectLst/>
                <a:latin typeface="Open Sans"/>
                <a:ea typeface="Open Sans"/>
                <a:cs typeface="Open Sans"/>
              </a:rPr>
              <a:t>Ces droits peuvent être regroupés dans les catégories suivantes :</a:t>
            </a:r>
          </a:p>
          <a:p>
            <a:pPr lvl="1"/>
            <a:r>
              <a:rPr lang="fr-FR" dirty="0">
                <a:latin typeface="Open Sans"/>
                <a:ea typeface="Open Sans"/>
                <a:cs typeface="Open Sans"/>
              </a:rPr>
              <a:t>Le droit à l’autonomie </a:t>
            </a:r>
          </a:p>
          <a:p>
            <a:pPr lvl="1"/>
            <a:r>
              <a:rPr lang="fr-FR" dirty="0">
                <a:latin typeface="Open Sans"/>
                <a:ea typeface="Open Sans"/>
                <a:cs typeface="Open Sans"/>
              </a:rPr>
              <a:t>Le droit de participer à la conception des offres dans les institutions de l’aide sociale à l’enfance et à la jeunesse </a:t>
            </a:r>
          </a:p>
          <a:p>
            <a:pPr lvl="1"/>
            <a:r>
              <a:rPr lang="fr-FR" dirty="0">
                <a:latin typeface="Open Sans"/>
                <a:ea typeface="Open Sans"/>
                <a:cs typeface="Open Sans"/>
              </a:rPr>
              <a:t>Le droit de participer à la conception de l’aide sociale à l’enfance et à la jeunesse dans la vie sociale.</a:t>
            </a:r>
            <a:endParaRPr lang="fr-FR" sz="1800" b="0" i="0" strike="noStrike" cap="none" spc="0" baseline="0" dirty="0">
              <a:solidFill>
                <a:srgbClr val="000000"/>
              </a:solidFill>
              <a:effectLst/>
              <a:latin typeface="Open Sans"/>
              <a:ea typeface="Open Sans"/>
              <a:cs typeface="Open Sans"/>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349"/>
            <a:ext cx="9144000" cy="428738"/>
          </a:xfrm>
        </p:spPr>
        <p:txBody>
          <a:bodyPr>
            <a:noAutofit/>
          </a:bodyPr>
          <a:lstStyle/>
          <a:p>
            <a:r>
              <a:rPr lang="fr-FR" b="1" i="0" strike="noStrike" cap="none" spc="0" baseline="0" dirty="0">
                <a:solidFill>
                  <a:srgbClr val="000000"/>
                </a:solidFill>
                <a:effectLst/>
                <a:latin typeface="Open Sans"/>
                <a:ea typeface="Open Sans"/>
                <a:cs typeface="Open Sans"/>
              </a:rPr>
              <a:t>3.2.6 </a:t>
            </a:r>
            <a:r>
              <a:rPr lang="fr-FR" dirty="0">
                <a:latin typeface="Open Sans"/>
                <a:ea typeface="Open Sans"/>
                <a:cs typeface="Open Sans"/>
              </a:rPr>
              <a:t>Les droits à la p</a:t>
            </a:r>
            <a:r>
              <a:rPr lang="fr-FR" b="1" i="0" strike="noStrike" cap="none" spc="0" baseline="0" dirty="0">
                <a:solidFill>
                  <a:srgbClr val="000000"/>
                </a:solidFill>
                <a:effectLst/>
                <a:latin typeface="Open Sans"/>
                <a:ea typeface="Open Sans"/>
                <a:cs typeface="Open Sans"/>
              </a:rPr>
              <a:t>articipation dans le SGB VIII – </a:t>
            </a:r>
            <a:r>
              <a:rPr lang="fr-FR" dirty="0">
                <a:latin typeface="Open Sans"/>
                <a:ea typeface="Open Sans"/>
                <a:cs typeface="Open Sans"/>
              </a:rPr>
              <a:t>concrètement</a:t>
            </a:r>
            <a:endParaRPr lang="fr-FR" b="1" i="0" strike="noStrike" cap="none" spc="0" baseline="0" dirty="0">
              <a:solidFill>
                <a:srgbClr val="000000"/>
              </a:solidFill>
              <a:effectLst/>
              <a:latin typeface="Open Sans"/>
              <a:ea typeface="Open Sans"/>
              <a:cs typeface="Open Sans"/>
            </a:endParaRP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Orientations et principes</a:t>
            </a:r>
          </a:p>
        </p:txBody>
      </p:sp>
    </p:spTree>
    <p:extLst>
      <p:ext uri="{BB962C8B-B14F-4D97-AF65-F5344CB8AC3E}">
        <p14:creationId xmlns:p14="http://schemas.microsoft.com/office/powerpoint/2010/main" val="239406282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92500" lnSpcReduction="10000"/>
          </a:bodyPr>
          <a:lstStyle/>
          <a:p>
            <a:pPr marL="0" indent="0">
              <a:buNone/>
            </a:pPr>
            <a:r>
              <a:rPr lang="fr-FR" sz="1800" b="0" dirty="0">
                <a:latin typeface="Open Sans"/>
                <a:ea typeface="Open Sans"/>
                <a:cs typeface="Open Sans"/>
              </a:rPr>
              <a:t>Dans ce contexte</a:t>
            </a:r>
            <a:r>
              <a:rPr lang="fr-FR" sz="1800" b="0" i="0" strike="noStrike" cap="none" spc="0" baseline="0" dirty="0">
                <a:solidFill>
                  <a:srgbClr val="000000"/>
                </a:solidFill>
                <a:effectLst/>
                <a:latin typeface="Open Sans"/>
                <a:ea typeface="Open Sans"/>
                <a:cs typeface="Open Sans"/>
              </a:rPr>
              <a:t>, la médiation signifie l’accès à une </a:t>
            </a:r>
            <a:r>
              <a:rPr lang="fr-FR" sz="1800" b="1" i="0" strike="noStrike" cap="none" spc="0" baseline="0" dirty="0">
                <a:solidFill>
                  <a:srgbClr val="000000"/>
                </a:solidFill>
                <a:effectLst/>
                <a:latin typeface="Open Sans"/>
                <a:ea typeface="Open Sans"/>
                <a:cs typeface="Open Sans"/>
              </a:rPr>
              <a:t>information, à des conseils et à une aide à la résolution des conflits, proposés de manière impartiale par les organismes publics ou indépendants </a:t>
            </a:r>
            <a:r>
              <a:rPr lang="fr-FR" sz="1800" b="0" dirty="0">
                <a:latin typeface="Open Sans"/>
                <a:ea typeface="Open Sans"/>
                <a:cs typeface="Open Sans"/>
              </a:rPr>
              <a:t>de </a:t>
            </a:r>
            <a:r>
              <a:rPr lang="fr-FR" sz="1800" b="0" i="0" strike="noStrike" cap="none" spc="0" baseline="0" dirty="0">
                <a:solidFill>
                  <a:srgbClr val="000000"/>
                </a:solidFill>
                <a:effectLst/>
                <a:latin typeface="Open Sans"/>
                <a:ea typeface="Open Sans"/>
                <a:cs typeface="Open Sans"/>
              </a:rPr>
              <a:t>l’aide sociale à l’enfance et à la jeunesse.</a:t>
            </a:r>
          </a:p>
          <a:p>
            <a:pPr marL="0" indent="0">
              <a:buNone/>
            </a:pPr>
            <a:r>
              <a:rPr lang="fr-FR" sz="1800" b="0" dirty="0">
                <a:latin typeface="Open Sans"/>
                <a:ea typeface="Open Sans"/>
                <a:cs typeface="Open Sans"/>
              </a:rPr>
              <a:t>Les activités de médiation constituent une </a:t>
            </a:r>
            <a:r>
              <a:rPr lang="fr-FR" sz="1800" dirty="0">
                <a:latin typeface="Open Sans"/>
                <a:ea typeface="Open Sans"/>
                <a:cs typeface="Open Sans"/>
              </a:rPr>
              <a:t>forme de rééquilibrage du pouvoir dans cette structure fortement asymétrique </a:t>
            </a:r>
            <a:r>
              <a:rPr lang="fr-FR" sz="1800" b="0" dirty="0">
                <a:latin typeface="Open Sans"/>
                <a:ea typeface="Open Sans"/>
                <a:cs typeface="Open Sans"/>
              </a:rPr>
              <a:t>qu’est </a:t>
            </a:r>
            <a:r>
              <a:rPr lang="fr-FR" sz="1800" b="0" i="0" strike="noStrike" cap="none" spc="0" baseline="0" dirty="0">
                <a:solidFill>
                  <a:srgbClr val="000000"/>
                </a:solidFill>
                <a:effectLst/>
                <a:latin typeface="Open Sans"/>
                <a:ea typeface="Open Sans"/>
                <a:cs typeface="Open Sans"/>
              </a:rPr>
              <a:t>l’aide sociale à l’enfance et à la jeunesse, notamment dans les configurations conflictuelles. </a:t>
            </a:r>
          </a:p>
          <a:p>
            <a:pPr marL="0" indent="0">
              <a:buNone/>
            </a:pPr>
            <a:r>
              <a:rPr lang="fr-FR" sz="1800" b="0" dirty="0">
                <a:latin typeface="Open Sans"/>
                <a:ea typeface="Open Sans"/>
                <a:cs typeface="Open Sans"/>
              </a:rPr>
              <a:t>Il est crucial que ces espaces de médiation soient </a:t>
            </a:r>
            <a:r>
              <a:rPr lang="fr-FR" sz="1800" dirty="0">
                <a:latin typeface="Open Sans"/>
                <a:ea typeface="Open Sans"/>
                <a:cs typeface="Open Sans"/>
              </a:rPr>
              <a:t>indépendants et non tenus de se conformer aux directives dans leur travail.</a:t>
            </a:r>
          </a:p>
          <a:p>
            <a:pPr marL="0" indent="0">
              <a:buNone/>
            </a:pPr>
            <a:r>
              <a:rPr lang="fr-FR" sz="1800" b="0" dirty="0">
                <a:latin typeface="Open Sans"/>
                <a:ea typeface="Open Sans"/>
                <a:cs typeface="Open Sans"/>
              </a:rPr>
              <a:t>Jusqu’à présent, ces espaces se sont développés dans le domaine des actions éducatives, notamment à l’échelle régionale. En 2021, ils ont été inscrits comme une offre en tant que telle dans l’article </a:t>
            </a:r>
            <a:r>
              <a:rPr lang="fr-FR" sz="1800" b="0" i="0" strike="noStrike" cap="none" spc="0" baseline="0" dirty="0">
                <a:solidFill>
                  <a:srgbClr val="000000"/>
                </a:solidFill>
                <a:effectLst/>
                <a:latin typeface="Open Sans"/>
                <a:ea typeface="Open Sans"/>
                <a:cs typeface="Open Sans"/>
              </a:rPr>
              <a:t>9a du SGB VIII.</a:t>
            </a:r>
            <a:endParaRPr lang="de-DE"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Autofit/>
          </a:bodyPr>
          <a:lstStyle/>
          <a:p>
            <a:r>
              <a:rPr lang="fr-FR" b="1" i="0" strike="noStrike" cap="none" spc="0" baseline="0" dirty="0">
                <a:solidFill>
                  <a:srgbClr val="000000"/>
                </a:solidFill>
                <a:effectLst/>
                <a:latin typeface="Open Sans"/>
                <a:ea typeface="Open Sans"/>
                <a:cs typeface="Open Sans"/>
              </a:rPr>
              <a:t>3.2.7 La médiation dans le cadre de l’aide sociale à l’enfance et à la jeunesse</a:t>
            </a: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Orientations et principes</a:t>
            </a:r>
          </a:p>
        </p:txBody>
      </p:sp>
    </p:spTree>
    <p:extLst>
      <p:ext uri="{BB962C8B-B14F-4D97-AF65-F5344CB8AC3E}">
        <p14:creationId xmlns:p14="http://schemas.microsoft.com/office/powerpoint/2010/main" val="23808226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fr-FR" sz="2200" b="1" i="0" strike="noStrike" cap="none" spc="0" baseline="0" dirty="0">
                <a:solidFill>
                  <a:srgbClr val="000000"/>
                </a:solidFill>
                <a:effectLst/>
                <a:latin typeface="Open Sans"/>
                <a:ea typeface="Open Sans"/>
                <a:cs typeface="Open Sans"/>
              </a:rPr>
              <a:t>1.1.5 Conditions de vie sexospécifiques</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714342" y="1662546"/>
            <a:ext cx="7875476" cy="4474232"/>
          </a:xfrm>
        </p:spPr>
        <p:txBody>
          <a:bodyPr>
            <a:normAutofit fontScale="92500"/>
          </a:bodyPr>
          <a:lstStyle/>
          <a:p>
            <a:pPr marL="0" indent="0">
              <a:buNone/>
            </a:pPr>
            <a:r>
              <a:rPr lang="fr-FR" sz="1800" b="0" i="0" strike="noStrike" cap="none" spc="0" baseline="0" dirty="0">
                <a:solidFill>
                  <a:srgbClr val="000000"/>
                </a:solidFill>
                <a:effectLst/>
                <a:latin typeface="Open Sans"/>
                <a:ea typeface="Open Sans"/>
                <a:cs typeface="Open Sans"/>
              </a:rPr>
              <a:t>En Allemagne, l’égalité des sexes </a:t>
            </a:r>
            <a:r>
              <a:rPr lang="fr-FR" sz="1800" i="0" strike="noStrike" cap="none" spc="0" baseline="0" dirty="0">
                <a:solidFill>
                  <a:srgbClr val="000000"/>
                </a:solidFill>
                <a:effectLst/>
                <a:latin typeface="Open Sans"/>
                <a:ea typeface="Open Sans"/>
                <a:cs typeface="Open Sans"/>
              </a:rPr>
              <a:t>en droit </a:t>
            </a:r>
            <a:r>
              <a:rPr lang="fr-FR" sz="1800" b="0" i="0" strike="noStrike" cap="none" spc="0" baseline="0" dirty="0">
                <a:solidFill>
                  <a:srgbClr val="000000"/>
                </a:solidFill>
                <a:effectLst/>
                <a:latin typeface="Open Sans"/>
                <a:ea typeface="Open Sans"/>
                <a:cs typeface="Open Sans"/>
              </a:rPr>
              <a:t>ne se traduit </a:t>
            </a:r>
            <a:r>
              <a:rPr lang="fr-FR" sz="1800" b="1" i="0" strike="noStrike" cap="none" spc="0" baseline="0" dirty="0">
                <a:solidFill>
                  <a:srgbClr val="000000"/>
                </a:solidFill>
                <a:effectLst/>
                <a:latin typeface="Open Sans"/>
                <a:ea typeface="Open Sans"/>
                <a:cs typeface="Open Sans"/>
              </a:rPr>
              <a:t>pas dans les faits</a:t>
            </a:r>
            <a:r>
              <a:rPr lang="fr-FR" sz="1800" b="0" i="0" strike="noStrike" cap="none" spc="0" baseline="0" dirty="0">
                <a:solidFill>
                  <a:srgbClr val="000000"/>
                </a:solidFill>
                <a:effectLst/>
                <a:latin typeface="Open Sans"/>
                <a:ea typeface="Open Sans"/>
                <a:cs typeface="Open Sans"/>
              </a:rPr>
              <a:t> :</a:t>
            </a:r>
          </a:p>
          <a:p>
            <a:pPr lvl="1"/>
            <a:r>
              <a:rPr lang="fr-FR" sz="1800" b="0" i="0" strike="noStrike" cap="none" spc="0" baseline="0" dirty="0">
                <a:solidFill>
                  <a:srgbClr val="121719"/>
                </a:solidFill>
                <a:effectLst/>
                <a:latin typeface="Open Sans"/>
                <a:ea typeface="Open Sans"/>
                <a:cs typeface="Open Sans"/>
              </a:rPr>
              <a:t>Revenus (écart des rémunérations entre hommes et femmes) : en 2019, la rémunération horaire moyenne des femmes était </a:t>
            </a:r>
            <a:r>
              <a:rPr lang="fr-FR" dirty="0">
                <a:solidFill>
                  <a:srgbClr val="121719"/>
                </a:solidFill>
                <a:cs typeface="Open Sans"/>
              </a:rPr>
              <a:t>inférieure de 19 % </a:t>
            </a:r>
            <a:r>
              <a:rPr lang="fr-FR" sz="1800" b="0" i="0" strike="noStrike" cap="none" spc="0" baseline="0" dirty="0">
                <a:solidFill>
                  <a:srgbClr val="121719"/>
                </a:solidFill>
                <a:effectLst/>
                <a:latin typeface="Open Sans"/>
                <a:ea typeface="Open Sans"/>
                <a:cs typeface="Open Sans"/>
              </a:rPr>
              <a:t>à celle des hommes ;</a:t>
            </a:r>
          </a:p>
          <a:p>
            <a:pPr lvl="1"/>
            <a:r>
              <a:rPr lang="fr-FR" sz="1800" b="0" i="0" strike="noStrike" cap="none" spc="0" baseline="0" dirty="0">
                <a:solidFill>
                  <a:srgbClr val="121719"/>
                </a:solidFill>
                <a:effectLst/>
                <a:latin typeface="Open Sans"/>
                <a:ea typeface="Open Sans"/>
                <a:cs typeface="Open Sans"/>
              </a:rPr>
              <a:t>Inégalités de répartition du travail du </a:t>
            </a:r>
            <a:r>
              <a:rPr lang="fr-FR" sz="1800" b="0" i="1" strike="noStrike" cap="none" spc="0" baseline="0" dirty="0">
                <a:solidFill>
                  <a:srgbClr val="121719"/>
                </a:solidFill>
                <a:effectLst/>
                <a:latin typeface="Open Sans"/>
                <a:ea typeface="Open Sans"/>
                <a:cs typeface="Open Sans"/>
              </a:rPr>
              <a:t>care</a:t>
            </a:r>
            <a:r>
              <a:rPr lang="fr-FR" sz="1800" b="0" i="0" strike="noStrike" cap="none" spc="0" baseline="0" dirty="0">
                <a:solidFill>
                  <a:srgbClr val="121719"/>
                </a:solidFill>
                <a:effectLst/>
                <a:latin typeface="Open Sans"/>
                <a:ea typeface="Open Sans"/>
                <a:cs typeface="Open Sans"/>
              </a:rPr>
              <a:t> (rémunéré ou non) ;</a:t>
            </a:r>
          </a:p>
          <a:p>
            <a:pPr lvl="1"/>
            <a:r>
              <a:rPr lang="fr-FR" sz="1800" b="0" i="0" strike="noStrike" cap="none" spc="0" baseline="0" dirty="0">
                <a:solidFill>
                  <a:srgbClr val="121719"/>
                </a:solidFill>
                <a:effectLst/>
                <a:latin typeface="Open Sans"/>
                <a:ea typeface="Open Sans"/>
                <a:cs typeface="Open Sans"/>
              </a:rPr>
              <a:t>Risque de pauvreté lié à la monoparentalité : 2,2 millions de femmes sont parents isolés, contre 407 000 hommes ;</a:t>
            </a:r>
          </a:p>
          <a:p>
            <a:pPr lvl="1"/>
            <a:r>
              <a:rPr lang="fr-FR" sz="1800" b="0" i="0" strike="noStrike" cap="none" spc="0" baseline="0" dirty="0">
                <a:solidFill>
                  <a:srgbClr val="121719"/>
                </a:solidFill>
                <a:effectLst/>
                <a:latin typeface="Open Sans"/>
                <a:ea typeface="Open Sans"/>
                <a:cs typeface="Open Sans"/>
              </a:rPr>
              <a:t>Violences, notamment sexuelles et domestiques : 80 % de femmes/filles victimes, contre 20 % d’hommes/de garçons. Les actes de violence envers les personnes LGBTIQ+ ont doublé depuis 2013 ;</a:t>
            </a:r>
          </a:p>
          <a:p>
            <a:pPr lvl="1"/>
            <a:r>
              <a:rPr lang="fr-FR" sz="1800" b="0" i="0" strike="noStrike" cap="none" spc="0" baseline="0" dirty="0">
                <a:solidFill>
                  <a:srgbClr val="121719"/>
                </a:solidFill>
                <a:effectLst/>
                <a:latin typeface="Open Sans"/>
                <a:ea typeface="Open Sans"/>
                <a:cs typeface="Open Sans"/>
              </a:rPr>
              <a:t>Conditions de vie précaires, fait de </a:t>
            </a:r>
            <a:r>
              <a:rPr lang="fr-FR" dirty="0">
                <a:solidFill>
                  <a:srgbClr val="121719"/>
                </a:solidFill>
                <a:latin typeface="Open Sans"/>
                <a:ea typeface="Open Sans"/>
                <a:cs typeface="Open Sans"/>
              </a:rPr>
              <a:t>vivre à la rue ou en </a:t>
            </a:r>
            <a:r>
              <a:rPr lang="fr-FR" sz="1800" b="0" i="0" strike="noStrike" cap="none" spc="0" baseline="0" dirty="0">
                <a:solidFill>
                  <a:srgbClr val="121719"/>
                </a:solidFill>
                <a:effectLst/>
                <a:latin typeface="Open Sans"/>
                <a:ea typeface="Open Sans"/>
                <a:cs typeface="Open Sans"/>
              </a:rPr>
              <a:t>hébergement temporaire : les filles/jeunes femmes sont aussi voire plus souvent concernées que les garçons/jeunes hommes.</a:t>
            </a: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1. Situation générale </a:t>
            </a:r>
            <a:r>
              <a:rPr lang="fr-FR" dirty="0">
                <a:solidFill>
                  <a:srgbClr val="435A66"/>
                </a:solidFill>
                <a:latin typeface="Open Sans"/>
                <a:ea typeface="Open Sans"/>
                <a:cs typeface="Open Sans"/>
              </a:rPr>
              <a:t>– S</a:t>
            </a:r>
            <a:r>
              <a:rPr lang="fr-FR" sz="800" b="1" i="0" strike="noStrike" cap="none" spc="0" baseline="0" dirty="0">
                <a:solidFill>
                  <a:srgbClr val="435A66"/>
                </a:solidFill>
                <a:effectLst/>
                <a:latin typeface="Open Sans"/>
                <a:ea typeface="Open Sans"/>
                <a:cs typeface="Open Sans"/>
              </a:rPr>
              <a:t>ociété</a:t>
            </a:r>
          </a:p>
        </p:txBody>
      </p:sp>
    </p:spTree>
    <p:extLst>
      <p:ext uri="{BB962C8B-B14F-4D97-AF65-F5344CB8AC3E}">
        <p14:creationId xmlns:p14="http://schemas.microsoft.com/office/powerpoint/2010/main" val="13919532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68201" y="1700829"/>
            <a:ext cx="8060891" cy="2304235"/>
          </a:xfrm>
        </p:spPr>
        <p:txBody>
          <a:bodyPr>
            <a:normAutofit fontScale="85000" lnSpcReduction="10000"/>
          </a:bodyPr>
          <a:lstStyle/>
          <a:p>
            <a:pPr marL="0" indent="0">
              <a:buNone/>
            </a:pPr>
            <a:r>
              <a:rPr lang="fr-FR" sz="1800" b="0" dirty="0">
                <a:latin typeface="Open Sans"/>
                <a:ea typeface="Open Sans"/>
                <a:cs typeface="Open Sans"/>
              </a:rPr>
              <a:t>La confiance que l’on peut faire envers la protection des informations fait partie des </a:t>
            </a:r>
            <a:r>
              <a:rPr lang="fr-FR" sz="1800" dirty="0">
                <a:latin typeface="Open Sans"/>
                <a:ea typeface="Open Sans"/>
                <a:cs typeface="Open Sans"/>
              </a:rPr>
              <a:t>conditions essentielles aux relations d’aide</a:t>
            </a:r>
            <a:r>
              <a:rPr lang="fr-FR" sz="1800" b="0" dirty="0">
                <a:latin typeface="Open Sans"/>
                <a:ea typeface="Open Sans"/>
                <a:cs typeface="Open Sans"/>
              </a:rPr>
              <a:t>. </a:t>
            </a:r>
            <a:r>
              <a:rPr lang="fr-FR" sz="1800" b="0" i="0" strike="noStrike" cap="none" spc="0" baseline="0" dirty="0">
                <a:solidFill>
                  <a:srgbClr val="000000"/>
                </a:solidFill>
                <a:effectLst/>
                <a:latin typeface="Open Sans"/>
                <a:ea typeface="Open Sans"/>
                <a:cs typeface="Open Sans"/>
              </a:rPr>
              <a:t>Elle est protégée par la Loi fondamentale (cela s’appelle le droit de disposer des informations nous concernant).</a:t>
            </a:r>
          </a:p>
          <a:p>
            <a:pPr marL="0" indent="0">
              <a:buNone/>
            </a:pPr>
            <a:r>
              <a:rPr lang="fr-FR" sz="1800" b="0" i="0" strike="noStrike" cap="none" spc="0" baseline="0" dirty="0">
                <a:solidFill>
                  <a:srgbClr val="000000"/>
                </a:solidFill>
                <a:effectLst/>
                <a:latin typeface="Open Sans"/>
                <a:ea typeface="Open Sans"/>
                <a:cs typeface="Open Sans"/>
              </a:rPr>
              <a:t>Depuis 2018 : le </a:t>
            </a:r>
            <a:r>
              <a:rPr lang="fr-FR" sz="1800" dirty="0">
                <a:latin typeface="Open Sans"/>
                <a:ea typeface="Open Sans"/>
                <a:cs typeface="Open Sans"/>
              </a:rPr>
              <a:t>Règlement européen relatif à la protection des données </a:t>
            </a:r>
            <a:r>
              <a:rPr lang="fr-FR" sz="1800" b="0" dirty="0">
                <a:latin typeface="Open Sans"/>
                <a:ea typeface="Open Sans"/>
                <a:cs typeface="Open Sans"/>
              </a:rPr>
              <a:t>(RGPD) </a:t>
            </a:r>
            <a:r>
              <a:rPr lang="fr-FR" sz="1800" b="0" i="0" strike="noStrike" cap="none" spc="0" baseline="0" dirty="0">
                <a:solidFill>
                  <a:srgbClr val="000000"/>
                </a:solidFill>
                <a:effectLst/>
                <a:latin typeface="Open Sans"/>
                <a:ea typeface="Open Sans"/>
                <a:cs typeface="Open Sans"/>
              </a:rPr>
              <a:t>s’applique.</a:t>
            </a:r>
          </a:p>
          <a:p>
            <a:pPr marL="0" indent="0">
              <a:buNone/>
            </a:pPr>
            <a:r>
              <a:rPr lang="fr-FR" sz="1800" b="0" i="0" strike="noStrike" cap="none" spc="0" baseline="0" dirty="0">
                <a:solidFill>
                  <a:srgbClr val="000000"/>
                </a:solidFill>
                <a:effectLst/>
                <a:latin typeface="Open Sans"/>
                <a:ea typeface="Open Sans"/>
                <a:cs typeface="Open Sans"/>
              </a:rPr>
              <a:t>Il existe des </a:t>
            </a:r>
            <a:r>
              <a:rPr lang="fr-FR" sz="1800" dirty="0">
                <a:latin typeface="Open Sans"/>
                <a:ea typeface="Open Sans"/>
                <a:cs typeface="Open Sans"/>
              </a:rPr>
              <a:t>instructions nationales propres au secteur de l’aide sociale à l’enfance et à la jeunesse </a:t>
            </a:r>
            <a:r>
              <a:rPr lang="fr-FR" sz="1800" b="1" i="0" strike="noStrike" cap="none" spc="0" baseline="0" dirty="0">
                <a:solidFill>
                  <a:srgbClr val="000000"/>
                </a:solidFill>
                <a:effectLst/>
                <a:latin typeface="Open Sans"/>
                <a:ea typeface="Open Sans"/>
                <a:cs typeface="Open Sans"/>
              </a:rPr>
              <a:t>:</a:t>
            </a:r>
          </a:p>
          <a:p>
            <a:pPr marL="0" indent="0">
              <a:buNone/>
            </a:pPr>
            <a:endParaRPr lang="de-DE" sz="180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3.2.8 </a:t>
            </a:r>
            <a:r>
              <a:rPr lang="fr-FR" dirty="0">
                <a:latin typeface="Open Sans"/>
                <a:ea typeface="Open Sans"/>
                <a:cs typeface="Open Sans"/>
              </a:rPr>
              <a:t>La protection de la confiance légitime</a:t>
            </a:r>
            <a:endParaRPr lang="fr-FR" sz="2200" b="1" i="0" strike="noStrike" cap="none" spc="0" baseline="0" dirty="0">
              <a:solidFill>
                <a:srgbClr val="000000"/>
              </a:solidFill>
              <a:effectLst/>
              <a:latin typeface="Open Sans"/>
              <a:ea typeface="Open Sans"/>
              <a:cs typeface="Open Sans"/>
            </a:endParaRPr>
          </a:p>
        </p:txBody>
      </p:sp>
      <p:sp>
        <p:nvSpPr>
          <p:cNvPr id="12"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Orientations et principes</a:t>
            </a:r>
          </a:p>
        </p:txBody>
      </p:sp>
      <p:graphicFrame>
        <p:nvGraphicFramePr>
          <p:cNvPr id="7" name="Tabelle 6" descr="Erhebung (§ 62 SGB VIII)&#10;- nur erforderliche Daten&#10;- nur beim Betroffenen&#10;- am Betroffenen vorbei nur in abschließend aufgezählten Ausnahmen (§ 62 Abs. 3 SGB VIII)&#10;&#10;Übermittlung (§§ 64, 65 SGB VIII)&#10;- zur Aufgabenerfüllung erforderlich und Übermittlung gefährdet nicht den Hilfeerfolg&#10;- besonderer Schutz von besonderes anvertrauten Daten: nur mit Einwilligung oder spezieller Befugnis nach § 65 Abs. 2 SGB VIII" title="Tabelle zu spezifischen nationalen Vorgaben für die Kinder- und Jugendhilfe:"/>
          <p:cNvGraphicFramePr>
            <a:graphicFrameLocks noGrp="1"/>
          </p:cNvGraphicFramePr>
          <p:nvPr>
            <p:extLst>
              <p:ext uri="{D42A27DB-BD31-4B8C-83A1-F6EECF244321}">
                <p14:modId xmlns:p14="http://schemas.microsoft.com/office/powerpoint/2010/main" val="1183136082"/>
              </p:ext>
            </p:extLst>
          </p:nvPr>
        </p:nvGraphicFramePr>
        <p:xfrm>
          <a:off x="179512" y="3954996"/>
          <a:ext cx="8856984" cy="2258378"/>
        </p:xfrm>
        <a:graphic>
          <a:graphicData uri="http://schemas.openxmlformats.org/drawingml/2006/table">
            <a:tbl>
              <a:tblPr firstRow="1" bandRow="1">
                <a:tableStyleId>{5C22544A-7EE6-4342-B048-85BDC9FD1C3A}</a:tableStyleId>
              </a:tblPr>
              <a:tblGrid>
                <a:gridCol w="4079313">
                  <a:extLst>
                    <a:ext uri="{9D8B030D-6E8A-4147-A177-3AD203B41FA5}">
                      <a16:colId xmlns:a16="http://schemas.microsoft.com/office/drawing/2014/main" val="2986528140"/>
                    </a:ext>
                  </a:extLst>
                </a:gridCol>
                <a:gridCol w="4777671">
                  <a:extLst>
                    <a:ext uri="{9D8B030D-6E8A-4147-A177-3AD203B41FA5}">
                      <a16:colId xmlns:a16="http://schemas.microsoft.com/office/drawing/2014/main" val="3694162242"/>
                    </a:ext>
                  </a:extLst>
                </a:gridCol>
              </a:tblGrid>
              <a:tr h="2158752">
                <a:tc>
                  <a:txBody>
                    <a:bodyPr/>
                    <a:lstStyle/>
                    <a:p>
                      <a:pPr lvl="0" algn="ctr" rtl="0"/>
                      <a:r>
                        <a:rPr lang="fr-FR" sz="1800" b="1" i="0" strike="noStrike" cap="none" spc="0" baseline="0" dirty="0">
                          <a:solidFill>
                            <a:srgbClr val="000000"/>
                          </a:solidFill>
                          <a:effectLst/>
                          <a:latin typeface="Open Sans"/>
                          <a:ea typeface="Open Sans"/>
                          <a:cs typeface="Open Sans"/>
                        </a:rPr>
                        <a:t>Collecte </a:t>
                      </a:r>
                      <a:r>
                        <a:rPr lang="fr-FR" sz="1800" b="0" i="0" strike="noStrike" cap="none" spc="0" baseline="0" dirty="0">
                          <a:solidFill>
                            <a:srgbClr val="000000"/>
                          </a:solidFill>
                          <a:effectLst/>
                          <a:latin typeface="Open Sans"/>
                          <a:ea typeface="Open Sans"/>
                          <a:cs typeface="Open Sans"/>
                        </a:rPr>
                        <a:t>(art. 62 du SGB VIII)</a:t>
                      </a:r>
                    </a:p>
                    <a:p>
                      <a:pPr marL="490538" lvl="1" indent="-220663" algn="l" defTabSz="914400" rtl="0" eaLnBrk="1" latinLnBrk="0" hangingPunct="1">
                        <a:lnSpc>
                          <a:spcPct val="115000"/>
                        </a:lnSpc>
                        <a:spcBef>
                          <a:spcPts val="500"/>
                        </a:spcBef>
                        <a:spcAft>
                          <a:spcPct val="0"/>
                        </a:spcAft>
                        <a:buClr>
                          <a:schemeClr val="accent3"/>
                        </a:buClr>
                        <a:buSzPct val="160000"/>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Données </a:t>
                      </a:r>
                      <a:r>
                        <a:rPr lang="fr-FR" sz="1400" b="1" i="0" strike="noStrike" cap="none" spc="0" baseline="0" dirty="0">
                          <a:solidFill>
                            <a:srgbClr val="000000"/>
                          </a:solidFill>
                          <a:effectLst/>
                          <a:latin typeface="Open Sans"/>
                          <a:ea typeface="Open Sans"/>
                          <a:cs typeface="Open Sans"/>
                        </a:rPr>
                        <a:t>indispensables</a:t>
                      </a:r>
                      <a:r>
                        <a:rPr lang="fr-FR" sz="1400" b="0" i="0" strike="noStrike" cap="none" spc="0" baseline="0" dirty="0">
                          <a:solidFill>
                            <a:srgbClr val="000000"/>
                          </a:solidFill>
                          <a:effectLst/>
                          <a:latin typeface="Open Sans"/>
                          <a:ea typeface="Open Sans"/>
                          <a:cs typeface="Open Sans"/>
                        </a:rPr>
                        <a:t> uniquement</a:t>
                      </a:r>
                    </a:p>
                    <a:p>
                      <a:pPr marL="490538" lvl="1" indent="-220663" algn="l" defTabSz="914400" rtl="0" eaLnBrk="1" latinLnBrk="0" hangingPunct="1">
                        <a:lnSpc>
                          <a:spcPct val="115000"/>
                        </a:lnSpc>
                        <a:spcBef>
                          <a:spcPts val="500"/>
                        </a:spcBef>
                        <a:spcAft>
                          <a:spcPct val="0"/>
                        </a:spcAft>
                        <a:buClr>
                          <a:schemeClr val="accent3"/>
                        </a:buClr>
                        <a:buSzPct val="160000"/>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Auprès de la </a:t>
                      </a:r>
                      <a:r>
                        <a:rPr lang="fr-FR" sz="1400" b="1" i="0" strike="noStrike" cap="none" spc="0" baseline="0" dirty="0">
                          <a:solidFill>
                            <a:srgbClr val="000000"/>
                          </a:solidFill>
                          <a:effectLst/>
                          <a:latin typeface="Open Sans"/>
                          <a:ea typeface="Open Sans"/>
                          <a:cs typeface="Open Sans"/>
                        </a:rPr>
                        <a:t>personne concernée </a:t>
                      </a:r>
                      <a:r>
                        <a:rPr lang="fr-FR" sz="1400" b="0" i="0" strike="noStrike" cap="none" spc="0" baseline="0" dirty="0">
                          <a:solidFill>
                            <a:srgbClr val="000000"/>
                          </a:solidFill>
                          <a:effectLst/>
                          <a:latin typeface="Open Sans"/>
                          <a:ea typeface="Open Sans"/>
                          <a:cs typeface="Open Sans"/>
                        </a:rPr>
                        <a:t>uniquement </a:t>
                      </a:r>
                    </a:p>
                    <a:p>
                      <a:pPr marL="490538" lvl="1" indent="-220663" algn="l" defTabSz="914400" rtl="0" eaLnBrk="1" latinLnBrk="0" hangingPunct="1">
                        <a:lnSpc>
                          <a:spcPct val="115000"/>
                        </a:lnSpc>
                        <a:spcBef>
                          <a:spcPts val="500"/>
                        </a:spcBef>
                        <a:spcAft>
                          <a:spcPct val="0"/>
                        </a:spcAft>
                        <a:buClr>
                          <a:schemeClr val="accent3"/>
                        </a:buClr>
                        <a:buSzPct val="160000"/>
                        <a:buFont typeface="Arial" panose="020B0604020202020204" pitchFamily="34" charset="0"/>
                        <a:buChar char="•"/>
                      </a:pPr>
                      <a:r>
                        <a:rPr lang="fr-FR" sz="1400" b="1" i="0" strike="noStrike" cap="none" spc="0" baseline="0" dirty="0">
                          <a:solidFill>
                            <a:srgbClr val="000000"/>
                          </a:solidFill>
                          <a:effectLst/>
                          <a:latin typeface="Open Sans"/>
                          <a:ea typeface="Open Sans"/>
                          <a:cs typeface="Open Sans"/>
                        </a:rPr>
                        <a:t>En contournant la personne concernée, </a:t>
                      </a:r>
                      <a:r>
                        <a:rPr lang="fr-FR" sz="1400" b="0" i="0" strike="noStrike" cap="none" spc="0" baseline="0" dirty="0">
                          <a:solidFill>
                            <a:srgbClr val="000000"/>
                          </a:solidFill>
                          <a:effectLst/>
                          <a:latin typeface="Open Sans"/>
                          <a:ea typeface="Open Sans"/>
                          <a:cs typeface="Open Sans"/>
                        </a:rPr>
                        <a:t>uniquement</a:t>
                      </a:r>
                      <a:r>
                        <a:rPr lang="fr-FR" sz="1400" b="1" i="0" strike="noStrike" cap="none" spc="0" baseline="0" dirty="0">
                          <a:solidFill>
                            <a:srgbClr val="000000"/>
                          </a:solidFill>
                          <a:effectLst/>
                          <a:latin typeface="Open Sans"/>
                          <a:ea typeface="Open Sans"/>
                          <a:cs typeface="Open Sans"/>
                        </a:rPr>
                        <a:t> dans les exceptions visées à la fin de l’article</a:t>
                      </a:r>
                      <a:r>
                        <a:rPr lang="fr-FR" sz="1400" b="0" i="0" strike="noStrike" cap="none" spc="0" baseline="0" dirty="0">
                          <a:solidFill>
                            <a:srgbClr val="000000"/>
                          </a:solidFill>
                          <a:effectLst/>
                          <a:latin typeface="Open Sans"/>
                          <a:ea typeface="Open Sans"/>
                          <a:cs typeface="Open Sans"/>
                        </a:rPr>
                        <a:t> </a:t>
                      </a:r>
                      <a:r>
                        <a:rPr lang="fr-FR" sz="1400" b="1" i="0" strike="noStrike" cap="none" spc="0" baseline="0" dirty="0">
                          <a:solidFill>
                            <a:srgbClr val="000000"/>
                          </a:solidFill>
                          <a:effectLst/>
                          <a:latin typeface="Open Sans"/>
                          <a:ea typeface="Open Sans"/>
                          <a:cs typeface="Open Sans"/>
                        </a:rPr>
                        <a:t>62, al. 3 du SGB VIII</a:t>
                      </a:r>
                    </a:p>
                  </a:txBody>
                  <a:tcPr>
                    <a:solidFill>
                      <a:schemeClr val="accent4">
                        <a:lumMod val="60000"/>
                        <a:lumOff val="40000"/>
                      </a:schemeClr>
                    </a:solidFill>
                  </a:tcPr>
                </a:tc>
                <a:tc>
                  <a:txBody>
                    <a:bodyPr/>
                    <a:lstStyle/>
                    <a:p>
                      <a:pPr lvl="0" algn="ctr" rtl="0"/>
                      <a:r>
                        <a:rPr lang="fr-FR" sz="1800" b="1" i="0" strike="noStrike" cap="none" spc="0" baseline="0" dirty="0">
                          <a:solidFill>
                            <a:srgbClr val="000000"/>
                          </a:solidFill>
                          <a:effectLst/>
                          <a:latin typeface="Open Sans"/>
                          <a:ea typeface="Open Sans"/>
                          <a:cs typeface="Open Sans"/>
                        </a:rPr>
                        <a:t>Transmission </a:t>
                      </a:r>
                      <a:r>
                        <a:rPr lang="fr-FR" sz="1800" b="0" i="0" strike="noStrike" cap="none" spc="0" baseline="0" dirty="0">
                          <a:solidFill>
                            <a:srgbClr val="000000"/>
                          </a:solidFill>
                          <a:effectLst/>
                          <a:latin typeface="Open Sans"/>
                          <a:ea typeface="Open Sans"/>
                          <a:cs typeface="Open Sans"/>
                        </a:rPr>
                        <a:t>(art. 64, 65 du SGB VIII)</a:t>
                      </a:r>
                    </a:p>
                    <a:p>
                      <a:pPr marL="490538" lvl="1" indent="-220663" algn="l" defTabSz="914400" rtl="0" eaLnBrk="1" latinLnBrk="0" hangingPunct="1">
                        <a:lnSpc>
                          <a:spcPct val="115000"/>
                        </a:lnSpc>
                        <a:spcBef>
                          <a:spcPts val="500"/>
                        </a:spcBef>
                        <a:spcAft>
                          <a:spcPct val="0"/>
                        </a:spcAft>
                        <a:buClr>
                          <a:schemeClr val="accent3"/>
                        </a:buClr>
                        <a:buSzPct val="160000"/>
                        <a:buFont typeface="Arial" panose="020B0604020202020204" pitchFamily="34" charset="0"/>
                        <a:buChar char="•"/>
                      </a:pPr>
                      <a:r>
                        <a:rPr lang="fr-FR" sz="1400" b="0" i="0" strike="noStrike" cap="none" spc="0" baseline="0" dirty="0">
                          <a:solidFill>
                            <a:srgbClr val="000000"/>
                          </a:solidFill>
                          <a:effectLst/>
                          <a:latin typeface="Open Sans"/>
                          <a:ea typeface="Open Sans"/>
                          <a:cs typeface="Open Sans"/>
                        </a:rPr>
                        <a:t>Nécessaire </a:t>
                      </a:r>
                      <a:r>
                        <a:rPr lang="fr-FR" sz="1400" b="1" i="0" strike="noStrike" cap="none" spc="0" baseline="0" dirty="0">
                          <a:solidFill>
                            <a:srgbClr val="000000"/>
                          </a:solidFill>
                          <a:effectLst/>
                          <a:latin typeface="Open Sans"/>
                          <a:ea typeface="Open Sans"/>
                          <a:cs typeface="Open Sans"/>
                        </a:rPr>
                        <a:t>à l’exécution des missions et à condition que le partage d’informations ne mette pas en péril la réussite de l’aide.</a:t>
                      </a:r>
                    </a:p>
                    <a:p>
                      <a:pPr marL="490538" lvl="1" indent="-220663" algn="l" defTabSz="914400" rtl="0" eaLnBrk="1" latinLnBrk="0" hangingPunct="1">
                        <a:lnSpc>
                          <a:spcPct val="115000"/>
                        </a:lnSpc>
                        <a:spcBef>
                          <a:spcPts val="500"/>
                        </a:spcBef>
                        <a:spcAft>
                          <a:spcPct val="0"/>
                        </a:spcAft>
                        <a:buClr>
                          <a:schemeClr val="accent3"/>
                        </a:buClr>
                        <a:buSzPct val="160000"/>
                        <a:buFont typeface="Arial" panose="020B0604020202020204" pitchFamily="34" charset="0"/>
                        <a:buChar char="•"/>
                      </a:pPr>
                      <a:r>
                        <a:rPr lang="fr-FR" sz="1400" b="1" i="0" strike="noStrike" cap="none" spc="0" baseline="0" dirty="0">
                          <a:solidFill>
                            <a:srgbClr val="000000"/>
                          </a:solidFill>
                          <a:effectLst/>
                          <a:latin typeface="Open Sans"/>
                          <a:ea typeface="Open Sans"/>
                          <a:cs typeface="Open Sans"/>
                        </a:rPr>
                        <a:t>Protection spécifique de données particulièrement confidentielles : </a:t>
                      </a:r>
                      <a:r>
                        <a:rPr lang="fr-FR" sz="1400" b="0" i="0" strike="noStrike" cap="none" spc="0" baseline="0" dirty="0">
                          <a:solidFill>
                            <a:srgbClr val="000000"/>
                          </a:solidFill>
                          <a:effectLst/>
                          <a:latin typeface="Open Sans"/>
                          <a:ea typeface="Open Sans"/>
                          <a:cs typeface="Open Sans"/>
                        </a:rPr>
                        <a:t>uniquement avec accord exprès ou en vertu d’un pouvoir spécifique (</a:t>
                      </a:r>
                      <a:r>
                        <a:rPr lang="fr-FR" sz="1400" b="0" i="1" strike="noStrike" cap="none" spc="0" baseline="0" dirty="0">
                          <a:solidFill>
                            <a:srgbClr val="000000"/>
                          </a:solidFill>
                          <a:effectLst/>
                          <a:latin typeface="Open Sans"/>
                          <a:ea typeface="Open Sans"/>
                          <a:cs typeface="Open Sans"/>
                        </a:rPr>
                        <a:t>cf. art. 65, al. 2 du SGB VIII)</a:t>
                      </a:r>
                    </a:p>
                  </a:txBody>
                  <a:tcPr>
                    <a:solidFill>
                      <a:schemeClr val="accent4">
                        <a:lumMod val="60000"/>
                        <a:lumOff val="40000"/>
                      </a:schemeClr>
                    </a:solidFill>
                  </a:tcPr>
                </a:tc>
                <a:extLst>
                  <a:ext uri="{0D108BD9-81ED-4DB2-BD59-A6C34878D82A}">
                    <a16:rowId xmlns:a16="http://schemas.microsoft.com/office/drawing/2014/main" val="1050473439"/>
                  </a:ext>
                </a:extLst>
              </a:tr>
            </a:tbl>
          </a:graphicData>
        </a:graphic>
      </p:graphicFrame>
    </p:spTree>
    <p:extLst>
      <p:ext uri="{BB962C8B-B14F-4D97-AF65-F5344CB8AC3E}">
        <p14:creationId xmlns:p14="http://schemas.microsoft.com/office/powerpoint/2010/main" val="90294818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dirty="0">
                <a:solidFill>
                  <a:srgbClr val="000000"/>
                </a:solidFill>
                <a:effectLst/>
                <a:latin typeface="Open Sans SemiBold"/>
                <a:ea typeface="Open Sans SemiBold"/>
                <a:cs typeface="Open Sans SemiBold"/>
              </a:rPr>
              <a:t>3. Structures</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3.3 Financement</a:t>
            </a:r>
          </a:p>
        </p:txBody>
      </p:sp>
    </p:spTree>
    <p:extLst>
      <p:ext uri="{BB962C8B-B14F-4D97-AF65-F5344CB8AC3E}">
        <p14:creationId xmlns:p14="http://schemas.microsoft.com/office/powerpoint/2010/main" val="379828756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42900" y="836712"/>
            <a:ext cx="8458200" cy="511097"/>
          </a:xfrm>
        </p:spPr>
        <p:txBody>
          <a:bodyPr>
            <a:noAutofit/>
          </a:bodyPr>
          <a:lstStyle/>
          <a:p>
            <a:r>
              <a:rPr lang="fr-FR" b="1" i="0" strike="noStrike" cap="none" spc="0" baseline="0" dirty="0">
                <a:solidFill>
                  <a:srgbClr val="000000"/>
                </a:solidFill>
                <a:effectLst/>
                <a:latin typeface="Open Sans"/>
                <a:ea typeface="Open Sans"/>
                <a:cs typeface="Open Sans"/>
              </a:rPr>
              <a:t>3.3.1 Les dépenses liées aux missions de l’aide sociale à l’enfance et à la jeunesse</a:t>
            </a:r>
          </a:p>
        </p:txBody>
      </p:sp>
      <p:sp>
        <p:nvSpPr>
          <p:cNvPr id="11" name="Rectangle 10"/>
          <p:cNvSpPr>
            <a:spLocks noChangeArrowheads="1"/>
          </p:cNvSpPr>
          <p:nvPr/>
        </p:nvSpPr>
        <p:spPr bwMode="auto">
          <a:xfrm>
            <a:off x="4189760" y="1638871"/>
            <a:ext cx="5045164"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eaLnBrk="1" hangingPunct="1">
              <a:lnSpc>
                <a:spcPct val="93000"/>
              </a:lnSpc>
              <a:buClr>
                <a:srgbClr val="000000"/>
              </a:buClr>
              <a:buSzTx/>
              <a:buFont typeface="Arial" panose="020B0604020202020204" pitchFamily="34" charset="0"/>
              <a:buNone/>
            </a:pPr>
            <a:r>
              <a:rPr lang="fr-FR" sz="1800" b="1" i="0" strike="noStrike" cap="none" spc="0" baseline="0" dirty="0">
                <a:solidFill>
                  <a:srgbClr val="000000"/>
                </a:solidFill>
                <a:effectLst/>
                <a:latin typeface="Open Sans"/>
                <a:ea typeface="Open Sans"/>
                <a:cs typeface="Open Sans"/>
              </a:rPr>
              <a:t>Répartition</a:t>
            </a:r>
            <a:r>
              <a:rPr lang="fr-FR" sz="1800" b="0" i="0" strike="noStrike" cap="none" spc="0" baseline="0" dirty="0">
                <a:solidFill>
                  <a:srgbClr val="000000"/>
                </a:solidFill>
                <a:effectLst/>
                <a:latin typeface="Open Sans"/>
                <a:ea typeface="Open Sans"/>
                <a:cs typeface="Open Sans"/>
              </a:rPr>
              <a:t> des dépenses (54,9 milliards d’€)</a:t>
            </a:r>
          </a:p>
        </p:txBody>
      </p:sp>
      <p:sp>
        <p:nvSpPr>
          <p:cNvPr id="17" name="Rectangle 10"/>
          <p:cNvSpPr>
            <a:spLocks noChangeArrowheads="1"/>
          </p:cNvSpPr>
          <p:nvPr/>
        </p:nvSpPr>
        <p:spPr bwMode="auto">
          <a:xfrm>
            <a:off x="251520" y="1628800"/>
            <a:ext cx="2884316"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nSpc>
                <a:spcPct val="93000"/>
              </a:lnSpc>
              <a:buClr>
                <a:srgbClr val="000000"/>
              </a:buClr>
              <a:buSzTx/>
            </a:pPr>
            <a:r>
              <a:rPr lang="fr-FR" b="1" dirty="0">
                <a:solidFill>
                  <a:srgbClr val="000000"/>
                </a:solidFill>
                <a:latin typeface="Open Sans"/>
                <a:ea typeface="Open Sans"/>
                <a:cs typeface="Open Sans"/>
              </a:rPr>
              <a:t>Montant</a:t>
            </a:r>
            <a:r>
              <a:rPr lang="fr-FR" sz="1800" b="0" i="0" strike="noStrike" cap="none" spc="0" baseline="0" dirty="0">
                <a:solidFill>
                  <a:srgbClr val="000000"/>
                </a:solidFill>
                <a:effectLst/>
                <a:latin typeface="Open Sans"/>
                <a:ea typeface="Open Sans"/>
                <a:cs typeface="Open Sans"/>
              </a:rPr>
              <a:t> en milliards d’€</a:t>
            </a:r>
            <a:endParaRPr lang="en-GB" altLang="de-DE" dirty="0">
              <a:solidFill>
                <a:srgbClr val="000000"/>
              </a:solidFill>
            </a:endParaRPr>
          </a:p>
        </p:txBody>
      </p:sp>
      <p:sp>
        <p:nvSpPr>
          <p:cNvPr id="15"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Financement</a:t>
            </a:r>
          </a:p>
        </p:txBody>
      </p:sp>
      <p:sp>
        <p:nvSpPr>
          <p:cNvPr id="2" name="Rechteck 1"/>
          <p:cNvSpPr/>
          <p:nvPr/>
        </p:nvSpPr>
        <p:spPr>
          <a:xfrm>
            <a:off x="179512" y="5939987"/>
            <a:ext cx="4379725" cy="369332"/>
          </a:xfrm>
          <a:prstGeom prst="rect">
            <a:avLst/>
          </a:prstGeom>
        </p:spPr>
        <p:txBody>
          <a:bodyPr wrap="none">
            <a:spAutoFit/>
          </a:bodyPr>
          <a:lstStyle/>
          <a:p>
            <a:r>
              <a:rPr lang="fr-FR" sz="1800" b="0" i="0" strike="noStrike" cap="none" spc="0" baseline="0" dirty="0">
                <a:solidFill>
                  <a:srgbClr val="000000"/>
                </a:solidFill>
                <a:effectLst/>
                <a:latin typeface="Open Sans"/>
                <a:ea typeface="Open Sans"/>
                <a:cs typeface="Open Sans"/>
              </a:rPr>
              <a:t>Soit 4,6 % des dépenses sociales (2020)</a:t>
            </a:r>
            <a:endParaRPr lang="de-DE" dirty="0"/>
          </a:p>
        </p:txBody>
      </p:sp>
      <p:graphicFrame>
        <p:nvGraphicFramePr>
          <p:cNvPr id="18" name="Diagramm 17"/>
          <p:cNvGraphicFramePr/>
          <p:nvPr>
            <p:extLst>
              <p:ext uri="{D42A27DB-BD31-4B8C-83A1-F6EECF244321}">
                <p14:modId xmlns:p14="http://schemas.microsoft.com/office/powerpoint/2010/main" val="1036137902"/>
              </p:ext>
            </p:extLst>
          </p:nvPr>
        </p:nvGraphicFramePr>
        <p:xfrm>
          <a:off x="354410" y="2060848"/>
          <a:ext cx="3827994" cy="3727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882305465"/>
              </p:ext>
            </p:extLst>
          </p:nvPr>
        </p:nvGraphicFramePr>
        <p:xfrm>
          <a:off x="2541113" y="1988839"/>
          <a:ext cx="6552728" cy="45488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126599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 12"/>
          <p:cNvGraphicFramePr/>
          <p:nvPr>
            <p:extLst>
              <p:ext uri="{D42A27DB-BD31-4B8C-83A1-F6EECF244321}">
                <p14:modId xmlns:p14="http://schemas.microsoft.com/office/powerpoint/2010/main" val="3330832524"/>
              </p:ext>
            </p:extLst>
          </p:nvPr>
        </p:nvGraphicFramePr>
        <p:xfrm>
          <a:off x="916551" y="1700808"/>
          <a:ext cx="7277508" cy="4586225"/>
        </p:xfrm>
        <a:graphic>
          <a:graphicData uri="http://schemas.openxmlformats.org/drawingml/2006/chart">
            <c:chart xmlns:c="http://schemas.openxmlformats.org/drawingml/2006/chart" xmlns:r="http://schemas.openxmlformats.org/officeDocument/2006/relationships" r:id="rId3"/>
          </a:graphicData>
        </a:graphic>
      </p:graphicFrame>
      <p:sp>
        <p:nvSpPr>
          <p:cNvPr id="16"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Financement</a:t>
            </a:r>
          </a:p>
        </p:txBody>
      </p:sp>
      <p:sp>
        <p:nvSpPr>
          <p:cNvPr id="8" name="Rechteck 7">
            <a:extLst>
              <a:ext uri="{FF2B5EF4-FFF2-40B4-BE49-F238E27FC236}">
                <a16:creationId xmlns:a16="http://schemas.microsoft.com/office/drawing/2014/main" id="{6E22BB19-200D-40EF-B7C7-BDE6C7085287}"/>
              </a:ext>
            </a:extLst>
          </p:cNvPr>
          <p:cNvSpPr/>
          <p:nvPr/>
        </p:nvSpPr>
        <p:spPr>
          <a:xfrm>
            <a:off x="933246" y="1774557"/>
            <a:ext cx="7599194" cy="646331"/>
          </a:xfrm>
          <a:prstGeom prst="rect">
            <a:avLst/>
          </a:prstGeom>
        </p:spPr>
        <p:txBody>
          <a:bodyPr wrap="square">
            <a:spAutoFit/>
          </a:bodyPr>
          <a:lstStyle/>
          <a:p>
            <a:pPr>
              <a:spcAft>
                <a:spcPts val="800"/>
              </a:spcAft>
            </a:pPr>
            <a:r>
              <a:rPr lang="fr-FR" sz="1800" b="0" i="0" strike="noStrike" cap="none" spc="0" baseline="0" dirty="0">
                <a:solidFill>
                  <a:srgbClr val="000000"/>
                </a:solidFill>
                <a:effectLst/>
                <a:latin typeface="Open Sans"/>
                <a:ea typeface="Open Sans"/>
                <a:cs typeface="Open Sans"/>
              </a:rPr>
              <a:t>Les 54,9 milliards d’euros du</a:t>
            </a:r>
            <a:r>
              <a:rPr lang="fr-FR" b="1" dirty="0">
                <a:solidFill>
                  <a:srgbClr val="000000"/>
                </a:solidFill>
                <a:latin typeface="Open Sans"/>
                <a:ea typeface="Open Sans"/>
                <a:cs typeface="Open Sans"/>
              </a:rPr>
              <a:t> budget total de l’aide sociale à l’enfance et à la jeunesse </a:t>
            </a:r>
            <a:r>
              <a:rPr lang="fr-FR" sz="1800" b="0" i="0" strike="noStrike" cap="none" spc="0" baseline="0" dirty="0">
                <a:solidFill>
                  <a:srgbClr val="000000"/>
                </a:solidFill>
                <a:effectLst/>
                <a:latin typeface="Open Sans"/>
                <a:ea typeface="Open Sans"/>
                <a:cs typeface="Open Sans"/>
              </a:rPr>
              <a:t>en 2019 se répartissent comme suit :</a:t>
            </a:r>
          </a:p>
        </p:txBody>
      </p:sp>
      <p:sp>
        <p:nvSpPr>
          <p:cNvPr id="6" name="Titel 1">
            <a:extLst>
              <a:ext uri="{FF2B5EF4-FFF2-40B4-BE49-F238E27FC236}">
                <a16:creationId xmlns:a16="http://schemas.microsoft.com/office/drawing/2014/main" id="{7C6D8D9B-86FD-DF42-AA8A-19CF982DCB11}"/>
              </a:ext>
            </a:extLst>
          </p:cNvPr>
          <p:cNvSpPr>
            <a:spLocks noGrp="1"/>
          </p:cNvSpPr>
          <p:nvPr>
            <p:ph type="title"/>
          </p:nvPr>
        </p:nvSpPr>
        <p:spPr>
          <a:xfrm>
            <a:off x="163388" y="908720"/>
            <a:ext cx="8801100" cy="428738"/>
          </a:xfrm>
        </p:spPr>
        <p:txBody>
          <a:bodyPr>
            <a:noAutofit/>
          </a:bodyPr>
          <a:lstStyle/>
          <a:p>
            <a:r>
              <a:rPr lang="fr-FR" b="1" i="0" strike="noStrike" cap="none" spc="0" baseline="0" dirty="0">
                <a:solidFill>
                  <a:srgbClr val="000000"/>
                </a:solidFill>
                <a:effectLst/>
                <a:latin typeface="Open Sans"/>
                <a:ea typeface="Open Sans"/>
                <a:cs typeface="Open Sans"/>
              </a:rPr>
              <a:t>3.3.2 Dépenses de la Fédération, des Länder et des communes</a:t>
            </a:r>
          </a:p>
        </p:txBody>
      </p:sp>
    </p:spTree>
    <p:extLst>
      <p:ext uri="{BB962C8B-B14F-4D97-AF65-F5344CB8AC3E}">
        <p14:creationId xmlns:p14="http://schemas.microsoft.com/office/powerpoint/2010/main" val="4235863650"/>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92500" lnSpcReduction="10000"/>
          </a:bodyPr>
          <a:lstStyle/>
          <a:p>
            <a:pPr marL="0" indent="0">
              <a:buNone/>
            </a:pPr>
            <a:r>
              <a:rPr lang="fr-FR" sz="1800" b="0" dirty="0">
                <a:latin typeface="Open Sans"/>
                <a:ea typeface="Open Sans"/>
                <a:cs typeface="Open Sans"/>
              </a:rPr>
              <a:t>L’instrument fédéral central </a:t>
            </a:r>
            <a:r>
              <a:rPr lang="fr-FR" sz="1800" b="0" i="0" strike="noStrike" cap="none" spc="0" baseline="0" dirty="0">
                <a:solidFill>
                  <a:srgbClr val="000000"/>
                </a:solidFill>
                <a:effectLst/>
                <a:latin typeface="Open Sans"/>
                <a:ea typeface="Open Sans"/>
                <a:cs typeface="Open Sans"/>
              </a:rPr>
              <a:t>de financement est </a:t>
            </a:r>
            <a:r>
              <a:rPr lang="fr-FR" sz="1800" b="0" dirty="0">
                <a:latin typeface="Open Sans"/>
                <a:ea typeface="Open Sans"/>
                <a:cs typeface="Open Sans"/>
              </a:rPr>
              <a:t>le </a:t>
            </a:r>
            <a:r>
              <a:rPr lang="fr-FR" sz="1800" b="1" i="0" strike="noStrike" cap="none" spc="0" baseline="0" dirty="0">
                <a:solidFill>
                  <a:srgbClr val="000000"/>
                </a:solidFill>
                <a:effectLst/>
                <a:latin typeface="Open Sans"/>
                <a:ea typeface="Open Sans"/>
                <a:cs typeface="Open Sans"/>
              </a:rPr>
              <a:t>Programme fédéral pour l’enfance et la jeunesse</a:t>
            </a:r>
            <a:r>
              <a:rPr lang="fr-FR" sz="1800" b="0" i="0" strike="noStrike" cap="none" spc="0" baseline="0" dirty="0">
                <a:solidFill>
                  <a:srgbClr val="000000"/>
                </a:solidFill>
                <a:effectLst/>
                <a:latin typeface="Open Sans"/>
                <a:ea typeface="Open Sans"/>
                <a:cs typeface="Open Sans"/>
              </a:rPr>
              <a:t>. En 2019, il était doté de 205 millions d’euros.</a:t>
            </a:r>
          </a:p>
          <a:p>
            <a:pPr marL="0" indent="0">
              <a:buNone/>
            </a:pPr>
            <a:r>
              <a:rPr lang="fr-FR" sz="1800" dirty="0">
                <a:latin typeface="Open Sans"/>
                <a:ea typeface="Open Sans"/>
                <a:cs typeface="Open Sans"/>
              </a:rPr>
              <a:t>Voici ses composantes centrales </a:t>
            </a:r>
            <a:r>
              <a:rPr lang="fr-FR" sz="1800" b="1" i="0" strike="noStrike" cap="none" spc="0" baseline="0" dirty="0">
                <a:solidFill>
                  <a:srgbClr val="000000"/>
                </a:solidFill>
                <a:effectLst/>
                <a:latin typeface="Open Sans"/>
                <a:ea typeface="Open Sans"/>
                <a:cs typeface="Open Sans"/>
              </a:rPr>
              <a:t>:</a:t>
            </a:r>
            <a:r>
              <a:rPr lang="fr-FR" sz="1900" b="1" i="0" strike="noStrike" cap="none" spc="0" baseline="0" dirty="0">
                <a:solidFill>
                  <a:srgbClr val="000000"/>
                </a:solidFill>
                <a:effectLst/>
                <a:latin typeface="Open Sans"/>
                <a:ea typeface="Open Sans"/>
                <a:cs typeface="Open Sans"/>
              </a:rPr>
              <a:t> </a:t>
            </a:r>
          </a:p>
          <a:p>
            <a:pPr lvl="0"/>
            <a:r>
              <a:rPr lang="fr-FR" sz="1800" b="0" dirty="0">
                <a:latin typeface="Open Sans"/>
                <a:ea typeface="Open Sans"/>
                <a:cs typeface="Open Sans"/>
              </a:rPr>
              <a:t>Soutien à l’infrastructure fédérale en matière d’’aide sociale à l’enfance et à la jeunesse (Comité fédéral d’aide sociale à l’enfance et à la jeunesse, fédérations de jeunesse, aide sociale à l’enfance et à la jeunesse des organismes de solidarité à vocation sanitaire et sociale, têtes de réseau à l’échelon fédéral, etc.) </a:t>
            </a:r>
            <a:endParaRPr lang="fr-FR" sz="1800" b="0" i="0" strike="noStrike" cap="none" spc="0" baseline="0" dirty="0">
              <a:solidFill>
                <a:srgbClr val="000000"/>
              </a:solidFill>
              <a:effectLst/>
              <a:latin typeface="Open Sans"/>
              <a:ea typeface="Open Sans"/>
              <a:cs typeface="Open Sans"/>
            </a:endParaRPr>
          </a:p>
          <a:p>
            <a:pPr lvl="0"/>
            <a:r>
              <a:rPr lang="fr-FR" sz="1800" b="0" dirty="0">
                <a:latin typeface="Open Sans"/>
                <a:ea typeface="Open Sans"/>
                <a:cs typeface="Open Sans"/>
              </a:rPr>
              <a:t>Soutien à des projets dans les domaines d’intervention de l’aide sociale à l’enfance et à la jeunesse </a:t>
            </a:r>
          </a:p>
          <a:p>
            <a:pPr lvl="0"/>
            <a:r>
              <a:rPr lang="fr-FR" sz="1800" b="0" dirty="0">
                <a:latin typeface="Open Sans"/>
                <a:ea typeface="Open Sans"/>
                <a:cs typeface="Open Sans"/>
              </a:rPr>
              <a:t>Soutien aux services </a:t>
            </a:r>
            <a:r>
              <a:rPr lang="fr-FR" sz="1800" b="0" i="0" strike="noStrike" cap="none" spc="0" baseline="0" dirty="0">
                <a:solidFill>
                  <a:srgbClr val="000000"/>
                </a:solidFill>
                <a:effectLst/>
                <a:latin typeface="Open Sans"/>
                <a:ea typeface="Open Sans"/>
                <a:cs typeface="Open Sans"/>
              </a:rPr>
              <a:t>d’accompagnement des jeunes issus de l’immigration </a:t>
            </a:r>
          </a:p>
          <a:p>
            <a:pPr lvl="0"/>
            <a:r>
              <a:rPr lang="fr-FR" sz="1800" b="0" dirty="0">
                <a:latin typeface="Open Sans"/>
                <a:ea typeface="Open Sans"/>
                <a:cs typeface="Open Sans"/>
              </a:rPr>
              <a:t>Soutien aux échanges internationaux de jeunes et de professionnels</a:t>
            </a:r>
            <a:endParaRPr lang="fr-FR" sz="1800" b="0" i="0" strike="noStrike" cap="none" spc="0" baseline="0" dirty="0">
              <a:solidFill>
                <a:srgbClr val="000000"/>
              </a:solidFill>
              <a:effectLst/>
              <a:latin typeface="Open Sans"/>
              <a:ea typeface="Open Sans"/>
              <a:cs typeface="Open Sans"/>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3.3.3 Le Programme fédéral pour l’enfance et la jeunesse</a:t>
            </a: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Financement</a:t>
            </a:r>
          </a:p>
        </p:txBody>
      </p:sp>
    </p:spTree>
    <p:extLst>
      <p:ext uri="{BB962C8B-B14F-4D97-AF65-F5344CB8AC3E}">
        <p14:creationId xmlns:p14="http://schemas.microsoft.com/office/powerpoint/2010/main" val="64544784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lnSpcReduction="10000"/>
          </a:bodyPr>
          <a:lstStyle/>
          <a:p>
            <a:pPr marL="0" indent="0">
              <a:buNone/>
            </a:pPr>
            <a:r>
              <a:rPr lang="fr-FR" sz="1800" b="0" dirty="0">
                <a:latin typeface="Open Sans"/>
                <a:ea typeface="Open Sans"/>
                <a:cs typeface="Open Sans"/>
              </a:rPr>
              <a:t>Le </a:t>
            </a:r>
            <a:r>
              <a:rPr lang="fr-FR" sz="1800" dirty="0">
                <a:latin typeface="Open Sans"/>
                <a:ea typeface="Open Sans"/>
                <a:cs typeface="Open Sans"/>
              </a:rPr>
              <a:t>financement des services et institutions de l’aide sociale à l’enfance et à la jeunesse </a:t>
            </a:r>
            <a:r>
              <a:rPr lang="fr-FR" sz="1800" b="0" dirty="0">
                <a:latin typeface="Open Sans"/>
                <a:ea typeface="Open Sans"/>
                <a:cs typeface="Open Sans"/>
              </a:rPr>
              <a:t>repose sur les bases suivantes </a:t>
            </a:r>
            <a:r>
              <a:rPr lang="fr-FR" sz="1800" b="0" i="0" strike="noStrike" cap="none" spc="0" baseline="0" dirty="0">
                <a:solidFill>
                  <a:srgbClr val="000000"/>
                </a:solidFill>
                <a:effectLst/>
                <a:latin typeface="Open Sans"/>
                <a:ea typeface="Open Sans"/>
                <a:cs typeface="Open Sans"/>
              </a:rPr>
              <a:t>:</a:t>
            </a:r>
          </a:p>
          <a:p>
            <a:pPr marL="715963" indent="-358775"/>
            <a:r>
              <a:rPr lang="fr-FR" sz="1800" b="0" dirty="0">
                <a:latin typeface="Open Sans"/>
                <a:ea typeface="Open Sans"/>
                <a:cs typeface="Open Sans"/>
              </a:rPr>
              <a:t>Subventions</a:t>
            </a:r>
            <a:r>
              <a:rPr lang="fr-FR" sz="1800" b="0" i="0" strike="noStrike" cap="none" spc="0" baseline="0" dirty="0">
                <a:solidFill>
                  <a:srgbClr val="000000"/>
                </a:solidFill>
                <a:effectLst/>
                <a:latin typeface="Open Sans"/>
                <a:ea typeface="Open Sans"/>
                <a:cs typeface="Open Sans"/>
              </a:rPr>
              <a:t> (art. 74 du Livre VIII du Code de la Sécurité et de l’action sociales, le SGB VIII),</a:t>
            </a:r>
          </a:p>
          <a:p>
            <a:pPr marL="715963" indent="-358775"/>
            <a:r>
              <a:rPr lang="fr-FR" sz="1800" b="0" dirty="0">
                <a:latin typeface="Open Sans"/>
                <a:ea typeface="Open Sans"/>
                <a:cs typeface="Open Sans"/>
              </a:rPr>
              <a:t>Contreparties financières dans le cadre du « triangle juridique de l’aide sociale à l’enfance et à la jeunesse » </a:t>
            </a:r>
            <a:r>
              <a:rPr lang="fr-FR" sz="1800" b="0" i="0" strike="noStrike" cap="none" spc="0" baseline="0" dirty="0">
                <a:solidFill>
                  <a:srgbClr val="000000"/>
                </a:solidFill>
                <a:effectLst/>
                <a:latin typeface="Open Sans"/>
                <a:ea typeface="Open Sans"/>
                <a:cs typeface="Open Sans"/>
              </a:rPr>
              <a:t>(art. 78a et suivants ; art. 77 du SGB VIII),</a:t>
            </a:r>
          </a:p>
          <a:p>
            <a:pPr marL="715963" indent="-358775"/>
            <a:r>
              <a:rPr lang="fr-FR" sz="1800" b="0" dirty="0">
                <a:latin typeface="Open Sans"/>
                <a:ea typeface="Open Sans"/>
                <a:cs typeface="Open Sans"/>
              </a:rPr>
              <a:t>Financements répartis entre les acteurs publics et les organismes indépendants de l’aide sociale à l’enfance et à la jeunesse </a:t>
            </a:r>
            <a:r>
              <a:rPr lang="fr-FR" sz="1800" b="0" i="0" strike="noStrike" cap="none" spc="0" baseline="0" dirty="0">
                <a:solidFill>
                  <a:srgbClr val="000000"/>
                </a:solidFill>
                <a:effectLst/>
                <a:latin typeface="Open Sans"/>
                <a:ea typeface="Open Sans"/>
                <a:cs typeface="Open Sans"/>
              </a:rPr>
              <a:t>(art. 77 SGB VIII </a:t>
            </a:r>
            <a:r>
              <a:rPr lang="fr-FR" sz="1800" b="0" dirty="0">
                <a:latin typeface="Open Sans"/>
                <a:ea typeface="Open Sans"/>
                <a:cs typeface="Open Sans"/>
              </a:rPr>
              <a:t>et art.</a:t>
            </a:r>
            <a:r>
              <a:rPr lang="fr-FR" sz="1800" b="0" i="0" strike="noStrike" cap="none" spc="0" baseline="0" dirty="0">
                <a:solidFill>
                  <a:srgbClr val="000000"/>
                </a:solidFill>
                <a:effectLst/>
                <a:latin typeface="Open Sans"/>
                <a:ea typeface="Open Sans"/>
                <a:cs typeface="Open Sans"/>
              </a:rPr>
              <a:t> 36a du SGB VIII),</a:t>
            </a:r>
          </a:p>
          <a:p>
            <a:pPr marL="715963" indent="-358775"/>
            <a:r>
              <a:rPr lang="fr-FR" sz="1800" b="0" dirty="0">
                <a:latin typeface="Open Sans"/>
                <a:ea typeface="Open Sans"/>
                <a:cs typeface="Open Sans"/>
              </a:rPr>
              <a:t>Dispositions spécifiques relatives au financement des structures d’accueil des enfants en milieu ouvert </a:t>
            </a:r>
            <a:r>
              <a:rPr lang="fr-FR" sz="1800" b="0" i="0" strike="noStrike" cap="none" spc="0" baseline="0" dirty="0">
                <a:solidFill>
                  <a:srgbClr val="000000"/>
                </a:solidFill>
                <a:effectLst/>
                <a:latin typeface="Open Sans"/>
                <a:ea typeface="Open Sans"/>
                <a:cs typeface="Open Sans"/>
              </a:rPr>
              <a:t>(art. 74a du SGB VIII).</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3.3.4 Financement des services et institutions</a:t>
            </a:r>
          </a:p>
        </p:txBody>
      </p:sp>
      <p:sp>
        <p:nvSpPr>
          <p:cNvPr id="10"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Financement</a:t>
            </a:r>
          </a:p>
        </p:txBody>
      </p:sp>
    </p:spTree>
    <p:extLst>
      <p:ext uri="{BB962C8B-B14F-4D97-AF65-F5344CB8AC3E}">
        <p14:creationId xmlns:p14="http://schemas.microsoft.com/office/powerpoint/2010/main" val="293740340"/>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49749" y="840674"/>
            <a:ext cx="8964488" cy="428738"/>
          </a:xfrm>
        </p:spPr>
        <p:txBody>
          <a:bodyPr>
            <a:noAutofit/>
          </a:bodyPr>
          <a:lstStyle/>
          <a:p>
            <a:r>
              <a:rPr lang="fr-FR" sz="2200" b="1" i="0" strike="noStrike" cap="none" spc="0" baseline="0" dirty="0">
                <a:solidFill>
                  <a:srgbClr val="000000"/>
                </a:solidFill>
                <a:effectLst/>
                <a:latin typeface="Open Sans"/>
                <a:ea typeface="Open Sans"/>
                <a:cs typeface="Open Sans"/>
              </a:rPr>
              <a:t>3.3.5 </a:t>
            </a:r>
            <a:r>
              <a:rPr lang="fr-FR" dirty="0">
                <a:latin typeface="Open Sans"/>
                <a:ea typeface="Open Sans"/>
                <a:cs typeface="Open Sans"/>
              </a:rPr>
              <a:t>Le triangle juridique des relations entre prestataires et bénéficiaires des services sociaux </a:t>
            </a:r>
            <a:r>
              <a:rPr lang="fr-FR" sz="2200" b="1" i="0" strike="noStrike" cap="none" spc="0" baseline="0" dirty="0">
                <a:solidFill>
                  <a:srgbClr val="000000"/>
                </a:solidFill>
                <a:effectLst/>
                <a:latin typeface="Open Sans"/>
                <a:ea typeface="Open Sans"/>
                <a:cs typeface="Open Sans"/>
              </a:rPr>
              <a:t>à titre individuel</a:t>
            </a:r>
          </a:p>
        </p:txBody>
      </p:sp>
      <p:sp>
        <p:nvSpPr>
          <p:cNvPr id="11" name="Rechteck 10"/>
          <p:cNvSpPr/>
          <p:nvPr/>
        </p:nvSpPr>
        <p:spPr>
          <a:xfrm>
            <a:off x="251520" y="4869160"/>
            <a:ext cx="2952328" cy="8463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i="0" strike="noStrike" cap="none" spc="0" baseline="0" dirty="0">
                <a:solidFill>
                  <a:srgbClr val="435A66"/>
                </a:solidFill>
                <a:effectLst/>
                <a:latin typeface="Open Sans"/>
                <a:ea typeface="Open Sans"/>
                <a:cs typeface="Open Sans"/>
              </a:rPr>
              <a:t>Bénéficiaires </a:t>
            </a:r>
          </a:p>
          <a:p>
            <a:pPr algn="ctr"/>
            <a:r>
              <a:rPr lang="fr-FR" sz="1800" b="1" i="0" strike="noStrike" cap="none" spc="0" baseline="0" dirty="0">
                <a:solidFill>
                  <a:srgbClr val="FFFFFF"/>
                </a:solidFill>
                <a:effectLst/>
                <a:latin typeface="Open Sans"/>
                <a:ea typeface="Open Sans"/>
                <a:cs typeface="Open Sans"/>
              </a:rPr>
              <a:t>(parents / jeunes)</a:t>
            </a:r>
          </a:p>
        </p:txBody>
      </p:sp>
      <p:sp>
        <p:nvSpPr>
          <p:cNvPr id="12" name="Rechteck 11"/>
          <p:cNvSpPr/>
          <p:nvPr/>
        </p:nvSpPr>
        <p:spPr>
          <a:xfrm>
            <a:off x="5652120" y="4884640"/>
            <a:ext cx="3024336" cy="83082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EC29F"/>
                </a:solidFill>
                <a:latin typeface="Open Sans"/>
                <a:ea typeface="Open Sans"/>
                <a:cs typeface="Open Sans"/>
              </a:rPr>
              <a:t>Prestataire</a:t>
            </a:r>
            <a:br>
              <a:rPr sz="1800" dirty="0"/>
            </a:br>
            <a:r>
              <a:rPr lang="fr-FR" sz="1800" b="1" i="0" strike="noStrike" cap="none" spc="0" baseline="0" dirty="0">
                <a:solidFill>
                  <a:srgbClr val="FFFFFF"/>
                </a:solidFill>
                <a:effectLst/>
                <a:latin typeface="Open Sans"/>
                <a:ea typeface="Open Sans"/>
                <a:cs typeface="Open Sans"/>
              </a:rPr>
              <a:t>(</a:t>
            </a:r>
            <a:r>
              <a:rPr lang="fr-FR" b="1" dirty="0">
                <a:solidFill>
                  <a:srgbClr val="FFFFFF"/>
                </a:solidFill>
                <a:latin typeface="Open Sans"/>
                <a:ea typeface="Open Sans"/>
                <a:cs typeface="Open Sans"/>
              </a:rPr>
              <a:t>service / institution</a:t>
            </a:r>
            <a:r>
              <a:rPr lang="fr-FR" sz="1800" b="1" i="0" strike="noStrike" cap="none" spc="0" baseline="0" dirty="0">
                <a:solidFill>
                  <a:srgbClr val="FFFFFF"/>
                </a:solidFill>
                <a:effectLst/>
                <a:latin typeface="Open Sans"/>
                <a:ea typeface="Open Sans"/>
                <a:cs typeface="Open Sans"/>
              </a:rPr>
              <a:t>)</a:t>
            </a:r>
          </a:p>
        </p:txBody>
      </p:sp>
      <p:cxnSp>
        <p:nvCxnSpPr>
          <p:cNvPr id="14" name="Gerade Verbindung mit Pfeil 13" descr="Pfeil nach rechts" title="Grafisches Element"/>
          <p:cNvCxnSpPr/>
          <p:nvPr/>
        </p:nvCxnSpPr>
        <p:spPr>
          <a:xfrm>
            <a:off x="3347864" y="5013176"/>
            <a:ext cx="2088232"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3707904" y="4653136"/>
            <a:ext cx="1512168" cy="365760"/>
          </a:xfrm>
          <a:prstGeom prst="rect">
            <a:avLst/>
          </a:prstGeom>
          <a:noFill/>
        </p:spPr>
        <p:txBody>
          <a:bodyPr wrap="square" rtlCol="0">
            <a:spAutoFit/>
          </a:bodyPr>
          <a:lstStyle/>
          <a:p>
            <a:r>
              <a:rPr lang="fr-FR" sz="1800" b="0" i="0" strike="noStrike" cap="none" spc="0" baseline="0" dirty="0">
                <a:solidFill>
                  <a:srgbClr val="000000"/>
                </a:solidFill>
                <a:effectLst/>
                <a:latin typeface="Open Sans"/>
                <a:ea typeface="Open Sans"/>
                <a:cs typeface="Open Sans"/>
              </a:rPr>
              <a:t>choisissent</a:t>
            </a:r>
          </a:p>
        </p:txBody>
      </p:sp>
      <p:cxnSp>
        <p:nvCxnSpPr>
          <p:cNvPr id="19" name="Gerade Verbindung mit Pfeil 18" descr="Pfeil nach rechts und nach links" title="Grafisches Element"/>
          <p:cNvCxnSpPr/>
          <p:nvPr/>
        </p:nvCxnSpPr>
        <p:spPr>
          <a:xfrm>
            <a:off x="3347864" y="5445224"/>
            <a:ext cx="21602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491881" y="5445224"/>
            <a:ext cx="2016223" cy="646331"/>
          </a:xfrm>
          <a:prstGeom prst="rect">
            <a:avLst/>
          </a:prstGeom>
          <a:noFill/>
        </p:spPr>
        <p:txBody>
          <a:bodyPr wrap="square" rtlCol="0">
            <a:spAutoFit/>
          </a:bodyPr>
          <a:lstStyle/>
          <a:p>
            <a:r>
              <a:rPr lang="fr-FR" sz="1800" b="0" i="0" strike="noStrike" cap="none" spc="0" baseline="0" dirty="0">
                <a:solidFill>
                  <a:srgbClr val="000000"/>
                </a:solidFill>
                <a:effectLst/>
                <a:latin typeface="Open Sans"/>
                <a:ea typeface="Open Sans"/>
                <a:cs typeface="Open Sans"/>
              </a:rPr>
              <a:t>Convention de droit privé</a:t>
            </a:r>
          </a:p>
        </p:txBody>
      </p:sp>
      <p:sp>
        <p:nvSpPr>
          <p:cNvPr id="21" name="Rechteck 20"/>
          <p:cNvSpPr/>
          <p:nvPr/>
        </p:nvSpPr>
        <p:spPr>
          <a:xfrm>
            <a:off x="3167844" y="1772815"/>
            <a:ext cx="2988332" cy="873745"/>
          </a:xfrm>
          <a:prstGeom prst="rect">
            <a:avLst/>
          </a:prstGeom>
          <a:solidFill>
            <a:schemeClr val="accent6">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74A02"/>
                </a:solidFill>
                <a:latin typeface="Open Sans"/>
                <a:ea typeface="Open Sans"/>
                <a:cs typeface="Open Sans"/>
              </a:rPr>
              <a:t>Autorité tenue de proposer le service </a:t>
            </a:r>
            <a:r>
              <a:rPr lang="fr-FR" b="1" dirty="0">
                <a:solidFill>
                  <a:srgbClr val="FFFFFF"/>
                </a:solidFill>
                <a:latin typeface="Open Sans"/>
                <a:ea typeface="Open Sans"/>
                <a:cs typeface="Open Sans"/>
              </a:rPr>
              <a:t>(</a:t>
            </a:r>
            <a:r>
              <a:rPr lang="fr-FR" b="1" i="1" dirty="0" err="1">
                <a:solidFill>
                  <a:srgbClr val="FFFFFF"/>
                </a:solidFill>
                <a:latin typeface="Open Sans"/>
                <a:ea typeface="Open Sans"/>
                <a:cs typeface="Open Sans"/>
              </a:rPr>
              <a:t>J</a:t>
            </a:r>
            <a:r>
              <a:rPr lang="fr-FR" sz="1800" b="1" i="1" strike="noStrike" cap="none" spc="0" baseline="0" dirty="0" err="1">
                <a:solidFill>
                  <a:srgbClr val="FFFFFF"/>
                </a:solidFill>
                <a:effectLst/>
                <a:latin typeface="Open Sans"/>
                <a:ea typeface="Open Sans"/>
                <a:cs typeface="Open Sans"/>
              </a:rPr>
              <a:t>ugendamt</a:t>
            </a:r>
            <a:r>
              <a:rPr lang="fr-FR" sz="1800" b="1" i="0" strike="noStrike" cap="none" spc="0" baseline="0" dirty="0">
                <a:solidFill>
                  <a:srgbClr val="FFFFFF"/>
                </a:solidFill>
                <a:effectLst/>
                <a:latin typeface="Open Sans"/>
                <a:ea typeface="Open Sans"/>
                <a:cs typeface="Open Sans"/>
              </a:rPr>
              <a:t>)</a:t>
            </a:r>
          </a:p>
        </p:txBody>
      </p:sp>
      <p:cxnSp>
        <p:nvCxnSpPr>
          <p:cNvPr id="23" name="Gerade Verbindung mit Pfeil 22" descr="Pfeil nach rechts oben" title="Grafisches Element"/>
          <p:cNvCxnSpPr/>
          <p:nvPr/>
        </p:nvCxnSpPr>
        <p:spPr>
          <a:xfrm flipV="1">
            <a:off x="1475656" y="2685922"/>
            <a:ext cx="2236107" cy="20392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rot="19056634">
            <a:off x="953817" y="3578439"/>
            <a:ext cx="2623114" cy="369332"/>
          </a:xfrm>
          <a:prstGeom prst="rect">
            <a:avLst/>
          </a:prstGeom>
          <a:noFill/>
        </p:spPr>
        <p:txBody>
          <a:bodyPr wrap="square" rtlCol="0">
            <a:spAutoFit/>
          </a:bodyPr>
          <a:lstStyle/>
          <a:p>
            <a:pPr algn="ctr"/>
            <a:r>
              <a:rPr lang="fr-FR" dirty="0">
                <a:solidFill>
                  <a:srgbClr val="000000"/>
                </a:solidFill>
                <a:latin typeface="Open Sans"/>
                <a:ea typeface="Open Sans"/>
                <a:cs typeface="Open Sans"/>
              </a:rPr>
              <a:t>Droit à une prestation</a:t>
            </a:r>
            <a:endParaRPr lang="fr-FR" sz="1800" b="0" i="0" strike="noStrike" cap="none" spc="0" baseline="0" dirty="0">
              <a:solidFill>
                <a:srgbClr val="000000"/>
              </a:solidFill>
              <a:effectLst/>
              <a:latin typeface="Open Sans"/>
              <a:ea typeface="Open Sans"/>
              <a:cs typeface="Open Sans"/>
            </a:endParaRPr>
          </a:p>
        </p:txBody>
      </p:sp>
      <p:cxnSp>
        <p:nvCxnSpPr>
          <p:cNvPr id="27" name="Gerade Verbindung mit Pfeil 26" descr="Pfeil nach links unten" title="Grafisches Element"/>
          <p:cNvCxnSpPr/>
          <p:nvPr/>
        </p:nvCxnSpPr>
        <p:spPr>
          <a:xfrm flipH="1">
            <a:off x="1835696" y="2852936"/>
            <a:ext cx="2088232"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rot="19010780">
            <a:off x="1641769" y="3600772"/>
            <a:ext cx="3196166" cy="369332"/>
          </a:xfrm>
          <a:prstGeom prst="rect">
            <a:avLst/>
          </a:prstGeom>
          <a:noFill/>
        </p:spPr>
        <p:txBody>
          <a:bodyPr wrap="square" rtlCol="0">
            <a:spAutoFit/>
          </a:bodyPr>
          <a:lstStyle/>
          <a:p>
            <a:pPr algn="ctr"/>
            <a:r>
              <a:rPr lang="fr-FR" dirty="0">
                <a:solidFill>
                  <a:srgbClr val="000000"/>
                </a:solidFill>
                <a:latin typeface="Open Sans"/>
                <a:ea typeface="Open Sans"/>
                <a:cs typeface="Open Sans"/>
              </a:rPr>
              <a:t>Coûts induits, le cas échéant</a:t>
            </a:r>
            <a:endParaRPr lang="fr-FR" sz="1800" b="0" i="0" strike="noStrike" cap="none" spc="0" baseline="0" dirty="0">
              <a:solidFill>
                <a:srgbClr val="000000"/>
              </a:solidFill>
              <a:effectLst/>
              <a:latin typeface="Open Sans"/>
              <a:ea typeface="Open Sans"/>
              <a:cs typeface="Open Sans"/>
            </a:endParaRPr>
          </a:p>
        </p:txBody>
      </p:sp>
      <p:cxnSp>
        <p:nvCxnSpPr>
          <p:cNvPr id="31" name="Gerade Verbindung mit Pfeil 30" descr="Pfeil nach links oben und rechts unten" title="Grafisches Element"/>
          <p:cNvCxnSpPr/>
          <p:nvPr/>
        </p:nvCxnSpPr>
        <p:spPr>
          <a:xfrm>
            <a:off x="5292080" y="2852936"/>
            <a:ext cx="1872208" cy="187220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rot="2746577">
            <a:off x="5571291" y="3162941"/>
            <a:ext cx="2901537" cy="1200329"/>
          </a:xfrm>
          <a:prstGeom prst="rect">
            <a:avLst/>
          </a:prstGeom>
          <a:noFill/>
        </p:spPr>
        <p:txBody>
          <a:bodyPr wrap="square" rtlCol="0">
            <a:spAutoFit/>
          </a:bodyPr>
          <a:lstStyle/>
          <a:p>
            <a:r>
              <a:rPr lang="fr-FR" dirty="0">
                <a:solidFill>
                  <a:srgbClr val="000000"/>
                </a:solidFill>
                <a:latin typeface="Open Sans"/>
                <a:ea typeface="Open Sans"/>
                <a:cs typeface="Open Sans"/>
              </a:rPr>
              <a:t>Conventions relatives au service, rendu, à son financement et à sa qualité</a:t>
            </a:r>
            <a:endParaRPr lang="fr-FR" sz="1800" b="0" i="0" strike="noStrike" cap="none" spc="0" baseline="0" dirty="0">
              <a:solidFill>
                <a:srgbClr val="000000"/>
              </a:solidFill>
              <a:effectLst/>
              <a:latin typeface="Open Sans"/>
              <a:ea typeface="Open Sans"/>
              <a:cs typeface="Open Sans"/>
            </a:endParaRPr>
          </a:p>
        </p:txBody>
      </p:sp>
      <p:sp>
        <p:nvSpPr>
          <p:cNvPr id="24"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Financement</a:t>
            </a:r>
          </a:p>
        </p:txBody>
      </p:sp>
    </p:spTree>
    <p:extLst>
      <p:ext uri="{BB962C8B-B14F-4D97-AF65-F5344CB8AC3E}">
        <p14:creationId xmlns:p14="http://schemas.microsoft.com/office/powerpoint/2010/main" val="235952448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fr-FR" sz="3200" b="1" i="0" strike="noStrike" cap="none" spc="0" baseline="0" dirty="0">
                <a:solidFill>
                  <a:srgbClr val="000000"/>
                </a:solidFill>
                <a:effectLst/>
                <a:latin typeface="Open Sans SemiBold"/>
                <a:ea typeface="Open Sans SemiBold"/>
                <a:cs typeface="Open Sans SemiBold"/>
              </a:rPr>
              <a:t>3. Structures</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sz="2800" dirty="0">
              <a:solidFill>
                <a:srgbClr val="000000"/>
              </a:solidFill>
            </a:endParaRPr>
          </a:p>
          <a:p>
            <a:r>
              <a:rPr lang="fr-FR" sz="2600" b="0" i="0" strike="noStrike" cap="none" spc="0" baseline="0" dirty="0">
                <a:solidFill>
                  <a:srgbClr val="000000"/>
                </a:solidFill>
                <a:effectLst/>
                <a:latin typeface="Open Sans"/>
                <a:ea typeface="Open Sans"/>
                <a:cs typeface="Open Sans"/>
              </a:rPr>
              <a:t>3.4 Les professionnels</a:t>
            </a:r>
          </a:p>
        </p:txBody>
      </p:sp>
    </p:spTree>
    <p:extLst>
      <p:ext uri="{BB962C8B-B14F-4D97-AF65-F5344CB8AC3E}">
        <p14:creationId xmlns:p14="http://schemas.microsoft.com/office/powerpoint/2010/main" val="221453794"/>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23528" y="1700808"/>
            <a:ext cx="8352928" cy="648072"/>
          </a:xfrm>
        </p:spPr>
        <p:txBody>
          <a:bodyPr>
            <a:normAutofit fontScale="85000" lnSpcReduction="10000"/>
          </a:bodyPr>
          <a:lstStyle/>
          <a:p>
            <a:pPr marL="0" indent="0">
              <a:buNone/>
            </a:pPr>
            <a:r>
              <a:rPr lang="fr-FR" sz="1800" b="0" dirty="0">
                <a:latin typeface="Open Sans"/>
                <a:ea typeface="Open Sans"/>
                <a:cs typeface="Open Sans"/>
              </a:rPr>
              <a:t>E</a:t>
            </a:r>
            <a:r>
              <a:rPr lang="fr-FR" sz="1800" b="0" i="0" strike="noStrike" cap="none" spc="0" baseline="0" dirty="0">
                <a:solidFill>
                  <a:srgbClr val="000000"/>
                </a:solidFill>
                <a:effectLst/>
                <a:latin typeface="Open Sans"/>
                <a:ea typeface="Open Sans"/>
                <a:cs typeface="Open Sans"/>
              </a:rPr>
              <a:t>n 2018/2019, </a:t>
            </a:r>
            <a:r>
              <a:rPr lang="fr-FR" sz="1800" dirty="0">
                <a:latin typeface="Open Sans"/>
                <a:ea typeface="Open Sans"/>
                <a:cs typeface="Open Sans"/>
              </a:rPr>
              <a:t>près d’</a:t>
            </a:r>
            <a:r>
              <a:rPr lang="fr-FR" sz="1800" b="1" i="0" strike="noStrike" cap="none" spc="0" baseline="0" dirty="0">
                <a:solidFill>
                  <a:srgbClr val="000000"/>
                </a:solidFill>
                <a:effectLst/>
                <a:latin typeface="Open Sans"/>
                <a:ea typeface="Open Sans"/>
                <a:cs typeface="Open Sans"/>
              </a:rPr>
              <a:t>1,1 million de personnes </a:t>
            </a:r>
            <a:r>
              <a:rPr lang="fr-FR" sz="1800" b="0" i="0" strike="noStrike" cap="none" spc="0" baseline="0" dirty="0">
                <a:solidFill>
                  <a:srgbClr val="000000"/>
                </a:solidFill>
                <a:effectLst/>
                <a:latin typeface="Open Sans"/>
                <a:ea typeface="Open Sans"/>
                <a:cs typeface="Open Sans"/>
              </a:rPr>
              <a:t>travaillaient dans le </a:t>
            </a:r>
            <a:r>
              <a:rPr lang="fr-FR" sz="1800" b="0" dirty="0">
                <a:latin typeface="Open Sans"/>
                <a:ea typeface="Open Sans"/>
                <a:cs typeface="Open Sans"/>
              </a:rPr>
              <a:t>domaine de l’aide sociale à l’enfance et à la jeunesse, soit </a:t>
            </a:r>
            <a:r>
              <a:rPr lang="fr-FR" sz="1800" b="0" i="0" strike="noStrike" cap="none" spc="0" baseline="0" dirty="0">
                <a:solidFill>
                  <a:srgbClr val="000000"/>
                </a:solidFill>
                <a:effectLst/>
                <a:latin typeface="Open Sans"/>
                <a:ea typeface="Open Sans"/>
                <a:cs typeface="Open Sans"/>
              </a:rPr>
              <a:t>2,4 % de la population allemande en emploi.</a:t>
            </a:r>
          </a:p>
          <a:p>
            <a:pPr marL="0" indent="0">
              <a:buNone/>
            </a:pPr>
            <a:endParaRPr lang="de-DE" sz="1600" b="0" dirty="0"/>
          </a:p>
        </p:txBody>
      </p:sp>
      <p:sp>
        <p:nvSpPr>
          <p:cNvPr id="2" name="Titel 1" descr="Gesamt ind er Kinder- und Jugendhilfe tätig (2018/19): 1,1 Millionen Personen, davon:&#10;- in der Kindertagesbetreuung: 73 %&#10;- in der Kinder- und Jugendarbeit: 3 %&#10;- in der Jugendsozialarbeit: 1 %&#10;- in den ambulanten/teilstationären Hilfen zur Erziehung: 3 %&#10;- in der Heimerziehung: 8 %&#10;- in der Erziehungsberatung: 1 %&#10;- im Allgemeinen Sozialen Dienst: 2 %&#10;- in anderen Arbeitsfeldern: 9 %" title="Arbeitsfelder des Personals in der Kinder- und Jugendhilfe und Anteile in den verschiedenen Feldern">
            <a:extLst>
              <a:ext uri="{FF2B5EF4-FFF2-40B4-BE49-F238E27FC236}">
                <a16:creationId xmlns:a16="http://schemas.microsoft.com/office/drawing/2014/main" id="{7C6D8D9B-86FD-DF42-AA8A-19CF982DCB11}"/>
              </a:ext>
            </a:extLst>
          </p:cNvPr>
          <p:cNvSpPr>
            <a:spLocks noGrp="1"/>
          </p:cNvSpPr>
          <p:nvPr>
            <p:ph type="title"/>
          </p:nvPr>
        </p:nvSpPr>
        <p:spPr>
          <a:xfrm>
            <a:off x="71500" y="736310"/>
            <a:ext cx="9001000" cy="648072"/>
          </a:xfrm>
        </p:spPr>
        <p:txBody>
          <a:bodyPr>
            <a:noAutofit/>
          </a:bodyPr>
          <a:lstStyle/>
          <a:p>
            <a:r>
              <a:rPr lang="fr-FR" sz="2200" b="1" i="0" strike="noStrike" cap="none" spc="0" baseline="0" dirty="0">
                <a:solidFill>
                  <a:srgbClr val="000000"/>
                </a:solidFill>
                <a:effectLst/>
                <a:latin typeface="Open Sans"/>
                <a:ea typeface="Open Sans"/>
                <a:cs typeface="Open Sans"/>
              </a:rPr>
              <a:t>3.4.1 Champs d’intervention des professionnels de l’aide sociale à l’enfance et à la jeunesse</a:t>
            </a:r>
          </a:p>
        </p:txBody>
      </p:sp>
      <p:sp>
        <p:nvSpPr>
          <p:cNvPr id="11" name="Fußzeilenplatzhalter 6">
            <a:extLst>
              <a:ext uri="{FF2B5EF4-FFF2-40B4-BE49-F238E27FC236}">
                <a16:creationId xmlns:a16="http://schemas.microsoft.com/office/drawing/2014/main" id="{C5A0DA04-4E05-FD49-A9D2-DCD56D96E9C0}"/>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Professionnels</a:t>
            </a:r>
          </a:p>
        </p:txBody>
      </p:sp>
      <p:graphicFrame>
        <p:nvGraphicFramePr>
          <p:cNvPr id="6" name="Diagramm 5"/>
          <p:cNvGraphicFramePr>
            <a:graphicFrameLocks noGrp="1"/>
          </p:cNvGraphicFramePr>
          <p:nvPr>
            <p:extLst>
              <p:ext uri="{D42A27DB-BD31-4B8C-83A1-F6EECF244321}">
                <p14:modId xmlns:p14="http://schemas.microsoft.com/office/powerpoint/2010/main" val="3212392298"/>
              </p:ext>
            </p:extLst>
          </p:nvPr>
        </p:nvGraphicFramePr>
        <p:xfrm>
          <a:off x="1007604" y="2333661"/>
          <a:ext cx="7128792" cy="4189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44367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buNone/>
            </a:pPr>
            <a:r>
              <a:rPr lang="fr-FR" sz="1800" b="0" i="0" strike="noStrike" cap="none" spc="0" baseline="0" dirty="0">
                <a:solidFill>
                  <a:srgbClr val="000000"/>
                </a:solidFill>
                <a:effectLst/>
                <a:latin typeface="Open Sans"/>
                <a:ea typeface="Open Sans"/>
                <a:cs typeface="Open Sans"/>
              </a:rPr>
              <a:t>En Allemagne, environ </a:t>
            </a:r>
            <a:r>
              <a:rPr lang="fr-FR" sz="1800" b="1" i="0" strike="noStrike" cap="none" spc="0" baseline="0" dirty="0">
                <a:solidFill>
                  <a:srgbClr val="000000"/>
                </a:solidFill>
                <a:effectLst/>
                <a:latin typeface="Open Sans"/>
                <a:ea typeface="Open Sans"/>
                <a:cs typeface="Open Sans"/>
              </a:rPr>
              <a:t>30 millions de personnes </a:t>
            </a:r>
            <a:r>
              <a:rPr lang="fr-FR" sz="1800" b="0" i="0" strike="noStrike" cap="none" spc="0" baseline="0" dirty="0">
                <a:solidFill>
                  <a:srgbClr val="000000"/>
                </a:solidFill>
                <a:effectLst/>
                <a:latin typeface="Open Sans"/>
                <a:ea typeface="Open Sans"/>
                <a:cs typeface="Open Sans"/>
              </a:rPr>
              <a:t>s’engagent bénévolement dans quelque </a:t>
            </a:r>
            <a:r>
              <a:rPr lang="fr-FR" sz="1800" b="1" i="0" strike="noStrike" cap="none" spc="0" baseline="0" dirty="0">
                <a:solidFill>
                  <a:srgbClr val="000000"/>
                </a:solidFill>
                <a:effectLst/>
                <a:latin typeface="Open Sans"/>
                <a:ea typeface="Open Sans"/>
                <a:cs typeface="Open Sans"/>
              </a:rPr>
              <a:t>600 000 </a:t>
            </a:r>
            <a:r>
              <a:rPr lang="fr-FR" sz="1800" dirty="0">
                <a:latin typeface="Open Sans"/>
                <a:ea typeface="Open Sans"/>
                <a:cs typeface="Open Sans"/>
              </a:rPr>
              <a:t>o</a:t>
            </a:r>
            <a:r>
              <a:rPr lang="fr-FR" sz="1800" b="1" i="0" strike="noStrike" cap="none" spc="0" baseline="0" dirty="0">
                <a:solidFill>
                  <a:srgbClr val="000000"/>
                </a:solidFill>
                <a:effectLst/>
                <a:latin typeface="Open Sans"/>
                <a:ea typeface="Open Sans"/>
                <a:cs typeface="Open Sans"/>
              </a:rPr>
              <a:t>rganismes d’intérêt général</a:t>
            </a:r>
            <a:r>
              <a:rPr lang="fr-FR" sz="1800" b="0" i="0" strike="noStrike" cap="none" spc="0" baseline="0" dirty="0">
                <a:solidFill>
                  <a:srgbClr val="000000"/>
                </a:solidFill>
                <a:effectLst/>
                <a:latin typeface="Open Sans"/>
                <a:ea typeface="Open Sans"/>
                <a:cs typeface="Open Sans"/>
              </a:rPr>
              <a:t>. </a:t>
            </a:r>
          </a:p>
          <a:p>
            <a:pPr marL="627063" indent="-266700"/>
            <a:r>
              <a:rPr lang="fr-FR" sz="1800" b="0" i="0" strike="noStrike" cap="none" spc="0" baseline="0" dirty="0">
                <a:solidFill>
                  <a:srgbClr val="000000"/>
                </a:solidFill>
                <a:effectLst/>
                <a:latin typeface="Open Sans"/>
                <a:ea typeface="Open Sans"/>
                <a:cs typeface="Open Sans"/>
              </a:rPr>
              <a:t>72 % de ces organisations reposent intégralement sur le bénévolat.</a:t>
            </a:r>
          </a:p>
          <a:p>
            <a:pPr marL="627063" indent="-266700"/>
            <a:r>
              <a:rPr lang="fr-FR" sz="1800" b="0" i="0" strike="noStrike" cap="none" spc="0" baseline="0" dirty="0">
                <a:solidFill>
                  <a:srgbClr val="000000"/>
                </a:solidFill>
                <a:effectLst/>
                <a:latin typeface="Open Sans"/>
                <a:ea typeface="Open Sans"/>
                <a:cs typeface="Open Sans"/>
              </a:rPr>
              <a:t>18 %  de ces organisations relèvent du secteur de l’</a:t>
            </a:r>
            <a:r>
              <a:rPr lang="fr-FR" sz="1800" b="0" dirty="0">
                <a:latin typeface="Open Sans"/>
                <a:ea typeface="Open Sans"/>
                <a:cs typeface="Open Sans"/>
              </a:rPr>
              <a:t>éducation et de la formation.</a:t>
            </a:r>
          </a:p>
          <a:p>
            <a:pPr marL="360363" indent="0">
              <a:buNone/>
            </a:pPr>
            <a:r>
              <a:rPr lang="fr-FR" sz="1800" b="0" dirty="0">
                <a:latin typeface="Open Sans"/>
                <a:ea typeface="Open Sans"/>
                <a:cs typeface="Open Sans"/>
              </a:rPr>
              <a:t>L</a:t>
            </a:r>
            <a:r>
              <a:rPr lang="fr-FR" sz="1800" b="0" i="0" strike="noStrike" cap="none" spc="0" baseline="0" dirty="0">
                <a:solidFill>
                  <a:srgbClr val="000000"/>
                </a:solidFill>
                <a:effectLst/>
                <a:latin typeface="Open Sans"/>
                <a:ea typeface="Open Sans"/>
                <a:cs typeface="Open Sans"/>
              </a:rPr>
              <a:t>’aide </a:t>
            </a:r>
            <a:r>
              <a:rPr lang="fr-FR" sz="1800" b="0" dirty="0">
                <a:latin typeface="Open Sans"/>
                <a:ea typeface="Open Sans"/>
                <a:cs typeface="Open Sans"/>
              </a:rPr>
              <a:t>sociale à l’enfance et à la jeunesse se fait principalement dans le cadre des nombreuses </a:t>
            </a:r>
            <a:r>
              <a:rPr lang="fr-FR" sz="1800" b="1" i="0" strike="noStrike" cap="none" spc="0" baseline="0" dirty="0">
                <a:solidFill>
                  <a:srgbClr val="000000"/>
                </a:solidFill>
                <a:effectLst/>
                <a:latin typeface="Open Sans"/>
                <a:ea typeface="Open Sans"/>
                <a:cs typeface="Open Sans"/>
              </a:rPr>
              <a:t>associations et fédérations</a:t>
            </a:r>
            <a:r>
              <a:rPr lang="fr-FR" sz="1800" b="0" i="0" strike="noStrike" cap="none" spc="0" baseline="0" dirty="0">
                <a:solidFill>
                  <a:srgbClr val="000000"/>
                </a:solidFill>
                <a:effectLst/>
                <a:latin typeface="Open Sans"/>
                <a:ea typeface="Open Sans"/>
                <a:cs typeface="Open Sans"/>
              </a:rPr>
              <a:t>, pour la plupart d’intérêt général, qui sont organisées de façon démocratique.</a:t>
            </a:r>
          </a:p>
          <a:p>
            <a:pPr marL="0" indent="0">
              <a:buNone/>
            </a:pPr>
            <a:r>
              <a:rPr lang="fr-FR" sz="1800" b="0" i="0" strike="noStrike" cap="none" spc="0" baseline="0" dirty="0">
                <a:solidFill>
                  <a:srgbClr val="000000"/>
                </a:solidFill>
                <a:effectLst/>
                <a:latin typeface="Open Sans"/>
                <a:ea typeface="Open Sans"/>
                <a:cs typeface="Open Sans"/>
              </a:rPr>
              <a:t>Les jeunes sont particulièrement nombreux à s’engager bénévolement. Environ </a:t>
            </a:r>
            <a:r>
              <a:rPr lang="fr-FR" sz="1800" b="1" i="0" strike="noStrike" cap="none" spc="0" baseline="0" dirty="0">
                <a:solidFill>
                  <a:srgbClr val="000000"/>
                </a:solidFill>
                <a:effectLst/>
                <a:latin typeface="Open Sans"/>
                <a:ea typeface="Open Sans"/>
                <a:cs typeface="Open Sans"/>
              </a:rPr>
              <a:t>deux tiers des 14-28 ans </a:t>
            </a:r>
            <a:r>
              <a:rPr lang="fr-FR" sz="1800" b="0" i="0" strike="noStrike" cap="none" spc="0" baseline="0" dirty="0">
                <a:solidFill>
                  <a:srgbClr val="000000"/>
                </a:solidFill>
                <a:effectLst/>
                <a:latin typeface="Open Sans"/>
                <a:ea typeface="Open Sans"/>
                <a:cs typeface="Open Sans"/>
              </a:rPr>
              <a:t>ont un engagement citoyen.</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fr-FR" sz="2200" b="1" i="0" strike="noStrike" cap="none" spc="0" baseline="0" dirty="0">
                <a:solidFill>
                  <a:srgbClr val="000000"/>
                </a:solidFill>
                <a:effectLst/>
                <a:latin typeface="Open Sans"/>
                <a:ea typeface="Open Sans"/>
                <a:cs typeface="Open Sans"/>
              </a:rPr>
              <a:t>3.4.2 </a:t>
            </a:r>
            <a:r>
              <a:rPr lang="fr-FR" dirty="0">
                <a:latin typeface="Open Sans"/>
                <a:ea typeface="Open Sans"/>
                <a:cs typeface="Open Sans"/>
              </a:rPr>
              <a:t>E</a:t>
            </a:r>
            <a:r>
              <a:rPr lang="fr-FR" sz="2200" b="1" i="0" strike="noStrike" cap="none" spc="0" baseline="0" dirty="0">
                <a:solidFill>
                  <a:srgbClr val="000000"/>
                </a:solidFill>
                <a:effectLst/>
                <a:latin typeface="Open Sans"/>
                <a:ea typeface="Open Sans"/>
                <a:cs typeface="Open Sans"/>
              </a:rPr>
              <a:t>ngagement citoyen &amp; bénévolat</a:t>
            </a:r>
          </a:p>
        </p:txBody>
      </p:sp>
      <p:sp>
        <p:nvSpPr>
          <p:cNvPr id="5" name="Fußzeilenplatzhalter 6">
            <a:extLst>
              <a:ext uri="{FF2B5EF4-FFF2-40B4-BE49-F238E27FC236}">
                <a16:creationId xmlns:a16="http://schemas.microsoft.com/office/drawing/2014/main" id="{EED208F2-8607-41D6-9E81-9C7D378EC11A}"/>
              </a:ext>
            </a:extLst>
          </p:cNvPr>
          <p:cNvSpPr txBox="1"/>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b="1" i="0" strike="noStrike" cap="none" spc="0" baseline="0" dirty="0">
                <a:solidFill>
                  <a:srgbClr val="435A66"/>
                </a:solidFill>
                <a:effectLst/>
                <a:latin typeface="Open Sans"/>
                <a:ea typeface="Open Sans"/>
                <a:cs typeface="Open Sans"/>
              </a:rPr>
              <a:t>3. Structures – Professionnels</a:t>
            </a:r>
          </a:p>
        </p:txBody>
      </p:sp>
    </p:spTree>
    <p:extLst>
      <p:ext uri="{BB962C8B-B14F-4D97-AF65-F5344CB8AC3E}">
        <p14:creationId xmlns:p14="http://schemas.microsoft.com/office/powerpoint/2010/main" val="3767335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Office">
  <a:themeElements>
    <a:clrScheme name="Kinder- und Jugendhilfe">
      <a:dk1>
        <a:srgbClr val="293341"/>
      </a:dk1>
      <a:lt1>
        <a:srgbClr val="FFFFFF"/>
      </a:lt1>
      <a:dk2>
        <a:srgbClr val="435A66"/>
      </a:dk2>
      <a:lt2>
        <a:srgbClr val="EAF3F6"/>
      </a:lt2>
      <a:accent1>
        <a:srgbClr val="FD660E"/>
      </a:accent1>
      <a:accent2>
        <a:srgbClr val="E54919"/>
      </a:accent2>
      <a:accent3>
        <a:srgbClr val="3C5E89"/>
      </a:accent3>
      <a:accent4>
        <a:srgbClr val="97C1D8"/>
      </a:accent4>
      <a:accent5>
        <a:srgbClr val="809098"/>
      </a:accent5>
      <a:accent6>
        <a:srgbClr val="CFD9DD"/>
      </a:accent6>
      <a:hlink>
        <a:srgbClr val="FD660E"/>
      </a:hlink>
      <a:folHlink>
        <a:srgbClr val="E54919"/>
      </a:folHlink>
    </a:clrScheme>
    <a:fontScheme name="Arial">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 id="{584A182D-A0AD-BA4B-9A55-3D6163A73E00}" vid="{E803464B-12B8-2741-A755-B701002F864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78156</Words>
  <Application>Microsoft Office PowerPoint</Application>
  <PresentationFormat>Bildschirmpräsentation (4:3)</PresentationFormat>
  <Paragraphs>2908</Paragraphs>
  <Slides>101</Slides>
  <Notes>101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101</vt:i4>
      </vt:variant>
    </vt:vector>
  </HeadingPairs>
  <TitlesOfParts>
    <vt:vector size="109" baseType="lpstr">
      <vt:lpstr>Wingdings</vt:lpstr>
      <vt:lpstr>Arial</vt:lpstr>
      <vt:lpstr>Calibri</vt:lpstr>
      <vt:lpstr>Open Sans SemiBold</vt:lpstr>
      <vt:lpstr>Open Sans</vt:lpstr>
      <vt:lpstr>Franklin Gothic Medium</vt:lpstr>
      <vt:lpstr>TimesNewRomanPSMT</vt:lpstr>
      <vt:lpstr>Office</vt:lpstr>
      <vt:lpstr>PowerPoint-Präsentation</vt:lpstr>
      <vt:lpstr>Présentation</vt:lpstr>
      <vt:lpstr>PowerPoint-Präsentation</vt:lpstr>
      <vt:lpstr>1. Situation générale</vt:lpstr>
      <vt:lpstr>1.1.1 Démographie</vt:lpstr>
      <vt:lpstr>1.1.2 Familles</vt:lpstr>
      <vt:lpstr>1.1.3 Enfants, adolescents et jeunes majeurs</vt:lpstr>
      <vt:lpstr>1.1.4 Milieux de jeunes en Allemagne : différences et points communs</vt:lpstr>
      <vt:lpstr>1.1.5 Conditions de vie sexospécifiques</vt:lpstr>
      <vt:lpstr>1.1.6 Inégalités sociales</vt:lpstr>
      <vt:lpstr>1.1.7 Pauvreté</vt:lpstr>
      <vt:lpstr>1.1.8 Asile et migration</vt:lpstr>
      <vt:lpstr>1.1.9 Handicap</vt:lpstr>
      <vt:lpstr>1.1.10 L’aide sociale à l’enfance et à la jeunesse : un rôle de carrefour entre divers partenaires</vt:lpstr>
      <vt:lpstr>1.1.11 L’aide sociale à l’enfance et à la jeunesse :  la coopération avec l’école</vt:lpstr>
      <vt:lpstr>1.1.12 L’aide sociale à l’enfance et à la jeunesse et le service public de l’emploi</vt:lpstr>
      <vt:lpstr>1.1.13 L’aide sociale à l’enfance et à la jeunesse et la santé</vt:lpstr>
      <vt:lpstr>1.1.14 L’aide sociale à l’enfance et à la jeunesse et la sécurité matérielle</vt:lpstr>
      <vt:lpstr>1.1.15 L’aide sociale à l’enfance et à la jeunesse et la justice</vt:lpstr>
      <vt:lpstr>1.1.16 L’aide sociale à l’enfance et à la jeunesse et la politique d’inclusion</vt:lpstr>
      <vt:lpstr>1.1.17 L’aide sociale à l’enfance et à la jeunesse et le développement du numérique</vt:lpstr>
      <vt:lpstr>1.1.18 L’aide sociale à l’enfance et à la jeunesse et la diversité</vt:lpstr>
      <vt:lpstr>1. Situation générale</vt:lpstr>
      <vt:lpstr>1.2.1 L’État de droit</vt:lpstr>
      <vt:lpstr>1.2.2 La République fédérale d’Allemagne, un État « social » </vt:lpstr>
      <vt:lpstr>1.2.3 Démocratie</vt:lpstr>
      <vt:lpstr>1.2.4 Une construction fédérale</vt:lpstr>
      <vt:lpstr>1.2.5 Le rôle des communes</vt:lpstr>
      <vt:lpstr>1.2.6 Régime des finances publiques</vt:lpstr>
      <vt:lpstr>1.2.7 La politique de jeunesse allemande et l’UE</vt:lpstr>
      <vt:lpstr>1. Situation générale</vt:lpstr>
      <vt:lpstr>1.3.1 Droits fondamentaux</vt:lpstr>
      <vt:lpstr>1.3.2 Droits des enfants et des parents</vt:lpstr>
      <vt:lpstr>1.3.3 Code de la Sécurité et de l’action sociales (SGB)</vt:lpstr>
      <vt:lpstr>Répartition du budget par type de prestation sociale en milliards d’euros, 2019</vt:lpstr>
      <vt:lpstr>1.3.5 Principes fondamentaux de la procédure administrative de l’action sociale</vt:lpstr>
      <vt:lpstr>1.3.6 Ratification de traités et conventions internationales</vt:lpstr>
      <vt:lpstr>2. Missions et domaines d’intervention</vt:lpstr>
      <vt:lpstr>2.1.1 Missions et objectifs de l’aide sociale à l’enfance  et à la jeunesse, art. 1 du SGB VIII</vt:lpstr>
      <vt:lpstr>2.1.2 Domaines d’intervention de l’aide sociale à l’enfance  et à la jeunesse,  art. 11 à 60 du SGB VIII</vt:lpstr>
      <vt:lpstr>2.1.3 L’aide sociale à l’enfance et à la jeunesse : encourager, soutenir, aider, protéger</vt:lpstr>
      <vt:lpstr>2.1.4 Droit à l’autonomie et à la participation démocratique</vt:lpstr>
      <vt:lpstr>2. Missions et domaines d’intervention</vt:lpstr>
      <vt:lpstr>2.2.1. Le travail auprès des enfants et des jeunes</vt:lpstr>
      <vt:lpstr>2.2.2 Le travail social auprès des jeunes en difficulté</vt:lpstr>
      <vt:lpstr>2.2.3 La protection des mineurs sur le plan socioéducatif</vt:lpstr>
      <vt:lpstr>2.2.4 Le soutien à l’éducation des mineurs au sein de leur famille</vt:lpstr>
      <vt:lpstr>2.2.5 Mandat légal des structures d’accueil à la journée</vt:lpstr>
      <vt:lpstr>2.2.6 Évolution des structures d’accueil des enfants à la journée</vt:lpstr>
      <vt:lpstr>2. Missions et domaines d’intervention</vt:lpstr>
      <vt:lpstr>2.3.1 Fondements du droit aux actions éducatives</vt:lpstr>
      <vt:lpstr>2.3.2 Planification de l’accompagnement</vt:lpstr>
      <vt:lpstr>2.3.3 Aperçu des différents types d’actions éducatives</vt:lpstr>
      <vt:lpstr>2.3.3.1 Mesures d’assistance éducative en milieu ouvert ou semi-ouvert</vt:lpstr>
      <vt:lpstr>2.3.3.2 Placement familial</vt:lpstr>
      <vt:lpstr>2.3.3.3 Placements institutionnels</vt:lpstr>
      <vt:lpstr>2.3.4 Répartition quantitative des actions éducatives</vt:lpstr>
      <vt:lpstr>2. Missions et domaines d’intervention</vt:lpstr>
      <vt:lpstr>2.4.1 Fondements des droits à l’aide à l’intégration</vt:lpstr>
      <vt:lpstr>2.4.2 Prestations d’aide à l’intégration — Règles spéciales de procédures</vt:lpstr>
      <vt:lpstr>2.4.3 Prestations d’aide à l’intégration des jeunes en situation de handicap psychique</vt:lpstr>
      <vt:lpstr>2. Missions et domaines d’intervention</vt:lpstr>
      <vt:lpstr>2.5.1 Aides aux jeunes majeurs</vt:lpstr>
      <vt:lpstr>2. Missions et domaines d’intervention</vt:lpstr>
      <vt:lpstr>2.6.1 Mission de protection de l’aide sociale à l’enfance et à la jeunesse en cas de mise en danger de l’enfant</vt:lpstr>
      <vt:lpstr>2.6.2 Placement</vt:lpstr>
      <vt:lpstr>2.6.3 Participation à la procédure devant le juge aux affaires familiales en cas de (suspicion de) mise en danger de l’intérêt supérieur de l’enfant</vt:lpstr>
      <vt:lpstr>2.6.4 Participation aux procédures de séparation ou de divorce de parents de mineurs devant le juge aux affaires familiales</vt:lpstr>
      <vt:lpstr>2.6.5 Tutelles et curatelles</vt:lpstr>
      <vt:lpstr>2.6.6 Collaboration aux procédures devant le juge des enfants</vt:lpstr>
      <vt:lpstr>2.6.7 Adoptions</vt:lpstr>
      <vt:lpstr>3. Structures</vt:lpstr>
      <vt:lpstr>3.1.1a Le rôle respectif de la Fédération, des Länder et des communes dans l’aide sociale à l’enfance et à la jeunesse</vt:lpstr>
      <vt:lpstr>3.1.1b Le rôle respectif de la Fédération, des Länder et des communes dans l’aide sociale à l’enfance et à la jeunesse</vt:lpstr>
      <vt:lpstr>3.1.2 Les acteurs locaux de l’aide sociale à l’enfance et à la jeunesse</vt:lpstr>
      <vt:lpstr>3.1.3 Le Jugendamt, une structure binaire</vt:lpstr>
      <vt:lpstr>3.1.4 Acteurs de l’aide sociale à l’enfance et à la jeunesse</vt:lpstr>
      <vt:lpstr>3.1.5 Acteurs publics et privés</vt:lpstr>
      <vt:lpstr>3.1.6 Organisations faîtières et instituts de recherche de l’aide  sociale à l’enfance et à la jeunesse</vt:lpstr>
      <vt:lpstr>3.1.7 Structures de l’aide sociale à l’enfance et à la jeunesse en République fédérale d'Allemagne - 1ère partie</vt:lpstr>
      <vt:lpstr>3.1.8 Structures de l’aide sociale à l’enfance et à la jeunesse en République fédérale d'Allemagne - 2ème partie</vt:lpstr>
      <vt:lpstr>3. Structures</vt:lpstr>
      <vt:lpstr>3.2.1 Subsidiarité et responsabilité globale</vt:lpstr>
      <vt:lpstr>3.2.2 Les concepts structurants de l’aide sociale à l’enfance et à la jeunesse</vt:lpstr>
      <vt:lpstr>3.2.3 Les principes d’action de l’aide sociale à l’enfance et à la jeunesse</vt:lpstr>
      <vt:lpstr>3.2.4 L’ inclusion</vt:lpstr>
      <vt:lpstr>3.2.5 La participation, un principe directeur pour l’aide sociale à l’enfance et à la jeunesse</vt:lpstr>
      <vt:lpstr>3.2.6 Les droits à la participation dans le SGB VIII – concrètement</vt:lpstr>
      <vt:lpstr>3.2.7 La médiation dans le cadre de l’aide sociale à l’enfance et à la jeunesse</vt:lpstr>
      <vt:lpstr>3.2.8 La protection de la confiance légitime</vt:lpstr>
      <vt:lpstr>3. Structures</vt:lpstr>
      <vt:lpstr>3.3.1 Les dépenses liées aux missions de l’aide sociale à l’enfance et à la jeunesse</vt:lpstr>
      <vt:lpstr>3.3.2 Dépenses de la Fédération, des Länder et des communes</vt:lpstr>
      <vt:lpstr>3.3.3 Le Programme fédéral pour l’enfance et la jeunesse</vt:lpstr>
      <vt:lpstr>3.3.4 Financement des services et institutions</vt:lpstr>
      <vt:lpstr>3.3.5 Le triangle juridique des relations entre prestataires et bénéficiaires des services sociaux à titre individuel</vt:lpstr>
      <vt:lpstr>3. Structures</vt:lpstr>
      <vt:lpstr>3.4.1 Champs d’intervention des professionnels de l’aide sociale à l’enfance et à la jeunesse</vt:lpstr>
      <vt:lpstr>3.4.2 Engagement citoyen &amp; bénévolat</vt:lpstr>
      <vt:lpstr>3.4.3 Qualifications des professionnels du champ socioéducatif</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2021-10-19T12:23:06Z</dcterms:created>
  <dcterms:modified xsi:type="dcterms:W3CDTF">2023-11-14T09:19:21Z</dcterms:modified>
</cp:coreProperties>
</file>