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omments/comment1.xml" ContentType="application/vnd.openxmlformats-officedocument.presentationml.comment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charts/chart6.xml" ContentType="application/vnd.openxmlformats-officedocument.drawingml.chart+xml"/>
  <Override PartName="/ppt/drawings/drawing1.xml" ContentType="application/vnd.openxmlformats-officedocument.drawingml.chartshapes+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1"/>
  </p:sldMasterIdLst>
  <p:notesMasterIdLst>
    <p:notesMasterId r:id="rId103"/>
  </p:notesMasterIdLst>
  <p:handoutMasterIdLst>
    <p:handoutMasterId r:id="rId104"/>
  </p:handoutMasterIdLst>
  <p:sldIdLst>
    <p:sldId id="431" r:id="rId2"/>
    <p:sldId id="433" r:id="rId3"/>
    <p:sldId id="518" r:id="rId4"/>
    <p:sldId id="391" r:id="rId5"/>
    <p:sldId id="519" r:id="rId6"/>
    <p:sldId id="393" r:id="rId7"/>
    <p:sldId id="260" r:id="rId8"/>
    <p:sldId id="520" r:id="rId9"/>
    <p:sldId id="396" r:id="rId10"/>
    <p:sldId id="397" r:id="rId11"/>
    <p:sldId id="398" r:id="rId12"/>
    <p:sldId id="399" r:id="rId13"/>
    <p:sldId id="400" r:id="rId14"/>
    <p:sldId id="521" r:id="rId15"/>
    <p:sldId id="425" r:id="rId16"/>
    <p:sldId id="426" r:id="rId17"/>
    <p:sldId id="427" r:id="rId18"/>
    <p:sldId id="428" r:id="rId19"/>
    <p:sldId id="429" r:id="rId20"/>
    <p:sldId id="407" r:id="rId21"/>
    <p:sldId id="408" r:id="rId22"/>
    <p:sldId id="409" r:id="rId23"/>
    <p:sldId id="410" r:id="rId24"/>
    <p:sldId id="411" r:id="rId25"/>
    <p:sldId id="412" r:id="rId26"/>
    <p:sldId id="413" r:id="rId27"/>
    <p:sldId id="522" r:id="rId28"/>
    <p:sldId id="415" r:id="rId29"/>
    <p:sldId id="416" r:id="rId30"/>
    <p:sldId id="417" r:id="rId31"/>
    <p:sldId id="418" r:id="rId32"/>
    <p:sldId id="419" r:id="rId33"/>
    <p:sldId id="257" r:id="rId34"/>
    <p:sldId id="421" r:id="rId35"/>
    <p:sldId id="523" r:id="rId36"/>
    <p:sldId id="423" r:id="rId37"/>
    <p:sldId id="424" r:id="rId38"/>
    <p:sldId id="434" r:id="rId39"/>
    <p:sldId id="435" r:id="rId40"/>
    <p:sldId id="524" r:id="rId41"/>
    <p:sldId id="495" r:id="rId42"/>
    <p:sldId id="438" r:id="rId43"/>
    <p:sldId id="439" r:id="rId44"/>
    <p:sldId id="440" r:id="rId45"/>
    <p:sldId id="441" r:id="rId46"/>
    <p:sldId id="442" r:id="rId47"/>
    <p:sldId id="443" r:id="rId48"/>
    <p:sldId id="508" r:id="rId49"/>
    <p:sldId id="510" r:id="rId50"/>
    <p:sldId id="509" r:id="rId51"/>
    <p:sldId id="447" r:id="rId52"/>
    <p:sldId id="448" r:id="rId53"/>
    <p:sldId id="449" r:id="rId54"/>
    <p:sldId id="496" r:id="rId55"/>
    <p:sldId id="497" r:id="rId56"/>
    <p:sldId id="498" r:id="rId57"/>
    <p:sldId id="525" r:id="rId58"/>
    <p:sldId id="454" r:id="rId59"/>
    <p:sldId id="455" r:id="rId60"/>
    <p:sldId id="456" r:id="rId61"/>
    <p:sldId id="457" r:id="rId62"/>
    <p:sldId id="458" r:id="rId63"/>
    <p:sldId id="499" r:id="rId64"/>
    <p:sldId id="460" r:id="rId65"/>
    <p:sldId id="503" r:id="rId66"/>
    <p:sldId id="500" r:id="rId67"/>
    <p:sldId id="502" r:id="rId68"/>
    <p:sldId id="526" r:id="rId69"/>
    <p:sldId id="514" r:id="rId70"/>
    <p:sldId id="515" r:id="rId71"/>
    <p:sldId id="516" r:id="rId72"/>
    <p:sldId id="467" r:id="rId73"/>
    <p:sldId id="468" r:id="rId74"/>
    <p:sldId id="469" r:id="rId75"/>
    <p:sldId id="470" r:id="rId76"/>
    <p:sldId id="471" r:id="rId77"/>
    <p:sldId id="472" r:id="rId78"/>
    <p:sldId id="473" r:id="rId79"/>
    <p:sldId id="474" r:id="rId80"/>
    <p:sldId id="530" r:id="rId81"/>
    <p:sldId id="531" r:id="rId82"/>
    <p:sldId id="475" r:id="rId83"/>
    <p:sldId id="476" r:id="rId84"/>
    <p:sldId id="504" r:id="rId85"/>
    <p:sldId id="505" r:id="rId86"/>
    <p:sldId id="506" r:id="rId87"/>
    <p:sldId id="480" r:id="rId88"/>
    <p:sldId id="481" r:id="rId89"/>
    <p:sldId id="482" r:id="rId90"/>
    <p:sldId id="483" r:id="rId91"/>
    <p:sldId id="484" r:id="rId92"/>
    <p:sldId id="527" r:id="rId93"/>
    <p:sldId id="517" r:id="rId94"/>
    <p:sldId id="487" r:id="rId95"/>
    <p:sldId id="488" r:id="rId96"/>
    <p:sldId id="489" r:id="rId97"/>
    <p:sldId id="490" r:id="rId98"/>
    <p:sldId id="528" r:id="rId99"/>
    <p:sldId id="492" r:id="rId100"/>
    <p:sldId id="529" r:id="rId101"/>
    <p:sldId id="432" r:id="rId102"/>
  </p:sldIdLst>
  <p:sldSz cx="9144000" cy="6858000" type="screen4x3"/>
  <p:notesSz cx="6858000" cy="9144000"/>
  <p:embeddedFontLst>
    <p:embeddedFont>
      <p:font typeface="Calibri" panose="020F0502020204030204" pitchFamily="34" charset="0"/>
      <p:regular r:id="rId105"/>
      <p:bold r:id="rId106"/>
      <p:italic r:id="rId107"/>
      <p:boldItalic r:id="rId108"/>
    </p:embeddedFont>
    <p:embeddedFont>
      <p:font typeface="Franklin Gothic Medium" panose="020B0603020102020204" pitchFamily="34" charset="0"/>
      <p:regular r:id="rId109"/>
      <p:italic r:id="rId110"/>
    </p:embeddedFont>
    <p:embeddedFont>
      <p:font typeface="Open Sans" pitchFamily="2" charset="0"/>
      <p:regular r:id="rId111"/>
      <p:bold r:id="rId112"/>
      <p:italic r:id="rId113"/>
      <p:boldItalic r:id="rId114"/>
    </p:embeddedFont>
    <p:embeddedFont>
      <p:font typeface="Open Sans SemiBold" pitchFamily="2" charset="0"/>
      <p:bold r:id="rId115"/>
      <p:boldItalic r:id="rId11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ärbel" initials="B" lastIdx="1" clrIdx="6"/>
  <p:cmAuthor id="1" name="sfendrich" initials="s" lastIdx="3" clrIdx="0"/>
  <p:cmAuthor id="2" name="Berghaus" initials="B" lastIdx="1" clrIdx="1"/>
  <p:cmAuthor id="3" name="Jens Pothmann" initials="JP" lastIdx="1" clrIdx="2"/>
  <p:cmAuthor id="4" name="Norbert Struck" initials="NS" lastIdx="2" clrIdx="3"/>
  <p:cmAuthor id="5" name="Dirk Hänisch" initials="DH" lastIdx="15" clrIdx="4"/>
  <p:cmAuthor id="6" name="Klinzing, Susanne" initials="KS"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EBF4F7"/>
    <a:srgbClr val="424242"/>
    <a:srgbClr val="607798"/>
    <a:srgbClr val="FAFAFA"/>
    <a:srgbClr val="FE4100"/>
    <a:srgbClr val="FFFFFF"/>
    <a:srgbClr val="FE6611"/>
    <a:srgbClr val="F9F9F9"/>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70" autoAdjust="0"/>
    <p:restoredTop sz="92928" autoAdjust="0"/>
  </p:normalViewPr>
  <p:slideViewPr>
    <p:cSldViewPr snapToObjects="1">
      <p:cViewPr>
        <p:scale>
          <a:sx n="100" d="100"/>
          <a:sy n="100" d="100"/>
        </p:scale>
        <p:origin x="1758" y="90"/>
      </p:cViewPr>
      <p:guideLst>
        <p:guide orient="horz" pos="2160"/>
        <p:guide pos="2880"/>
      </p:guideLst>
    </p:cSldViewPr>
  </p:slideViewPr>
  <p:outlineViewPr>
    <p:cViewPr>
      <p:scale>
        <a:sx n="33" d="100"/>
        <a:sy n="33" d="100"/>
      </p:scale>
      <p:origin x="0" y="-86868"/>
    </p:cViewPr>
  </p:outlineViewPr>
  <p:notesTextViewPr>
    <p:cViewPr>
      <p:scale>
        <a:sx n="3" d="2"/>
        <a:sy n="3" d="2"/>
      </p:scale>
      <p:origin x="0" y="0"/>
    </p:cViewPr>
  </p:notesTextViewPr>
  <p:sorterViewPr>
    <p:cViewPr>
      <p:scale>
        <a:sx n="100" d="100"/>
        <a:sy n="100" d="100"/>
      </p:scale>
      <p:origin x="0" y="-22926"/>
    </p:cViewPr>
  </p:sorterViewPr>
  <p:notesViewPr>
    <p:cSldViewPr snapToObjects="1">
      <p:cViewPr>
        <p:scale>
          <a:sx n="400" d="100"/>
          <a:sy n="400" d="100"/>
        </p:scale>
        <p:origin x="-3204" y="-452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ommentAuthors" Target="commentAuthor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8.fntdata"/><Relationship Id="rId16" Type="http://schemas.openxmlformats.org/officeDocument/2006/relationships/slide" Target="slides/slide15.xml"/><Relationship Id="rId107" Type="http://schemas.openxmlformats.org/officeDocument/2006/relationships/font" Target="fonts/font3.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9.fntdata"/><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font" Target="fonts/font4.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0.fntdata"/><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5.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6.fntdata"/><Relationship Id="rId115"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7.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srv-files\texte\KOMM\IJAB%20Infosystem%20der%20Kinder%20und%20Jugendhilfe\Gliederung_neu\Gliederung_FINAL_Schlussversion%20Haenisch%2008062021\Datei%20zu%20Folie%203.4.3%20Qualikation%20sozpaed%20Fachkraeft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5731958671142178E-2"/>
          <c:y val="9.637322741659822E-2"/>
          <c:w val="0.94043291835702836"/>
          <c:h val="0.83516255203323786"/>
        </c:manualLayout>
      </c:layout>
      <c:pie3DChart>
        <c:varyColors val="1"/>
        <c:ser>
          <c:idx val="0"/>
          <c:order val="0"/>
          <c:tx>
            <c:strRef>
              <c:f>Tabelle1!$B$1</c:f>
              <c:strCache>
                <c:ptCount val="1"/>
                <c:pt idx="0">
                  <c:v>in %</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2-C3A6-4186-B433-521E597C9ABC}"/>
              </c:ext>
            </c:extLst>
          </c:dPt>
          <c:dPt>
            <c:idx val="1"/>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1-C3A6-4186-B433-521E597C9ABC}"/>
              </c:ext>
            </c:extLst>
          </c:dPt>
          <c:dLbls>
            <c:dLbl>
              <c:idx val="0"/>
              <c:tx>
                <c:rich>
                  <a:bodyPr/>
                  <a:lstStyle/>
                  <a:p>
                    <a:fld id="{C1521A0A-9D7E-4DC7-BA1D-D76DAB09B0C7}" type="VALUE">
                      <a:rPr lang="en-US">
                        <a:solidFill>
                          <a:schemeClr val="bg1"/>
                        </a:solidFill>
                      </a:rPr>
                      <a:pPr/>
                      <a:t>[WERT]</a:t>
                    </a:fld>
                    <a:r>
                      <a:rPr lang="en-US" dirty="0">
                        <a:solidFill>
                          <a:schemeClr val="bg1"/>
                        </a:solidFill>
                      </a:rPr>
                      <a:t>%</a:t>
                    </a:r>
                  </a:p>
                </c:rich>
              </c:tx>
              <c:dLblPos val="inEnd"/>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3A6-4186-B433-521E597C9ABC}"/>
                </c:ext>
              </c:extLst>
            </c:dLbl>
            <c:dLbl>
              <c:idx val="1"/>
              <c:tx>
                <c:rich>
                  <a:bodyPr/>
                  <a:lstStyle/>
                  <a:p>
                    <a:r>
                      <a:rPr lang="en-US" dirty="0">
                        <a:solidFill>
                          <a:schemeClr val="bg1"/>
                        </a:solidFill>
                      </a:rPr>
                      <a:t>71,7%</a:t>
                    </a:r>
                    <a:r>
                      <a:rPr lang="en-US" dirty="0"/>
                      <a:t>%</a:t>
                    </a:r>
                  </a:p>
                </c:rich>
              </c:tx>
              <c:dLblPos val="inEnd"/>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C3A6-4186-B433-521E597C9AB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inEnd"/>
            <c:showLegendKey val="0"/>
            <c:showVal val="1"/>
            <c:showCatName val="0"/>
            <c:showSerName val="0"/>
            <c:showPercent val="1"/>
            <c:showBubbleSize val="0"/>
            <c:showLeaderLines val="0"/>
            <c:extLst>
              <c:ext xmlns:c15="http://schemas.microsoft.com/office/drawing/2012/chart" uri="{CE6537A1-D6FC-4f65-9D91-7224C49458BB}"/>
            </c:extLst>
          </c:dLbls>
          <c:cat>
            <c:strRef>
              <c:f>Tabelle1!$A$2:$A$3</c:f>
              <c:strCache>
                <c:ptCount val="2"/>
                <c:pt idx="0">
                  <c:v>Государственные</c:v>
                </c:pt>
                <c:pt idx="1">
                  <c:v>Независимые</c:v>
                </c:pt>
              </c:strCache>
            </c:strRef>
          </c:cat>
          <c:val>
            <c:numRef>
              <c:f>Tabelle1!$B$2:$B$3</c:f>
              <c:numCache>
                <c:formatCode>General</c:formatCode>
                <c:ptCount val="2"/>
                <c:pt idx="0">
                  <c:v>28.3</c:v>
                </c:pt>
                <c:pt idx="1">
                  <c:v>71.7</c:v>
                </c:pt>
              </c:numCache>
            </c:numRef>
          </c:val>
          <c:extLst>
            <c:ext xmlns:c16="http://schemas.microsoft.com/office/drawing/2014/chart" uri="{C3380CC4-5D6E-409C-BE32-E72D297353CC}">
              <c16:uniqueId val="{00000000-C3A6-4186-B433-521E597C9ABC}"/>
            </c:ext>
          </c:extLst>
        </c:ser>
        <c:dLbls>
          <c:dLblPos val="inEnd"/>
          <c:showLegendKey val="0"/>
          <c:showVal val="0"/>
          <c:showCatName val="0"/>
          <c:showSerName val="0"/>
          <c:showPercent val="1"/>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814723795277278"/>
          <c:y val="3.2676022129128436E-2"/>
          <c:w val="0.43760537642362624"/>
          <c:h val="0.82192494189071186"/>
        </c:manualLayout>
      </c:layout>
      <c:pieChart>
        <c:varyColors val="1"/>
        <c:ser>
          <c:idx val="0"/>
          <c:order val="0"/>
          <c:tx>
            <c:strRef>
              <c:f>Tabelle1!$B$1</c:f>
              <c:strCache>
                <c:ptCount val="1"/>
                <c:pt idx="0">
                  <c:v>in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5FA8-4B91-A144-4D9217545CA5}"/>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1-5FA8-4B91-A144-4D9217545CA5}"/>
              </c:ext>
            </c:extLst>
          </c:dPt>
          <c:dLbls>
            <c:dLbl>
              <c:idx val="0"/>
              <c:tx>
                <c:rich>
                  <a:bodyPr/>
                  <a:lstStyle/>
                  <a:p>
                    <a:fld id="{181A6948-042C-4D7B-8597-824E51D54E40}" type="VALUE">
                      <a:rPr lang="en-US">
                        <a:solidFill>
                          <a:schemeClr val="bg1"/>
                        </a:solidFill>
                      </a:rPr>
                      <a:pPr/>
                      <a:t>[WERT]</a:t>
                    </a:fld>
                    <a:r>
                      <a:rPr lang="en-US" dirty="0">
                        <a:solidFill>
                          <a:schemeClr val="bg1"/>
                        </a:solidFill>
                      </a:rPr>
                      <a:t>%</a:t>
                    </a:r>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FA8-4B91-A144-4D9217545CA5}"/>
                </c:ext>
              </c:extLst>
            </c:dLbl>
            <c:dLbl>
              <c:idx val="1"/>
              <c:layout>
                <c:manualLayout>
                  <c:x val="0.17876745543162895"/>
                  <c:y val="-0.13352271703954216"/>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dirty="0">
                        <a:solidFill>
                          <a:schemeClr val="bg1"/>
                        </a:solidFill>
                      </a:rPr>
                      <a:t>67,2%</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bestFit"/>
              <c:showLegendKey val="0"/>
              <c:showVal val="1"/>
              <c:showCatName val="0"/>
              <c:showSerName val="0"/>
              <c:showPercent val="1"/>
              <c:showBubbleSize val="0"/>
              <c:extLst>
                <c:ext xmlns:c15="http://schemas.microsoft.com/office/drawing/2012/chart" uri="{CE6537A1-D6FC-4f65-9D91-7224C49458BB}">
                  <c15:layout>
                    <c:manualLayout>
                      <c:w val="0.16118503784921137"/>
                      <c:h val="0.1457350586959128"/>
                    </c:manualLayout>
                  </c15:layout>
                  <c15:showDataLabelsRange val="0"/>
                </c:ext>
                <c:ext xmlns:c16="http://schemas.microsoft.com/office/drawing/2014/chart" uri="{C3380CC4-5D6E-409C-BE32-E72D297353CC}">
                  <c16:uniqueId val="{00000001-5FA8-4B91-A144-4D9217545CA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in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Tabelle1!$A$2:$A$3</c:f>
              <c:strCache>
                <c:ptCount val="2"/>
                <c:pt idx="0">
                  <c:v>Государственные</c:v>
                </c:pt>
                <c:pt idx="1">
                  <c:v>Независимые</c:v>
                </c:pt>
              </c:strCache>
            </c:strRef>
          </c:cat>
          <c:val>
            <c:numRef>
              <c:f>Tabelle1!$B$2:$B$3</c:f>
              <c:numCache>
                <c:formatCode>General</c:formatCode>
                <c:ptCount val="2"/>
                <c:pt idx="0">
                  <c:v>32.799999999999997</c:v>
                </c:pt>
                <c:pt idx="1">
                  <c:v>67.2</c:v>
                </c:pt>
              </c:numCache>
            </c:numRef>
          </c:val>
          <c:extLst>
            <c:ext xmlns:c16="http://schemas.microsoft.com/office/drawing/2014/chart" uri="{C3380CC4-5D6E-409C-BE32-E72D297353CC}">
              <c16:uniqueId val="{00000000-5FA8-4B91-A144-4D9217545CA5}"/>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5.3391086599762744E-2"/>
          <c:y val="0.8487954383243943"/>
          <c:w val="0.82362870238711672"/>
          <c:h val="0.1446693572497801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43788921126238"/>
          <c:y val="0.10436927138561655"/>
          <c:w val="0.45766057287362266"/>
          <c:h val="0.73197972663938582"/>
        </c:manualLayout>
      </c:layout>
      <c:pieChart>
        <c:varyColors val="1"/>
        <c:ser>
          <c:idx val="0"/>
          <c:order val="0"/>
          <c:tx>
            <c:strRef>
              <c:f>Tabelle1!$B$1</c:f>
              <c:strCache>
                <c:ptCount val="1"/>
                <c:pt idx="0">
                  <c:v>in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356-48E1-BD20-EC7B51A49FF4}"/>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9356-48E1-BD20-EC7B51A49FF4}"/>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D2E4-4F12-9FFD-540B302B01E2}"/>
              </c:ext>
            </c:extLst>
          </c:dPt>
          <c:dLbls>
            <c:dLbl>
              <c:idx val="0"/>
              <c:tx>
                <c:rich>
                  <a:bodyPr/>
                  <a:lstStyle/>
                  <a:p>
                    <a:fld id="{D66E0572-883A-4441-853A-2B7AF8D81221}" type="VALUE">
                      <a:rPr lang="en-US">
                        <a:solidFill>
                          <a:schemeClr val="bg1"/>
                        </a:solidFill>
                      </a:rPr>
                      <a:pPr/>
                      <a:t>[WERT]</a:t>
                    </a:fld>
                    <a:r>
                      <a:rPr lang="en-US" dirty="0">
                        <a:solidFill>
                          <a:schemeClr val="bg1"/>
                        </a:solidFill>
                      </a:rPr>
                      <a:t>%</a:t>
                    </a:r>
                  </a:p>
                </c:rich>
              </c:tx>
              <c:dLblPos val="in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356-48E1-BD20-EC7B51A49FF4}"/>
                </c:ext>
              </c:extLst>
            </c:dLbl>
            <c:dLbl>
              <c:idx val="1"/>
              <c:layout>
                <c:manualLayout>
                  <c:x val="0.12947060419012543"/>
                  <c:y val="-0.21403138300190289"/>
                </c:manualLayout>
              </c:layout>
              <c:tx>
                <c:rich>
                  <a:bodyPr/>
                  <a:lstStyle/>
                  <a:p>
                    <a:fld id="{600806A7-799D-467B-86B8-8B58FF9A6A87}" type="VALUE">
                      <a:rPr lang="en-US">
                        <a:solidFill>
                          <a:schemeClr val="bg1"/>
                        </a:solidFill>
                      </a:rPr>
                      <a:pPr/>
                      <a:t>[WERT]</a:t>
                    </a:fld>
                    <a:r>
                      <a:rPr lang="en-US" dirty="0">
                        <a:solidFill>
                          <a:schemeClr val="bg1"/>
                        </a:solidFill>
                      </a:rPr>
                      <a:t>%</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356-48E1-BD20-EC7B51A49FF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in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Tabelle1!$A$2:$A$4</c:f>
              <c:strCache>
                <c:ptCount val="2"/>
                <c:pt idx="0">
                  <c:v>Государственные</c:v>
                </c:pt>
                <c:pt idx="1">
                  <c:v>Независимые</c:v>
                </c:pt>
              </c:strCache>
            </c:strRef>
          </c:cat>
          <c:val>
            <c:numRef>
              <c:f>Tabelle1!$B$2:$B$4</c:f>
              <c:numCache>
                <c:formatCode>General</c:formatCode>
                <c:ptCount val="3"/>
                <c:pt idx="0">
                  <c:v>21.4</c:v>
                </c:pt>
                <c:pt idx="1">
                  <c:v>78.599999999999994</c:v>
                </c:pt>
              </c:numCache>
            </c:numRef>
          </c:val>
          <c:extLst>
            <c:ext xmlns:c16="http://schemas.microsoft.com/office/drawing/2014/chart" uri="{C3380CC4-5D6E-409C-BE32-E72D297353CC}">
              <c16:uniqueId val="{00000004-9356-48E1-BD20-EC7B51A49FF4}"/>
            </c:ext>
          </c:extLst>
        </c:ser>
        <c:dLbls>
          <c:dLblPos val="inEnd"/>
          <c:showLegendKey val="0"/>
          <c:showVal val="0"/>
          <c:showCatName val="1"/>
          <c:showSerName val="0"/>
          <c:showPercent val="0"/>
          <c:showBubbleSize val="0"/>
          <c:showLeaderLines val="1"/>
        </c:dLbls>
        <c:firstSliceAng val="0"/>
      </c:pieChart>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446659451679564"/>
          <c:y val="5.1952602932948226E-2"/>
          <c:w val="0.46459642139784763"/>
          <c:h val="0.50280723585260112"/>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
          <c:y val="0.57567237087214018"/>
          <c:w val="1"/>
          <c:h val="0.4243276291278597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07"/>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4063720713189187E-2"/>
          <c:y val="0.19215651216414373"/>
          <c:w val="0.88749999999999996"/>
          <c:h val="0.68091018700787387"/>
        </c:manualLayout>
      </c:layout>
      <c:pie3DChart>
        <c:varyColors val="1"/>
        <c:ser>
          <c:idx val="0"/>
          <c:order val="0"/>
          <c:tx>
            <c:strRef>
              <c:f>Tabelle1!$B$1</c:f>
              <c:strCache>
                <c:ptCount val="1"/>
                <c:pt idx="0">
                  <c:v>Angaben in % für 2019</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extLst>
              <c:ext xmlns:c16="http://schemas.microsoft.com/office/drawing/2014/chart" uri="{C3380CC4-5D6E-409C-BE32-E72D297353CC}">
                <c16:uniqueId val="{00000002-D73E-4A72-B31E-523E4CE004BD}"/>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extLst>
              <c:ext xmlns:c16="http://schemas.microsoft.com/office/drawing/2014/chart" uri="{C3380CC4-5D6E-409C-BE32-E72D297353CC}">
                <c16:uniqueId val="{00000003-D73E-4A72-B31E-523E4CE004BD}"/>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extLst>
              <c:ext xmlns:c16="http://schemas.microsoft.com/office/drawing/2014/chart" uri="{C3380CC4-5D6E-409C-BE32-E72D297353CC}">
                <c16:uniqueId val="{00000004-D73E-4A72-B31E-523E4CE004BD}"/>
              </c:ext>
            </c:extLst>
          </c:dPt>
          <c:dLbls>
            <c:dLbl>
              <c:idx val="0"/>
              <c:tx>
                <c:rich>
                  <a:bodyPr/>
                  <a:lstStyle/>
                  <a:p>
                    <a:fld id="{904EB3E4-B9FA-4903-8D6B-C560F7519822}" type="VALUE">
                      <a:rPr lang="en-US" smtClean="0"/>
                      <a:pPr/>
                      <a:t>[WERT]</a:t>
                    </a:fld>
                    <a:r>
                      <a:rPr lang="en-US" dirty="0"/>
                      <a:t>%</a:t>
                    </a:r>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73E-4A72-B31E-523E4CE004BD}"/>
                </c:ext>
              </c:extLst>
            </c:dLbl>
            <c:dLbl>
              <c:idx val="1"/>
              <c:tx>
                <c:rich>
                  <a:bodyPr/>
                  <a:lstStyle/>
                  <a:p>
                    <a:fld id="{79ECBBDC-1146-4D60-A58E-0EA22D101005}" type="VALUE">
                      <a:rPr lang="en-US" smtClean="0"/>
                      <a:pPr/>
                      <a:t>[WERT]</a:t>
                    </a:fld>
                    <a:r>
                      <a:rPr lang="en-US" dirty="0"/>
                      <a:t>%</a:t>
                    </a:r>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73E-4A72-B31E-523E4CE004BD}"/>
                </c:ext>
              </c:extLst>
            </c:dLbl>
            <c:dLbl>
              <c:idx val="2"/>
              <c:tx>
                <c:rich>
                  <a:bodyPr/>
                  <a:lstStyle/>
                  <a:p>
                    <a:fld id="{66D40F71-35A6-45AF-82D6-BBD41DF18E4A}" type="VALUE">
                      <a:rPr lang="en-US" smtClean="0"/>
                      <a:pPr/>
                      <a:t>[WERT]</a:t>
                    </a:fld>
                    <a:r>
                      <a:rPr lang="en-US" dirty="0"/>
                      <a:t>%</a:t>
                    </a:r>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73E-4A72-B31E-523E4CE004B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de-DE"/>
              </a:p>
            </c:txPr>
            <c:dLblPos val="outEnd"/>
            <c:showLegendKey val="0"/>
            <c:showVal val="0"/>
            <c:showCatName val="1"/>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Tabelle1!$A$2:$A$4</c:f>
              <c:strCache>
                <c:ptCount val="3"/>
                <c:pt idx="0">
                  <c:v>Федерация</c:v>
                </c:pt>
                <c:pt idx="1">
                  <c:v>Земли</c:v>
                </c:pt>
                <c:pt idx="2">
                  <c:v>Муниципалитеты</c:v>
                </c:pt>
              </c:strCache>
            </c:strRef>
          </c:cat>
          <c:val>
            <c:numRef>
              <c:f>Tabelle1!$B$2:$B$4</c:f>
              <c:numCache>
                <c:formatCode>General</c:formatCode>
                <c:ptCount val="3"/>
                <c:pt idx="0">
                  <c:v>2.6</c:v>
                </c:pt>
                <c:pt idx="1">
                  <c:v>12.5</c:v>
                </c:pt>
                <c:pt idx="2">
                  <c:v>84.9</c:v>
                </c:pt>
              </c:numCache>
            </c:numRef>
          </c:val>
          <c:extLst>
            <c:ext xmlns:c16="http://schemas.microsoft.com/office/drawing/2014/chart" uri="{C3380CC4-5D6E-409C-BE32-E72D297353CC}">
              <c16:uniqueId val="{00000000-D73E-4A72-B31E-523E4CE004BD}"/>
            </c:ext>
          </c:extLst>
        </c:ser>
        <c:dLbls>
          <c:dLblPos val="outEnd"/>
          <c:showLegendKey val="0"/>
          <c:showVal val="0"/>
          <c:showCatName val="1"/>
          <c:showSerName val="0"/>
          <c:showPercent val="0"/>
          <c:showBubbleSize val="0"/>
          <c:showLeaderLines val="1"/>
        </c:dLbls>
      </c:pie3DChart>
      <c:spPr>
        <a:noFill/>
        <a:ln>
          <a:noFill/>
        </a:ln>
        <a:effectLst/>
      </c:spPr>
    </c:plotArea>
    <c:legend>
      <c:legendPos val="b"/>
      <c:layout>
        <c:manualLayout>
          <c:xMode val="edge"/>
          <c:yMode val="edge"/>
          <c:x val="0.19963042294147942"/>
          <c:y val="0.92208428500564188"/>
          <c:w val="0.62168025098701374"/>
          <c:h val="6.130074298578896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714925755912899"/>
          <c:y val="8.0499791216753602E-2"/>
          <c:w val="0.6917407348333342"/>
          <c:h val="0.81386935995254883"/>
        </c:manualLayout>
      </c:layout>
      <c:barChart>
        <c:barDir val="bar"/>
        <c:grouping val="clustered"/>
        <c:varyColors val="0"/>
        <c:dLbls>
          <c:dLblPos val="ctr"/>
          <c:showLegendKey val="0"/>
          <c:showVal val="1"/>
          <c:showCatName val="0"/>
          <c:showSerName val="0"/>
          <c:showPercent val="0"/>
          <c:showBubbleSize val="0"/>
        </c:dLbls>
        <c:gapWidth val="50"/>
        <c:axId val="124416768"/>
        <c:axId val="124420096"/>
      </c:barChart>
      <c:catAx>
        <c:axId val="124416768"/>
        <c:scaling>
          <c:orientation val="minMax"/>
        </c:scaling>
        <c:delete val="0"/>
        <c:axPos val="l"/>
        <c:numFmt formatCode="General" sourceLinked="1"/>
        <c:majorTickMark val="out"/>
        <c:minorTickMark val="none"/>
        <c:tickLblPos val="nextTo"/>
        <c:txPr>
          <a:bodyPr/>
          <a:lstStyle/>
          <a:p>
            <a:pPr>
              <a:defRPr sz="800"/>
            </a:pPr>
            <a:endParaRPr lang="de-DE"/>
          </a:p>
        </c:txPr>
        <c:crossAx val="124420096"/>
        <c:crosses val="autoZero"/>
        <c:auto val="1"/>
        <c:lblAlgn val="ctr"/>
        <c:lblOffset val="100"/>
        <c:noMultiLvlLbl val="0"/>
      </c:catAx>
      <c:valAx>
        <c:axId val="124420096"/>
        <c:scaling>
          <c:orientation val="minMax"/>
          <c:max val="100"/>
        </c:scaling>
        <c:delete val="0"/>
        <c:axPos val="b"/>
        <c:title>
          <c:tx>
            <c:rich>
              <a:bodyPr rot="0" vert="horz"/>
              <a:lstStyle/>
              <a:p>
                <a:pPr algn="r">
                  <a:defRPr b="0"/>
                </a:pPr>
                <a:r>
                  <a:rPr lang="az-Cyrl-AZ" b="0" dirty="0"/>
                  <a:t>доля в %</a:t>
                </a:r>
                <a:endParaRPr lang="de-DE" b="0" dirty="0"/>
              </a:p>
            </c:rich>
          </c:tx>
          <c:layout>
            <c:manualLayout>
              <c:xMode val="edge"/>
              <c:yMode val="edge"/>
              <c:x val="0.89309622011534273"/>
              <c:y val="0.96209574975435252"/>
            </c:manualLayout>
          </c:layout>
          <c:overlay val="0"/>
        </c:title>
        <c:numFmt formatCode="#,##0" sourceLinked="0"/>
        <c:majorTickMark val="out"/>
        <c:minorTickMark val="none"/>
        <c:tickLblPos val="nextTo"/>
        <c:crossAx val="124416768"/>
        <c:crosses val="autoZero"/>
        <c:crossBetween val="between"/>
        <c:majorUnit val="10"/>
      </c:valAx>
    </c:plotArea>
    <c:plotVisOnly val="1"/>
    <c:dispBlanksAs val="gap"/>
    <c:showDLblsOverMax val="0"/>
  </c:chart>
  <c:spPr>
    <a:ln>
      <a:noFill/>
    </a:ln>
  </c:spPr>
  <c:txPr>
    <a:bodyPr/>
    <a:lstStyle/>
    <a:p>
      <a:pPr>
        <a:defRPr sz="800"/>
      </a:pPr>
      <a:endParaRPr lang="de-DE"/>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7" dt="2021-10-31T14:00:05.129" idx="1">
    <p:pos x="10" y="10"/>
    <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1716F1-72F1-43E0-9960-443E12A38D55}"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de-DE"/>
        </a:p>
      </dgm:t>
    </dgm:pt>
    <dgm:pt modelId="{57B5C8B4-95C9-4195-B362-09CC522898DA}">
      <dgm:prSet custT="1"/>
      <dgm:spPr>
        <a:solidFill>
          <a:schemeClr val="accent1">
            <a:lumMod val="40000"/>
            <a:lumOff val="60000"/>
            <a:alpha val="90000"/>
          </a:schemeClr>
        </a:solidFill>
      </dgm:spPr>
      <dgm:t>
        <a:bodyPr/>
        <a:lstStyle/>
        <a:p>
          <a:pPr algn="ctr" rtl="0"/>
          <a:r>
            <a:rPr lang="az-Cyrl-AZ"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Поддержка воспитания в семье</a:t>
          </a:r>
          <a:br>
            <a:rPr lang="de-DE"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az-Cyrl-AZ"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16–21 Социально кодекса </a:t>
          </a:r>
          <a:r>
            <a:rPr lang="en-GB"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VIII</a:t>
          </a:r>
          <a:endPar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extLst>
        <a:ext uri="{E40237B7-FDA0-4F09-8148-C483321AD2D9}">
          <dgm14:cNvPr xmlns:dgm14="http://schemas.microsoft.com/office/drawing/2010/diagram" id="0" name="" descr="Ein Bereich der Kinder- und Jugendhilfe in Deutschland: Förderung der Erziehung in der Familie §§ 16-21 Sozialgesetzbuch (SGB) Acht (VIII)" title="Freihandform"/>
        </a:ext>
      </dgm:extLst>
    </dgm:pt>
    <dgm:pt modelId="{B3AD9B68-A307-460A-91F4-5DB7974AFDCD}" type="parTrans" cxnId="{51BCAF82-8EDE-4C41-B825-F135136EC23E}">
      <dgm:prSet/>
      <dgm:spPr/>
      <dgm:t>
        <a:bodyPr/>
        <a:lstStyle/>
        <a:p>
          <a:endParaRPr lang="de-DE"/>
        </a:p>
      </dgm:t>
    </dgm:pt>
    <dgm:pt modelId="{8FBA5766-2C22-412A-B4E9-41F0B7104156}" type="sibTrans" cxnId="{51BCAF82-8EDE-4C41-B825-F135136EC23E}">
      <dgm:prSet/>
      <dgm:spPr/>
      <dgm:t>
        <a:bodyPr/>
        <a:lstStyle/>
        <a:p>
          <a:endParaRPr lang="de-DE"/>
        </a:p>
      </dgm:t>
    </dgm:pt>
    <dgm:pt modelId="{04D45573-8344-464E-BB1D-30FE966085FB}" type="pres">
      <dgm:prSet presAssocID="{F31716F1-72F1-43E0-9960-443E12A38D55}" presName="linear" presStyleCnt="0">
        <dgm:presLayoutVars>
          <dgm:animLvl val="lvl"/>
          <dgm:resizeHandles val="exact"/>
        </dgm:presLayoutVars>
      </dgm:prSet>
      <dgm:spPr/>
    </dgm:pt>
    <dgm:pt modelId="{AEF15C3F-A85D-4840-975F-712DEC557E60}" type="pres">
      <dgm:prSet presAssocID="{57B5C8B4-95C9-4195-B362-09CC522898DA}" presName="parentText" presStyleLbl="node1" presStyleIdx="0" presStyleCnt="1">
        <dgm:presLayoutVars>
          <dgm:chMax val="0"/>
          <dgm:bulletEnabled val="1"/>
        </dgm:presLayoutVars>
      </dgm:prSet>
      <dgm:spPr/>
    </dgm:pt>
  </dgm:ptLst>
  <dgm:cxnLst>
    <dgm:cxn modelId="{51BCAF82-8EDE-4C41-B825-F135136EC23E}" srcId="{F31716F1-72F1-43E0-9960-443E12A38D55}" destId="{57B5C8B4-95C9-4195-B362-09CC522898DA}" srcOrd="0" destOrd="0" parTransId="{B3AD9B68-A307-460A-91F4-5DB7974AFDCD}" sibTransId="{8FBA5766-2C22-412A-B4E9-41F0B7104156}"/>
    <dgm:cxn modelId="{219B31D3-58AB-47A4-88E8-C86262E09178}" type="presOf" srcId="{57B5C8B4-95C9-4195-B362-09CC522898DA}" destId="{AEF15C3F-A85D-4840-975F-712DEC557E60}" srcOrd="0" destOrd="0" presId="urn:microsoft.com/office/officeart/2005/8/layout/vList2"/>
    <dgm:cxn modelId="{DC8AABD3-D090-4F85-AF48-04A9F10585AA}" type="presOf" srcId="{F31716F1-72F1-43E0-9960-443E12A38D55}" destId="{04D45573-8344-464E-BB1D-30FE966085FB}" srcOrd="0" destOrd="0" presId="urn:microsoft.com/office/officeart/2005/8/layout/vList2"/>
    <dgm:cxn modelId="{BC160823-D7A7-4A39-ACBF-F4AB0BD7D8A1}" type="presParOf" srcId="{04D45573-8344-464E-BB1D-30FE966085FB}" destId="{AEF15C3F-A85D-4840-975F-712DEC557E6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0241CC-B76E-4A57-9579-375EC678A97E}"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de-DE"/>
        </a:p>
      </dgm:t>
    </dgm:pt>
    <dgm:pt modelId="{2F05B311-E38A-4D1C-A56F-B1DF6B4474B7}">
      <dgm:prSet custT="1"/>
      <dgm:spPr>
        <a:solidFill>
          <a:schemeClr val="accent1">
            <a:lumMod val="60000"/>
            <a:lumOff val="40000"/>
            <a:alpha val="90000"/>
          </a:schemeClr>
        </a:solidFill>
      </dgm:spPr>
      <dgm:t>
        <a:bodyPr/>
        <a:lstStyle/>
        <a:p>
          <a:pPr algn="ctr" rtl="0"/>
          <a:r>
            <a:rPr lang="ru-RU" sz="1100" b="1" dirty="0">
              <a:solidFill>
                <a:schemeClr val="tx1"/>
              </a:solidFill>
            </a:rPr>
            <a:t>Государственные задачи по защите детей и молодежи</a:t>
          </a:r>
          <a:br>
            <a:rPr lang="de-DE" sz="1100" b="1" dirty="0">
              <a:solidFill>
                <a:schemeClr val="tx1"/>
              </a:solidFill>
            </a:rPr>
          </a:br>
          <a:r>
            <a:rPr lang="az-Cyrl-AZ" sz="1100" b="1" dirty="0">
              <a:solidFill>
                <a:schemeClr val="tx1"/>
              </a:solidFill>
            </a:rPr>
            <a:t>§§ 42</a:t>
          </a:r>
          <a:r>
            <a:rPr lang="az-Cyrl-AZ"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az-Cyrl-AZ" sz="1100" b="1" dirty="0">
              <a:solidFill>
                <a:schemeClr val="tx1"/>
              </a:solidFill>
            </a:rPr>
            <a:t>58 Социального кодекса </a:t>
          </a:r>
          <a:r>
            <a:rPr lang="en-GB" sz="1100" b="1" dirty="0">
              <a:solidFill>
                <a:schemeClr val="tx1"/>
              </a:solidFill>
            </a:rPr>
            <a:t>VIII</a:t>
          </a:r>
        </a:p>
      </dgm:t>
      <dgm:extLst>
        <a:ext uri="{E40237B7-FDA0-4F09-8148-C483321AD2D9}">
          <dgm14:cNvPr xmlns:dgm14="http://schemas.microsoft.com/office/drawing/2010/diagram" id="0" name="" descr="Benennt einen Bereich der Kinder- und Jugendhilfe in Deutschland: &#10;Hoheitliche Aufgaben zum Schutz von Kindern und Jugendliche §§ 42–58 Sozialgesetzbuch (SGB) Acht (VIII)" title="Freihandform"/>
        </a:ext>
      </dgm:extLst>
    </dgm:pt>
    <dgm:pt modelId="{161FC95B-3C40-4CFF-81C8-D0760C858F42}" type="parTrans" cxnId="{28E93E25-28E9-4165-ACB6-40B834C5FD24}">
      <dgm:prSet/>
      <dgm:spPr/>
      <dgm:t>
        <a:bodyPr/>
        <a:lstStyle/>
        <a:p>
          <a:endParaRPr lang="de-DE"/>
        </a:p>
      </dgm:t>
    </dgm:pt>
    <dgm:pt modelId="{6A4B68C8-981C-4EC7-95D2-5ED7716FE7DD}" type="sibTrans" cxnId="{28E93E25-28E9-4165-ACB6-40B834C5FD24}">
      <dgm:prSet/>
      <dgm:spPr/>
      <dgm:t>
        <a:bodyPr/>
        <a:lstStyle/>
        <a:p>
          <a:endParaRPr lang="de-DE"/>
        </a:p>
      </dgm:t>
    </dgm:pt>
    <dgm:pt modelId="{0F661568-69D9-4E8B-87AA-937DEA19C76C}" type="pres">
      <dgm:prSet presAssocID="{280241CC-B76E-4A57-9579-375EC678A97E}" presName="linear" presStyleCnt="0">
        <dgm:presLayoutVars>
          <dgm:animLvl val="lvl"/>
          <dgm:resizeHandles val="exact"/>
        </dgm:presLayoutVars>
      </dgm:prSet>
      <dgm:spPr/>
    </dgm:pt>
    <dgm:pt modelId="{E04BB76E-F444-410F-B393-0064D905195D}" type="pres">
      <dgm:prSet presAssocID="{2F05B311-E38A-4D1C-A56F-B1DF6B4474B7}" presName="parentText" presStyleLbl="node1" presStyleIdx="0" presStyleCnt="1" custLinFactNeighborX="-76" custLinFactNeighborY="1165">
        <dgm:presLayoutVars>
          <dgm:chMax val="0"/>
          <dgm:bulletEnabled val="1"/>
        </dgm:presLayoutVars>
      </dgm:prSet>
      <dgm:spPr/>
    </dgm:pt>
  </dgm:ptLst>
  <dgm:cxnLst>
    <dgm:cxn modelId="{28E93E25-28E9-4165-ACB6-40B834C5FD24}" srcId="{280241CC-B76E-4A57-9579-375EC678A97E}" destId="{2F05B311-E38A-4D1C-A56F-B1DF6B4474B7}" srcOrd="0" destOrd="0" parTransId="{161FC95B-3C40-4CFF-81C8-D0760C858F42}" sibTransId="{6A4B68C8-981C-4EC7-95D2-5ED7716FE7DD}"/>
    <dgm:cxn modelId="{DD84CD98-7B98-4A27-B31A-5AA7859D8707}" type="presOf" srcId="{2F05B311-E38A-4D1C-A56F-B1DF6B4474B7}" destId="{E04BB76E-F444-410F-B393-0064D905195D}" srcOrd="0" destOrd="0" presId="urn:microsoft.com/office/officeart/2005/8/layout/vList2"/>
    <dgm:cxn modelId="{A0D9FACD-88D7-4283-A2DD-E308819CC3D7}" type="presOf" srcId="{280241CC-B76E-4A57-9579-375EC678A97E}" destId="{0F661568-69D9-4E8B-87AA-937DEA19C76C}" srcOrd="0" destOrd="0" presId="urn:microsoft.com/office/officeart/2005/8/layout/vList2"/>
    <dgm:cxn modelId="{056215AF-783F-4C95-AEA3-3A3D73FDF145}" type="presParOf" srcId="{0F661568-69D9-4E8B-87AA-937DEA19C76C}" destId="{E04BB76E-F444-410F-B393-0064D905195D}"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D564EF-4DDA-4FC5-95B7-E0CE8C6185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e-DE"/>
        </a:p>
      </dgm:t>
    </dgm:pt>
    <dgm:pt modelId="{E87514C6-A52C-44D1-9F69-8D70E20A1066}">
      <dgm:prSet custT="1"/>
      <dgm:spPr>
        <a:noFill/>
      </dgm:spPr>
      <dgm:t>
        <a:bodyPr/>
        <a:lstStyle/>
        <a:p>
          <a:pPr algn="ctr" rtl="0"/>
          <a:r>
            <a:rPr lang="ru-RU"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Комплексность помощи детям и  молодежи </a:t>
          </a:r>
          <a:r>
            <a:rPr lang="ru-RU"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означает</a:t>
          </a:r>
          <a:r>
            <a:rPr lang="de-DE" sz="1100" b="0" i="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br>
            <a:rPr lang="de-DE" sz="1100" b="0" i="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поддержка в процессе воспитания и образования</a:t>
          </a:r>
          <a:b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az-Cyrl-AZ"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помощь в воспитании</a:t>
          </a:r>
          <a:b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защита от опасностей</a:t>
          </a:r>
          <a:b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на основе единых принципов работы и взаимосвязанности отдельных областей</a:t>
          </a: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деятельности</a:t>
          </a:r>
          <a:endPar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extLst>
        <a:ext uri="{E40237B7-FDA0-4F09-8148-C483321AD2D9}">
          <dgm14:cNvPr xmlns:dgm14="http://schemas.microsoft.com/office/drawing/2010/diagram" id="0" name="" descr="Hier wird erläutert, was die Einheit der Jugendhilfe heißt: &#10;- Förderung von Erziehung und Bildung&#10;- Hilfen zur Erziehung&#10;- Schutz vor Gefahren im Rahmen gemeinsamer Arbeitsprinzipien und  aufeinander bezogener Arbeitsbereiche" title="Freihandform"/>
        </a:ext>
      </dgm:extLst>
    </dgm:pt>
    <dgm:pt modelId="{815F4992-4351-48F6-8A7A-3CBCE93F1DE2}" type="parTrans" cxnId="{8F51682C-355D-49AB-932F-FCB633169B46}">
      <dgm:prSet/>
      <dgm:spPr/>
      <dgm:t>
        <a:bodyPr/>
        <a:lstStyle/>
        <a:p>
          <a:endParaRPr lang="de-DE"/>
        </a:p>
      </dgm:t>
    </dgm:pt>
    <dgm:pt modelId="{4B1C5386-240F-4CCE-8784-B2DFFDA95048}" type="sibTrans" cxnId="{8F51682C-355D-49AB-932F-FCB633169B46}">
      <dgm:prSet/>
      <dgm:spPr/>
      <dgm:t>
        <a:bodyPr/>
        <a:lstStyle/>
        <a:p>
          <a:endParaRPr lang="de-DE"/>
        </a:p>
      </dgm:t>
    </dgm:pt>
    <dgm:pt modelId="{3E671110-6247-4CAC-A5EB-0ED594D2F431}" type="pres">
      <dgm:prSet presAssocID="{14D564EF-4DDA-4FC5-95B7-E0CE8C61850E}" presName="linear" presStyleCnt="0">
        <dgm:presLayoutVars>
          <dgm:animLvl val="lvl"/>
          <dgm:resizeHandles val="exact"/>
        </dgm:presLayoutVars>
      </dgm:prSet>
      <dgm:spPr/>
    </dgm:pt>
    <dgm:pt modelId="{16ECFACD-F280-4279-A229-0E04F59FE9AD}" type="pres">
      <dgm:prSet presAssocID="{E87514C6-A52C-44D1-9F69-8D70E20A1066}" presName="parentText" presStyleLbl="node1" presStyleIdx="0" presStyleCnt="1" custScaleY="292426" custLinFactNeighborY="-5108">
        <dgm:presLayoutVars>
          <dgm:chMax val="0"/>
          <dgm:bulletEnabled val="1"/>
        </dgm:presLayoutVars>
      </dgm:prSet>
      <dgm:spPr/>
    </dgm:pt>
  </dgm:ptLst>
  <dgm:cxnLst>
    <dgm:cxn modelId="{8F51682C-355D-49AB-932F-FCB633169B46}" srcId="{14D564EF-4DDA-4FC5-95B7-E0CE8C61850E}" destId="{E87514C6-A52C-44D1-9F69-8D70E20A1066}" srcOrd="0" destOrd="0" parTransId="{815F4992-4351-48F6-8A7A-3CBCE93F1DE2}" sibTransId="{4B1C5386-240F-4CCE-8784-B2DFFDA95048}"/>
    <dgm:cxn modelId="{B318CC63-7818-461A-88D1-B7C9E48729B4}" type="presOf" srcId="{E87514C6-A52C-44D1-9F69-8D70E20A1066}" destId="{16ECFACD-F280-4279-A229-0E04F59FE9AD}" srcOrd="0" destOrd="0" presId="urn:microsoft.com/office/officeart/2005/8/layout/vList2"/>
    <dgm:cxn modelId="{C2D034AF-F11B-4A65-93EE-5ED7882DF533}" type="presOf" srcId="{14D564EF-4DDA-4FC5-95B7-E0CE8C61850E}" destId="{3E671110-6247-4CAC-A5EB-0ED594D2F431}" srcOrd="0" destOrd="0" presId="urn:microsoft.com/office/officeart/2005/8/layout/vList2"/>
    <dgm:cxn modelId="{E7E22866-9A92-4AF4-B117-D44B039BCCF8}" type="presParOf" srcId="{3E671110-6247-4CAC-A5EB-0ED594D2F431}" destId="{16ECFACD-F280-4279-A229-0E04F59FE9AD}"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1716F1-72F1-43E0-9960-443E12A38D55}"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de-DE"/>
        </a:p>
      </dgm:t>
    </dgm:pt>
    <dgm:pt modelId="{57B5C8B4-95C9-4195-B362-09CC522898DA}">
      <dgm:prSet custT="1"/>
      <dgm:spPr>
        <a:solidFill>
          <a:schemeClr val="accent1">
            <a:lumMod val="40000"/>
            <a:lumOff val="60000"/>
            <a:alpha val="90000"/>
          </a:schemeClr>
        </a:solidFill>
      </dgm:spPr>
      <dgm:t>
        <a:bodyPr/>
        <a:lstStyle/>
        <a:p>
          <a:pPr algn="ctr" rtl="0"/>
          <a:r>
            <a:rPr lang="az-Cyrl-AZ"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Молодежная работа;</a:t>
          </a:r>
          <a:r>
            <a:rPr lang="de-DE"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az-Cyrl-AZ"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Социальная работа с молодежью;</a:t>
          </a:r>
          <a:r>
            <a:rPr lang="de-DE"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Воспитательная работа по защите детей и молодежи</a:t>
          </a:r>
          <a:br>
            <a:rPr lang="de-DE"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az-Cyrl-AZ"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11–15 Социального кодекса </a:t>
          </a:r>
          <a:r>
            <a:rPr lang="en-GB"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VIII</a:t>
          </a:r>
          <a:endPar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extLst>
        <a:ext uri="{E40237B7-FDA0-4F09-8148-C483321AD2D9}">
          <dgm14:cNvPr xmlns:dgm14="http://schemas.microsoft.com/office/drawing/2010/diagram" id="0" name="" descr="Benennt einen Bereich der Kinder- und Jugendhilfe in Deutschland: &#10;Jugendarbeit; Jugendsozialarbeit;&#10;erzieherischer Kinder- und &#10;Jugendschutz §§ 11–15 Sozialgesetzbuch (SGB) Acht (VIII)" title="Freihandform"/>
        </a:ext>
      </dgm:extLst>
    </dgm:pt>
    <dgm:pt modelId="{B3AD9B68-A307-460A-91F4-5DB7974AFDCD}" type="parTrans" cxnId="{51BCAF82-8EDE-4C41-B825-F135136EC23E}">
      <dgm:prSet/>
      <dgm:spPr/>
      <dgm:t>
        <a:bodyPr/>
        <a:lstStyle/>
        <a:p>
          <a:endParaRPr lang="de-DE"/>
        </a:p>
      </dgm:t>
    </dgm:pt>
    <dgm:pt modelId="{8FBA5766-2C22-412A-B4E9-41F0B7104156}" type="sibTrans" cxnId="{51BCAF82-8EDE-4C41-B825-F135136EC23E}">
      <dgm:prSet/>
      <dgm:spPr/>
      <dgm:t>
        <a:bodyPr/>
        <a:lstStyle/>
        <a:p>
          <a:endParaRPr lang="de-DE"/>
        </a:p>
      </dgm:t>
    </dgm:pt>
    <dgm:pt modelId="{04D45573-8344-464E-BB1D-30FE966085FB}" type="pres">
      <dgm:prSet presAssocID="{F31716F1-72F1-43E0-9960-443E12A38D55}" presName="linear" presStyleCnt="0">
        <dgm:presLayoutVars>
          <dgm:animLvl val="lvl"/>
          <dgm:resizeHandles val="exact"/>
        </dgm:presLayoutVars>
      </dgm:prSet>
      <dgm:spPr/>
    </dgm:pt>
    <dgm:pt modelId="{AEF15C3F-A85D-4840-975F-712DEC557E60}" type="pres">
      <dgm:prSet presAssocID="{57B5C8B4-95C9-4195-B362-09CC522898DA}" presName="parentText" presStyleLbl="node1" presStyleIdx="0" presStyleCnt="1" custScaleX="100000" custScaleY="380300" custLinFactNeighborY="1165">
        <dgm:presLayoutVars>
          <dgm:chMax val="0"/>
          <dgm:bulletEnabled val="1"/>
        </dgm:presLayoutVars>
      </dgm:prSet>
      <dgm:spPr/>
    </dgm:pt>
  </dgm:ptLst>
  <dgm:cxnLst>
    <dgm:cxn modelId="{51BCAF82-8EDE-4C41-B825-F135136EC23E}" srcId="{F31716F1-72F1-43E0-9960-443E12A38D55}" destId="{57B5C8B4-95C9-4195-B362-09CC522898DA}" srcOrd="0" destOrd="0" parTransId="{B3AD9B68-A307-460A-91F4-5DB7974AFDCD}" sibTransId="{8FBA5766-2C22-412A-B4E9-41F0B7104156}"/>
    <dgm:cxn modelId="{219B31D3-58AB-47A4-88E8-C86262E09178}" type="presOf" srcId="{57B5C8B4-95C9-4195-B362-09CC522898DA}" destId="{AEF15C3F-A85D-4840-975F-712DEC557E60}" srcOrd="0" destOrd="0" presId="urn:microsoft.com/office/officeart/2005/8/layout/vList2"/>
    <dgm:cxn modelId="{DC8AABD3-D090-4F85-AF48-04A9F10585AA}" type="presOf" srcId="{F31716F1-72F1-43E0-9960-443E12A38D55}" destId="{04D45573-8344-464E-BB1D-30FE966085FB}" srcOrd="0" destOrd="0" presId="urn:microsoft.com/office/officeart/2005/8/layout/vList2"/>
    <dgm:cxn modelId="{BC160823-D7A7-4A39-ACBF-F4AB0BD7D8A1}" type="presParOf" srcId="{04D45573-8344-464E-BB1D-30FE966085FB}" destId="{AEF15C3F-A85D-4840-975F-712DEC557E60}" srcOrd="0"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1716F1-72F1-43E0-9960-443E12A38D55}"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de-DE"/>
        </a:p>
      </dgm:t>
    </dgm:pt>
    <dgm:pt modelId="{57B5C8B4-95C9-4195-B362-09CC522898DA}">
      <dgm:prSet custT="1"/>
      <dgm:spPr>
        <a:solidFill>
          <a:schemeClr val="accent1">
            <a:lumMod val="40000"/>
            <a:lumOff val="60000"/>
            <a:alpha val="90000"/>
          </a:schemeClr>
        </a:solidFill>
      </dgm:spPr>
      <dgm:t>
        <a:bodyPr/>
        <a:lstStyle/>
        <a:p>
          <a:pPr algn="ctr" rtl="0"/>
          <a:r>
            <a:rPr lang="ru-RU"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Поддержка детей в учреждениях дневного пребывания и дневного ухода</a:t>
          </a:r>
          <a:br>
            <a:rPr lang="de-DE"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az-Cyrl-AZ"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22–26 Социального кодекса </a:t>
          </a:r>
          <a:r>
            <a:rPr lang="en-GB"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VIII </a:t>
          </a:r>
        </a:p>
      </dgm:t>
      <dgm:extLst>
        <a:ext uri="{E40237B7-FDA0-4F09-8148-C483321AD2D9}">
          <dgm14:cNvPr xmlns:dgm14="http://schemas.microsoft.com/office/drawing/2010/diagram" id="0" name="" descr="Ein Bereich der Kinder- und Jugendhilfe in Deutschland: &#10;Förderung von Kindern in Tageseinrichtungen und Tagespflege &#10;§§ 22–26 Sozialgesetzbuch (SGB) Acht (VIII)" title="Freihandform"/>
        </a:ext>
      </dgm:extLst>
    </dgm:pt>
    <dgm:pt modelId="{B3AD9B68-A307-460A-91F4-5DB7974AFDCD}" type="parTrans" cxnId="{51BCAF82-8EDE-4C41-B825-F135136EC23E}">
      <dgm:prSet/>
      <dgm:spPr/>
      <dgm:t>
        <a:bodyPr/>
        <a:lstStyle/>
        <a:p>
          <a:endParaRPr lang="de-DE"/>
        </a:p>
      </dgm:t>
    </dgm:pt>
    <dgm:pt modelId="{8FBA5766-2C22-412A-B4E9-41F0B7104156}" type="sibTrans" cxnId="{51BCAF82-8EDE-4C41-B825-F135136EC23E}">
      <dgm:prSet/>
      <dgm:spPr/>
      <dgm:t>
        <a:bodyPr/>
        <a:lstStyle/>
        <a:p>
          <a:endParaRPr lang="de-DE"/>
        </a:p>
      </dgm:t>
    </dgm:pt>
    <dgm:pt modelId="{04D45573-8344-464E-BB1D-30FE966085FB}" type="pres">
      <dgm:prSet presAssocID="{F31716F1-72F1-43E0-9960-443E12A38D55}" presName="linear" presStyleCnt="0">
        <dgm:presLayoutVars>
          <dgm:animLvl val="lvl"/>
          <dgm:resizeHandles val="exact"/>
        </dgm:presLayoutVars>
      </dgm:prSet>
      <dgm:spPr/>
    </dgm:pt>
    <dgm:pt modelId="{AEF15C3F-A85D-4840-975F-712DEC557E60}" type="pres">
      <dgm:prSet presAssocID="{57B5C8B4-95C9-4195-B362-09CC522898DA}" presName="parentText" presStyleLbl="node1" presStyleIdx="0" presStyleCnt="1" custScaleX="100000" custScaleY="261961" custLinFactNeighborX="2439" custLinFactNeighborY="1109">
        <dgm:presLayoutVars>
          <dgm:chMax val="0"/>
          <dgm:bulletEnabled val="1"/>
        </dgm:presLayoutVars>
      </dgm:prSet>
      <dgm:spPr/>
    </dgm:pt>
  </dgm:ptLst>
  <dgm:cxnLst>
    <dgm:cxn modelId="{51BCAF82-8EDE-4C41-B825-F135136EC23E}" srcId="{F31716F1-72F1-43E0-9960-443E12A38D55}" destId="{57B5C8B4-95C9-4195-B362-09CC522898DA}" srcOrd="0" destOrd="0" parTransId="{B3AD9B68-A307-460A-91F4-5DB7974AFDCD}" sibTransId="{8FBA5766-2C22-412A-B4E9-41F0B7104156}"/>
    <dgm:cxn modelId="{219B31D3-58AB-47A4-88E8-C86262E09178}" type="presOf" srcId="{57B5C8B4-95C9-4195-B362-09CC522898DA}" destId="{AEF15C3F-A85D-4840-975F-712DEC557E60}" srcOrd="0" destOrd="0" presId="urn:microsoft.com/office/officeart/2005/8/layout/vList2"/>
    <dgm:cxn modelId="{DC8AABD3-D090-4F85-AF48-04A9F10585AA}" type="presOf" srcId="{F31716F1-72F1-43E0-9960-443E12A38D55}" destId="{04D45573-8344-464E-BB1D-30FE966085FB}" srcOrd="0" destOrd="0" presId="urn:microsoft.com/office/officeart/2005/8/layout/vList2"/>
    <dgm:cxn modelId="{BC160823-D7A7-4A39-ACBF-F4AB0BD7D8A1}" type="presParOf" srcId="{04D45573-8344-464E-BB1D-30FE966085FB}" destId="{AEF15C3F-A85D-4840-975F-712DEC557E60}" srcOrd="0" destOrd="0" presId="urn:microsoft.com/office/officeart/2005/8/layout/vList2"/>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1716F1-72F1-43E0-9960-443E12A38D55}"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de-DE"/>
        </a:p>
      </dgm:t>
    </dgm:pt>
    <dgm:pt modelId="{57B5C8B4-95C9-4195-B362-09CC522898DA}">
      <dgm:prSet custT="1"/>
      <dgm:spPr>
        <a:solidFill>
          <a:schemeClr val="accent1">
            <a:lumMod val="40000"/>
            <a:lumOff val="60000"/>
            <a:alpha val="90000"/>
          </a:schemeClr>
        </a:solidFill>
      </dgm:spPr>
      <dgm:t>
        <a:bodyPr/>
        <a:lstStyle/>
        <a:p>
          <a:pPr algn="ctr" rtl="0"/>
          <a:r>
            <a:rPr lang="az-Cyrl-AZ"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Помощь в воспитании;</a:t>
          </a:r>
          <a:r>
            <a:rPr lang="de-DE"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az-Cyrl-AZ"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Помощь молодым взрослым;</a:t>
          </a:r>
          <a:r>
            <a:rPr lang="de-DE"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Помощь в социализации молодым людям с</a:t>
          </a:r>
          <a:r>
            <a:rPr lang="de-DE"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психическими расстройствами</a:t>
          </a:r>
          <a:br>
            <a:rPr lang="de-DE"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az-Cyrl-AZ"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27–41 Социального кодекса </a:t>
          </a:r>
          <a:r>
            <a:rPr lang="en-GB"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VIII</a:t>
          </a:r>
        </a:p>
      </dgm:t>
      <dgm:extLst>
        <a:ext uri="{E40237B7-FDA0-4F09-8148-C483321AD2D9}">
          <dgm14:cNvPr xmlns:dgm14="http://schemas.microsoft.com/office/drawing/2010/diagram" id="0" name="" descr="Benennt einen Bereich der Kinder- und Jugendhilfe in Deutschland: &#10;Hilfen zur Erziehung; &#10;Hilfen für junge Volljährige; Eingliederungshilfen für junge Menschen mit seelischen Behinderungen §§ 27–41 Sozialgesetzbuch (SGB) Acht (VIII)" title="Freihandform"/>
        </a:ext>
      </dgm:extLst>
    </dgm:pt>
    <dgm:pt modelId="{B3AD9B68-A307-460A-91F4-5DB7974AFDCD}" type="parTrans" cxnId="{51BCAF82-8EDE-4C41-B825-F135136EC23E}">
      <dgm:prSet/>
      <dgm:spPr/>
      <dgm:t>
        <a:bodyPr/>
        <a:lstStyle/>
        <a:p>
          <a:endParaRPr lang="de-DE"/>
        </a:p>
      </dgm:t>
    </dgm:pt>
    <dgm:pt modelId="{8FBA5766-2C22-412A-B4E9-41F0B7104156}" type="sibTrans" cxnId="{51BCAF82-8EDE-4C41-B825-F135136EC23E}">
      <dgm:prSet/>
      <dgm:spPr/>
      <dgm:t>
        <a:bodyPr/>
        <a:lstStyle/>
        <a:p>
          <a:endParaRPr lang="de-DE"/>
        </a:p>
      </dgm:t>
    </dgm:pt>
    <dgm:pt modelId="{04D45573-8344-464E-BB1D-30FE966085FB}" type="pres">
      <dgm:prSet presAssocID="{F31716F1-72F1-43E0-9960-443E12A38D55}" presName="linear" presStyleCnt="0">
        <dgm:presLayoutVars>
          <dgm:animLvl val="lvl"/>
          <dgm:resizeHandles val="exact"/>
        </dgm:presLayoutVars>
      </dgm:prSet>
      <dgm:spPr/>
    </dgm:pt>
    <dgm:pt modelId="{AEF15C3F-A85D-4840-975F-712DEC557E60}" type="pres">
      <dgm:prSet presAssocID="{57B5C8B4-95C9-4195-B362-09CC522898DA}" presName="parentText" presStyleLbl="node1" presStyleIdx="0" presStyleCnt="1" custScaleX="100000" custScaleY="439813" custLinFactNeighborX="-2561" custLinFactNeighborY="-96746">
        <dgm:presLayoutVars>
          <dgm:chMax val="0"/>
          <dgm:bulletEnabled val="1"/>
        </dgm:presLayoutVars>
      </dgm:prSet>
      <dgm:spPr/>
    </dgm:pt>
  </dgm:ptLst>
  <dgm:cxnLst>
    <dgm:cxn modelId="{51BCAF82-8EDE-4C41-B825-F135136EC23E}" srcId="{F31716F1-72F1-43E0-9960-443E12A38D55}" destId="{57B5C8B4-95C9-4195-B362-09CC522898DA}" srcOrd="0" destOrd="0" parTransId="{B3AD9B68-A307-460A-91F4-5DB7974AFDCD}" sibTransId="{8FBA5766-2C22-412A-B4E9-41F0B7104156}"/>
    <dgm:cxn modelId="{219B31D3-58AB-47A4-88E8-C86262E09178}" type="presOf" srcId="{57B5C8B4-95C9-4195-B362-09CC522898DA}" destId="{AEF15C3F-A85D-4840-975F-712DEC557E60}" srcOrd="0" destOrd="0" presId="urn:microsoft.com/office/officeart/2005/8/layout/vList2"/>
    <dgm:cxn modelId="{DC8AABD3-D090-4F85-AF48-04A9F10585AA}" type="presOf" srcId="{F31716F1-72F1-43E0-9960-443E12A38D55}" destId="{04D45573-8344-464E-BB1D-30FE966085FB}" srcOrd="0" destOrd="0" presId="urn:microsoft.com/office/officeart/2005/8/layout/vList2"/>
    <dgm:cxn modelId="{BC160823-D7A7-4A39-ACBF-F4AB0BD7D8A1}" type="presParOf" srcId="{04D45573-8344-464E-BB1D-30FE966085FB}" destId="{AEF15C3F-A85D-4840-975F-712DEC557E60}" srcOrd="0" destOrd="0" presId="urn:microsoft.com/office/officeart/2005/8/layout/vList2"/>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81F56E-482C-4F3B-802D-711E3B797AD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C55D214-597D-4519-A695-9E98429F51C8}">
      <dgm:prSet custT="1"/>
      <dgm:spPr>
        <a:solidFill>
          <a:schemeClr val="accent4"/>
        </a:solidFill>
      </dgm:spPr>
      <dgm:t>
        <a:bodyPr/>
        <a:lstStyle/>
        <a:p>
          <a:pPr rtl="0"/>
          <a:r>
            <a:rPr lang="az-Cyrl-AZ" sz="1400" b="1" dirty="0">
              <a:solidFill>
                <a:srgbClr val="000000"/>
              </a:solidFill>
            </a:rPr>
            <a:t>Получение медицинской помощи</a:t>
          </a:r>
          <a:endParaRPr lang="de-DE" sz="1400" dirty="0">
            <a:solidFill>
              <a:srgbClr val="000000"/>
            </a:solidFill>
          </a:endParaRPr>
        </a:p>
      </dgm:t>
    </dgm:pt>
    <dgm:pt modelId="{73748521-F755-4B3D-8A4A-324C6F22BFB9}" type="parTrans" cxnId="{BEE88990-2418-4128-BD9E-BD7CD136147E}">
      <dgm:prSet/>
      <dgm:spPr/>
      <dgm:t>
        <a:bodyPr/>
        <a:lstStyle/>
        <a:p>
          <a:endParaRPr lang="de-DE"/>
        </a:p>
      </dgm:t>
    </dgm:pt>
    <dgm:pt modelId="{FA0909EE-C9A7-4BBC-A49D-34D9605E2A7E}" type="sibTrans" cxnId="{BEE88990-2418-4128-BD9E-BD7CD136147E}">
      <dgm:prSet/>
      <dgm:spPr/>
      <dgm:t>
        <a:bodyPr/>
        <a:lstStyle/>
        <a:p>
          <a:endParaRPr lang="de-DE"/>
        </a:p>
      </dgm:t>
    </dgm:pt>
    <dgm:pt modelId="{B8BC5AC7-D670-460C-B4B8-4E26F8031B0D}">
      <dgm:prSet custT="1"/>
      <dgm:spPr>
        <a:solidFill>
          <a:schemeClr val="accent4"/>
        </a:solidFill>
      </dgm:spPr>
      <dgm:t>
        <a:bodyPr/>
        <a:lstStyle/>
        <a:p>
          <a:pPr rtl="0"/>
          <a:r>
            <a:rPr lang="az-Cyrl-AZ" sz="1400" b="1" dirty="0">
              <a:solidFill>
                <a:srgbClr val="000000"/>
              </a:solidFill>
            </a:rPr>
            <a:t>Помощь в профессиональной социализации</a:t>
          </a:r>
          <a:endParaRPr lang="de-DE" sz="1400" dirty="0">
            <a:solidFill>
              <a:srgbClr val="000000"/>
            </a:solidFill>
          </a:endParaRPr>
        </a:p>
      </dgm:t>
    </dgm:pt>
    <dgm:pt modelId="{66742486-2A91-4670-8239-02CE2343C8F8}" type="parTrans" cxnId="{A8C2A3C0-9410-4C16-94A9-9A88657E0D77}">
      <dgm:prSet/>
      <dgm:spPr/>
      <dgm:t>
        <a:bodyPr/>
        <a:lstStyle/>
        <a:p>
          <a:endParaRPr lang="de-DE"/>
        </a:p>
      </dgm:t>
    </dgm:pt>
    <dgm:pt modelId="{61AAC31B-FA6B-4F8F-A02C-2CDD0CA7AACC}" type="sibTrans" cxnId="{A8C2A3C0-9410-4C16-94A9-9A88657E0D77}">
      <dgm:prSet/>
      <dgm:spPr/>
      <dgm:t>
        <a:bodyPr/>
        <a:lstStyle/>
        <a:p>
          <a:endParaRPr lang="de-DE"/>
        </a:p>
      </dgm:t>
    </dgm:pt>
    <dgm:pt modelId="{B0C07B9F-7D6B-4B69-9DE6-3043F561EEE1}">
      <dgm:prSet custT="1"/>
      <dgm:spPr>
        <a:solidFill>
          <a:schemeClr val="accent4"/>
        </a:solidFill>
      </dgm:spPr>
      <dgm:t>
        <a:bodyPr/>
        <a:lstStyle/>
        <a:p>
          <a:pPr rtl="0"/>
          <a:r>
            <a:rPr lang="ru-RU" sz="1050" dirty="0">
              <a:solidFill>
                <a:srgbClr val="000000"/>
              </a:solidFill>
            </a:rPr>
            <a:t>в частности, сопроводительная педагогическая помощь</a:t>
          </a:r>
          <a:endParaRPr lang="de-DE" sz="1050" dirty="0">
            <a:solidFill>
              <a:srgbClr val="000000"/>
            </a:solidFill>
          </a:endParaRPr>
        </a:p>
      </dgm:t>
    </dgm:pt>
    <dgm:pt modelId="{AF1CCEC2-6ECB-4AEA-BDED-F23920C5F4DD}" type="parTrans" cxnId="{D0215EB1-E76D-442E-83B1-50439E8E0037}">
      <dgm:prSet/>
      <dgm:spPr/>
      <dgm:t>
        <a:bodyPr/>
        <a:lstStyle/>
        <a:p>
          <a:endParaRPr lang="de-DE"/>
        </a:p>
      </dgm:t>
    </dgm:pt>
    <dgm:pt modelId="{DFE021EA-C6D6-4AFB-A059-F8862D8E39D3}" type="sibTrans" cxnId="{D0215EB1-E76D-442E-83B1-50439E8E0037}">
      <dgm:prSet/>
      <dgm:spPr/>
      <dgm:t>
        <a:bodyPr/>
        <a:lstStyle/>
        <a:p>
          <a:endParaRPr lang="de-DE"/>
        </a:p>
      </dgm:t>
    </dgm:pt>
    <dgm:pt modelId="{4639EEC6-C545-4EE3-8A5A-67B3CA24880D}">
      <dgm:prSet custT="1"/>
      <dgm:spPr>
        <a:solidFill>
          <a:schemeClr val="accent4"/>
        </a:solidFill>
      </dgm:spPr>
      <dgm:t>
        <a:bodyPr/>
        <a:lstStyle/>
        <a:p>
          <a:pPr rtl="0"/>
          <a:r>
            <a:rPr lang="az-Cyrl-AZ" sz="1400" b="1" dirty="0">
              <a:solidFill>
                <a:srgbClr val="000000"/>
              </a:solidFill>
            </a:rPr>
            <a:t>Помощь в получении образования</a:t>
          </a:r>
          <a:endParaRPr lang="de-DE" sz="1400" dirty="0">
            <a:solidFill>
              <a:srgbClr val="000000"/>
            </a:solidFill>
          </a:endParaRPr>
        </a:p>
      </dgm:t>
    </dgm:pt>
    <dgm:pt modelId="{F3BC8EF1-9E2C-4F06-816D-3D6411F22B0E}" type="parTrans" cxnId="{76A87274-5919-4454-909D-92B1B84FE099}">
      <dgm:prSet/>
      <dgm:spPr/>
      <dgm:t>
        <a:bodyPr/>
        <a:lstStyle/>
        <a:p>
          <a:endParaRPr lang="de-DE"/>
        </a:p>
      </dgm:t>
    </dgm:pt>
    <dgm:pt modelId="{190C7D46-DF4C-4DBC-B155-D12CEB95B687}" type="sibTrans" cxnId="{76A87274-5919-4454-909D-92B1B84FE099}">
      <dgm:prSet/>
      <dgm:spPr/>
      <dgm:t>
        <a:bodyPr/>
        <a:lstStyle/>
        <a:p>
          <a:endParaRPr lang="de-DE"/>
        </a:p>
      </dgm:t>
    </dgm:pt>
    <dgm:pt modelId="{B6475726-FC26-40A4-9723-E7C7B08EA24C}">
      <dgm:prSet custT="1"/>
      <dgm:spPr>
        <a:solidFill>
          <a:schemeClr val="accent4"/>
        </a:solidFill>
      </dgm:spPr>
      <dgm:t>
        <a:bodyPr/>
        <a:lstStyle/>
        <a:p>
          <a:pPr rtl="0"/>
          <a:r>
            <a:rPr lang="ru-RU" sz="1050" dirty="0">
              <a:solidFill>
                <a:srgbClr val="000000"/>
              </a:solidFill>
            </a:rPr>
            <a:t>в частности, помощь в школе, если ВУЗ/школа не могут предоставить достаточную поддержку</a:t>
          </a:r>
          <a:endParaRPr lang="de-DE" sz="1050" dirty="0">
            <a:solidFill>
              <a:srgbClr val="000000"/>
            </a:solidFill>
          </a:endParaRPr>
        </a:p>
      </dgm:t>
    </dgm:pt>
    <dgm:pt modelId="{77C5A288-7132-4B97-B198-6FFDADBD3279}" type="parTrans" cxnId="{425D7411-0E15-4F6D-965A-8AE4CEB17D19}">
      <dgm:prSet/>
      <dgm:spPr/>
      <dgm:t>
        <a:bodyPr/>
        <a:lstStyle/>
        <a:p>
          <a:endParaRPr lang="de-DE"/>
        </a:p>
      </dgm:t>
    </dgm:pt>
    <dgm:pt modelId="{98A6C858-33FB-4EAB-AA6B-3EC0D26BAE89}" type="sibTrans" cxnId="{425D7411-0E15-4F6D-965A-8AE4CEB17D19}">
      <dgm:prSet/>
      <dgm:spPr/>
      <dgm:t>
        <a:bodyPr/>
        <a:lstStyle/>
        <a:p>
          <a:endParaRPr lang="de-DE"/>
        </a:p>
      </dgm:t>
    </dgm:pt>
    <dgm:pt modelId="{784CA719-974F-447D-867F-2E56C5100066}">
      <dgm:prSet/>
      <dgm:spPr>
        <a:solidFill>
          <a:schemeClr val="accent4"/>
        </a:solidFill>
      </dgm:spPr>
      <dgm:t>
        <a:bodyPr/>
        <a:lstStyle/>
        <a:p>
          <a:pPr rtl="0"/>
          <a:r>
            <a:rPr lang="az-Cyrl-AZ" b="1" dirty="0">
              <a:solidFill>
                <a:srgbClr val="000000"/>
              </a:solidFill>
            </a:rPr>
            <a:t>Помощь в социализации</a:t>
          </a:r>
          <a:endParaRPr lang="de-DE" dirty="0">
            <a:solidFill>
              <a:srgbClr val="000000"/>
            </a:solidFill>
          </a:endParaRPr>
        </a:p>
      </dgm:t>
    </dgm:pt>
    <dgm:pt modelId="{F6A8799E-065F-4B20-970D-B19D7BF60723}" type="parTrans" cxnId="{D8376C3E-D16E-4E7D-A355-8BFBC91122F5}">
      <dgm:prSet/>
      <dgm:spPr/>
      <dgm:t>
        <a:bodyPr/>
        <a:lstStyle/>
        <a:p>
          <a:endParaRPr lang="de-DE"/>
        </a:p>
      </dgm:t>
    </dgm:pt>
    <dgm:pt modelId="{D61679CE-8D1E-43A0-A496-2EA31DAD9972}" type="sibTrans" cxnId="{D8376C3E-D16E-4E7D-A355-8BFBC91122F5}">
      <dgm:prSet/>
      <dgm:spPr/>
      <dgm:t>
        <a:bodyPr/>
        <a:lstStyle/>
        <a:p>
          <a:endParaRPr lang="de-DE"/>
        </a:p>
      </dgm:t>
    </dgm:pt>
    <dgm:pt modelId="{01B1422B-AA24-413E-9DF2-4258C6C8A828}">
      <dgm:prSet/>
      <dgm:spPr>
        <a:solidFill>
          <a:schemeClr val="accent4"/>
        </a:solidFill>
      </dgm:spPr>
      <dgm:t>
        <a:bodyPr/>
        <a:lstStyle/>
        <a:p>
          <a:pPr rtl="0"/>
          <a:r>
            <a:rPr lang="ru-RU" dirty="0">
              <a:solidFill>
                <a:srgbClr val="000000"/>
              </a:solidFill>
            </a:rPr>
            <a:t>в частности, лечебно-педагогическая помощь, помощь в организации свободного времени</a:t>
          </a:r>
          <a:endParaRPr lang="de-DE" dirty="0">
            <a:solidFill>
              <a:srgbClr val="000000"/>
            </a:solidFill>
          </a:endParaRPr>
        </a:p>
      </dgm:t>
    </dgm:pt>
    <dgm:pt modelId="{42716FC5-756A-440B-8DDF-7BD71757C75D}" type="parTrans" cxnId="{A7EA81C0-D7CB-4EEE-8790-88BCDFC8A078}">
      <dgm:prSet/>
      <dgm:spPr/>
      <dgm:t>
        <a:bodyPr/>
        <a:lstStyle/>
        <a:p>
          <a:endParaRPr lang="de-DE"/>
        </a:p>
      </dgm:t>
    </dgm:pt>
    <dgm:pt modelId="{1EE89449-AC40-41CE-8DB5-1A6709E3A412}" type="sibTrans" cxnId="{A7EA81C0-D7CB-4EEE-8790-88BCDFC8A078}">
      <dgm:prSet/>
      <dgm:spPr/>
      <dgm:t>
        <a:bodyPr/>
        <a:lstStyle/>
        <a:p>
          <a:endParaRPr lang="de-DE"/>
        </a:p>
      </dgm:t>
    </dgm:pt>
    <dgm:pt modelId="{93077D7D-6511-4DA0-A403-F5B5DA5E8DFA}">
      <dgm:prSet custT="1"/>
      <dgm:spPr>
        <a:solidFill>
          <a:schemeClr val="accent4"/>
        </a:solidFill>
      </dgm:spPr>
      <dgm:t>
        <a:bodyPr/>
        <a:lstStyle/>
        <a:p>
          <a:pPr rtl="0"/>
          <a:r>
            <a:rPr lang="ru-RU" sz="1050" dirty="0">
              <a:solidFill>
                <a:srgbClr val="000000"/>
              </a:solidFill>
            </a:rPr>
            <a:t>в частности, терапия (если эта помощь не предоставлена больничной кассой)</a:t>
          </a:r>
          <a:endParaRPr lang="de-DE" sz="1050" dirty="0">
            <a:solidFill>
              <a:srgbClr val="000000"/>
            </a:solidFill>
          </a:endParaRPr>
        </a:p>
      </dgm:t>
    </dgm:pt>
    <dgm:pt modelId="{96E9BBAF-15F6-4C13-A102-A3350F80E946}" type="sibTrans" cxnId="{BCFCE3F6-9702-44A5-90D1-BBA74AB35DF4}">
      <dgm:prSet/>
      <dgm:spPr>
        <a:ln>
          <a:solidFill>
            <a:schemeClr val="accent4"/>
          </a:solidFill>
        </a:ln>
      </dgm:spPr>
      <dgm:t>
        <a:bodyPr/>
        <a:lstStyle/>
        <a:p>
          <a:endParaRPr lang="de-DE"/>
        </a:p>
      </dgm:t>
    </dgm:pt>
    <dgm:pt modelId="{2A94A5B2-07C9-470A-8619-8E598F5A2962}" type="parTrans" cxnId="{BCFCE3F6-9702-44A5-90D1-BBA74AB35DF4}">
      <dgm:prSet/>
      <dgm:spPr/>
      <dgm:t>
        <a:bodyPr/>
        <a:lstStyle/>
        <a:p>
          <a:endParaRPr lang="de-DE"/>
        </a:p>
      </dgm:t>
    </dgm:pt>
    <dgm:pt modelId="{7A4E67AD-EA66-4566-B7DA-E3772F36377B}" type="pres">
      <dgm:prSet presAssocID="{5581F56E-482C-4F3B-802D-711E3B797AD4}" presName="Name0" presStyleCnt="0">
        <dgm:presLayoutVars>
          <dgm:chMax val="7"/>
          <dgm:chPref val="7"/>
          <dgm:dir/>
        </dgm:presLayoutVars>
      </dgm:prSet>
      <dgm:spPr/>
    </dgm:pt>
    <dgm:pt modelId="{F7422217-0DA5-485B-9FA2-452D661C9058}" type="pres">
      <dgm:prSet presAssocID="{5581F56E-482C-4F3B-802D-711E3B797AD4}" presName="Name1" presStyleCnt="0"/>
      <dgm:spPr/>
    </dgm:pt>
    <dgm:pt modelId="{C4E62D81-2C69-4B5F-81E1-1829F14B5A67}" type="pres">
      <dgm:prSet presAssocID="{5581F56E-482C-4F3B-802D-711E3B797AD4}" presName="cycle" presStyleCnt="0"/>
      <dgm:spPr/>
    </dgm:pt>
    <dgm:pt modelId="{B623FE9E-4A2E-420C-861C-DB529A557AF7}" type="pres">
      <dgm:prSet presAssocID="{5581F56E-482C-4F3B-802D-711E3B797AD4}" presName="srcNode" presStyleLbl="node1" presStyleIdx="0" presStyleCnt="4"/>
      <dgm:spPr/>
    </dgm:pt>
    <dgm:pt modelId="{BA554950-DEA1-4A0A-82ED-F912503A34C4}" type="pres">
      <dgm:prSet presAssocID="{5581F56E-482C-4F3B-802D-711E3B797AD4}" presName="conn" presStyleLbl="parChTrans1D2" presStyleIdx="0" presStyleCnt="1"/>
      <dgm:spPr/>
    </dgm:pt>
    <dgm:pt modelId="{6C04C52E-60AA-41CF-ADC2-72C7B527F977}" type="pres">
      <dgm:prSet presAssocID="{5581F56E-482C-4F3B-802D-711E3B797AD4}" presName="extraNode" presStyleLbl="node1" presStyleIdx="0" presStyleCnt="4"/>
      <dgm:spPr/>
    </dgm:pt>
    <dgm:pt modelId="{D55A14C4-4EEC-4119-B8A7-97AC2F60D4E6}" type="pres">
      <dgm:prSet presAssocID="{5581F56E-482C-4F3B-802D-711E3B797AD4}" presName="dstNode" presStyleLbl="node1" presStyleIdx="0" presStyleCnt="4"/>
      <dgm:spPr/>
    </dgm:pt>
    <dgm:pt modelId="{939D7A61-BC89-4EB3-BC45-3C43C9BEFDEA}" type="pres">
      <dgm:prSet presAssocID="{1C55D214-597D-4519-A695-9E98429F51C8}" presName="text_1" presStyleLbl="node1" presStyleIdx="0" presStyleCnt="4">
        <dgm:presLayoutVars>
          <dgm:bulletEnabled val="1"/>
        </dgm:presLayoutVars>
      </dgm:prSet>
      <dgm:spPr/>
    </dgm:pt>
    <dgm:pt modelId="{51B16E27-AC3B-4D90-B92E-4855543B88AA}" type="pres">
      <dgm:prSet presAssocID="{1C55D214-597D-4519-A695-9E98429F51C8}" presName="accent_1" presStyleCnt="0"/>
      <dgm:spPr/>
    </dgm:pt>
    <dgm:pt modelId="{4D072D21-3978-456F-86D6-F91028032AAE}" type="pres">
      <dgm:prSet presAssocID="{1C55D214-597D-4519-A695-9E98429F51C8}" presName="accentRepeatNode" presStyleLbl="solidFgAcc1" presStyleIdx="0" presStyleCnt="4" custLinFactNeighborY="-927"/>
      <dgm:spPr>
        <a:ln>
          <a:solidFill>
            <a:schemeClr val="accent4"/>
          </a:solidFill>
        </a:ln>
      </dgm:spPr>
    </dgm:pt>
    <dgm:pt modelId="{2A5763E7-2EB6-49CC-A693-96713754CEEA}" type="pres">
      <dgm:prSet presAssocID="{B8BC5AC7-D670-460C-B4B8-4E26F8031B0D}" presName="text_2" presStyleLbl="node1" presStyleIdx="1" presStyleCnt="4">
        <dgm:presLayoutVars>
          <dgm:bulletEnabled val="1"/>
        </dgm:presLayoutVars>
      </dgm:prSet>
      <dgm:spPr/>
    </dgm:pt>
    <dgm:pt modelId="{4B51928E-F337-40BD-8572-C9B591D7676B}" type="pres">
      <dgm:prSet presAssocID="{B8BC5AC7-D670-460C-B4B8-4E26F8031B0D}" presName="accent_2" presStyleCnt="0"/>
      <dgm:spPr/>
    </dgm:pt>
    <dgm:pt modelId="{E515E705-8D06-40C7-A08A-001472932BF0}" type="pres">
      <dgm:prSet presAssocID="{B8BC5AC7-D670-460C-B4B8-4E26F8031B0D}" presName="accentRepeatNode" presStyleLbl="solidFgAcc1" presStyleIdx="1" presStyleCnt="4"/>
      <dgm:spPr>
        <a:ln>
          <a:solidFill>
            <a:schemeClr val="accent4"/>
          </a:solidFill>
        </a:ln>
      </dgm:spPr>
    </dgm:pt>
    <dgm:pt modelId="{EC8D70A5-F8A3-407C-871B-80FBB4F302A5}" type="pres">
      <dgm:prSet presAssocID="{4639EEC6-C545-4EE3-8A5A-67B3CA24880D}" presName="text_3" presStyleLbl="node1" presStyleIdx="2" presStyleCnt="4">
        <dgm:presLayoutVars>
          <dgm:bulletEnabled val="1"/>
        </dgm:presLayoutVars>
      </dgm:prSet>
      <dgm:spPr/>
    </dgm:pt>
    <dgm:pt modelId="{D6BF009A-49D7-4112-B808-E1F3B2FD301E}" type="pres">
      <dgm:prSet presAssocID="{4639EEC6-C545-4EE3-8A5A-67B3CA24880D}" presName="accent_3" presStyleCnt="0"/>
      <dgm:spPr/>
    </dgm:pt>
    <dgm:pt modelId="{055797E4-032E-4BB0-8BD5-A6AA8BA4698B}" type="pres">
      <dgm:prSet presAssocID="{4639EEC6-C545-4EE3-8A5A-67B3CA24880D}" presName="accentRepeatNode" presStyleLbl="solidFgAcc1" presStyleIdx="2" presStyleCnt="4"/>
      <dgm:spPr>
        <a:ln>
          <a:solidFill>
            <a:schemeClr val="accent4"/>
          </a:solidFill>
        </a:ln>
      </dgm:spPr>
    </dgm:pt>
    <dgm:pt modelId="{559C8FB1-065E-4B1D-B0BC-3801204BEE6E}" type="pres">
      <dgm:prSet presAssocID="{784CA719-974F-447D-867F-2E56C5100066}" presName="text_4" presStyleLbl="node1" presStyleIdx="3" presStyleCnt="4">
        <dgm:presLayoutVars>
          <dgm:bulletEnabled val="1"/>
        </dgm:presLayoutVars>
      </dgm:prSet>
      <dgm:spPr/>
    </dgm:pt>
    <dgm:pt modelId="{AD8A1E50-2681-487D-B137-063DB3352E72}" type="pres">
      <dgm:prSet presAssocID="{784CA719-974F-447D-867F-2E56C5100066}" presName="accent_4" presStyleCnt="0"/>
      <dgm:spPr/>
    </dgm:pt>
    <dgm:pt modelId="{8397A76C-A781-4E10-87CF-877C2501DA5D}" type="pres">
      <dgm:prSet presAssocID="{784CA719-974F-447D-867F-2E56C5100066}" presName="accentRepeatNode" presStyleLbl="solidFgAcc1" presStyleIdx="3" presStyleCnt="4"/>
      <dgm:spPr>
        <a:ln>
          <a:solidFill>
            <a:schemeClr val="accent4"/>
          </a:solidFill>
        </a:ln>
      </dgm:spPr>
    </dgm:pt>
  </dgm:ptLst>
  <dgm:cxnLst>
    <dgm:cxn modelId="{425D7411-0E15-4F6D-965A-8AE4CEB17D19}" srcId="{4639EEC6-C545-4EE3-8A5A-67B3CA24880D}" destId="{B6475726-FC26-40A4-9723-E7C7B08EA24C}" srcOrd="0" destOrd="0" parTransId="{77C5A288-7132-4B97-B198-6FFDADBD3279}" sibTransId="{98A6C858-33FB-4EAB-AA6B-3EC0D26BAE89}"/>
    <dgm:cxn modelId="{5F9EBB32-872C-46C9-B436-8E24417BA5BA}" type="presOf" srcId="{B8BC5AC7-D670-460C-B4B8-4E26F8031B0D}" destId="{2A5763E7-2EB6-49CC-A693-96713754CEEA}" srcOrd="0" destOrd="0" presId="urn:microsoft.com/office/officeart/2008/layout/VerticalCurvedList"/>
    <dgm:cxn modelId="{9792DA3B-1EC1-4DAB-9EA5-DD3AAF10E1DD}" type="presOf" srcId="{4639EEC6-C545-4EE3-8A5A-67B3CA24880D}" destId="{EC8D70A5-F8A3-407C-871B-80FBB4F302A5}" srcOrd="0" destOrd="0" presId="urn:microsoft.com/office/officeart/2008/layout/VerticalCurvedList"/>
    <dgm:cxn modelId="{D8376C3E-D16E-4E7D-A355-8BFBC91122F5}" srcId="{5581F56E-482C-4F3B-802D-711E3B797AD4}" destId="{784CA719-974F-447D-867F-2E56C5100066}" srcOrd="3" destOrd="0" parTransId="{F6A8799E-065F-4B20-970D-B19D7BF60723}" sibTransId="{D61679CE-8D1E-43A0-A496-2EA31DAD9972}"/>
    <dgm:cxn modelId="{6BF0113F-D812-4D80-B6B3-DDB7F59CBEF5}" type="presOf" srcId="{96E9BBAF-15F6-4C13-A102-A3350F80E946}" destId="{BA554950-DEA1-4A0A-82ED-F912503A34C4}" srcOrd="0" destOrd="0" presId="urn:microsoft.com/office/officeart/2008/layout/VerticalCurvedList"/>
    <dgm:cxn modelId="{91D4855E-42C4-45E6-80B7-10D1F76B057E}" type="presOf" srcId="{5581F56E-482C-4F3B-802D-711E3B797AD4}" destId="{7A4E67AD-EA66-4566-B7DA-E3772F36377B}" srcOrd="0" destOrd="0" presId="urn:microsoft.com/office/officeart/2008/layout/VerticalCurvedList"/>
    <dgm:cxn modelId="{6E5CF749-6ABC-466E-9251-440BF8D06D7D}" type="presOf" srcId="{784CA719-974F-447D-867F-2E56C5100066}" destId="{559C8FB1-065E-4B1D-B0BC-3801204BEE6E}" srcOrd="0" destOrd="0" presId="urn:microsoft.com/office/officeart/2008/layout/VerticalCurvedList"/>
    <dgm:cxn modelId="{9D9B8752-043A-42C7-B689-ABE50B7C56A6}" type="presOf" srcId="{B0C07B9F-7D6B-4B69-9DE6-3043F561EEE1}" destId="{2A5763E7-2EB6-49CC-A693-96713754CEEA}" srcOrd="0" destOrd="1" presId="urn:microsoft.com/office/officeart/2008/layout/VerticalCurvedList"/>
    <dgm:cxn modelId="{76A87274-5919-4454-909D-92B1B84FE099}" srcId="{5581F56E-482C-4F3B-802D-711E3B797AD4}" destId="{4639EEC6-C545-4EE3-8A5A-67B3CA24880D}" srcOrd="2" destOrd="0" parTransId="{F3BC8EF1-9E2C-4F06-816D-3D6411F22B0E}" sibTransId="{190C7D46-DF4C-4DBC-B155-D12CEB95B687}"/>
    <dgm:cxn modelId="{BEE88990-2418-4128-BD9E-BD7CD136147E}" srcId="{5581F56E-482C-4F3B-802D-711E3B797AD4}" destId="{1C55D214-597D-4519-A695-9E98429F51C8}" srcOrd="0" destOrd="0" parTransId="{73748521-F755-4B3D-8A4A-324C6F22BFB9}" sibTransId="{FA0909EE-C9A7-4BBC-A49D-34D9605E2A7E}"/>
    <dgm:cxn modelId="{7ABB8395-43EF-4073-9717-5EF2E4F7B4C8}" type="presOf" srcId="{1C55D214-597D-4519-A695-9E98429F51C8}" destId="{939D7A61-BC89-4EB3-BC45-3C43C9BEFDEA}" srcOrd="0" destOrd="0" presId="urn:microsoft.com/office/officeart/2008/layout/VerticalCurvedList"/>
    <dgm:cxn modelId="{1200ED97-A449-43A1-9187-203A94830ED4}" type="presOf" srcId="{B6475726-FC26-40A4-9723-E7C7B08EA24C}" destId="{EC8D70A5-F8A3-407C-871B-80FBB4F302A5}" srcOrd="0" destOrd="1" presId="urn:microsoft.com/office/officeart/2008/layout/VerticalCurvedList"/>
    <dgm:cxn modelId="{D0215EB1-E76D-442E-83B1-50439E8E0037}" srcId="{B8BC5AC7-D670-460C-B4B8-4E26F8031B0D}" destId="{B0C07B9F-7D6B-4B69-9DE6-3043F561EEE1}" srcOrd="0" destOrd="0" parTransId="{AF1CCEC2-6ECB-4AEA-BDED-F23920C5F4DD}" sibTransId="{DFE021EA-C6D6-4AFB-A059-F8862D8E39D3}"/>
    <dgm:cxn modelId="{A7EA81C0-D7CB-4EEE-8790-88BCDFC8A078}" srcId="{784CA719-974F-447D-867F-2E56C5100066}" destId="{01B1422B-AA24-413E-9DF2-4258C6C8A828}" srcOrd="0" destOrd="0" parTransId="{42716FC5-756A-440B-8DDF-7BD71757C75D}" sibTransId="{1EE89449-AC40-41CE-8DB5-1A6709E3A412}"/>
    <dgm:cxn modelId="{A8C2A3C0-9410-4C16-94A9-9A88657E0D77}" srcId="{5581F56E-482C-4F3B-802D-711E3B797AD4}" destId="{B8BC5AC7-D670-460C-B4B8-4E26F8031B0D}" srcOrd="1" destOrd="0" parTransId="{66742486-2A91-4670-8239-02CE2343C8F8}" sibTransId="{61AAC31B-FA6B-4F8F-A02C-2CDD0CA7AACC}"/>
    <dgm:cxn modelId="{C6E589C8-D163-4EB9-BF5F-ABA2828A8656}" type="presOf" srcId="{01B1422B-AA24-413E-9DF2-4258C6C8A828}" destId="{559C8FB1-065E-4B1D-B0BC-3801204BEE6E}" srcOrd="0" destOrd="1" presId="urn:microsoft.com/office/officeart/2008/layout/VerticalCurvedList"/>
    <dgm:cxn modelId="{4C7B94C9-095B-4345-B7F6-9942FA982E2D}" type="presOf" srcId="{93077D7D-6511-4DA0-A403-F5B5DA5E8DFA}" destId="{939D7A61-BC89-4EB3-BC45-3C43C9BEFDEA}" srcOrd="0" destOrd="1" presId="urn:microsoft.com/office/officeart/2008/layout/VerticalCurvedList"/>
    <dgm:cxn modelId="{BCFCE3F6-9702-44A5-90D1-BBA74AB35DF4}" srcId="{1C55D214-597D-4519-A695-9E98429F51C8}" destId="{93077D7D-6511-4DA0-A403-F5B5DA5E8DFA}" srcOrd="0" destOrd="0" parTransId="{2A94A5B2-07C9-470A-8619-8E598F5A2962}" sibTransId="{96E9BBAF-15F6-4C13-A102-A3350F80E946}"/>
    <dgm:cxn modelId="{B09E3B5C-AB6C-4A60-AC9E-D43A88E5AFE6}" type="presParOf" srcId="{7A4E67AD-EA66-4566-B7DA-E3772F36377B}" destId="{F7422217-0DA5-485B-9FA2-452D661C9058}" srcOrd="0" destOrd="0" presId="urn:microsoft.com/office/officeart/2008/layout/VerticalCurvedList"/>
    <dgm:cxn modelId="{9012F291-BBBC-46B3-BD8B-A3F3C3CDA5FF}" type="presParOf" srcId="{F7422217-0DA5-485B-9FA2-452D661C9058}" destId="{C4E62D81-2C69-4B5F-81E1-1829F14B5A67}" srcOrd="0" destOrd="0" presId="urn:microsoft.com/office/officeart/2008/layout/VerticalCurvedList"/>
    <dgm:cxn modelId="{51CD68D3-11D9-4ACD-B00C-9BD01CA69F5F}" type="presParOf" srcId="{C4E62D81-2C69-4B5F-81E1-1829F14B5A67}" destId="{B623FE9E-4A2E-420C-861C-DB529A557AF7}" srcOrd="0" destOrd="0" presId="urn:microsoft.com/office/officeart/2008/layout/VerticalCurvedList"/>
    <dgm:cxn modelId="{1924E411-8315-43A0-A27D-247F8C95E53B}" type="presParOf" srcId="{C4E62D81-2C69-4B5F-81E1-1829F14B5A67}" destId="{BA554950-DEA1-4A0A-82ED-F912503A34C4}" srcOrd="1" destOrd="0" presId="urn:microsoft.com/office/officeart/2008/layout/VerticalCurvedList"/>
    <dgm:cxn modelId="{2F1730B7-BF59-4B69-9D56-E1ECB0DA4198}" type="presParOf" srcId="{C4E62D81-2C69-4B5F-81E1-1829F14B5A67}" destId="{6C04C52E-60AA-41CF-ADC2-72C7B527F977}" srcOrd="2" destOrd="0" presId="urn:microsoft.com/office/officeart/2008/layout/VerticalCurvedList"/>
    <dgm:cxn modelId="{1AF64F04-6F16-4091-8B80-57984168ADA5}" type="presParOf" srcId="{C4E62D81-2C69-4B5F-81E1-1829F14B5A67}" destId="{D55A14C4-4EEC-4119-B8A7-97AC2F60D4E6}" srcOrd="3" destOrd="0" presId="urn:microsoft.com/office/officeart/2008/layout/VerticalCurvedList"/>
    <dgm:cxn modelId="{8780AF62-57D4-45DF-A0B6-D040AD6A8289}" type="presParOf" srcId="{F7422217-0DA5-485B-9FA2-452D661C9058}" destId="{939D7A61-BC89-4EB3-BC45-3C43C9BEFDEA}" srcOrd="1" destOrd="0" presId="urn:microsoft.com/office/officeart/2008/layout/VerticalCurvedList"/>
    <dgm:cxn modelId="{E757C439-A526-4418-B491-3084EF11905E}" type="presParOf" srcId="{F7422217-0DA5-485B-9FA2-452D661C9058}" destId="{51B16E27-AC3B-4D90-B92E-4855543B88AA}" srcOrd="2" destOrd="0" presId="urn:microsoft.com/office/officeart/2008/layout/VerticalCurvedList"/>
    <dgm:cxn modelId="{926A2217-E4C2-4DA5-BCC2-E622C09D08E8}" type="presParOf" srcId="{51B16E27-AC3B-4D90-B92E-4855543B88AA}" destId="{4D072D21-3978-456F-86D6-F91028032AAE}" srcOrd="0" destOrd="0" presId="urn:microsoft.com/office/officeart/2008/layout/VerticalCurvedList"/>
    <dgm:cxn modelId="{7D708477-77E3-4507-B202-D971D2C718FE}" type="presParOf" srcId="{F7422217-0DA5-485B-9FA2-452D661C9058}" destId="{2A5763E7-2EB6-49CC-A693-96713754CEEA}" srcOrd="3" destOrd="0" presId="urn:microsoft.com/office/officeart/2008/layout/VerticalCurvedList"/>
    <dgm:cxn modelId="{952C72EB-0901-42B5-8BB9-5992F5031BF8}" type="presParOf" srcId="{F7422217-0DA5-485B-9FA2-452D661C9058}" destId="{4B51928E-F337-40BD-8572-C9B591D7676B}" srcOrd="4" destOrd="0" presId="urn:microsoft.com/office/officeart/2008/layout/VerticalCurvedList"/>
    <dgm:cxn modelId="{0509FFA4-FD50-4C73-8F80-C3398BFDE0F3}" type="presParOf" srcId="{4B51928E-F337-40BD-8572-C9B591D7676B}" destId="{E515E705-8D06-40C7-A08A-001472932BF0}" srcOrd="0" destOrd="0" presId="urn:microsoft.com/office/officeart/2008/layout/VerticalCurvedList"/>
    <dgm:cxn modelId="{33F80A3E-8FB5-46BC-B8FC-347479397B7E}" type="presParOf" srcId="{F7422217-0DA5-485B-9FA2-452D661C9058}" destId="{EC8D70A5-F8A3-407C-871B-80FBB4F302A5}" srcOrd="5" destOrd="0" presId="urn:microsoft.com/office/officeart/2008/layout/VerticalCurvedList"/>
    <dgm:cxn modelId="{21ADDB97-CD6A-4DC6-9CBC-614913B6D991}" type="presParOf" srcId="{F7422217-0DA5-485B-9FA2-452D661C9058}" destId="{D6BF009A-49D7-4112-B808-E1F3B2FD301E}" srcOrd="6" destOrd="0" presId="urn:microsoft.com/office/officeart/2008/layout/VerticalCurvedList"/>
    <dgm:cxn modelId="{147FD746-2376-40B6-972D-30366E886514}" type="presParOf" srcId="{D6BF009A-49D7-4112-B808-E1F3B2FD301E}" destId="{055797E4-032E-4BB0-8BD5-A6AA8BA4698B}" srcOrd="0" destOrd="0" presId="urn:microsoft.com/office/officeart/2008/layout/VerticalCurvedList"/>
    <dgm:cxn modelId="{A05D55A8-B6BE-4B0F-9743-18FC3CFDBFF9}" type="presParOf" srcId="{F7422217-0DA5-485B-9FA2-452D661C9058}" destId="{559C8FB1-065E-4B1D-B0BC-3801204BEE6E}" srcOrd="7" destOrd="0" presId="urn:microsoft.com/office/officeart/2008/layout/VerticalCurvedList"/>
    <dgm:cxn modelId="{3DD9138A-E3DF-471A-B6AA-68BED70633D4}" type="presParOf" srcId="{F7422217-0DA5-485B-9FA2-452D661C9058}" destId="{AD8A1E50-2681-487D-B137-063DB3352E72}" srcOrd="8" destOrd="0" presId="urn:microsoft.com/office/officeart/2008/layout/VerticalCurvedList"/>
    <dgm:cxn modelId="{1DAD03B6-44BE-42C8-A0D4-AE7E39B715B6}" type="presParOf" srcId="{AD8A1E50-2681-487D-B137-063DB3352E72}" destId="{8397A76C-A781-4E10-87CF-877C2501DA5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15C3F-A85D-4840-975F-712DEC557E60}">
      <dsp:nvSpPr>
        <dsp:cNvPr id="0" name=""/>
        <dsp:cNvSpPr/>
      </dsp:nvSpPr>
      <dsp:spPr>
        <a:xfrm>
          <a:off x="0" y="248"/>
          <a:ext cx="2080225" cy="723754"/>
        </a:xfrm>
        <a:prstGeom prst="roundRect">
          <a:avLst/>
        </a:prstGeom>
        <a:solidFill>
          <a:schemeClr val="accent1">
            <a:lumMod val="40000"/>
            <a:lumOff val="6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az-Cyrl-AZ"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Поддержка воспитания в семье</a:t>
          </a:r>
          <a:br>
            <a:rPr lang="de-DE"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az-Cyrl-AZ"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16–21 Социально кодекса </a:t>
          </a:r>
          <a:r>
            <a:rPr lang="en-GB"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VIII</a:t>
          </a:r>
          <a:endParaRPr lang="de-DE"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sp:txBody>
      <dsp:txXfrm>
        <a:off x="35331" y="35579"/>
        <a:ext cx="2009563" cy="6530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BB76E-F444-410F-B393-0064D905195D}">
      <dsp:nvSpPr>
        <dsp:cNvPr id="0" name=""/>
        <dsp:cNvSpPr/>
      </dsp:nvSpPr>
      <dsp:spPr>
        <a:xfrm>
          <a:off x="0" y="381"/>
          <a:ext cx="3163571" cy="652572"/>
        </a:xfrm>
        <a:prstGeom prst="roundRect">
          <a:avLst/>
        </a:prstGeom>
        <a:solidFill>
          <a:schemeClr val="accent1">
            <a:lumMod val="60000"/>
            <a:lumOff val="4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ru-RU" sz="1100" b="1" kern="1200" dirty="0">
              <a:solidFill>
                <a:schemeClr val="tx1"/>
              </a:solidFill>
            </a:rPr>
            <a:t>Государственные задачи по защите детей и молодежи</a:t>
          </a:r>
          <a:br>
            <a:rPr lang="de-DE" sz="1100" b="1" kern="1200" dirty="0">
              <a:solidFill>
                <a:schemeClr val="tx1"/>
              </a:solidFill>
            </a:rPr>
          </a:br>
          <a:r>
            <a:rPr lang="az-Cyrl-AZ" sz="1100" b="1" kern="1200" dirty="0">
              <a:solidFill>
                <a:schemeClr val="tx1"/>
              </a:solidFill>
            </a:rPr>
            <a:t>§§ 42</a:t>
          </a:r>
          <a:r>
            <a:rPr lang="az-Cyrl-AZ"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az-Cyrl-AZ" sz="1100" b="1" kern="1200" dirty="0">
              <a:solidFill>
                <a:schemeClr val="tx1"/>
              </a:solidFill>
            </a:rPr>
            <a:t>58 Социального кодекса </a:t>
          </a:r>
          <a:r>
            <a:rPr lang="en-GB" sz="1100" b="1" kern="1200" dirty="0">
              <a:solidFill>
                <a:schemeClr val="tx1"/>
              </a:solidFill>
            </a:rPr>
            <a:t>VIII</a:t>
          </a:r>
        </a:p>
      </dsp:txBody>
      <dsp:txXfrm>
        <a:off x="31856" y="32237"/>
        <a:ext cx="3099859" cy="5888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CFACD-F280-4279-A229-0E04F59FE9AD}">
      <dsp:nvSpPr>
        <dsp:cNvPr id="0" name=""/>
        <dsp:cNvSpPr/>
      </dsp:nvSpPr>
      <dsp:spPr>
        <a:xfrm>
          <a:off x="0" y="26994"/>
          <a:ext cx="3158790" cy="1538119"/>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ru-RU"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Комплексность помощи детям и  молодежи </a:t>
          </a:r>
          <a:r>
            <a:rPr lang="ru-RU" sz="11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означает</a:t>
          </a:r>
          <a:r>
            <a:rPr lang="de-DE"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br>
            <a:rPr lang="de-DE" sz="11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поддержка в процессе воспитания и образования</a:t>
          </a:r>
          <a:br>
            <a:rPr lang="de-DE"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az-Cyrl-AZ"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помощь в воспитании</a:t>
          </a:r>
          <a:br>
            <a:rPr lang="de-DE"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защита от опасностей</a:t>
          </a:r>
          <a:br>
            <a:rPr lang="de-DE"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ru-RU"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на основе единых принципов работы и взаимосвязанности отдельных областей</a:t>
          </a:r>
          <a:r>
            <a:rPr lang="de-DE"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деятельности</a:t>
          </a:r>
          <a:endParaRPr lang="de-DE"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sp:txBody>
      <dsp:txXfrm>
        <a:off x="75085" y="102079"/>
        <a:ext cx="3008620" cy="13879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15C3F-A85D-4840-975F-712DEC557E60}">
      <dsp:nvSpPr>
        <dsp:cNvPr id="0" name=""/>
        <dsp:cNvSpPr/>
      </dsp:nvSpPr>
      <dsp:spPr>
        <a:xfrm>
          <a:off x="0" y="10341"/>
          <a:ext cx="2404303" cy="1355775"/>
        </a:xfrm>
        <a:prstGeom prst="roundRect">
          <a:avLst/>
        </a:prstGeom>
        <a:solidFill>
          <a:schemeClr val="accent1">
            <a:lumMod val="40000"/>
            <a:lumOff val="6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az-Cyrl-AZ"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Молодежная работа;</a:t>
          </a:r>
          <a:r>
            <a:rPr lang="de-DE"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az-Cyrl-AZ"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Социальная работа с молодежью;</a:t>
          </a:r>
          <a:r>
            <a:rPr lang="de-DE"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Воспитательная работа по защите детей и молодежи</a:t>
          </a:r>
          <a:br>
            <a:rPr lang="de-DE"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az-Cyrl-AZ"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11–15 Социального кодекса </a:t>
          </a:r>
          <a:r>
            <a:rPr lang="en-GB"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VIII</a:t>
          </a:r>
          <a:endParaRPr lang="de-DE"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sp:txBody>
      <dsp:txXfrm>
        <a:off x="66183" y="76524"/>
        <a:ext cx="2271937" cy="12234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15C3F-A85D-4840-975F-712DEC557E60}">
      <dsp:nvSpPr>
        <dsp:cNvPr id="0" name=""/>
        <dsp:cNvSpPr/>
      </dsp:nvSpPr>
      <dsp:spPr>
        <a:xfrm>
          <a:off x="0" y="15622"/>
          <a:ext cx="2952328" cy="704248"/>
        </a:xfrm>
        <a:prstGeom prst="roundRect">
          <a:avLst/>
        </a:prstGeom>
        <a:solidFill>
          <a:schemeClr val="accent1">
            <a:lumMod val="40000"/>
            <a:lumOff val="6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ru-RU"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Поддержка детей в учреждениях дневного пребывания и дневного ухода</a:t>
          </a:r>
          <a:br>
            <a:rPr lang="de-DE"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az-Cyrl-AZ"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22–26 Социального кодекса </a:t>
          </a:r>
          <a:r>
            <a:rPr lang="en-GB"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VIII </a:t>
          </a:r>
        </a:p>
      </dsp:txBody>
      <dsp:txXfrm>
        <a:off x="34379" y="50001"/>
        <a:ext cx="2883570" cy="6354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15C3F-A85D-4840-975F-712DEC557E60}">
      <dsp:nvSpPr>
        <dsp:cNvPr id="0" name=""/>
        <dsp:cNvSpPr/>
      </dsp:nvSpPr>
      <dsp:spPr>
        <a:xfrm>
          <a:off x="0" y="0"/>
          <a:ext cx="2432303" cy="1382421"/>
        </a:xfrm>
        <a:prstGeom prst="roundRect">
          <a:avLst/>
        </a:prstGeom>
        <a:solidFill>
          <a:schemeClr val="accent1">
            <a:lumMod val="40000"/>
            <a:lumOff val="6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az-Cyrl-AZ"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Помощь в воспитании;</a:t>
          </a:r>
          <a:r>
            <a:rPr lang="de-DE"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az-Cyrl-AZ"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Помощь молодым взрослым;</a:t>
          </a:r>
          <a:r>
            <a:rPr lang="de-DE"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Помощь в социализации молодым людям с</a:t>
          </a:r>
          <a:r>
            <a:rPr lang="de-DE"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психическими расстройствами</a:t>
          </a:r>
          <a:br>
            <a:rPr lang="de-DE"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az-Cyrl-AZ"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27–41 Социального кодекса </a:t>
          </a:r>
          <a:r>
            <a:rPr lang="en-GB"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VIII</a:t>
          </a:r>
        </a:p>
      </dsp:txBody>
      <dsp:txXfrm>
        <a:off x="67484" y="67484"/>
        <a:ext cx="2297335" cy="12474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54950-DEA1-4A0A-82ED-F912503A34C4}">
      <dsp:nvSpPr>
        <dsp:cNvPr id="0" name=""/>
        <dsp:cNvSpPr/>
      </dsp:nvSpPr>
      <dsp:spPr>
        <a:xfrm>
          <a:off x="-5133023" y="-786302"/>
          <a:ext cx="6112738" cy="6112738"/>
        </a:xfrm>
        <a:prstGeom prst="blockArc">
          <a:avLst>
            <a:gd name="adj1" fmla="val 18900000"/>
            <a:gd name="adj2" fmla="val 2700000"/>
            <a:gd name="adj3" fmla="val 353"/>
          </a:avLst>
        </a:prstGeom>
        <a:noFill/>
        <a:ln w="127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sp>
    <dsp:sp modelId="{939D7A61-BC89-4EB3-BC45-3C43C9BEFDEA}">
      <dsp:nvSpPr>
        <dsp:cNvPr id="0" name=""/>
        <dsp:cNvSpPr/>
      </dsp:nvSpPr>
      <dsp:spPr>
        <a:xfrm>
          <a:off x="512982" y="349045"/>
          <a:ext cx="7502415" cy="698454"/>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398" tIns="35560" rIns="35560" bIns="35560" numCol="1" spcCol="1270" anchor="t" anchorCtr="0">
          <a:noAutofit/>
        </a:bodyPr>
        <a:lstStyle/>
        <a:p>
          <a:pPr marL="0" lvl="0" indent="0" algn="l" defTabSz="622300" rtl="0">
            <a:lnSpc>
              <a:spcPct val="90000"/>
            </a:lnSpc>
            <a:spcBef>
              <a:spcPct val="0"/>
            </a:spcBef>
            <a:spcAft>
              <a:spcPct val="35000"/>
            </a:spcAft>
            <a:buNone/>
          </a:pPr>
          <a:r>
            <a:rPr lang="az-Cyrl-AZ" sz="1400" b="1" kern="1200" dirty="0">
              <a:solidFill>
                <a:srgbClr val="000000"/>
              </a:solidFill>
            </a:rPr>
            <a:t>Получение медицинской помощи</a:t>
          </a:r>
          <a:endParaRPr lang="de-DE" sz="1400" kern="1200" dirty="0">
            <a:solidFill>
              <a:srgbClr val="000000"/>
            </a:solidFill>
          </a:endParaRPr>
        </a:p>
        <a:p>
          <a:pPr marL="57150" lvl="1" indent="-57150" algn="l" defTabSz="466725" rtl="0">
            <a:lnSpc>
              <a:spcPct val="90000"/>
            </a:lnSpc>
            <a:spcBef>
              <a:spcPct val="0"/>
            </a:spcBef>
            <a:spcAft>
              <a:spcPct val="15000"/>
            </a:spcAft>
            <a:buChar char="•"/>
          </a:pPr>
          <a:r>
            <a:rPr lang="ru-RU" sz="1050" kern="1200" dirty="0">
              <a:solidFill>
                <a:srgbClr val="000000"/>
              </a:solidFill>
            </a:rPr>
            <a:t>в частности, терапия (если эта помощь не предоставлена больничной кассой)</a:t>
          </a:r>
          <a:endParaRPr lang="de-DE" sz="1050" kern="1200" dirty="0">
            <a:solidFill>
              <a:srgbClr val="000000"/>
            </a:solidFill>
          </a:endParaRPr>
        </a:p>
      </dsp:txBody>
      <dsp:txXfrm>
        <a:off x="512982" y="349045"/>
        <a:ext cx="7502415" cy="698454"/>
      </dsp:txXfrm>
    </dsp:sp>
    <dsp:sp modelId="{4D072D21-3978-456F-86D6-F91028032AAE}">
      <dsp:nvSpPr>
        <dsp:cNvPr id="0" name=""/>
        <dsp:cNvSpPr/>
      </dsp:nvSpPr>
      <dsp:spPr>
        <a:xfrm>
          <a:off x="76448" y="253645"/>
          <a:ext cx="873067" cy="873067"/>
        </a:xfrm>
        <a:prstGeom prst="ellipse">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2A5763E7-2EB6-49CC-A693-96713754CEEA}">
      <dsp:nvSpPr>
        <dsp:cNvPr id="0" name=""/>
        <dsp:cNvSpPr/>
      </dsp:nvSpPr>
      <dsp:spPr>
        <a:xfrm>
          <a:off x="913422" y="1396908"/>
          <a:ext cx="7101975" cy="698454"/>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398" tIns="35560" rIns="35560" bIns="35560" numCol="1" spcCol="1270" anchor="t" anchorCtr="0">
          <a:noAutofit/>
        </a:bodyPr>
        <a:lstStyle/>
        <a:p>
          <a:pPr marL="0" lvl="0" indent="0" algn="l" defTabSz="622300" rtl="0">
            <a:lnSpc>
              <a:spcPct val="90000"/>
            </a:lnSpc>
            <a:spcBef>
              <a:spcPct val="0"/>
            </a:spcBef>
            <a:spcAft>
              <a:spcPct val="35000"/>
            </a:spcAft>
            <a:buNone/>
          </a:pPr>
          <a:r>
            <a:rPr lang="az-Cyrl-AZ" sz="1400" b="1" kern="1200" dirty="0">
              <a:solidFill>
                <a:srgbClr val="000000"/>
              </a:solidFill>
            </a:rPr>
            <a:t>Помощь в профессиональной социализации</a:t>
          </a:r>
          <a:endParaRPr lang="de-DE" sz="1400" kern="1200" dirty="0">
            <a:solidFill>
              <a:srgbClr val="000000"/>
            </a:solidFill>
          </a:endParaRPr>
        </a:p>
        <a:p>
          <a:pPr marL="57150" lvl="1" indent="-57150" algn="l" defTabSz="466725" rtl="0">
            <a:lnSpc>
              <a:spcPct val="90000"/>
            </a:lnSpc>
            <a:spcBef>
              <a:spcPct val="0"/>
            </a:spcBef>
            <a:spcAft>
              <a:spcPct val="15000"/>
            </a:spcAft>
            <a:buChar char="•"/>
          </a:pPr>
          <a:r>
            <a:rPr lang="ru-RU" sz="1050" kern="1200" dirty="0">
              <a:solidFill>
                <a:srgbClr val="000000"/>
              </a:solidFill>
            </a:rPr>
            <a:t>в частности, сопроводительная педагогическая помощь</a:t>
          </a:r>
          <a:endParaRPr lang="de-DE" sz="1050" kern="1200" dirty="0">
            <a:solidFill>
              <a:srgbClr val="000000"/>
            </a:solidFill>
          </a:endParaRPr>
        </a:p>
      </dsp:txBody>
      <dsp:txXfrm>
        <a:off x="913422" y="1396908"/>
        <a:ext cx="7101975" cy="698454"/>
      </dsp:txXfrm>
    </dsp:sp>
    <dsp:sp modelId="{E515E705-8D06-40C7-A08A-001472932BF0}">
      <dsp:nvSpPr>
        <dsp:cNvPr id="0" name=""/>
        <dsp:cNvSpPr/>
      </dsp:nvSpPr>
      <dsp:spPr>
        <a:xfrm>
          <a:off x="476888" y="1309601"/>
          <a:ext cx="873067" cy="873067"/>
        </a:xfrm>
        <a:prstGeom prst="ellipse">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EC8D70A5-F8A3-407C-871B-80FBB4F302A5}">
      <dsp:nvSpPr>
        <dsp:cNvPr id="0" name=""/>
        <dsp:cNvSpPr/>
      </dsp:nvSpPr>
      <dsp:spPr>
        <a:xfrm>
          <a:off x="913422" y="2444770"/>
          <a:ext cx="7101975" cy="698454"/>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398" tIns="35560" rIns="35560" bIns="35560" numCol="1" spcCol="1270" anchor="t" anchorCtr="0">
          <a:noAutofit/>
        </a:bodyPr>
        <a:lstStyle/>
        <a:p>
          <a:pPr marL="0" lvl="0" indent="0" algn="l" defTabSz="622300" rtl="0">
            <a:lnSpc>
              <a:spcPct val="90000"/>
            </a:lnSpc>
            <a:spcBef>
              <a:spcPct val="0"/>
            </a:spcBef>
            <a:spcAft>
              <a:spcPct val="35000"/>
            </a:spcAft>
            <a:buNone/>
          </a:pPr>
          <a:r>
            <a:rPr lang="az-Cyrl-AZ" sz="1400" b="1" kern="1200" dirty="0">
              <a:solidFill>
                <a:srgbClr val="000000"/>
              </a:solidFill>
            </a:rPr>
            <a:t>Помощь в получении образования</a:t>
          </a:r>
          <a:endParaRPr lang="de-DE" sz="1400" kern="1200" dirty="0">
            <a:solidFill>
              <a:srgbClr val="000000"/>
            </a:solidFill>
          </a:endParaRPr>
        </a:p>
        <a:p>
          <a:pPr marL="57150" lvl="1" indent="-57150" algn="l" defTabSz="466725" rtl="0">
            <a:lnSpc>
              <a:spcPct val="90000"/>
            </a:lnSpc>
            <a:spcBef>
              <a:spcPct val="0"/>
            </a:spcBef>
            <a:spcAft>
              <a:spcPct val="15000"/>
            </a:spcAft>
            <a:buChar char="•"/>
          </a:pPr>
          <a:r>
            <a:rPr lang="ru-RU" sz="1050" kern="1200" dirty="0">
              <a:solidFill>
                <a:srgbClr val="000000"/>
              </a:solidFill>
            </a:rPr>
            <a:t>в частности, помощь в школе, если ВУЗ/школа не могут предоставить достаточную поддержку</a:t>
          </a:r>
          <a:endParaRPr lang="de-DE" sz="1050" kern="1200" dirty="0">
            <a:solidFill>
              <a:srgbClr val="000000"/>
            </a:solidFill>
          </a:endParaRPr>
        </a:p>
      </dsp:txBody>
      <dsp:txXfrm>
        <a:off x="913422" y="2444770"/>
        <a:ext cx="7101975" cy="698454"/>
      </dsp:txXfrm>
    </dsp:sp>
    <dsp:sp modelId="{055797E4-032E-4BB0-8BD5-A6AA8BA4698B}">
      <dsp:nvSpPr>
        <dsp:cNvPr id="0" name=""/>
        <dsp:cNvSpPr/>
      </dsp:nvSpPr>
      <dsp:spPr>
        <a:xfrm>
          <a:off x="476888" y="2357464"/>
          <a:ext cx="873067" cy="873067"/>
        </a:xfrm>
        <a:prstGeom prst="ellipse">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559C8FB1-065E-4B1D-B0BC-3801204BEE6E}">
      <dsp:nvSpPr>
        <dsp:cNvPr id="0" name=""/>
        <dsp:cNvSpPr/>
      </dsp:nvSpPr>
      <dsp:spPr>
        <a:xfrm>
          <a:off x="512982" y="3492633"/>
          <a:ext cx="7502415" cy="698454"/>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398" tIns="35560" rIns="35560" bIns="35560" numCol="1" spcCol="1270" anchor="t" anchorCtr="0">
          <a:noAutofit/>
        </a:bodyPr>
        <a:lstStyle/>
        <a:p>
          <a:pPr marL="0" lvl="0" indent="0" algn="l" defTabSz="622300" rtl="0">
            <a:lnSpc>
              <a:spcPct val="90000"/>
            </a:lnSpc>
            <a:spcBef>
              <a:spcPct val="0"/>
            </a:spcBef>
            <a:spcAft>
              <a:spcPct val="35000"/>
            </a:spcAft>
            <a:buNone/>
          </a:pPr>
          <a:r>
            <a:rPr lang="az-Cyrl-AZ" sz="1400" b="1" kern="1200" dirty="0">
              <a:solidFill>
                <a:srgbClr val="000000"/>
              </a:solidFill>
            </a:rPr>
            <a:t>Помощь в социализации</a:t>
          </a:r>
          <a:endParaRPr lang="de-DE" sz="1400" kern="1200" dirty="0">
            <a:solidFill>
              <a:srgbClr val="000000"/>
            </a:solidFill>
          </a:endParaRPr>
        </a:p>
        <a:p>
          <a:pPr marL="57150" lvl="1" indent="-57150" algn="l" defTabSz="488950" rtl="0">
            <a:lnSpc>
              <a:spcPct val="90000"/>
            </a:lnSpc>
            <a:spcBef>
              <a:spcPct val="0"/>
            </a:spcBef>
            <a:spcAft>
              <a:spcPct val="15000"/>
            </a:spcAft>
            <a:buChar char="•"/>
          </a:pPr>
          <a:r>
            <a:rPr lang="ru-RU" sz="1100" kern="1200" dirty="0">
              <a:solidFill>
                <a:srgbClr val="000000"/>
              </a:solidFill>
            </a:rPr>
            <a:t>в частности, лечебно-педагогическая помощь, помощь в организации свободного времени</a:t>
          </a:r>
          <a:endParaRPr lang="de-DE" sz="1100" kern="1200" dirty="0">
            <a:solidFill>
              <a:srgbClr val="000000"/>
            </a:solidFill>
          </a:endParaRPr>
        </a:p>
      </dsp:txBody>
      <dsp:txXfrm>
        <a:off x="512982" y="3492633"/>
        <a:ext cx="7502415" cy="698454"/>
      </dsp:txXfrm>
    </dsp:sp>
    <dsp:sp modelId="{8397A76C-A781-4E10-87CF-877C2501DA5D}">
      <dsp:nvSpPr>
        <dsp:cNvPr id="0" name=""/>
        <dsp:cNvSpPr/>
      </dsp:nvSpPr>
      <dsp:spPr>
        <a:xfrm>
          <a:off x="76448" y="3405326"/>
          <a:ext cx="873067" cy="873067"/>
        </a:xfrm>
        <a:prstGeom prst="ellipse">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9.jp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Grafik 1">
          <a:extLst xmlns:a="http://schemas.openxmlformats.org/drawingml/2006/main">
            <a:ext uri="{FF2B5EF4-FFF2-40B4-BE49-F238E27FC236}">
              <a16:creationId xmlns:a16="http://schemas.microsoft.com/office/drawing/2014/main" id="{B547A47E-EE52-6EF1-621E-289EAF5CF00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115616" y="0"/>
          <a:ext cx="7228184" cy="3747799"/>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9797A7-D895-47B0-94FE-E2E2186B5A71}" type="datetimeFigureOut">
              <a:rPr lang="de-DE" smtClean="0"/>
              <a:t>22.03.2023</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2977C9-76C9-4937-BDF3-2E74BBB72829}" type="slidenum">
              <a:rPr lang="de-DE" smtClean="0"/>
              <a:t>‹Nr.›</a:t>
            </a:fld>
            <a:endParaRPr lang="de-DE"/>
          </a:p>
        </p:txBody>
      </p:sp>
    </p:spTree>
    <p:extLst>
      <p:ext uri="{BB962C8B-B14F-4D97-AF65-F5344CB8AC3E}">
        <p14:creationId xmlns:p14="http://schemas.microsoft.com/office/powerpoint/2010/main" val="2559501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9958A691-5CC5-D34E-9021-CD04FE9E94A7}" type="datetimeFigureOut">
              <a:rPr lang="de-DE" smtClean="0"/>
              <a:t>22.03.2023</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8ACBB0-B8BD-7243-B5CA-EEE1A71994D0}" type="slidenum">
              <a:rPr lang="de-DE" smtClean="0"/>
              <a:t>‹Nr.›</a:t>
            </a:fld>
            <a:endParaRPr lang="de-DE"/>
          </a:p>
        </p:txBody>
      </p:sp>
    </p:spTree>
    <p:extLst>
      <p:ext uri="{BB962C8B-B14F-4D97-AF65-F5344CB8AC3E}">
        <p14:creationId xmlns:p14="http://schemas.microsoft.com/office/powerpoint/2010/main" val="978742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ildungsbericht.de/static_pdfs/bildungsbericht-2020.pdf"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sovd.de/fileadmin/bilder/web-Wohnverhaeltnisse_in_Deutschland_2018_10_19.pdf" TargetMode="External"/><Relationship Id="rId4" Type="http://schemas.openxmlformats.org/officeDocument/2006/relationships/hyperlink" Target="https://www.bundesfinanzministerium.de/Monatsberichte/2019/05/Inhalte/Kapitel-3-Analysen/3-1-soziale-ungleichheit_pdf.pdf?__blob=publicationFile&amp;v=3" TargetMode="Externa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www.destatis.de/DE/Themen/Gesellschaft-Umwelt/Soziales/Kindertagesbetreuung/Publikationen/Downloads-Kindertagesbetreuung/tageseinrichtungen-kindertagespflege-5225402207004.pdf?__blob=publicationFile" TargetMode="External"/><Relationship Id="rId2" Type="http://schemas.openxmlformats.org/officeDocument/2006/relationships/slide" Target="../slides/slide100.xml"/><Relationship Id="rId1" Type="http://schemas.openxmlformats.org/officeDocument/2006/relationships/notesMaster" Target="../notesMasters/notesMaster1.xml"/><Relationship Id="rId4" Type="http://schemas.openxmlformats.org/officeDocument/2006/relationships/hyperlink" Target="https://www.destatis.de/DE/Themen/Gesellschaft-Umwelt/Soziales/Kinderhilfe-Jugendhilfe/Publikationen/Downloads-Kinder-und-Jugendhilfe/sonstige-einrichtungen-5225403189004.pdf?__blob=publicationFile" TargetMode="Externa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server.bundestag.de/btd/19/298/1929815.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der-paritaetische.de/fileadmin/user_upload/Publikationen/doc/broschuere_armutsbericht-2020_web.pdf"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destatis.de/DE/Themen/Gesellschaft-Umwelt/Bevoelkerung/Migration-Integration/Publikationen/Downloads-Migration/migrationshintergrund-2010220197004.pdf?__blob=publicationFile" TargetMode="External"/><Relationship Id="rId3" Type="http://schemas.openxmlformats.org/officeDocument/2006/relationships/hyperlink" Target="https://b-umf.de/p/zahlen-statistiken/" TargetMode="External"/><Relationship Id="rId7" Type="http://schemas.openxmlformats.org/officeDocument/2006/relationships/hyperlink" Target="https://www.destatis.de/DE/Themen/Gesellschaft-Umwelt/Bevoelkerung/Migration-Integration/Publikationen/Downloads-Migration/auslaend-bevoelkerung-2010200197004.pdf?__blob=publicationFile"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b-umf.de/src/wp-content/uploads/2019/05/2019_05_20_auswertung-bumf-online-umfrage-2018.pdf" TargetMode="External"/><Relationship Id="rId5" Type="http://schemas.openxmlformats.org/officeDocument/2006/relationships/hyperlink" Target="https://www.dji.de/fileadmin/user_upload/dasdji/themen/Jugend/DJI_Migrationsreport_2020.pdf" TargetMode="External"/><Relationship Id="rId4" Type="http://schemas.openxmlformats.org/officeDocument/2006/relationships/hyperlink" Target="https://dserver.bundestag.de/btd/19/178/1917810.pdf" TargetMode="External"/><Relationship Id="rId9" Type="http://schemas.openxmlformats.org/officeDocument/2006/relationships/image" Target="../media/image6.png"/></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server.bundestag.de/btd/19/278/1927890.pdf"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destatis.de/DE/Themen/Gesellschaft-Umwelt/Gesundheit/Behinderte-Menschen/Publikationen/Downloads-Behinderte-Menschen/lebenslagen-behinderter-menschen-5122123179004.pdf?__blob=publicationFile" TargetMode="External"/><Relationship Id="rId5" Type="http://schemas.openxmlformats.org/officeDocument/2006/relationships/hyperlink" Target="https://www.destatis.de/DE/Themen/Gesellschaft-Umwelt/Gesundheit/Behinderte-Menschen/Publikationen/Downloads-Behinderte-Menschen/sozial-schwerbehinderte-kb-5227101199004.html" TargetMode="External"/><Relationship Id="rId4" Type="http://schemas.openxmlformats.org/officeDocument/2006/relationships/hyperlink" Target="https://www.kmk.org/fileadmin/Dateien/pdf/Statistik/Dokumentationen/Dok223_SoPae_2018.pdf"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esetze-im-internet.de/sgb_8/__81.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gesetze-im-internet.de/sgb_8/__1.htm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undesjugendkuratorium.de/assets/pdf/press/zwischenruf_ganztag.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ibb.de/dokumente/pdf/bibb_datenreport_2020.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hop.budrich.de/wp-content/uploads/2019/01/9783847413400.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institut-fuer-menschenrechte.de/fileadmin/user_upload/Publikationen/ANALYSE/Wer_Inklusion_will_sucht_Wege_Zehn_Jahre_UN_BRK_in_Deutschland.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bmfsfj.de/resource/blob/115438/d7ed644e1b7fac4f9266191459903c62/15-kinder-und-jugendbericht-bundestagsdrucksache-data.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bpb.de/nachschlagen/gesetze/grundgesetz"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dipbt.bundestag.de/dip21/btd/19/242/1924200.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bundesfinanzministerium.de/Content/DE/Downloads/Broschueren_Bestellservice/2019-03-07-bund-laender-finanzbeziehungen-2018.pdf?__blob=publicationFile&amp;v=8"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agj.de/fileadmin/user_upload/Europaeische_Jugendpolitik_in_einem_sozialen_Europa.pdf"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agj.de/fileadmin/files/positionen/2020/European_Youth_Work_Agenda_english.pdf"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bpb.de/politik/grundfragen/politik-einfach-fuer-alle/236616/die-grundrechte"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bundestag.de/parlament/aufgaben/rechtsgrundlagen/grundgesetz/gg_01-245122"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bmas.de/SharedDocs/Downloads/DE/PDF-Publikationen/a230-19-sozialbudget-2019.pdf?__blob=publicationFile&amp;v=1"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hcch.net/de/instruments/conventions/full-text/?cid=39"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hcch.net/de/instruments/conventions/specialised-sections/child-support" TargetMode="External"/><Relationship Id="rId5" Type="http://schemas.openxmlformats.org/officeDocument/2006/relationships/hyperlink" Target="https://www.hcch.net/de/instruments/conventions/specialised-sections/child-abduction" TargetMode="External"/><Relationship Id="rId4" Type="http://schemas.openxmlformats.org/officeDocument/2006/relationships/hyperlink" Target="https://www.hcch.net/de/instruments/conventions/specialised-sections/intercountry-adoption"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bundesverfassungsgericht.de/SharedDocs/Entscheidungen/DE/2006/02/rs20060215_1bvr035705.html"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servat.unibe.ch/dfr/bv024119.html"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agj.de/fileadmin/files/positionen/2019/Inklusion_Jugendarbeit.pdf" TargetMode="External"/><Relationship Id="rId7" Type="http://schemas.openxmlformats.org/officeDocument/2006/relationships/hyperlink" Target="https://www.ew.uni-hamburg.de/einrichtungen/ew2/sozialpaedagogik/service-fuer-die-praxis/material-fuer-die-praxis.html"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www.dji.de/ueber-uns/projekte/projekte/aida.html" TargetMode="External"/><Relationship Id="rId5" Type="http://schemas.openxmlformats.org/officeDocument/2006/relationships/hyperlink" Target="https://www-genesis.destatis.de/genesis/online?sequenz=statistikTabellen&amp;selectionname=22531*#abreadcrumb" TargetMode="External"/><Relationship Id="rId4" Type="http://schemas.openxmlformats.org/officeDocument/2006/relationships/hyperlink" Target="https://www.bmfsfj.de/resource/blob/115438/d7ed644e1b7fac4f9266191459903c62/15-kinder-und-jugendbericht-bundestagsdrucksache-data.pdf"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jugendsozialarbeit.de/"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bag-jugendschutz.de/dokumente/Online-Handbuch_Kinder-u_Jugendschutz.pdf"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dipbt.bundestag.de/dip21/btd/19/242/1924200.pdf"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ruehehilfen.de/grundlagen-und-fachthemen/grundlagen-der-fruehen-hilfen/fruehe-hilfen-begriffsbestimmun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bmfsfj.de/bmfsfj/themen/familie/kinderbetreuung" TargetMode="External"/><Relationship Id="rId7" Type="http://schemas.openxmlformats.org/officeDocument/2006/relationships/hyperlink" Target="https://www.weiterbildungsinitiative.de/"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bildungsserver.de/Elementarbildung-1658-de.html" TargetMode="External"/><Relationship Id="rId5" Type="http://schemas.openxmlformats.org/officeDocument/2006/relationships/hyperlink" Target="https://www.diw.de/de/diw_01.c.745643.de/publikationen/wochenberichte/2020_14_1/gruende_fuer_unterschiedliche_kita-nutzung_von__kindern_unter_drei_jahren_sind_vielfaeltig.html" TargetMode="External"/><Relationship Id="rId4" Type="http://schemas.openxmlformats.org/officeDocument/2006/relationships/hyperlink" Target="https://www.dji.de/fileadmin/user_upload/bibs2019/DJI_Kinderbetreuungsreport2018.pdf"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kmk.org/dokumentation-statistik/statistik.html),%20&#1072;%20&#1074;"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www.bildungsbericht.d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estatis.de/DE/Presse/Pressekonferenzen/2019/Bevoelkerung/pressebroschuere-bevoelkerung.pdf?__blob=publicationFil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destatis.de/DE/Themen/Gesellschaft-Umwelt/Soziales/Kinderhilfe-Jugendhilfe/Publikationen/Downloads-Kinder-und-Jugendhilfe/erzieherische-hilfe-5225112197004.pdf?__blob=publicationFile"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dialogforum-pflegekinderhilfe.de/"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igfh.de/publikationen/fachbuecher/rechte-haben-recht-kriegen"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www.zukunftsforum-heimerziehung.de/" TargetMode="External"/><Relationship Id="rId4" Type="http://schemas.openxmlformats.org/officeDocument/2006/relationships/hyperlink" Target="https://www.destatis.de/DE/Themen/Gesellschaft-Umwelt/Soziales/Kinderhilfe-Jugendhilfe/Publikationen/Downloads-Kinder-und-Jugendhilfe/erzieherische-hilfe-5225112197004.pdf?__blob=publicationFile"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destatis.de/DE/Themen/Gesellschaft-Umwelt/Soziales/Kinderhilfe-Jugendhilfe/Publikationen/Downloads-Kinder-und-Jugendhilfe/erzieherische-hilfe-5225112197004.pdf?__blob=publicationFile"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mfsfj.de/blob/163108/edcf52db42aa6bc27683f797f16a350e/familienreport-2020-familie-heute-daten-fakten-trends-data.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destatis.de/DE/Themen/Gesellschaft-Umwelt/Bevoelkerung/Haushalte-Familien/Tabellen/2-5-familien.html"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careleaver.de/"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s://igfh.de/publikationen/broschueren-expertisen/uebergang-aus-stationaeren-jugendhilfe-ins-erwachsenenleben"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bmfsfj.de/blob/148642/43592ef3cccc4a39f8ab039da77162d5/uma-bericht-2020-data.pdf"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dijuf.de/files/downloads/2011/2012/Positionspapier_SKF_2.pdf"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akjstat.tu-dortmund.de/fileadmin/user_upload/Kinder-_und_Jugendhilfereport_Extra_2021_AKJStat.pdf"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enesis.destatis.de/genesis/online?operation=table&amp;code=12411-0005&amp;bypass=true&amp;levelindex=0&amp;levelid=1615581699068#abreadcrumb"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dji.de/fileadmin/user_upload/bibs2017/24323_EFZA_Dossier_Kurzfassung.pdf" TargetMode="External"/><Relationship Id="rId2" Type="http://schemas.openxmlformats.org/officeDocument/2006/relationships/slide" Target="../slides/slide71.xml"/><Relationship Id="rId1" Type="http://schemas.openxmlformats.org/officeDocument/2006/relationships/notesMaster" Target="../notesMasters/notesMaster1.xml"/><Relationship Id="rId5" Type="http://schemas.openxmlformats.org/officeDocument/2006/relationships/hyperlink" Target="https://www.destatis.de/DE/Themen/Gesellschaft-Umwelt/Soziales/Kinderhilfe-Jugendhilfe/Publikationen/Downloads-Kinder-und-Jugendhilfe/adoptionen-5225201197004.pdf?__blob=publicationFile" TargetMode="External"/><Relationship Id="rId4" Type="http://schemas.openxmlformats.org/officeDocument/2006/relationships/hyperlink" Target="https://www.akjstat.tu-dortmund.de/fileadmin/user_upload/Kinder-_und_Jugendhilfereport_Extra_2021_AKJStat.pdf"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shop.budrich.de/wp-content/uploads/2019/01/9783847413400.pdf"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shop.budrich.de/wp-content/uploads/2019/01/9783847413400.pdf" TargetMode="External"/><Relationship Id="rId2" Type="http://schemas.openxmlformats.org/officeDocument/2006/relationships/slide" Target="../slides/slide78.xml"/><Relationship Id="rId1" Type="http://schemas.openxmlformats.org/officeDocument/2006/relationships/notesMaster" Target="../notesMasters/notesMaster1.xml"/><Relationship Id="rId5" Type="http://schemas.openxmlformats.org/officeDocument/2006/relationships/hyperlink" Target="https://www.destatis.de/DE/Themen/Gesellschaft-Umwelt/Soziales/Kindertagesbetreuung/Publikationen/Downloads-Kindertagesbetreuung/tageseinrichtungen-kindertagespflege-5225402197004.pdf?__blob=publicationFile" TargetMode="External"/><Relationship Id="rId4" Type="http://schemas.openxmlformats.org/officeDocument/2006/relationships/hyperlink" Target="https://www.destatis.de/DE/Themen/Gesellschaft-Umwelt/Soziales/Kinderhilfe-Jugendhilfe/Publikationen/Downloads-Kinder-und-Jugendhilfe/sonstige-einrichtungen-5225403189004.pdf?__blob=publicationFile" TargetMode="Externa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agj.de/" TargetMode="External"/><Relationship Id="rId7" Type="http://schemas.openxmlformats.org/officeDocument/2006/relationships/hyperlink" Target="http://www.akjstat.tu-dortmund.de/" TargetMode="External"/><Relationship Id="rId2" Type="http://schemas.openxmlformats.org/officeDocument/2006/relationships/slide" Target="../slides/slide79.xml"/><Relationship Id="rId1" Type="http://schemas.openxmlformats.org/officeDocument/2006/relationships/notesMaster" Target="../notesMasters/notesMaster1.xml"/><Relationship Id="rId6" Type="http://schemas.openxmlformats.org/officeDocument/2006/relationships/hyperlink" Target="https://www.dji.de/" TargetMode="External"/><Relationship Id="rId5" Type="http://schemas.openxmlformats.org/officeDocument/2006/relationships/hyperlink" Target="https://www.deutscher-verein.de/de/" TargetMode="External"/><Relationship Id="rId4" Type="http://schemas.openxmlformats.org/officeDocument/2006/relationships/hyperlink" Target="https://www.jugendhilfetag.de/"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inus-institut.de/sinus-milieus/sinus-jugendmilieus9"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8" Type="http://schemas.openxmlformats.org/officeDocument/2006/relationships/hyperlink" Target="https://www.landkreistag.de/" TargetMode="External"/><Relationship Id="rId3" Type="http://schemas.openxmlformats.org/officeDocument/2006/relationships/hyperlink" Target="https://www.bmfsfj.de/" TargetMode="External"/><Relationship Id="rId7" Type="http://schemas.openxmlformats.org/officeDocument/2006/relationships/hyperlink" Target="https://www.staedtetag.de/" TargetMode="External"/><Relationship Id="rId12" Type="http://schemas.openxmlformats.org/officeDocument/2006/relationships/hyperlink" Target="https://www.kinder-jugendhilfe.info/ru/struktury/uchrezhdenija/struktura-vedomstva-po-delam-molodezhi-dvukhurovnevost" TargetMode="External"/><Relationship Id="rId2" Type="http://schemas.openxmlformats.org/officeDocument/2006/relationships/slide" Target="../slides/slide80.xml"/><Relationship Id="rId1" Type="http://schemas.openxmlformats.org/officeDocument/2006/relationships/notesMaster" Target="../notesMasters/notesMaster1.xml"/><Relationship Id="rId6" Type="http://schemas.openxmlformats.org/officeDocument/2006/relationships/hyperlink" Target="http://www.bagljae.de/" TargetMode="External"/><Relationship Id="rId11" Type="http://schemas.openxmlformats.org/officeDocument/2006/relationships/hyperlink" Target="https://www.unterstuetzung-die-ankommt.de/de/" TargetMode="External"/><Relationship Id="rId5" Type="http://schemas.openxmlformats.org/officeDocument/2006/relationships/hyperlink" Target="https://jfmk.de/aufgaben/" TargetMode="External"/><Relationship Id="rId10" Type="http://schemas.openxmlformats.org/officeDocument/2006/relationships/hyperlink" Target="https://www.dbjr.de/artikel/deutsches-nationalkomitee-fuer-internationale-jugendarbeit-dnk" TargetMode="External"/><Relationship Id="rId4" Type="http://schemas.openxmlformats.org/officeDocument/2006/relationships/hyperlink" Target="https://bundesjugendkuratorium.de/" TargetMode="External"/><Relationship Id="rId9" Type="http://schemas.openxmlformats.org/officeDocument/2006/relationships/hyperlink" Target="https://www.dstgb.de/"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agj.de/fileadmin/files/positionen/2018/Teilhabe_ein_zentraler_Begriff_f%C3%BCr_die_Kinder_und_Jugendhilfe.pdf" TargetMode="External"/><Relationship Id="rId2" Type="http://schemas.openxmlformats.org/officeDocument/2006/relationships/slide" Target="../slides/slide86.xml"/><Relationship Id="rId1" Type="http://schemas.openxmlformats.org/officeDocument/2006/relationships/notesMaster" Target="../notesMasters/notesMaster1.xml"/><Relationship Id="rId4" Type="http://schemas.openxmlformats.org/officeDocument/2006/relationships/hyperlink" Target="https://www.bundesjugendkuratorium.de/assets/pdf/press/BJK_2020_Zwischenruf_Inklusive_Kinder_und_Jugendhilfe_nachhaltig_erm%C3%B6glichen.pdf" TargetMode="Externa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ombudschaft-jugendhilfe.de/2019/11/rechtsgrundlagen-der-ombudschaftlichen-taetigkeit-handlungs-bzw-vertretungsbefugnisse-und-ihre-grenzen/"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server.bundestag.de/btd/17/062/1706240.pdf"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dritter-gleichstellungsbericht.de/" TargetMode="External"/><Relationship Id="rId4" Type="http://schemas.openxmlformats.org/officeDocument/2006/relationships/hyperlink" Target="https://www.bmfsfj.de/bmfsfj/service/publikationen/zweiter-gleichstellungsbericht-der-bundesregierung/119796" TargetMode="Externa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bmas.de/SharedDocs/Downloads/DE/Publikationen/a230-19-sozialbudget-2019.pdf?__blob=publicationFile&amp;v=1"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bmas.de/SharedDocs/Downloads/DE/Publikationen/a230-19-sozialbudget-2019.pdf?__blob=publicationFile&amp;v=1"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www.bmfsfj.de/resource/blob/111964/2f7ae557daa0d2d8fe78f8a3f9569f21/richtlinien-kjp-2017-data.pdf" TargetMode="External"/><Relationship Id="rId2" Type="http://schemas.openxmlformats.org/officeDocument/2006/relationships/slide" Target="../slides/slide94.xml"/><Relationship Id="rId1" Type="http://schemas.openxmlformats.org/officeDocument/2006/relationships/notesMaster" Target="../notesMasters/notesMaster1.xml"/><Relationship Id="rId4" Type="http://schemas.openxmlformats.org/officeDocument/2006/relationships/hyperlink" Target="https://www.bmfsfj.de/bmfsfj/ministerium/ausschreibungen-foerderung/foerderrichtlinien/foerderrichtlinien-kinder-und-jugendplan-bund" TargetMode="Externa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www.akjstat.tu-dortmund.de/fileadmin/user_upload/2020_Heft1_KomDat.pdf" TargetMode="External"/><Relationship Id="rId2" Type="http://schemas.openxmlformats.org/officeDocument/2006/relationships/slide" Target="../slides/slide98.xml"/><Relationship Id="rId1" Type="http://schemas.openxmlformats.org/officeDocument/2006/relationships/notesMaster" Target="../notesMasters/notesMaster1.xml"/><Relationship Id="rId5" Type="http://schemas.openxmlformats.org/officeDocument/2006/relationships/hyperlink" Target="https://www.destatis.de/DE/Themen/Gesellschaft-Umwelt/Soziales/Kindertagesbetreuung/Publikationen/Downloads-Kindertagesbetreuung/tageseinrichtungen-kindertagespflege-5225402207004.pdf?__blob=publicationFile" TargetMode="External"/><Relationship Id="rId4" Type="http://schemas.openxmlformats.org/officeDocument/2006/relationships/hyperlink" Target="https://www.destatis.de/DE/Themen/Gesellschaft-Umwelt/Soziales/Kinderhilfe-Jugendhilfe/Publikationen/Downloads-Kinder-und-Jugendhilfe/sonstige-einrichtungen-5225403189004.pdf?__blob=publicationFile" TargetMode="Externa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www.bmfsfj.de/bmfsfj/ministerium/berichte-der-bundesregierung/dritter-engagementbericht" TargetMode="External"/><Relationship Id="rId2" Type="http://schemas.openxmlformats.org/officeDocument/2006/relationships/slide" Target="../slides/slide99.xml"/><Relationship Id="rId1" Type="http://schemas.openxmlformats.org/officeDocument/2006/relationships/notesMaster" Target="../notesMasters/notesMaster1.xml"/><Relationship Id="rId4" Type="http://schemas.openxmlformats.org/officeDocument/2006/relationships/hyperlink" Target="https://www.ziviz.de/ziviz-surve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1</a:t>
            </a:fld>
            <a:endParaRPr lang="de-DE"/>
          </a:p>
        </p:txBody>
      </p:sp>
    </p:spTree>
    <p:extLst>
      <p:ext uri="{BB962C8B-B14F-4D97-AF65-F5344CB8AC3E}">
        <p14:creationId xmlns:p14="http://schemas.microsoft.com/office/powerpoint/2010/main" val="2348962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1044659"/>
          </a:xfrm>
        </p:spPr>
        <p:txBody>
          <a:bodyPr/>
          <a:lstStyle/>
          <a:p>
            <a:pPr>
              <a:lnSpc>
                <a:spcPct val="107000"/>
              </a:lnSpc>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Социальное неравенство </a:t>
            </a:r>
            <a:r>
              <a:rPr lang="ru-RU" sz="1100" dirty="0">
                <a:latin typeface="Open Sans" panose="020B0606030504020204" pitchFamily="34" charset="0"/>
                <a:ea typeface="Open Sans" panose="020B0606030504020204" pitchFamily="34" charset="0"/>
                <a:cs typeface="Open Sans" panose="020B0606030504020204" pitchFamily="34" charset="0"/>
              </a:rPr>
              <a:t>существует, когда ресурсы (например, уровень образования или дохода) или условия жизни (например, жилье) людей по социальным причинам постоянно таковы, что определенные слои населения постоянно имеют лучшие возможности для жизни и самореализации, чем другие группы. Жизнь и возможности самореализации являются «лучшими», если ресурсы или условия жизни предоставляют определенным людям возможность «хорошей жизни» и всесторонней реализации собственной личности в соответствии с действующими социальными стандартами (например, в отношении безопасности, благополучия, здоровья).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Разнообразие форм социального неравенства </a:t>
            </a:r>
            <a:r>
              <a:rPr lang="ru-RU" sz="1100" dirty="0">
                <a:latin typeface="Open Sans" panose="020B0606030504020204" pitchFamily="34" charset="0"/>
                <a:ea typeface="Open Sans" panose="020B0606030504020204" pitchFamily="34" charset="0"/>
                <a:cs typeface="Open Sans" panose="020B0606030504020204" pitchFamily="34" charset="0"/>
              </a:rPr>
              <a:t>обычно объединяют, пользуясь понятием «измерения». Это, в частности, формальный уровень образования, более или менее гарантированная занятость, профессиональная позиция, доход или имущество, а также безопасные и адекватные жилищные условия. (Об измерении бедности см. слайд 1.1.7.) Неравенство распределения доходов в Германии также иллюстрируется тем, что домохозяйства, находящиеся в нижней половине шкалы распределения, владеют только 1 процентом общего объема чистой стоимости имущества, в то время как самые богатые 10 процентов домохозяйств владеют более чем половиной общего объема чистой стоимости имущества. Неравномерность распределения богатства в Германии высока в международном сравнении. Коэффициент Джини, определяемый в диапазоне от 0 до 1, в Германии составляет 0,74 (0 = полное равенство доходов; 1 = полное неравенство доходов).</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Что касается </a:t>
            </a:r>
            <a:r>
              <a:rPr lang="ru-RU" sz="1100" b="1" dirty="0">
                <a:latin typeface="Open Sans" panose="020B0606030504020204" pitchFamily="34" charset="0"/>
                <a:ea typeface="Open Sans" panose="020B0606030504020204" pitchFamily="34" charset="0"/>
                <a:cs typeface="Open Sans" panose="020B0606030504020204" pitchFamily="34" charset="0"/>
              </a:rPr>
              <a:t>аспекта</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b="1" dirty="0">
                <a:latin typeface="Open Sans" panose="020B0606030504020204" pitchFamily="34" charset="0"/>
                <a:ea typeface="Open Sans" panose="020B0606030504020204" pitchFamily="34" charset="0"/>
                <a:cs typeface="Open Sans" panose="020B0606030504020204" pitchFamily="34" charset="0"/>
              </a:rPr>
              <a:t>образования</a:t>
            </a:r>
            <a:r>
              <a:rPr lang="ru-RU" sz="1100" dirty="0">
                <a:latin typeface="Open Sans" panose="020B0606030504020204" pitchFamily="34" charset="0"/>
                <a:ea typeface="Open Sans" panose="020B0606030504020204" pitchFamily="34" charset="0"/>
                <a:cs typeface="Open Sans" panose="020B0606030504020204" pitchFamily="34" charset="0"/>
              </a:rPr>
              <a:t>, то можно сказать следующее: дети и подростки с миграционным фоном продолжают демонстрировать худшие результаты, чем их сверстники без миграционного фона. Аналогичным образом, зависимость успеваемости учащихся от социально-экономического положения родительского дома в Германии все еще выше, чем во многих других странах: 83 из 100 детей, родители которых имеют академическое образование, поступают в высшие учебные заведения Германии, в то же время это делают только 23 из 100 детей из семей без академических традиций. Только восемь процентов студентов являются детьми мигрантов, хотя около одной пятой населения и одна четверть детей и подростков в возрасте до 25 лет имеют миграционное происхождение. Почти у 60 % населения наблюдается стагнация в образовании между поколениями, и лишь немногим более 20 % удалось продвинуться в образовании по сравнению со своими родителями.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Бремя арендной платы </a:t>
            </a:r>
            <a:r>
              <a:rPr lang="ru-RU" sz="1100" dirty="0">
                <a:latin typeface="Open Sans" panose="020B0606030504020204" pitchFamily="34" charset="0"/>
                <a:ea typeface="Open Sans" panose="020B0606030504020204" pitchFamily="34" charset="0"/>
                <a:cs typeface="Open Sans" panose="020B0606030504020204" pitchFamily="34" charset="0"/>
              </a:rPr>
              <a:t>за жилье усугубляет социальное неравенство в Германии: социально слабые люди находятся в крайне невыгодном положении на рынке жилья. Поскольку жилищные условия в отдельных районах часто отвечают сходным стандартам, многие люди, принадлежащие к одному классу, часто селятся близко друг к другу (социальная сегрегация в городах). Бедные, молодые и пожилые люди больше всего страдают от роста арендной платы. Сильно страдают также родители-одиночки и семьи с миграционным фоном. Последние часто платят завышенные арендные ставки вследствие дискриминации на рынке жилья.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По оценкам, в 2018 году в Германии </a:t>
            </a:r>
            <a:r>
              <a:rPr lang="ru-RU" sz="1100" b="1" dirty="0">
                <a:latin typeface="Open Sans" panose="020B0606030504020204" pitchFamily="34" charset="0"/>
                <a:ea typeface="Open Sans" panose="020B0606030504020204" pitchFamily="34" charset="0"/>
                <a:cs typeface="Open Sans" panose="020B0606030504020204" pitchFamily="34" charset="0"/>
              </a:rPr>
              <a:t>бездомными</a:t>
            </a:r>
            <a:r>
              <a:rPr lang="ru-RU" sz="1100" dirty="0">
                <a:latin typeface="Open Sans" panose="020B0606030504020204" pitchFamily="34" charset="0"/>
                <a:ea typeface="Open Sans" panose="020B0606030504020204" pitchFamily="34" charset="0"/>
                <a:cs typeface="Open Sans" panose="020B0606030504020204" pitchFamily="34" charset="0"/>
              </a:rPr>
              <a:t> были 678 000 человек, в том числе около 440 000 бездомных признанных беженцами. Число бездомных несовершеннолетних оценивается примерно в 19 000 человек.</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Autorengruppe Bildungsberichterstattung (2020): Bildung in Deutschland 2020;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https://www.bildungsbericht.de/static_pdfs/bildungsbericht-2020.pdf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BMF - Bundesministerium für Finanzen (2019): Soziale Ungleichheit und inklusives Wachstum im internationalen Vergleich;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https://www.bundesfinanzministerium.de/Monatsberichte/2019/05/Inhalte/Kapitel-3-Analysen/3-1-soziale-ungleichheit_pdf.pdf?__blob=publicationFile&amp;v=3</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Junker, Stephan (2018), Wohnverhältnisse in Deutschland - Mietbelastung, soziale Ungleichheit und Armut - Kurzgutachten im Auftrag des Sozialverband Deutschland e.V.;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5"/>
              </a:rPr>
              <a:t>https://www.sovd.de/fileadmin/bilder/web-Wohnverhaeltnisse_in_Deutschland_2018_10_19.pdf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10</a:t>
            </a:fld>
            <a:endParaRPr lang="de-DE"/>
          </a:p>
        </p:txBody>
      </p:sp>
    </p:spTree>
    <p:extLst>
      <p:ext uri="{BB962C8B-B14F-4D97-AF65-F5344CB8AC3E}">
        <p14:creationId xmlns:p14="http://schemas.microsoft.com/office/powerpoint/2010/main" val="12876687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6733291"/>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Помимо личных качеств важную роль в обеспечении помощи детям и подросткам играет подготовка специалистов социально-педагогической сферы. Она имеет широкий спектр, в последние годы становится все более дифференцированной, предлагается в университетах, институтах, колледжах дополнительного профессионального образования или профессиональных училищах и завершается получением различных квалификаций. Учитывая различные задачи и целевые группы, учебные курсы также сосредоточены на различных областях работы.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На фоне динамичного расширения штата сотрудников в сфере помощи детям и подросткам в последние годы (см. также пояснение к слайду 3.4.1), представляет интерес то, как развивалась квалификация сотрудников в сфере помощи детям и подросткам. На фоне дебатов о необходимой </a:t>
            </a:r>
            <a:r>
              <a:rPr lang="ru-RU" sz="1100" dirty="0" err="1">
                <a:latin typeface="Open Sans" panose="020B0606030504020204" pitchFamily="34" charset="0"/>
                <a:ea typeface="Open Sans" panose="020B0606030504020204" pitchFamily="34" charset="0"/>
                <a:cs typeface="Open Sans" panose="020B0606030504020204" pitchFamily="34" charset="0"/>
              </a:rPr>
              <a:t>академизации</a:t>
            </a:r>
            <a:r>
              <a:rPr lang="ru-RU" sz="1100" dirty="0">
                <a:latin typeface="Open Sans" panose="020B0606030504020204" pitchFamily="34" charset="0"/>
                <a:ea typeface="Open Sans" panose="020B0606030504020204" pitchFamily="34" charset="0"/>
                <a:cs typeface="Open Sans" panose="020B0606030504020204" pitchFamily="34" charset="0"/>
              </a:rPr>
              <a:t> системы помощи детям и подросткам особенно полезным показателем является степень профессионализации, т.е. доля сотрудников с соответствующим университетским образованием. Сюда входят бакалавры, магистры в области социальной работы, а также, в частности, дипломированные социальные педагоги, дипломированные педагоги по работе с детьми, испытывающими сложности, и детьми, имеющими отклонения в психическом развитии или специалисты по социальной работе или просто дипломированные педагоги, закончившие профильные институты и университеты, а также признанные государством специалисты по воспитанию детей (в т.ч. бакалавры/магистры). Доля занятых с соответствующим высшим образованием варьируется в различных областях работы.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Дневной присмотр за детьми</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По сравнению с остальной сферой помощи детям и подросткам, в учреждениях дневного присмотра за детьми в 2019 году была самая низкая доля сотрудников с соответствующим академическим образованием - чуть менее 6 %. Правда здесь академическая подготовка, как правило, и не является обязательным условием. Вместо этого здесь преобладает квалификация педагога: 66 % работающих имеют эту квалификацию. Однако, благодаря расширению курсов высшего образования в области воспитания детей младшего возраста и приоритету, отдаваемому найму академически квалифицированного персонала для выполнения специальных задач, включая управленческие задачи, в последние годы этот показатель несколько увеличился.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отличие от учреждений по дневному присмотру за детьми, для работы в качестве помощника по дневному присмотру не обязательна специальная квалификация; в большинстве случаев здесь требуется прохождение базового квалификационного курса продолжительностью не менее 160 часов. В 2019 году 73 % работников по дневному присмотру имели такую квалификацию, а соответствующее высшее образование имели всего 3 % работающих.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Помощь в воспитании</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Примерно каждый третий работник (38 %) в сфере помощи в воспитания имеет соответствующую академическую квалификацию, с различиями в разных сферах деятельности: доля специалистов с такой квалификацией в сфере воспитания в интернатах составляет - по состоянию на 2018 год - около 30 % и, таким образом, все еще значительно ниже, чем доля в секторе амбулаторного или дневного сопровождения (57 %) и консультаций по вопросам воспитания (54 %). Особенностью педагогического консультирования является то, что большая часть сотрудников (35 %) имеет еще одно высшее образование, в основном в области психологии.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Работа с детьми и молодежью</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Квалификационный профиль работников в сфере работы с детьми и молодежью широко диверсифицирован и варьируется от социально-педагогической, домоводческой до художественной подготовки. По состоянию на конец 2018 года работники, занятые в сфере работы с детьми и молодежью, как правило, прошли профессиональное обучение или имели высшее образование. Из примерно 32 100 человек, зарегистрированных как работающие в этой сфере, около 45 % имели соответствующее высшее образование, прежде всего дипломы профильных институтов.</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Социальная работа с молодежью</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Большое число сотрудников сферы социальной работы с молодежью - за исключением молодежной социальной работы, связанной с проживанием, - имеют соответствующие дипломы социально-педагогических вузов. Например, в области школьной социальной работы в 2018 году они составили около 85 %, так что преподавательский состав школ имеет дело с сотрудниками, имеющими такую же квалификацию, полученную в высших учебных заведениях.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Общая социальная служба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Общая социальная служба является одной из сфер деятельности в области помощи детям и подросткам с самой высокой долей сотрудников, имеющих соответствующее академическое образование. В</a:t>
            </a:r>
            <a:r>
              <a:rPr lang="de-DE" sz="1100" dirty="0">
                <a:latin typeface="Open Sans" panose="020B0606030504020204" pitchFamily="34" charset="0"/>
                <a:ea typeface="Open Sans" panose="020B0606030504020204" pitchFamily="34" charset="0"/>
                <a:cs typeface="Open Sans" panose="020B0606030504020204" pitchFamily="34" charset="0"/>
              </a:rPr>
              <a:t> 2018 </a:t>
            </a:r>
            <a:r>
              <a:rPr lang="ru-RU" sz="1100" dirty="0">
                <a:latin typeface="Open Sans" panose="020B0606030504020204" pitchFamily="34" charset="0"/>
                <a:ea typeface="Open Sans" panose="020B0606030504020204" pitchFamily="34" charset="0"/>
                <a:cs typeface="Open Sans" panose="020B0606030504020204" pitchFamily="34" charset="0"/>
              </a:rPr>
              <a:t>году</a:t>
            </a:r>
            <a:r>
              <a:rPr lang="de-DE" sz="1100" dirty="0">
                <a:latin typeface="Open Sans" panose="020B0606030504020204" pitchFamily="34" charset="0"/>
                <a:ea typeface="Open Sans" panose="020B0606030504020204" pitchFamily="34" charset="0"/>
                <a:cs typeface="Open Sans" panose="020B0606030504020204" pitchFamily="34" charset="0"/>
              </a:rPr>
              <a:t> 92 % </a:t>
            </a:r>
            <a:r>
              <a:rPr lang="ru-RU" sz="1100" dirty="0">
                <a:latin typeface="Open Sans" panose="020B0606030504020204" pitchFamily="34" charset="0"/>
                <a:ea typeface="Open Sans" panose="020B0606030504020204" pitchFamily="34" charset="0"/>
                <a:cs typeface="Open Sans" panose="020B0606030504020204" pitchFamily="34" charset="0"/>
              </a:rPr>
              <a:t>сотрудников имели такую квалификацию</a:t>
            </a:r>
            <a:r>
              <a:rPr lang="de-DE" sz="1100" dirty="0">
                <a:latin typeface="Open Sans" panose="020B0606030504020204" pitchFamily="34" charset="0"/>
                <a:ea typeface="Open Sans" panose="020B0606030504020204" pitchFamily="34" charset="0"/>
                <a:cs typeface="Open Sans" panose="020B0606030504020204" pitchFamily="34" charset="0"/>
              </a:rPr>
              <a:t>.</a:t>
            </a: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Mühlmann</a:t>
            </a:r>
            <a:r>
              <a:rPr lang="de-DE" sz="1100" dirty="0">
                <a:latin typeface="Open Sans" panose="020B0606030504020204" pitchFamily="34" charset="0"/>
                <a:ea typeface="Open Sans" panose="020B0606030504020204" pitchFamily="34" charset="0"/>
                <a:cs typeface="Open Sans" panose="020B0606030504020204" pitchFamily="34" charset="0"/>
              </a:rPr>
              <a:t>, Thomas/</a:t>
            </a:r>
            <a:r>
              <a:rPr lang="de-DE" sz="1100" dirty="0" err="1">
                <a:latin typeface="Open Sans" panose="020B0606030504020204" pitchFamily="34" charset="0"/>
                <a:ea typeface="Open Sans" panose="020B0606030504020204" pitchFamily="34" charset="0"/>
                <a:cs typeface="Open Sans" panose="020B0606030504020204" pitchFamily="34" charset="0"/>
              </a:rPr>
              <a:t>Olszenka</a:t>
            </a:r>
            <a:r>
              <a:rPr lang="de-DE" sz="1100" dirty="0">
                <a:latin typeface="Open Sans" panose="020B0606030504020204" pitchFamily="34" charset="0"/>
                <a:ea typeface="Open Sans" panose="020B0606030504020204" pitchFamily="34" charset="0"/>
                <a:cs typeface="Open Sans" panose="020B0606030504020204" pitchFamily="34" charset="0"/>
              </a:rPr>
              <a:t>, Ninja/Fendrich, Sandra (2020): Das Personal in der Kinder- und Jugendhilfe – ein aktueller Überblick, in: </a:t>
            </a:r>
            <a:r>
              <a:rPr lang="de-DE" sz="1100" dirty="0" err="1">
                <a:latin typeface="Open Sans" panose="020B0606030504020204" pitchFamily="34" charset="0"/>
                <a:ea typeface="Open Sans" panose="020B0606030504020204" pitchFamily="34" charset="0"/>
                <a:cs typeface="Open Sans" panose="020B0606030504020204" pitchFamily="34" charset="0"/>
              </a:rPr>
              <a:t>Kom</a:t>
            </a:r>
            <a:r>
              <a:rPr lang="de-DE" sz="1100" baseline="30000" dirty="0" err="1">
                <a:latin typeface="Open Sans" panose="020B0606030504020204" pitchFamily="34" charset="0"/>
                <a:ea typeface="Open Sans" panose="020B0606030504020204" pitchFamily="34" charset="0"/>
                <a:cs typeface="Open Sans" panose="020B0606030504020204" pitchFamily="34" charset="0"/>
              </a:rPr>
              <a:t>Dat</a:t>
            </a:r>
            <a:r>
              <a:rPr lang="de-DE" sz="1100" dirty="0">
                <a:latin typeface="Open Sans" panose="020B0606030504020204" pitchFamily="34" charset="0"/>
                <a:ea typeface="Open Sans" panose="020B0606030504020204" pitchFamily="34" charset="0"/>
                <a:cs typeface="Open Sans" panose="020B0606030504020204" pitchFamily="34" charset="0"/>
              </a:rPr>
              <a:t> Jugendhilfe, Heft 1, S. 1−6.</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Fuchs-</a:t>
            </a:r>
            <a:r>
              <a:rPr lang="de-DE" sz="1100" dirty="0" err="1">
                <a:latin typeface="Open Sans" panose="020B0606030504020204" pitchFamily="34" charset="0"/>
                <a:ea typeface="Open Sans" panose="020B0606030504020204" pitchFamily="34" charset="0"/>
                <a:cs typeface="Open Sans" panose="020B0606030504020204" pitchFamily="34" charset="0"/>
              </a:rPr>
              <a:t>Rechlin</a:t>
            </a:r>
            <a:r>
              <a:rPr lang="de-DE" sz="1100" dirty="0">
                <a:latin typeface="Open Sans" panose="020B0606030504020204" pitchFamily="34" charset="0"/>
                <a:ea typeface="Open Sans" panose="020B0606030504020204" pitchFamily="34" charset="0"/>
                <a:cs typeface="Open Sans" panose="020B0606030504020204" pitchFamily="34" charset="0"/>
              </a:rPr>
              <a:t>, Kirsten/Rauschenbach, Thomas (2019): Neue Herausforderungen, neue Kompetenzen? Sozialer Wandel und die Konsequenzen für die Professionalisierung, in: AGJ (Hrsg.), Ohne uns geht nichts! Fachkräfte in der Kinder- und Jugendhilfe, Berlin, S. 44−64.</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Kunhenn</a:t>
            </a:r>
            <a:r>
              <a:rPr lang="de-DE" sz="1100" dirty="0">
                <a:latin typeface="Open Sans" panose="020B0606030504020204" pitchFamily="34" charset="0"/>
                <a:ea typeface="Open Sans" panose="020B0606030504020204" pitchFamily="34" charset="0"/>
                <a:cs typeface="Open Sans" panose="020B0606030504020204" pitchFamily="34" charset="0"/>
              </a:rPr>
              <a:t>, Jacqueline/</a:t>
            </a:r>
            <a:r>
              <a:rPr lang="de-DE" sz="1100" dirty="0" err="1">
                <a:latin typeface="Open Sans" panose="020B0606030504020204" pitchFamily="34" charset="0"/>
                <a:ea typeface="Open Sans" panose="020B0606030504020204" pitchFamily="34" charset="0"/>
                <a:cs typeface="Open Sans" panose="020B0606030504020204" pitchFamily="34" charset="0"/>
              </a:rPr>
              <a:t>Oelerich</a:t>
            </a:r>
            <a:r>
              <a:rPr lang="de-DE" sz="1100" dirty="0">
                <a:latin typeface="Open Sans" panose="020B0606030504020204" pitchFamily="34" charset="0"/>
                <a:ea typeface="Open Sans" panose="020B0606030504020204" pitchFamily="34" charset="0"/>
                <a:cs typeface="Open Sans" panose="020B0606030504020204" pitchFamily="34" charset="0"/>
              </a:rPr>
              <a:t>, Gertrud (2019): Fachkraft – Fachkräftegebot, in: AGJ (Hrsg.), Ohne uns geht nichts! Fachkräfte in der Kinder- und Jugendhilfe, Berlin, S. 35−43.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(2020): Statistiken der Kinder- und Jugendhilfe – Kinder und tätige Personen in Tageseinrichtungen und in öffentlich geförderter Kindertagespflege 2019;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https://www.destatis.de/DE/Themen/Gesellschaft-Umwelt/Soziales/Kindertagesbetreuung/Publikationen/Downloads-Kindertagesbetreuung/tageseinrichtungen-kindertagespflege-5225402207004.pdf?__blob=publicationFile</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(2020): Statistiken der Kinder- und Jugendhilfe – Einrichtungen und tätige Personen 2018;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https://www.destatis.de/DE/Themen/Gesellschaft-Umwelt/Soziales/Kinderhilfe-Jugendhilfe/Publikationen/Downloads-Kinder-und-Jugendhilfe/sonstige-einrichtungen-5225403189004.pdf?__blob=publicationFile</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100</a:t>
            </a:fld>
            <a:endParaRPr lang="de-DE"/>
          </a:p>
        </p:txBody>
      </p:sp>
    </p:spTree>
    <p:extLst>
      <p:ext uri="{BB962C8B-B14F-4D97-AF65-F5344CB8AC3E}">
        <p14:creationId xmlns:p14="http://schemas.microsoft.com/office/powerpoint/2010/main" val="379232293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101</a:t>
            </a:fld>
            <a:endParaRPr lang="de-DE"/>
          </a:p>
        </p:txBody>
      </p:sp>
    </p:spTree>
    <p:extLst>
      <p:ext uri="{BB962C8B-B14F-4D97-AF65-F5344CB8AC3E}">
        <p14:creationId xmlns:p14="http://schemas.microsoft.com/office/powerpoint/2010/main" val="2088939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50"/>
            <a:ext cx="5486400" cy="10756626"/>
          </a:xfrm>
        </p:spPr>
        <p:txBody>
          <a:bodyPr/>
          <a:lstStyle/>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Бедность, по сути, следует понимать как отсутствие средств и возможностей жить и формировать жизнь так, как это было бы возможно в соответствующем обществе на основе исторически достигнутого уровня благосостояния.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Размер риска бедности описывается термином «коэффициент риска бедности». Коэффициент риска бедности является показателем для измерения относительной бедности по доходам и определяется как доля лиц с эквивалентным доходом менее 60 процентов от среднего дохода домохозяйств.</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 2019 году уровень риска бедности в Германии составил 15,9 %, что является самым высоким показателем за последние 15 лет. Это означает, что 13,2 миллиона человек считались бедными.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Подростки</a:t>
            </a:r>
            <a:r>
              <a:rPr lang="ru-RU" sz="1100" dirty="0">
                <a:latin typeface="Open Sans" panose="020B0606030504020204" pitchFamily="34" charset="0"/>
                <a:ea typeface="Open Sans" panose="020B0606030504020204" pitchFamily="34" charset="0"/>
                <a:cs typeface="Open Sans" panose="020B0606030504020204" pitchFamily="34" charset="0"/>
              </a:rPr>
              <a:t> особенно страдают от бедности: Уровень риска бедности для лиц моложе 18 лет составляет 20,5 %, а для лиц в возрасте 18-25 лет: 25,8 % - 24,7 % для молодых мужчин и 27 % для молодых женщин.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Родители-одиночки</a:t>
            </a:r>
            <a:r>
              <a:rPr lang="ru-RU" sz="1100" dirty="0">
                <a:latin typeface="Open Sans" panose="020B0606030504020204" pitchFamily="34" charset="0"/>
                <a:ea typeface="Open Sans" panose="020B0606030504020204" pitchFamily="34" charset="0"/>
                <a:cs typeface="Open Sans" panose="020B0606030504020204" pitchFamily="34" charset="0"/>
              </a:rPr>
              <a:t> подвержены особому риску бедности. Их уровень риска бедности составляет 42,7 %.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Семьи с тремя и более детьми </a:t>
            </a:r>
            <a:r>
              <a:rPr lang="ru-RU" sz="1100" dirty="0">
                <a:latin typeface="Open Sans" panose="020B0606030504020204" pitchFamily="34" charset="0"/>
                <a:ea typeface="Open Sans" panose="020B0606030504020204" pitchFamily="34" charset="0"/>
                <a:cs typeface="Open Sans" panose="020B0606030504020204" pitchFamily="34" charset="0"/>
              </a:rPr>
              <a:t>также имеют значительно повышенный риск бедности. Их уровень риска бедности составляет 30,9 %.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У </a:t>
            </a:r>
            <a:r>
              <a:rPr lang="ru-RU" sz="1100" b="1" dirty="0">
                <a:latin typeface="Open Sans" panose="020B0606030504020204" pitchFamily="34" charset="0"/>
                <a:ea typeface="Open Sans" panose="020B0606030504020204" pitchFamily="34" charset="0"/>
                <a:cs typeface="Open Sans" panose="020B0606030504020204" pitchFamily="34" charset="0"/>
              </a:rPr>
              <a:t>неграждан Германии </a:t>
            </a:r>
            <a:r>
              <a:rPr lang="ru-RU" sz="1100" dirty="0">
                <a:latin typeface="Open Sans" panose="020B0606030504020204" pitchFamily="34" charset="0"/>
                <a:ea typeface="Open Sans" panose="020B0606030504020204" pitchFamily="34" charset="0"/>
                <a:cs typeface="Open Sans" panose="020B0606030504020204" pitchFamily="34" charset="0"/>
              </a:rPr>
              <a:t>(35,2 %) и </a:t>
            </a:r>
            <a:r>
              <a:rPr lang="ru-RU" sz="1100" b="1" dirty="0">
                <a:latin typeface="Open Sans" panose="020B0606030504020204" pitchFamily="34" charset="0"/>
                <a:ea typeface="Open Sans" panose="020B0606030504020204" pitchFamily="34" charset="0"/>
                <a:cs typeface="Open Sans" panose="020B0606030504020204" pitchFamily="34" charset="0"/>
              </a:rPr>
              <a:t>лиц с миграционным прошлым </a:t>
            </a:r>
            <a:r>
              <a:rPr lang="ru-RU" sz="1100" dirty="0">
                <a:latin typeface="Open Sans" panose="020B0606030504020204" pitchFamily="34" charset="0"/>
                <a:ea typeface="Open Sans" panose="020B0606030504020204" pitchFamily="34" charset="0"/>
                <a:cs typeface="Open Sans" panose="020B0606030504020204" pitchFamily="34" charset="0"/>
              </a:rPr>
              <a:t>(26,9 %) также значительно повышен риск бедности.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Дети с инвалидностью </a:t>
            </a:r>
            <a:r>
              <a:rPr lang="ru-RU" sz="1100" dirty="0">
                <a:latin typeface="Open Sans" panose="020B0606030504020204" pitchFamily="34" charset="0"/>
                <a:ea typeface="Open Sans" panose="020B0606030504020204" pitchFamily="34" charset="0"/>
                <a:cs typeface="Open Sans" panose="020B0606030504020204" pitchFamily="34" charset="0"/>
              </a:rPr>
              <a:t>чаще растут в семьях с одним родителем (31 %), чем подростки без инвалидности (20 %). Доля детей с инвалидностью, существующих на социальные выплаты, составляет 25 %, т.е. выше среднего.</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Бедность в Германии также распределяется очень по-разному от региона к региону: Наихудшее значение, далеко позади, демонстрирует Бремен, где каждый четвертый человек считается бедным, за ним следуют Саксония-</a:t>
            </a:r>
            <a:r>
              <a:rPr lang="ru-RU" sz="1100" dirty="0" err="1">
                <a:latin typeface="Open Sans" panose="020B0606030504020204" pitchFamily="34" charset="0"/>
                <a:ea typeface="Open Sans" panose="020B0606030504020204" pitchFamily="34" charset="0"/>
                <a:cs typeface="Open Sans" panose="020B0606030504020204" pitchFamily="34" charset="0"/>
              </a:rPr>
              <a:t>Ангальт</a:t>
            </a:r>
            <a:r>
              <a:rPr lang="ru-RU" sz="1100" dirty="0">
                <a:latin typeface="Open Sans" panose="020B0606030504020204" pitchFamily="34" charset="0"/>
                <a:ea typeface="Open Sans" panose="020B0606030504020204" pitchFamily="34" charset="0"/>
                <a:cs typeface="Open Sans" panose="020B0606030504020204" pitchFamily="34" charset="0"/>
              </a:rPr>
              <a:t>, Мекленбург-Передняя Померания, Берлин и Северный Рейн-Вестфалия с показателями от 18,5 до 19,5 процентов. С другой стороны, Бавария и Баден-Вюртемберг демонстрируют самые низкие показатели - 11,9 и 12,3 процента.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К другим факторам, которые коррелируют с бедностью, относятся: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
            </a:pPr>
            <a:r>
              <a:rPr lang="ru-RU" sz="1100" b="1" dirty="0">
                <a:latin typeface="Open Sans" panose="020B0606030504020204" pitchFamily="34" charset="0"/>
                <a:ea typeface="Open Sans" panose="020B0606030504020204" pitchFamily="34" charset="0"/>
                <a:cs typeface="Open Sans" panose="020B0606030504020204" pitchFamily="34" charset="0"/>
              </a:rPr>
              <a:t>Безработица</a:t>
            </a:r>
            <a:r>
              <a:rPr lang="ru-RU" sz="1100" dirty="0">
                <a:latin typeface="Open Sans" panose="020B0606030504020204" pitchFamily="34" charset="0"/>
                <a:ea typeface="Open Sans" panose="020B0606030504020204" pitchFamily="34" charset="0"/>
                <a:cs typeface="Open Sans" panose="020B0606030504020204" pitchFamily="34" charset="0"/>
              </a:rPr>
              <a:t>: В начале 2021 года в Германии 2 900 000 человек трудоспособного возраста были безработными.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
            </a:pPr>
            <a:r>
              <a:rPr lang="ru-RU" sz="1100" b="1" dirty="0">
                <a:latin typeface="Open Sans" panose="020B0606030504020204" pitchFamily="34" charset="0"/>
                <a:ea typeface="Open Sans" panose="020B0606030504020204" pitchFamily="34" charset="0"/>
                <a:cs typeface="Open Sans" panose="020B0606030504020204" pitchFamily="34" charset="0"/>
              </a:rPr>
              <a:t>Заболевания</a:t>
            </a:r>
            <a:r>
              <a:rPr lang="ru-RU" sz="1100" dirty="0">
                <a:latin typeface="Open Sans" panose="020B0606030504020204" pitchFamily="34" charset="0"/>
                <a:ea typeface="Open Sans" panose="020B0606030504020204" pitchFamily="34" charset="0"/>
                <a:cs typeface="Open Sans" panose="020B0606030504020204" pitchFamily="34" charset="0"/>
              </a:rPr>
              <a:t>: Население, затронутое бедностью, больше страдает от болезней и недомоганий, хуже оценивает собственное здоровье и качество жизни, связанное со здоровьем, и подвергается более высокому риску преждевременной смертности.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800"/>
              </a:spcAft>
              <a:buFont typeface="Wingdings" panose="05000000000000000000" pitchFamily="2" charset="2"/>
              <a:buChar char=""/>
            </a:pPr>
            <a:r>
              <a:rPr lang="ru-RU" sz="1100" b="1" dirty="0">
                <a:latin typeface="Open Sans" panose="020B0606030504020204" pitchFamily="34" charset="0"/>
                <a:ea typeface="Open Sans" panose="020B0606030504020204" pitchFamily="34" charset="0"/>
                <a:cs typeface="Open Sans" panose="020B0606030504020204" pitchFamily="34" charset="0"/>
              </a:rPr>
              <a:t>Чрезмерная задолженность</a:t>
            </a:r>
            <a:r>
              <a:rPr lang="ru-RU" sz="1100" dirty="0">
                <a:latin typeface="Open Sans" panose="020B0606030504020204" pitchFamily="34" charset="0"/>
                <a:ea typeface="Open Sans" panose="020B0606030504020204" pitchFamily="34" charset="0"/>
                <a:cs typeface="Open Sans" panose="020B0606030504020204" pitchFamily="34" charset="0"/>
              </a:rPr>
              <a:t>: В 2020 году уровень чрезмерной задолженности в Германии составил около 9,87 процента. Это означает, что около 6,85 млн. граждан старше 18 лет имеют чрезмерную задолженность. Около 4,17 миллионов людей с чрезмерной задолженностью - мужчины.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 </a:t>
            </a:r>
          </a:p>
          <a:p>
            <a:pPr marL="228600" indent="-22860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Bundesregierung (2021): Lebenslagen in Deutschland - Der Sechste Armuts- und </a:t>
            </a:r>
            <a:r>
              <a:rPr lang="de-DE" sz="1100" dirty="0" err="1">
                <a:latin typeface="Open Sans" panose="020B0606030504020204" pitchFamily="34" charset="0"/>
                <a:ea typeface="Open Sans" panose="020B0606030504020204" pitchFamily="34" charset="0"/>
                <a:cs typeface="Open Sans" panose="020B0606030504020204" pitchFamily="34" charset="0"/>
              </a:rPr>
              <a:t>Reichtumsbericht</a:t>
            </a:r>
            <a:r>
              <a:rPr lang="de-DE" sz="1100" dirty="0">
                <a:latin typeface="Open Sans" panose="020B0606030504020204" pitchFamily="34" charset="0"/>
                <a:ea typeface="Open Sans" panose="020B0606030504020204" pitchFamily="34" charset="0"/>
                <a:cs typeface="Open Sans" panose="020B0606030504020204" pitchFamily="34" charset="0"/>
              </a:rPr>
              <a:t> der Bundesregierung, BT-Drucksache 19/29815;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https://dserver.bundestag.de/btd/19/298/1929815.pdf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228600" indent="-22860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Paritätischer Gesamtverband (2020): Gegen Armut hilft Geld. Der Paritätische Armutsbericht 2020;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https://www.der-paritaetische.de/fileadmin/user_upload/Publikationen/doc/broschuere_armutsbericht-2020_web.pdf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p:txBody>
      </p:sp>
      <p:sp>
        <p:nvSpPr>
          <p:cNvPr id="4" name="Foliennummernplatzhalter 3"/>
          <p:cNvSpPr>
            <a:spLocks noGrp="1"/>
          </p:cNvSpPr>
          <p:nvPr>
            <p:ph type="sldNum" sz="quarter" idx="10"/>
          </p:nvPr>
        </p:nvSpPr>
        <p:spPr/>
        <p:txBody>
          <a:bodyPr/>
          <a:lstStyle/>
          <a:p>
            <a:fld id="{178ACBB0-B8BD-7243-B5CA-EEE1A71994D0}" type="slidenum">
              <a:rPr lang="de-DE" smtClean="0"/>
              <a:t>11</a:t>
            </a:fld>
            <a:endParaRPr lang="de-DE" dirty="0"/>
          </a:p>
        </p:txBody>
      </p:sp>
    </p:spTree>
    <p:extLst>
      <p:ext uri="{BB962C8B-B14F-4D97-AF65-F5344CB8AC3E}">
        <p14:creationId xmlns:p14="http://schemas.microsoft.com/office/powerpoint/2010/main" val="3741555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20688" y="4400549"/>
            <a:ext cx="5544616" cy="15293131"/>
          </a:xfrm>
        </p:spPr>
        <p:txBody>
          <a:bodyPr/>
          <a:lstStyle/>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 2020 году в Германии проживало 83,1 миллиона человек.</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Bef>
                <a:spcPts val="200"/>
              </a:spcBef>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Иностранцы в Германии</a:t>
            </a:r>
            <a:br>
              <a:rPr lang="ru-RU" sz="1100" b="1" dirty="0">
                <a:latin typeface="Open Sans" panose="020B0606030504020204" pitchFamily="34" charset="0"/>
                <a:ea typeface="Open Sans" panose="020B0606030504020204" pitchFamily="34" charset="0"/>
                <a:cs typeface="Open Sans" panose="020B0606030504020204" pitchFamily="34" charset="0"/>
              </a:rPr>
            </a:br>
            <a:r>
              <a:rPr lang="ru-RU" sz="1100" dirty="0">
                <a:latin typeface="Open Sans" panose="020B0606030504020204" pitchFamily="34" charset="0"/>
                <a:ea typeface="Open Sans" panose="020B0606030504020204" pitchFamily="34" charset="0"/>
                <a:cs typeface="Open Sans" panose="020B0606030504020204" pitchFamily="34" charset="0"/>
              </a:rPr>
              <a:t>В конце 2019 года в Германии проживали 11,2 миллиона иностранцев, половина из них - 8 лет и долее. 43 % из них имеют гражданство одной из стран-членов ЕС. Большинство имеют турецкое гражданство, далее следуют Польша, Сирия, Румыния и Италия.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Bef>
                <a:spcPts val="200"/>
              </a:spcBef>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Люди с миграционным прошлым в </a:t>
            </a:r>
            <a:r>
              <a:rPr lang="ru-RU" sz="1100" b="1" dirty="0" err="1">
                <a:latin typeface="Open Sans" panose="020B0606030504020204" pitchFamily="34" charset="0"/>
                <a:ea typeface="Open Sans" panose="020B0606030504020204" pitchFamily="34" charset="0"/>
                <a:cs typeface="Open Sans" panose="020B0606030504020204" pitchFamily="34" charset="0"/>
              </a:rPr>
              <a:t>Германии</a:t>
            </a:r>
            <a:r>
              <a:rPr lang="ru-RU" sz="1100" dirty="0" err="1">
                <a:latin typeface="Open Sans" panose="020B0606030504020204" pitchFamily="34" charset="0"/>
                <a:ea typeface="Open Sans" panose="020B0606030504020204" pitchFamily="34" charset="0"/>
                <a:cs typeface="Open Sans" panose="020B0606030504020204" pitchFamily="34" charset="0"/>
              </a:rPr>
              <a:t>Согласно</a:t>
            </a:r>
            <a:r>
              <a:rPr lang="ru-RU" sz="1100" dirty="0">
                <a:latin typeface="Open Sans" panose="020B0606030504020204" pitchFamily="34" charset="0"/>
                <a:ea typeface="Open Sans" panose="020B0606030504020204" pitchFamily="34" charset="0"/>
                <a:cs typeface="Open Sans" panose="020B0606030504020204" pitchFamily="34" charset="0"/>
              </a:rPr>
              <a:t> определению Федерального статистического управления, человек имеет миграционное прошлое, если он или минимум один из его родителей не имеет немецкого гражданства по рождению. Каждый третий человек с миграционным прошлым живет в Германии с рождения.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Чем моложе возрастная группа, тем больше в ней доля людей с миграционным прошлым, это означает, что уже более одной трети целевой группы служб помощи детям и подросткам состоит из подростков с миграционным прошлым.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gn="ctr">
              <a:lnSpc>
                <a:spcPct val="107000"/>
              </a:lnSpc>
              <a:spcBef>
                <a:spcPts val="1200"/>
              </a:spcBef>
              <a:spcAft>
                <a:spcPts val="300"/>
              </a:spcAft>
            </a:pPr>
            <a:r>
              <a:rPr lang="ru-RU" sz="1100" b="1" dirty="0">
                <a:latin typeface="Open Sans" panose="020B0606030504020204" pitchFamily="34" charset="0"/>
                <a:ea typeface="Open Sans" panose="020B0606030504020204" pitchFamily="34" charset="0"/>
                <a:cs typeface="Open Sans" panose="020B0606030504020204" pitchFamily="34" charset="0"/>
              </a:rPr>
              <a:t>Население с миграционным прошлым и без него, 2019 год </a:t>
            </a:r>
            <a:br>
              <a:rPr lang="ru-RU" sz="1100" b="1" dirty="0">
                <a:latin typeface="Open Sans" panose="020B0606030504020204" pitchFamily="34" charset="0"/>
                <a:ea typeface="Open Sans" panose="020B0606030504020204" pitchFamily="34" charset="0"/>
                <a:cs typeface="Open Sans" panose="020B0606030504020204" pitchFamily="34" charset="0"/>
              </a:rPr>
            </a:br>
            <a:r>
              <a:rPr lang="ru-RU" sz="1100" b="1" dirty="0">
                <a:latin typeface="Open Sans" panose="020B0606030504020204" pitchFamily="34" charset="0"/>
                <a:ea typeface="Open Sans" panose="020B0606030504020204" pitchFamily="34" charset="0"/>
                <a:cs typeface="Open Sans" panose="020B0606030504020204" pitchFamily="34" charset="0"/>
              </a:rPr>
              <a:t>(абсолютные цифры в тысячах</a:t>
            </a:r>
            <a:r>
              <a:rPr lang="ru-RU" sz="1100" dirty="0">
                <a:latin typeface="Open Sans" panose="020B0606030504020204" pitchFamily="34" charset="0"/>
                <a:ea typeface="Open Sans" panose="020B0606030504020204" pitchFamily="34" charset="0"/>
                <a:cs typeface="Open Sans" panose="020B0606030504020204" pitchFamily="34" charset="0"/>
              </a:rPr>
              <a:t>)</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600"/>
              </a:spcAft>
            </a:pPr>
            <a:endParaRPr lang="ru-RU" sz="1800" i="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600"/>
              </a:spcAft>
            </a:pPr>
            <a:endParaRPr lang="ru-RU" sz="1800" i="1" dirty="0">
              <a:solidFill>
                <a:srgbClr val="FFFFFF"/>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600"/>
              </a:spcAft>
            </a:pPr>
            <a:endParaRPr lang="ru-RU" sz="1800" i="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600"/>
              </a:spcAft>
            </a:pPr>
            <a:endParaRPr lang="ru-RU" sz="1800" i="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Источник: Федеральное статистическое управление (</a:t>
            </a:r>
            <a:r>
              <a:rPr lang="ru-RU" sz="1100" dirty="0" err="1">
                <a:latin typeface="Open Sans" panose="020B0606030504020204" pitchFamily="34" charset="0"/>
                <a:ea typeface="Open Sans" panose="020B0606030504020204" pitchFamily="34" charset="0"/>
                <a:cs typeface="Open Sans" panose="020B0606030504020204" pitchFamily="34" charset="0"/>
              </a:rPr>
              <a:t>Destatis</a:t>
            </a:r>
            <a:r>
              <a:rPr lang="ru-RU" sz="1100" dirty="0">
                <a:latin typeface="Open Sans" panose="020B0606030504020204" pitchFamily="34" charset="0"/>
                <a:ea typeface="Open Sans" panose="020B0606030504020204" pitchFamily="34" charset="0"/>
                <a:cs typeface="Open Sans" panose="020B0606030504020204" pitchFamily="34" charset="0"/>
              </a:rPr>
              <a:t>) 2020 a, стр. 17</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Bef>
                <a:spcPts val="200"/>
              </a:spcBef>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Несовершеннолетние беженцы </a:t>
            </a:r>
            <a:br>
              <a:rPr lang="ru-RU" sz="1100" b="1" dirty="0">
                <a:latin typeface="Open Sans" panose="020B0606030504020204" pitchFamily="34" charset="0"/>
                <a:ea typeface="Open Sans" panose="020B0606030504020204" pitchFamily="34" charset="0"/>
                <a:cs typeface="Open Sans" panose="020B0606030504020204" pitchFamily="34" charset="0"/>
              </a:rPr>
            </a:br>
            <a:r>
              <a:rPr lang="ru-RU" sz="1100" dirty="0">
                <a:latin typeface="Open Sans" panose="020B0606030504020204" pitchFamily="34" charset="0"/>
                <a:ea typeface="Open Sans" panose="020B0606030504020204" pitchFamily="34" charset="0"/>
                <a:cs typeface="Open Sans" panose="020B0606030504020204" pitchFamily="34" charset="0"/>
              </a:rPr>
              <a:t>Несовершеннолетние беженцы очень часто попадают в Германию в сопровождении своих родителей или одного из родителей. В 2019 году около 166 000 человек обратились с просьбой о предоставлении убежища в Германии. 43 % (71 400) были несовершеннолетними. Чем старше несовершеннолетние беженцы, тем выше доля мужчин. В младших возрастных когортах доля женщин соответствует доле мужчин.</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ru-RU" sz="1100" b="1" dirty="0">
                <a:latin typeface="Open Sans" panose="020B0606030504020204" pitchFamily="34" charset="0"/>
                <a:ea typeface="Open Sans" panose="020B0606030504020204" pitchFamily="34" charset="0"/>
                <a:cs typeface="Open Sans" panose="020B0606030504020204" pitchFamily="34" charset="0"/>
              </a:rPr>
              <a:t>Несопровождаемые несовершеннолетние беженцы</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 2019 году 8 647 несовершеннолетних несопровождаемых беженцев были взяты под опеку службами помощи детям и подросткам. 11 % из них были женского пола, 65 % из них были в возрасте от 16 до 18 лет. Таким образом, большинство несовершеннолетних беженцев прибывают в Германию в сопровождении родителей.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Несопровождаемые несовершеннолетние беженцы имеют законное право быть взятыми под опеку (§ 42 Книги VIII Социального кодекса) службами помощи детям и подросткам. В 2015 году была введена процедура временной опеки (§§ 42 a и далее), которая должна привести к более равномерному распределению несовершеннолетних беженцев по Федеральным землям и муниципалитетам.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По состоянию на 30 сентября 2020 года в ведении отделов социального обеспечения молодежи в Германии находилось 22 362 несопровождаемых несовершеннолетних. К ним относятся подростки, приехавшие в Германию без сопровождения взрослых в несовершеннолетнем возрасте.</a:t>
            </a:r>
          </a:p>
          <a:p>
            <a:pPr>
              <a:lnSpc>
                <a:spcPct val="107000"/>
              </a:lnSpc>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Bundesverband unbegleitete minderjährige Flüchtlinge (</a:t>
            </a:r>
            <a:r>
              <a:rPr lang="de-DE" sz="1100" dirty="0" err="1">
                <a:latin typeface="Open Sans" panose="020B0606030504020204" pitchFamily="34" charset="0"/>
                <a:ea typeface="Open Sans" panose="020B0606030504020204" pitchFamily="34" charset="0"/>
                <a:cs typeface="Open Sans" panose="020B0606030504020204" pitchFamily="34" charset="0"/>
              </a:rPr>
              <a:t>BumF</a:t>
            </a:r>
            <a:r>
              <a:rPr lang="de-DE" sz="1100" dirty="0">
                <a:latin typeface="Open Sans" panose="020B0606030504020204" pitchFamily="34" charset="0"/>
                <a:ea typeface="Open Sans" panose="020B0606030504020204" pitchFamily="34" charset="0"/>
                <a:cs typeface="Open Sans" panose="020B0606030504020204" pitchFamily="34" charset="0"/>
              </a:rPr>
              <a:t>) (2020):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https://b-umf.de/p/zahlen-statistiken/</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Deutscher Bundestag (2020): Bericht der Bundesregierung zur Situation unbegleiteter Minderjähriger in Deutschland, BT-Drucksache 19/17810 vom 05.03.2020;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https://dserver.bundestag.de/btd/19/178/1917810.pdf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Deutsches Jugendinstitut - DJI (2020): DJI-Kinder- und Jugendmigrationsreport 2020. Datenanalyse zur Situation junger Menschen in Deutschland;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5"/>
              </a:rPr>
              <a:t>https://www.dji.de/fileadmin/user_upload/dasdji/themen/Jugend/DJI_Migrationsreport_2020.pdf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Karpenstein</a:t>
            </a:r>
            <a:r>
              <a:rPr lang="de-DE" sz="1100" dirty="0">
                <a:latin typeface="Open Sans" panose="020B0606030504020204" pitchFamily="34" charset="0"/>
                <a:ea typeface="Open Sans" panose="020B0606030504020204" pitchFamily="34" charset="0"/>
                <a:cs typeface="Open Sans" panose="020B0606030504020204" pitchFamily="34" charset="0"/>
              </a:rPr>
              <a:t>, Johanna/Klaus, Tobias (2019): Die Situation unbegleiteter minderjähriger Flüchtlinge in Deutschland. Auswertung der Online-Umfrage 2018;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6"/>
              </a:rPr>
              <a:t>https://b-umf.de/src/wp-content/uploads/2019/05/2019_05_20_auswertung-bumf-online-umfrage-2018.pdf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a:t>
            </a:r>
            <a:r>
              <a:rPr lang="de-DE" sz="1100" dirty="0" err="1">
                <a:latin typeface="Open Sans" panose="020B0606030504020204" pitchFamily="34" charset="0"/>
                <a:ea typeface="Open Sans" panose="020B0606030504020204" pitchFamily="34" charset="0"/>
                <a:cs typeface="Open Sans" panose="020B0606030504020204" pitchFamily="34" charset="0"/>
              </a:rPr>
              <a:t>Destatis</a:t>
            </a:r>
            <a:r>
              <a:rPr lang="de-DE" sz="1100" dirty="0">
                <a:latin typeface="Open Sans" panose="020B0606030504020204" pitchFamily="34" charset="0"/>
                <a:ea typeface="Open Sans" panose="020B0606030504020204" pitchFamily="34" charset="0"/>
                <a:cs typeface="Open Sans" panose="020B0606030504020204" pitchFamily="34" charset="0"/>
              </a:rPr>
              <a:t>) (2020a): Bevölkerung und Erwerbstätigkeit Ausländische Bevölkerung Ergebnisse des Ausländerzentralregisters 2019;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7"/>
              </a:rPr>
              <a:t>https://www.destatis.de/DE/Themen/Gesellschaft-Umwelt/Bevoelkerung/Migration-Integration/Publikationen/Downloads-Migration/auslaend-bevoelkerung-2010200197004.pdf?__blob=publicationFile</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a:t>
            </a:r>
            <a:r>
              <a:rPr lang="de-DE" sz="1100" dirty="0" err="1">
                <a:latin typeface="Open Sans" panose="020B0606030504020204" pitchFamily="34" charset="0"/>
                <a:ea typeface="Open Sans" panose="020B0606030504020204" pitchFamily="34" charset="0"/>
                <a:cs typeface="Open Sans" panose="020B0606030504020204" pitchFamily="34" charset="0"/>
              </a:rPr>
              <a:t>Destatis</a:t>
            </a:r>
            <a:r>
              <a:rPr lang="de-DE" sz="1100" dirty="0">
                <a:latin typeface="Open Sans" panose="020B0606030504020204" pitchFamily="34" charset="0"/>
                <a:ea typeface="Open Sans" panose="020B0606030504020204" pitchFamily="34" charset="0"/>
                <a:cs typeface="Open Sans" panose="020B0606030504020204" pitchFamily="34" charset="0"/>
              </a:rPr>
              <a:t>) (2020b): Bevölkerung und Erwerbstätigkeit Bevölkerung mit Migrationshintergrund – Ergebnisse des Mikrozensus 2019;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8"/>
              </a:rPr>
              <a:t>https://www.destatis.de/DE/Themen/Gesellschaft-Umwelt/Bevoelkerung/Migration-Integration/Publikationen/Downloads-Migration/migrationshintergrund-2010220197004.pdf?__blob=publicationFile</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12</a:t>
            </a:fld>
            <a:endParaRPr lang="de-DE"/>
          </a:p>
        </p:txBody>
      </p:sp>
      <p:pic>
        <p:nvPicPr>
          <p:cNvPr id="7" name="Grafik 6">
            <a:extLst>
              <a:ext uri="{FF2B5EF4-FFF2-40B4-BE49-F238E27FC236}">
                <a16:creationId xmlns:a16="http://schemas.microsoft.com/office/drawing/2014/main" id="{50EA59E4-2523-4FC9-9E6A-00C81F633764}"/>
              </a:ext>
            </a:extLst>
          </p:cNvPr>
          <p:cNvPicPr>
            <a:picLocks noChangeAspect="1"/>
          </p:cNvPicPr>
          <p:nvPr/>
        </p:nvPicPr>
        <p:blipFill>
          <a:blip r:embed="rId9"/>
          <a:stretch>
            <a:fillRect/>
          </a:stretch>
        </p:blipFill>
        <p:spPr>
          <a:xfrm>
            <a:off x="639594" y="8316416"/>
            <a:ext cx="5317811" cy="1436952"/>
          </a:xfrm>
          <a:prstGeom prst="rect">
            <a:avLst/>
          </a:prstGeom>
        </p:spPr>
      </p:pic>
    </p:spTree>
    <p:extLst>
      <p:ext uri="{BB962C8B-B14F-4D97-AF65-F5344CB8AC3E}">
        <p14:creationId xmlns:p14="http://schemas.microsoft.com/office/powerpoint/2010/main" val="1790294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4068995"/>
          </a:xfrm>
        </p:spPr>
        <p:txBody>
          <a:bodyPr/>
          <a:lstStyle/>
          <a:p>
            <a:pPr>
              <a:lnSpc>
                <a:spcPct val="1070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Согласно разделу 2 (1) Книги IX Социального кодекса, людьми с ограниченными возможностями считаются лица, имеющие физические, психические, интеллектуальные или сенсорные нарушения, которые во взаимодействии с отношением к ним окружающих и </a:t>
            </a:r>
            <a:r>
              <a:rPr lang="ru-RU" sz="1100" dirty="0" err="1">
                <a:latin typeface="Open Sans" panose="020B0606030504020204" pitchFamily="34" charset="0"/>
                <a:ea typeface="Open Sans" panose="020B0606030504020204" pitchFamily="34" charset="0"/>
                <a:cs typeface="Open Sans" panose="020B0606030504020204" pitchFamily="34" charset="0"/>
              </a:rPr>
              <a:t>неадаптированностью</a:t>
            </a:r>
            <a:r>
              <a:rPr lang="ru-RU" sz="1100" dirty="0">
                <a:latin typeface="Open Sans" panose="020B0606030504020204" pitchFamily="34" charset="0"/>
                <a:ea typeface="Open Sans" panose="020B0606030504020204" pitchFamily="34" charset="0"/>
                <a:cs typeface="Open Sans" panose="020B0606030504020204" pitchFamily="34" charset="0"/>
              </a:rPr>
              <a:t> окружающей среды могут препятствовать их социализации наравне с другими в течение более шести месяцев. Такие нарушения имеют место, если физическое состояние и состояние здоровья человека отклоняются от того состояния, которое характерно для людей данного возраста. Люди подвергаются риску ограничения возможностей, если такое нарушение для них ожидаемо.</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До сих пор не существует достоверного общего обзора подростков с ограниченными возможностями, проживающих в Германии, поскольку нет всеобъемлющего исследования или статистики, на которую можно было бы опереться.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Если опираться на статистику учёта лиц с признанной тяжёлой инвалидностью в 2019 г., то наличие тяжёлой инвалидности было подтверждено примерно у 158 000 детей и молодых людей в возрасте до 18 лет (по шкале от 20% до 100% степень инвалидности не менее 50%). Однако этих данных не достаточно для полноценной картины, поскольку не все семьи обращаются за таким признанием либо получают его.</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Микроперепись 2017 года о жилищной ситуации людей, живущих дома, показывает, что около 3,6% молодых людей в возрасте до 25 лет имеют инвалидность. Исходя из примерно 20 миллионов молодых людей в возрасте до 25 лет, живущих в Германии, это примерно 720 000 молодых людей.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К этой цифре следует прибавить число молодых людей с ограниченными возможностями, живущих в интернатах. В связи с существующим разделением обязанностей между службой помощи детям и подросткам (для подростков с (угрожающими) психическими отклонениями) и помощью в социальной адаптации в соответствии с Книгой IX Социального кодекса (для подростков с (угрожающими) физическими и психическими отклонениями), для этой цели необходимо использовать два различных набора статистических данных: В контексте службы помощи детям и подросткам (Раздел 35a Книги VIII Социального кодекса), например, в 2019 году было зарегистрировано 22 517 случаев оказания помощи молодым людям с психическими отклонениями в возрасте до 27 лет, в то время как 103 537 случаев оказания помощи молодым людям с физическими и/или психическими отклонениями в возрасте до 18 лет были зарегистрированы в рамках помощи в социальной адаптации в соответствии с Книгой IX Социального кодекса. Однако в связи с последней цифрой необходимо учитывать, что статистика помощи в социальной адаптации не делает различий между частичной и полной стационарной помощью, поэтому сюда включено довольно много подростков, которые, тем не менее, живут дома и пользуются только временной помощью (например, в дневных центрах).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Как и для всех детей и подростков, школа является особенно важной сферой жизни для тех, кто имеет инвалидность. Здесь статистика различается в зависимости от наличия особых образовательных потребностей, признанных школьной системой. В 2018 году около 556 300 учеников получили признание особых образовательных потребностей, из них около 321 000 учеников обучались в специальных школах, то есть не в общеобразовательной системе совместно с детьми и подростками без ограничения возможностей (KMK 2018).</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Федеративной Республике Германия насчитывается около 390 000 семей, в которых матери или отцы с ограниченными возможностями живут вместе с несовершеннолетними детьми. Хронически больные родители без справки о тяжелой инвалидности в это число не входят.</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Bundesregierung (2021). Teilhabebericht der Bundesregierung über die Lebenslagen von Menschen mit Beeinträchtigungen vom 09.03.2021, BT-Drucksache 19/27890;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https://dserver.bundestag.de/btd/19/278/1927890.pdf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Fendrich, Sandra/</a:t>
            </a:r>
            <a:r>
              <a:rPr lang="de-DE" sz="1100" dirty="0" err="1">
                <a:latin typeface="Open Sans" panose="020B0606030504020204" pitchFamily="34" charset="0"/>
                <a:ea typeface="Open Sans" panose="020B0606030504020204" pitchFamily="34" charset="0"/>
                <a:cs typeface="Open Sans" panose="020B0606030504020204" pitchFamily="34" charset="0"/>
              </a:rPr>
              <a:t>Pothmann</a:t>
            </a:r>
            <a:r>
              <a:rPr lang="de-DE" sz="1100" dirty="0">
                <a:latin typeface="Open Sans" panose="020B0606030504020204" pitchFamily="34" charset="0"/>
                <a:ea typeface="Open Sans" panose="020B0606030504020204" pitchFamily="34" charset="0"/>
                <a:cs typeface="Open Sans" panose="020B0606030504020204" pitchFamily="34" charset="0"/>
              </a:rPr>
              <a:t>, Jens /</a:t>
            </a:r>
            <a:r>
              <a:rPr lang="de-DE" sz="1100" dirty="0" err="1">
                <a:latin typeface="Open Sans" panose="020B0606030504020204" pitchFamily="34" charset="0"/>
                <a:ea typeface="Open Sans" panose="020B0606030504020204" pitchFamily="34" charset="0"/>
                <a:cs typeface="Open Sans" panose="020B0606030504020204" pitchFamily="34" charset="0"/>
              </a:rPr>
              <a:t>Tabel</a:t>
            </a:r>
            <a:r>
              <a:rPr lang="de-DE" sz="1100" dirty="0">
                <a:latin typeface="Open Sans" panose="020B0606030504020204" pitchFamily="34" charset="0"/>
                <a:ea typeface="Open Sans" panose="020B0606030504020204" pitchFamily="34" charset="0"/>
                <a:cs typeface="Open Sans" panose="020B0606030504020204" pitchFamily="34" charset="0"/>
              </a:rPr>
              <a:t>, Agathe (2021): Aktuelle Trends in den Eingliederungshilfen für junge Menschen, in: dies.: Monitor Hilfen zur Erziehung, Dortmund (im Erscheinen).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Kultusministerkonferenz (KMK) (2020). Sonderpädagogische Förderung in Schulen 2009 bis 2018, Statistische Veröffentlichungen der Kultusministerkonferenz, Nr. 223;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https://www.kmk.org/fileadmin/Dateien/pdf/Statistik/Dokumentationen/Dok223_SoPae_2018.pdf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(DESTATIS) (2020a). Statistik der schwerbehinderten Menschen 2019;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5"/>
              </a:rPr>
              <a:t>https://www.destatis.de/DE/Themen/Gesellschaft-Umwelt/Gesundheit/Behinderte-Menschen/Publikationen/Downloads-Behinderte-Menschen/sozial-schwerbehinderte-kb-5227101199004.html</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(DESTATIS) (2020b). Öffentliche Sozialleistungen – Lebenslagen der behinderten Menschen. Ergebnis des Mikrozensus 2017;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6"/>
              </a:rPr>
              <a:t>https://www.destatis.de/DE/Themen/Gesellschaft-Umwelt/Gesundheit/Behinderte-Menschen/Publikationen/Downloads-Behinderte-Menschen/lebenslagen-behinderter-menschen-5122123179004.pdf?__blob=publicationFile</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Tabel</a:t>
            </a:r>
            <a:r>
              <a:rPr lang="de-DE" sz="1100" dirty="0">
                <a:latin typeface="Open Sans" panose="020B0606030504020204" pitchFamily="34" charset="0"/>
                <a:ea typeface="Open Sans" panose="020B0606030504020204" pitchFamily="34" charset="0"/>
                <a:cs typeface="Open Sans" panose="020B0606030504020204" pitchFamily="34" charset="0"/>
              </a:rPr>
              <a:t>, Agathe/Fendrich, Sandra: Eingliederungshilfen (§ 35a SGB VIII und 6. Kapitel SGB XII), in: Autorengruppe Kinder- und Jugendhilfestatistik, Kinder- und Jugendhilfereport Extra 2021, Dortmund, S. 26</a:t>
            </a:r>
            <a:r>
              <a:rPr lang="de-DE" dirty="0"/>
              <a:t>−</a:t>
            </a:r>
            <a:r>
              <a:rPr lang="de-DE" sz="1100" dirty="0">
                <a:latin typeface="Open Sans" panose="020B0606030504020204" pitchFamily="34" charset="0"/>
                <a:ea typeface="Open Sans" panose="020B0606030504020204" pitchFamily="34" charset="0"/>
                <a:cs typeface="Open Sans" panose="020B0606030504020204" pitchFamily="34" charset="0"/>
              </a:rPr>
              <a:t>30.</a:t>
            </a:r>
          </a:p>
          <a:p>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13</a:t>
            </a:fld>
            <a:endParaRPr lang="de-DE"/>
          </a:p>
        </p:txBody>
      </p:sp>
    </p:spTree>
    <p:extLst>
      <p:ext uri="{BB962C8B-B14F-4D97-AF65-F5344CB8AC3E}">
        <p14:creationId xmlns:p14="http://schemas.microsoft.com/office/powerpoint/2010/main" val="368251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1980763"/>
          </a:xfrm>
        </p:spPr>
        <p:txBody>
          <a:bodyPr/>
          <a:lstStyle/>
          <a:p>
            <a:pPr>
              <a:lnSpc>
                <a:spcPts val="1200"/>
              </a:lnSpc>
              <a:spcAft>
                <a:spcPts val="600"/>
              </a:spcAft>
            </a:pPr>
            <a:r>
              <a:rPr lang="ru-RU" dirty="0"/>
              <a:t>Службы помощи детям и подросткам не существуют сами по себе. Скорее, это социальная система действий, которая взаимодействует со многими другими поставщиками услуг и системами действий. Это, прежде всего, учреждения, упомянутые в Книге VIII Социального кодекса, адресатами которых являются подростки и семьи (см. </a:t>
            </a:r>
            <a:r>
              <a:rPr lang="de-DE" sz="1100" i="1" u="sng" dirty="0">
                <a:latin typeface="Open Sans" panose="020B0606030504020204" pitchFamily="34" charset="0"/>
                <a:ea typeface="Open Sans" panose="020B0606030504020204" pitchFamily="34" charset="0"/>
                <a:cs typeface="Open Sans" panose="020B0606030504020204" pitchFamily="34" charset="0"/>
                <a:hlinkClick r:id="rId3"/>
              </a:rPr>
              <a:t>https://www.gesetze-im-internet.de/sgb_8/__81.html</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dirty="0"/>
              <a:t>Однако они должны участвовать также и во всех политических и социальных дискурсах о формировании достойных условий взросления подростков за пределами институциональных систем.  </a:t>
            </a:r>
            <a:endParaRPr lang="de-DE" dirty="0"/>
          </a:p>
          <a:p>
            <a:pPr>
              <a:lnSpc>
                <a:spcPts val="1200"/>
              </a:lnSpc>
              <a:spcAft>
                <a:spcPts val="600"/>
              </a:spcAft>
            </a:pPr>
            <a:r>
              <a:rPr lang="ru-RU" dirty="0"/>
              <a:t>Закон о помощи детям и подросткам (Книги VIII Социального кодекса) прямо призывает к структурному сотрудничеству с определенными ведомствами и учреждениями. Раздел 81 Книги VIII Социального кодекса прямо гласит: </a:t>
            </a:r>
            <a:endParaRPr lang="de-DE" dirty="0"/>
          </a:p>
          <a:p>
            <a:pPr>
              <a:lnSpc>
                <a:spcPts val="1200"/>
              </a:lnSpc>
              <a:spcAft>
                <a:spcPts val="600"/>
              </a:spcAft>
            </a:pPr>
            <a:r>
              <a:rPr lang="ru-RU" dirty="0"/>
              <a:t>«Провайдеры государственной системы помощи детям и подросткам обязаны сотрудничать в рамках своих обязанностей и полномочий с другими органами и ведомствами, деятельность которых влияет на жизненную ситуацию подростков и их семей, в частности с</a:t>
            </a:r>
            <a:endParaRPr lang="de-DE" dirty="0"/>
          </a:p>
          <a:p>
            <a:pPr marL="342900" lvl="0" indent="-342900">
              <a:lnSpc>
                <a:spcPts val="1200"/>
              </a:lnSpc>
              <a:spcAft>
                <a:spcPts val="600"/>
              </a:spcAft>
              <a:buFont typeface="+mj-lt"/>
              <a:buAutoNum type="arabicPeriod"/>
            </a:pPr>
            <a:r>
              <a:rPr lang="ru-RU" dirty="0"/>
              <a:t>организациями, оказывающими меры поддержки в соответствии со Второй, Третьей, Четвертой, Пятой, Шестой и Двенадцатой книгами, а также меры поддержки в соответствии с Федеральным законом «О пенсионном обеспечении»,</a:t>
            </a:r>
            <a:endParaRPr lang="de-DE" dirty="0"/>
          </a:p>
          <a:p>
            <a:pPr marL="342900" lvl="0" indent="-342900">
              <a:lnSpc>
                <a:spcPts val="1200"/>
              </a:lnSpc>
              <a:spcAft>
                <a:spcPts val="600"/>
              </a:spcAft>
              <a:buFont typeface="+mj-lt"/>
              <a:buAutoNum type="arabicPeriod"/>
            </a:pPr>
            <a:r>
              <a:rPr lang="ru-RU" dirty="0"/>
              <a:t>реабилитационными учреждениями в соответствии с § 6 абзац 1 номер 7 Девятой книги,</a:t>
            </a:r>
            <a:endParaRPr lang="de-DE" dirty="0"/>
          </a:p>
          <a:p>
            <a:pPr marL="342900" lvl="0" indent="-342900">
              <a:lnSpc>
                <a:spcPts val="1200"/>
              </a:lnSpc>
              <a:spcAft>
                <a:spcPts val="600"/>
              </a:spcAft>
              <a:buFont typeface="+mj-lt"/>
              <a:buAutoNum type="arabicPeriod"/>
            </a:pPr>
            <a:r>
              <a:rPr lang="ru-RU" dirty="0"/>
              <a:t>судами по делам семьи и несовершеннолетних, прокуратурой и исправительными учреждениями,</a:t>
            </a:r>
            <a:endParaRPr lang="de-DE" dirty="0"/>
          </a:p>
          <a:p>
            <a:pPr marL="342900" lvl="0" indent="-342900">
              <a:lnSpc>
                <a:spcPts val="1200"/>
              </a:lnSpc>
              <a:spcAft>
                <a:spcPts val="600"/>
              </a:spcAft>
              <a:buFont typeface="+mj-lt"/>
              <a:buAutoNum type="arabicPeriod"/>
            </a:pPr>
            <a:r>
              <a:rPr lang="ru-RU" dirty="0"/>
              <a:t>школами и школьной администрацией,</a:t>
            </a:r>
            <a:endParaRPr lang="de-DE" dirty="0"/>
          </a:p>
          <a:p>
            <a:pPr marL="342900" lvl="0" indent="-342900">
              <a:lnSpc>
                <a:spcPts val="1200"/>
              </a:lnSpc>
              <a:spcAft>
                <a:spcPts val="600"/>
              </a:spcAft>
              <a:buFont typeface="+mj-lt"/>
              <a:buAutoNum type="arabicPeriod"/>
            </a:pPr>
            <a:r>
              <a:rPr lang="ru-RU" dirty="0"/>
              <a:t>государственными учреждениями и органами здравоохранения, а также другими учреждениями и службами здравоохранения,</a:t>
            </a:r>
            <a:endParaRPr lang="de-DE" dirty="0"/>
          </a:p>
          <a:p>
            <a:pPr marL="342900" lvl="0" indent="-342900">
              <a:lnSpc>
                <a:spcPts val="1200"/>
              </a:lnSpc>
              <a:spcAft>
                <a:spcPts val="600"/>
              </a:spcAft>
              <a:buFont typeface="+mj-lt"/>
              <a:buAutoNum type="arabicPeriod"/>
            </a:pPr>
            <a:r>
              <a:rPr lang="ru-RU" dirty="0"/>
              <a:t>консультационными центрами в соответствии с §§ 3 и 8 Закона о правах в связи с беременностью и консультационными центрами по вопросам зависимости,</a:t>
            </a:r>
            <a:endParaRPr lang="de-DE" dirty="0"/>
          </a:p>
          <a:p>
            <a:pPr marL="342900" lvl="0" indent="-342900">
              <a:lnSpc>
                <a:spcPts val="1200"/>
              </a:lnSpc>
              <a:spcAft>
                <a:spcPts val="600"/>
              </a:spcAft>
              <a:buFont typeface="+mj-lt"/>
              <a:buAutoNum type="arabicPeriod"/>
            </a:pPr>
            <a:r>
              <a:rPr lang="ru-RU" dirty="0"/>
              <a:t>центрами и службами по защите от насилия со стороны лиц, находящихся в близких социальных отношениях,</a:t>
            </a:r>
            <a:endParaRPr lang="de-DE" dirty="0"/>
          </a:p>
          <a:p>
            <a:pPr marL="342900" lvl="0" indent="-342900">
              <a:lnSpc>
                <a:spcPts val="1200"/>
              </a:lnSpc>
              <a:spcAft>
                <a:spcPts val="600"/>
              </a:spcAft>
              <a:buFont typeface="+mj-lt"/>
              <a:buAutoNum type="arabicPeriod"/>
            </a:pPr>
            <a:r>
              <a:rPr lang="ru-RU" dirty="0"/>
              <a:t>представительствами Федерального агентства по трудоустройству,</a:t>
            </a:r>
            <a:endParaRPr lang="de-DE" dirty="0"/>
          </a:p>
          <a:p>
            <a:pPr marL="342900" lvl="0" indent="-342900">
              <a:lnSpc>
                <a:spcPts val="1200"/>
              </a:lnSpc>
              <a:spcAft>
                <a:spcPts val="600"/>
              </a:spcAft>
              <a:buFont typeface="+mj-lt"/>
              <a:buAutoNum type="arabicPeriod"/>
            </a:pPr>
            <a:r>
              <a:rPr lang="ru-RU" dirty="0"/>
              <a:t>учреждениями и органами профессионального образования и обучения,</a:t>
            </a:r>
            <a:endParaRPr lang="de-DE" dirty="0"/>
          </a:p>
          <a:p>
            <a:pPr marL="342900" lvl="0" indent="-342900">
              <a:lnSpc>
                <a:spcPts val="1200"/>
              </a:lnSpc>
              <a:spcAft>
                <a:spcPts val="600"/>
              </a:spcAft>
              <a:buFont typeface="+mj-lt"/>
              <a:buAutoNum type="arabicPeriod"/>
            </a:pPr>
            <a:r>
              <a:rPr lang="ru-RU" dirty="0"/>
              <a:t>полицией и органами правопорядка,</a:t>
            </a:r>
            <a:endParaRPr lang="de-DE" dirty="0"/>
          </a:p>
          <a:p>
            <a:pPr marL="342900" lvl="0" indent="-342900">
              <a:lnSpc>
                <a:spcPts val="1200"/>
              </a:lnSpc>
              <a:spcAft>
                <a:spcPts val="600"/>
              </a:spcAft>
              <a:buFont typeface="+mj-lt"/>
              <a:buAutoNum type="arabicPeriod"/>
            </a:pPr>
            <a:r>
              <a:rPr lang="ru-RU" dirty="0"/>
              <a:t>трудовой инспекцией и</a:t>
            </a:r>
            <a:endParaRPr lang="de-DE" dirty="0"/>
          </a:p>
          <a:p>
            <a:pPr marL="342900" lvl="0" indent="-342900">
              <a:lnSpc>
                <a:spcPts val="1200"/>
              </a:lnSpc>
              <a:spcAft>
                <a:spcPts val="600"/>
              </a:spcAft>
              <a:buFont typeface="+mj-lt"/>
              <a:buAutoNum type="arabicPeriod"/>
            </a:pPr>
            <a:r>
              <a:rPr lang="ru-RU" dirty="0"/>
              <a:t>центрами подготовки специалистов, непрерывного образования и проведения исследований. </a:t>
            </a:r>
            <a:endParaRPr lang="de-DE" dirty="0"/>
          </a:p>
          <a:p>
            <a:pPr>
              <a:lnSpc>
                <a:spcPts val="1200"/>
              </a:lnSpc>
              <a:spcAft>
                <a:spcPts val="600"/>
              </a:spcAft>
            </a:pPr>
            <a:r>
              <a:rPr lang="ru-RU" dirty="0"/>
              <a:t>Разработка многочисленных интерфейсов с другими системами действий в Федеративной Республике Германия является постоянной задачей служб помощи детям и подросткам, поскольку одной из их основных задач является «... содействие поддержанию или созданию позитивных условий жизни для подростков и их семей, а также благоприятной для детей и семей среды». (§ 1 </a:t>
            </a:r>
            <a:r>
              <a:rPr lang="ru-RU" dirty="0" err="1"/>
              <a:t>абз</a:t>
            </a:r>
            <a:r>
              <a:rPr lang="ru-RU" dirty="0"/>
              <a:t>. 3 Книги VIII Социального кодекса </a:t>
            </a:r>
            <a:r>
              <a:rPr lang="de-DE" sz="1100" dirty="0">
                <a:latin typeface="Open Sans" panose="020B0606030504020204" pitchFamily="34" charset="0"/>
                <a:ea typeface="Open Sans" panose="020B0606030504020204" pitchFamily="34" charset="0"/>
                <a:cs typeface="Open Sans" panose="020B0606030504020204" pitchFamily="34" charset="0"/>
              </a:rPr>
              <a:t>(§ 1 Abs. 3 SGB VIII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https://www.gesetze-im-internet.de/sgb_8/__1.html</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dirty="0"/>
              <a:t>Поэтому эта задача - иногда ее еще называют мандатом на вмешательство - требует постоянного взаимодействия с вышеупомянутыми системами и обязательства обеспечить, чтобы они тоже знали о проблемах детей и молодежи и вносили свой вклад в их успешное взросление.</a:t>
            </a:r>
            <a:endParaRPr lang="de-DE" dirty="0"/>
          </a:p>
          <a:p>
            <a:pPr>
              <a:lnSpc>
                <a:spcPts val="1200"/>
              </a:lnSpc>
              <a:spcAft>
                <a:spcPts val="600"/>
              </a:spcAft>
            </a:pPr>
            <a:r>
              <a:rPr lang="ru-RU" dirty="0"/>
              <a:t>Взаимодействие и сотрудничество с различными другими системами действий предъявляют высокие требования ко всем участникам процесса. Это связано с тем, что логика институциональных и профессиональных действий в них различается с точки зрения правовых основ, источников и форм финансирования, институциональных и социальных мандатов, а также специфических знаний профессиональных участников и их устоявшихся действий. </a:t>
            </a:r>
            <a:endParaRPr lang="de-DE" dirty="0"/>
          </a:p>
          <a:p>
            <a:pPr>
              <a:lnSpc>
                <a:spcPts val="1200"/>
              </a:lnSpc>
              <a:spcAft>
                <a:spcPts val="600"/>
              </a:spcAft>
            </a:pPr>
            <a:r>
              <a:rPr lang="ru-RU" dirty="0"/>
              <a:t>Несмотря на эти препятствия, междисциплинарное и </a:t>
            </a:r>
            <a:r>
              <a:rPr lang="ru-RU" dirty="0" err="1"/>
              <a:t>межинституциональное</a:t>
            </a:r>
            <a:r>
              <a:rPr lang="ru-RU" dirty="0"/>
              <a:t> сотрудничество с вышеупомянутыми системами действий является предпосылкой и принципом служб помощи детям и подросткам, которые отстаивают интересы детей и подростков, ориентируется на реальность жизни и включая в свой анализ и действия все социальные условия взросления.</a:t>
            </a:r>
            <a:endParaRPr lang="de-DE" dirty="0"/>
          </a:p>
          <a:p>
            <a:pPr>
              <a:lnSpc>
                <a:spcPct val="107000"/>
              </a:lnSpc>
              <a:spcAft>
                <a:spcPts val="800"/>
              </a:spcAft>
            </a:pPr>
            <a:r>
              <a:rPr lang="ru-RU" b="1" dirty="0"/>
              <a:t>Литература</a:t>
            </a:r>
            <a:endParaRPr lang="de-DE" b="1" dirty="0"/>
          </a:p>
          <a:p>
            <a:pPr marL="171450" indent="-171450">
              <a:buFont typeface="Wingdings" panose="05000000000000000000" pitchFamily="2" charset="2"/>
              <a:buChar char="Ø"/>
            </a:pPr>
            <a:endParaRPr lang="de-DE" dirty="0"/>
          </a:p>
          <a:p>
            <a:pPr marL="171450" indent="-171450">
              <a:buFont typeface="Wingdings" panose="05000000000000000000" pitchFamily="2" charset="2"/>
              <a:buChar char="Ø"/>
            </a:pPr>
            <a:r>
              <a:rPr lang="de-DE" dirty="0"/>
              <a:t>Seckinger, Mike/van Santen, Eric (2003): Kooperation: Mythos und Realität einer Praxis. Eine empirische Studie zur interinstitutionellen Zusammenarbeit am Beispiel der Kinder- und Jugendhilfe, Leverkusen.</a:t>
            </a:r>
          </a:p>
          <a:p>
            <a:pPr marL="171450" indent="-171450">
              <a:buFont typeface="Wingdings" panose="05000000000000000000" pitchFamily="2" charset="2"/>
              <a:buChar char="Ø"/>
            </a:pPr>
            <a:r>
              <a:rPr lang="de-DE" dirty="0"/>
              <a:t>Schubert, Herbert (2018): Netzwerkmanagement in Kommune und Sozialwirtschaft. Eine Einführung, Wiesbaden.</a:t>
            </a:r>
          </a:p>
        </p:txBody>
      </p:sp>
      <p:sp>
        <p:nvSpPr>
          <p:cNvPr id="4" name="Foliennummernplatzhalter 3"/>
          <p:cNvSpPr>
            <a:spLocks noGrp="1"/>
          </p:cNvSpPr>
          <p:nvPr>
            <p:ph type="sldNum" sz="quarter" idx="10"/>
          </p:nvPr>
        </p:nvSpPr>
        <p:spPr/>
        <p:txBody>
          <a:bodyPr/>
          <a:lstStyle/>
          <a:p>
            <a:fld id="{178ACBB0-B8BD-7243-B5CA-EEE1A71994D0}" type="slidenum">
              <a:rPr lang="de-DE" smtClean="0"/>
              <a:t>14</a:t>
            </a:fld>
            <a:endParaRPr lang="de-DE" dirty="0"/>
          </a:p>
        </p:txBody>
      </p:sp>
    </p:spTree>
    <p:extLst>
      <p:ext uri="{BB962C8B-B14F-4D97-AF65-F5344CB8AC3E}">
        <p14:creationId xmlns:p14="http://schemas.microsoft.com/office/powerpoint/2010/main" val="2225040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связи с федеральным государственным устройством Германии ответственность за школьное образование возложена на 16 федеральных земель. Каждая из них регулирует систему школьного образования в своей зоне охвата собственным школьным законодательством - и оно сильно варьируется по отдельным вопросам. Однако всеобщее обязательное школьное образование является законом для всей Германии. Оно начинается в возрасте шести лет и длится девять или десять лет, в зависимости от федеральной земли.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ts val="12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Обязательное школьное образование начинается на начальном уровне (в детских садах) для детей в возрасте 1-6 лет. Дети имеют законное право на эту форму дошкольного образования. Однако пользоваться им не обязательно. Основной этап обязательного школьного образования включает в себя начальную школу, которая обычно длится четыре года, в Берлине и Бранденбурге - шесть лет. После этого школьная система в рамках т.н. второй ступени I делится на различные отдельные типы школ в зависимости от показанных школьниками результатов (классическое деление: основная школа, реальная школа, гимназия). Часто, однако, в качестве дополнительного варианта выбираются так называемые единые школы, где под одной крышей объединены все ступени и элементы обучения разных типов школ. Кроме того, во многих землях существуют другие типы школ, включая специальные школы для учеников с особыми образовательными потребностями, дальнейшее развитие которых является предметом споров на протяжении многих лет в связи с обязательством обеспечить равное участие в социализации молодых людей с ограниченными возможностями. За второй ступенью I ступенью  следует вторая ступень II, уже не входящая в рамки обязательного образования, с типами школ:  старшая ступень гимназии, средние специальные учебные заведения, средние профессиональные учебные заведения или профессиональные училища, которые готовят учащихся к обучению в университете или обеспечивают теоретическую часть профессиональной подготовки.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ts val="12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Школа - хотя и задумывалась как место формального обучения - является местом социальной жизни, особенно в связи с ее превращением в школу полного дня, где ученики проводят большую часть своей повседневной жизни вместе со сверстниками и взрослыми учителями. Начиная с 12-го Доклада о детях и молодежи Федерального правительства в 2006 году, все большее значение приобретает мнение о том, что обучение, направленное только на квалификацию и отбор (выставление отметок), должно быть значительно расширено в целях более тесной координации и интеграции между формальным обучением (школа) и неформальными образовательными процессами (помощь детям и подросткам), а также участвующими в них учреждениями.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ts val="12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Школа полного дня делает неизбежным то, что жизненные ситуации и жизненные миры детей и подростков проявляются в школе. Школа полного дня должна комплексно решать задачи и проблемы квалификации, сопровождения, воспитания и образования. Это требует от школы открытости к профессиональным перспективам и конкретным предложениям служб помощи детям и подросткам, которые, однако, не должны быть ассимилированы, а должны участвовать в сотрудничестве на равных основаниях, используя свой собственный профессиональный профиль.</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ts val="12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этом контексте возникает также перспектива сотрудничества школ и служб помощи детям и подросткам с другими образовательными учреждениями и организациями, выходящая за рамки отдельной школы.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При этом службы помощи детям и подросткам всегда действуют, находясь на площадке «школа», то есть им приходится постоянно играть «структурно неизменный институционализированный выездной матч в условиях массивного перевеса и, в конечном счете, доминирования, определяемого внешними правилами».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ts val="1600"/>
              </a:lnSpc>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Bollweg</a:t>
            </a:r>
            <a:r>
              <a:rPr lang="de-DE" sz="1100" dirty="0">
                <a:latin typeface="Open Sans" panose="020B0606030504020204" pitchFamily="34" charset="0"/>
                <a:ea typeface="Open Sans" panose="020B0606030504020204" pitchFamily="34" charset="0"/>
                <a:cs typeface="Open Sans" panose="020B0606030504020204" pitchFamily="34" charset="0"/>
              </a:rPr>
              <a:t>, Petra/</a:t>
            </a:r>
            <a:r>
              <a:rPr lang="de-DE" sz="1100" dirty="0" err="1">
                <a:latin typeface="Open Sans" panose="020B0606030504020204" pitchFamily="34" charset="0"/>
                <a:ea typeface="Open Sans" panose="020B0606030504020204" pitchFamily="34" charset="0"/>
                <a:cs typeface="Open Sans" panose="020B0606030504020204" pitchFamily="34" charset="0"/>
              </a:rPr>
              <a:t>Buchna</a:t>
            </a:r>
            <a:r>
              <a:rPr lang="de-DE" sz="1100" dirty="0">
                <a:latin typeface="Open Sans" panose="020B0606030504020204" pitchFamily="34" charset="0"/>
                <a:ea typeface="Open Sans" panose="020B0606030504020204" pitchFamily="34" charset="0"/>
                <a:cs typeface="Open Sans" panose="020B0606030504020204" pitchFamily="34" charset="0"/>
              </a:rPr>
              <a:t>, Jennifer/</a:t>
            </a:r>
            <a:r>
              <a:rPr lang="de-DE" sz="1100" dirty="0" err="1">
                <a:latin typeface="Open Sans" panose="020B0606030504020204" pitchFamily="34" charset="0"/>
                <a:ea typeface="Open Sans" panose="020B0606030504020204" pitchFamily="34" charset="0"/>
                <a:cs typeface="Open Sans" panose="020B0606030504020204" pitchFamily="34" charset="0"/>
              </a:rPr>
              <a:t>Coelen</a:t>
            </a:r>
            <a:r>
              <a:rPr lang="de-DE" sz="1100" dirty="0">
                <a:latin typeface="Open Sans" panose="020B0606030504020204" pitchFamily="34" charset="0"/>
                <a:ea typeface="Open Sans" panose="020B0606030504020204" pitchFamily="34" charset="0"/>
                <a:cs typeface="Open Sans" panose="020B0606030504020204" pitchFamily="34" charset="0"/>
              </a:rPr>
              <a:t>, Thomas/Otto, Hans-Uwe (Hrsg.) (2020): Handbuch Ganztagsbildung, 2. aktualisierte und erweiterte Aufl., Wiesbaden.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Bundesjugendkuratorium (2020): Zwischenruf des Bundesjugendkuratoriums: Rechtsanspruch auf Ganztagsbetreuung für Kinder im Grundschulalter;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https://www.bundesjugendkuratorium.de/assets/pdf/press/zwischenruf_ganztag.pdf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07.12.2020).</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Coelen</a:t>
            </a:r>
            <a:r>
              <a:rPr lang="de-DE" sz="1100" dirty="0">
                <a:latin typeface="Open Sans" panose="020B0606030504020204" pitchFamily="34" charset="0"/>
                <a:ea typeface="Open Sans" panose="020B0606030504020204" pitchFamily="34" charset="0"/>
                <a:cs typeface="Open Sans" panose="020B0606030504020204" pitchFamily="34" charset="0"/>
              </a:rPr>
              <a:t>, Thomas/</a:t>
            </a:r>
            <a:r>
              <a:rPr lang="de-DE" sz="1100" dirty="0" err="1">
                <a:latin typeface="Open Sans" panose="020B0606030504020204" pitchFamily="34" charset="0"/>
                <a:ea typeface="Open Sans" panose="020B0606030504020204" pitchFamily="34" charset="0"/>
                <a:cs typeface="Open Sans" panose="020B0606030504020204" pitchFamily="34" charset="0"/>
              </a:rPr>
              <a:t>Gusinde</a:t>
            </a:r>
            <a:r>
              <a:rPr lang="de-DE" sz="1100" dirty="0">
                <a:latin typeface="Open Sans" panose="020B0606030504020204" pitchFamily="34" charset="0"/>
                <a:ea typeface="Open Sans" panose="020B0606030504020204" pitchFamily="34" charset="0"/>
                <a:cs typeface="Open Sans" panose="020B0606030504020204" pitchFamily="34" charset="0"/>
              </a:rPr>
              <a:t>, Frank/Rother, Pia (2018): Schule, in: Böllert, Karin (Hrsg.), Kompendium der Kinder- und Jugendhilfe Bd. 1, Wiesbaden, S. 467−487.</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Hansbauer</a:t>
            </a:r>
            <a:r>
              <a:rPr lang="de-DE" sz="1100" dirty="0">
                <a:latin typeface="Open Sans" panose="020B0606030504020204" pitchFamily="34" charset="0"/>
                <a:ea typeface="Open Sans" panose="020B0606030504020204" pitchFamily="34" charset="0"/>
                <a:cs typeface="Open Sans" panose="020B0606030504020204" pitchFamily="34" charset="0"/>
              </a:rPr>
              <a:t>, Peter/</a:t>
            </a:r>
            <a:r>
              <a:rPr lang="de-DE" sz="1100" dirty="0" err="1">
                <a:latin typeface="Open Sans" panose="020B0606030504020204" pitchFamily="34" charset="0"/>
                <a:ea typeface="Open Sans" panose="020B0606030504020204" pitchFamily="34" charset="0"/>
                <a:cs typeface="Open Sans" panose="020B0606030504020204" pitchFamily="34" charset="0"/>
              </a:rPr>
              <a:t>Merchel</a:t>
            </a:r>
            <a:r>
              <a:rPr lang="de-DE" sz="1100" dirty="0">
                <a:latin typeface="Open Sans" panose="020B0606030504020204" pitchFamily="34" charset="0"/>
                <a:ea typeface="Open Sans" panose="020B0606030504020204" pitchFamily="34" charset="0"/>
                <a:cs typeface="Open Sans" panose="020B0606030504020204" pitchFamily="34" charset="0"/>
              </a:rPr>
              <a:t>, Joachim/Schone, Reinhold (2020): Kinder- und Jugendhilfe – Grundlagen, Handlungsfelder, professionelle Anforderungen, Stuttgart.</a:t>
            </a:r>
          </a:p>
          <a:p>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15</a:t>
            </a:fld>
            <a:endParaRPr lang="de-DE"/>
          </a:p>
        </p:txBody>
      </p:sp>
    </p:spTree>
    <p:extLst>
      <p:ext uri="{BB962C8B-B14F-4D97-AF65-F5344CB8AC3E}">
        <p14:creationId xmlns:p14="http://schemas.microsoft.com/office/powerpoint/2010/main" val="2416614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9964539"/>
          </a:xfrm>
        </p:spPr>
        <p:txBody>
          <a:bodyPr/>
          <a:lstStyle/>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Основой для обеспечения собственной независимой жизни обычно является оплачиваемая профессия. Подростки готовятся к такой работе в рамках школьного и профессионального образования. Для всё большего числа подростков этот путь ведет к получению высшего образования. Однако для выпускников школ, не выдающих аттестата зрелости, необходимого для поступления в высшую школу, наиболее распространенным путем является профессиональное обучение. Оно может быть получено в средних специальных учебных заведениях в рамках очного профессионального обучения (прежде всего, профессии в сфере ухода и воспитания) или в рамках так называемого дуального профессионального обучения, являющегося особенностью немецкой модели образования. Характерной особенностью этой системы являются две площадки обучения: профессионального-технического училища и производственного предприятия. Практическое обучение (на предприятии) сочетается с теоретическим (в профессиональном училище). Учащиеся проводят три-четыре дня в неделю на предприятии и два-три дня посещают профессиональное училище. В течение этого времени учащиеся получают от предприятия оплату своего труда.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 2019 году 511 761 молодых людей выбрали получение высшего образования, а 730 260 человек – «полностью квалифицирующее» профессиональное образование (т.е. ведущее к присвоению профессиональной квалификации), из которых 492 276 человек начали дуальное профессиональное обучение в описанной выше форме и 186 048 человек - </a:t>
            </a:r>
            <a:r>
              <a:rPr lang="ru-RU" sz="1100" dirty="0" err="1">
                <a:latin typeface="Open Sans" panose="020B0606030504020204" pitchFamily="34" charset="0"/>
                <a:ea typeface="Open Sans" panose="020B0606030504020204" pitchFamily="34" charset="0"/>
                <a:cs typeface="Open Sans" panose="020B0606030504020204" pitchFamily="34" charset="0"/>
              </a:rPr>
              <a:t>полнодневное</a:t>
            </a:r>
            <a:r>
              <a:rPr lang="ru-RU" sz="1100" dirty="0">
                <a:latin typeface="Open Sans" panose="020B0606030504020204" pitchFamily="34" charset="0"/>
                <a:ea typeface="Open Sans" panose="020B0606030504020204" pitchFamily="34" charset="0"/>
                <a:cs typeface="Open Sans" panose="020B0606030504020204" pitchFamily="34" charset="0"/>
              </a:rPr>
              <a:t> профессиональное образование на базе средних специальных учебных заведений. (</a:t>
            </a:r>
            <a:r>
              <a:rPr lang="ru-RU" sz="1100" dirty="0" err="1">
                <a:latin typeface="Open Sans" panose="020B0606030504020204" pitchFamily="34" charset="0"/>
                <a:ea typeface="Open Sans" panose="020B0606030504020204" pitchFamily="34" charset="0"/>
                <a:cs typeface="Open Sans" panose="020B0606030504020204" pitchFamily="34" charset="0"/>
              </a:rPr>
              <a:t>Полнодневное</a:t>
            </a:r>
            <a:r>
              <a:rPr lang="ru-RU" sz="1100" dirty="0">
                <a:latin typeface="Open Sans" panose="020B0606030504020204" pitchFamily="34" charset="0"/>
                <a:ea typeface="Open Sans" panose="020B0606030504020204" pitchFamily="34" charset="0"/>
                <a:cs typeface="Open Sans" panose="020B0606030504020204" pitchFamily="34" charset="0"/>
              </a:rPr>
              <a:t>) профессиональное обучение на базе учебного заведения - это вторая форма профессионального обучения, практикуемая в Германии, и охватывающая, прежде всего, сферы здравоохранения, ухода и различные вспомогательные профессии. В отличие от дуального образования, при </a:t>
            </a:r>
            <a:r>
              <a:rPr lang="ru-RU" sz="1100" dirty="0" err="1">
                <a:latin typeface="Open Sans" panose="020B0606030504020204" pitchFamily="34" charset="0"/>
                <a:ea typeface="Open Sans" panose="020B0606030504020204" pitchFamily="34" charset="0"/>
                <a:cs typeface="Open Sans" panose="020B0606030504020204" pitchFamily="34" charset="0"/>
              </a:rPr>
              <a:t>полнодневном</a:t>
            </a:r>
            <a:r>
              <a:rPr lang="ru-RU" sz="1100" dirty="0">
                <a:latin typeface="Open Sans" panose="020B0606030504020204" pitchFamily="34" charset="0"/>
                <a:ea typeface="Open Sans" panose="020B0606030504020204" pitchFamily="34" charset="0"/>
                <a:cs typeface="Open Sans" panose="020B0606030504020204" pitchFamily="34" charset="0"/>
              </a:rPr>
              <a:t> обучении на базе учебного заведения в «ученические» выплаты не производятся; напротив, учащимся часто приходится платить высокую плату за своё обучение. Еще 51 936 молодых людей выбрали другую форму профессионального обучения (например, обучение на государственной службе).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Как видно, система обучения и прохождения профессиональной практики организована в значительной степени вне системы помощи детям и подросткам. Тем не менее, в § 13 Книги VIII Социального кодекса указаны интерфейсы, определяющие помощь детям и подросткам как форму социально-педагогической сопровождающей поддержки в тех случаях, когда социально неблагополучные или индивидуально проблемные подростки (напр. (например, ученики с плохими результатами окончившие основную или коррекционную школу, подростки с «неспособностью к обучению», бросившие школу и обучение, подростки с дефицитом социализации, девиантным поведением и проблемами зависимости, подростки-мигранты с проблемами интеграции) не находят доступа к этой системе обучения из-за своей недостаточной успеваемости на данный момент и подвергаются опасности быть навсегда оторванными от общества из-за невозможности перехода из школы в трудовую жизнь.</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Впечатление о масштабах данной проблемы дает количество подростков, которые после окончания школы не попали на производственное обучение и находятся в так называемой «переходной системе» (собирательный термин для обозначения мер профессиональной подготовки Федерального агентства занятости, получения «начальной квалификации», профессиональных училищ без присвоения профессиональной квалификации): Мероприятия по профессиональной подготовке Федерального агентства занятости, «вводное обучение», профессиональная школа без присвоения профессиональной квалификации, годового базового профессионального обучения на базе школы, годовой профессиональной подготовки/начально-профессиональных классов, обучения в профессиональных училищах без заключения договора об обучении). В 2019 году 255 282 подростка находились в «переходной системе», что составило 25,9 % от общей системы профессионального обучения. Среди подростков число не имеющих аттестата об окончании основной школы, составляет около 75 %, а среди тех, кто имеет аттестат об окончании основной школы, 41,8 % все еще находятся в «переходной системе».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Bundesinstitut für Berufsbildung BIBB (Hrsg.) (2020): Datenreport zum Berufsbildungsbericht 2020. Informationen und Analysen zur Entwicklung der beruflichen Bildung, Bonn;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https://www.bibb.de/dokumente/pdf/bibb_datenreport_2020.pdf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p:txBody>
      </p:sp>
      <p:sp>
        <p:nvSpPr>
          <p:cNvPr id="4" name="Foliennummernplatzhalter 3"/>
          <p:cNvSpPr>
            <a:spLocks noGrp="1"/>
          </p:cNvSpPr>
          <p:nvPr>
            <p:ph type="sldNum" sz="quarter" idx="10"/>
          </p:nvPr>
        </p:nvSpPr>
        <p:spPr/>
        <p:txBody>
          <a:bodyPr/>
          <a:lstStyle/>
          <a:p>
            <a:fld id="{178ACBB0-B8BD-7243-B5CA-EEE1A71994D0}" type="slidenum">
              <a:rPr lang="de-DE" smtClean="0"/>
              <a:t>16</a:t>
            </a:fld>
            <a:endParaRPr lang="de-DE" dirty="0"/>
          </a:p>
        </p:txBody>
      </p:sp>
    </p:spTree>
    <p:extLst>
      <p:ext uri="{BB962C8B-B14F-4D97-AF65-F5344CB8AC3E}">
        <p14:creationId xmlns:p14="http://schemas.microsoft.com/office/powerpoint/2010/main" val="2028677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0540603"/>
          </a:xfrm>
        </p:spPr>
        <p:txBody>
          <a:bodyPr/>
          <a:lstStyle/>
          <a:p>
            <a:pPr>
              <a:lnSpc>
                <a:spcPts val="12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Германии существует всеобъемлющая и сложная система медицинского обслуживания. В ее основе лежат три столпа: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ts val="1200"/>
              </a:lnSpc>
              <a:spcAft>
                <a:spcPts val="600"/>
              </a:spcAft>
              <a:buFont typeface="+mj-lt"/>
              <a:buAutoNum type="arabicPeriod"/>
            </a:pPr>
            <a:r>
              <a:rPr lang="ru-RU" sz="1100" dirty="0">
                <a:latin typeface="Open Sans" panose="020B0606030504020204" pitchFamily="34" charset="0"/>
                <a:ea typeface="Open Sans" panose="020B0606030504020204" pitchFamily="34" charset="0"/>
                <a:cs typeface="Open Sans" panose="020B0606030504020204" pitchFamily="34" charset="0"/>
              </a:rPr>
              <a:t>Амбулаторное медицинское обслуживание врачами, занимающимися частной практикой. В контексте сотрудничества особенно важную роль играют (детские и юношеские) психиатры, педиатры и гинекологи. Из не имеющих статуса врача медицинских работников здравоохранения в этом контексте следует упомянуть терапевтов, занимающихся частной практикой, и свободно практикующих акушеров/-к.</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ts val="1200"/>
              </a:lnSpc>
              <a:spcAft>
                <a:spcPts val="600"/>
              </a:spcAft>
              <a:buFont typeface="+mj-lt"/>
              <a:buAutoNum type="arabicPeriod"/>
            </a:pPr>
            <a:r>
              <a:rPr lang="ru-RU" sz="1100" dirty="0">
                <a:latin typeface="Open Sans" panose="020B0606030504020204" pitchFamily="34" charset="0"/>
                <a:ea typeface="Open Sans" panose="020B0606030504020204" pitchFamily="34" charset="0"/>
                <a:cs typeface="Open Sans" panose="020B0606030504020204" pitchFamily="34" charset="0"/>
              </a:rPr>
              <a:t>Стационарное лечение в больницах, в частности, в данном контексте в детских больницах, социальных педиатрических центрах, родильных отделениях с их специализированным персоналом (врачи, медсестры, акушеры/-</a:t>
            </a:r>
            <a:r>
              <a:rPr lang="ru-RU" sz="1100" dirty="0" err="1">
                <a:latin typeface="Open Sans" panose="020B0606030504020204" pitchFamily="34" charset="0"/>
                <a:ea typeface="Open Sans" panose="020B0606030504020204" pitchFamily="34" charset="0"/>
                <a:cs typeface="Open Sans" panose="020B0606030504020204" pitchFamily="34" charset="0"/>
              </a:rPr>
              <a:t>ки</a:t>
            </a:r>
            <a:r>
              <a:rPr lang="ru-RU" sz="1100" dirty="0">
                <a:latin typeface="Open Sans" panose="020B0606030504020204" pitchFamily="34" charset="0"/>
                <a:ea typeface="Open Sans" panose="020B0606030504020204" pitchFamily="34" charset="0"/>
                <a:cs typeface="Open Sans" panose="020B0606030504020204" pitchFamily="34" charset="0"/>
              </a:rPr>
              <a:t>, терапевты).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ts val="1200"/>
              </a:lnSpc>
              <a:spcAft>
                <a:spcPts val="600"/>
              </a:spcAft>
              <a:buFont typeface="+mj-lt"/>
              <a:buAutoNum type="arabicPeriod"/>
            </a:pPr>
            <a:r>
              <a:rPr lang="ru-RU" sz="1100" dirty="0">
                <a:latin typeface="Open Sans" panose="020B0606030504020204" pitchFamily="34" charset="0"/>
                <a:ea typeface="Open Sans" panose="020B0606030504020204" pitchFamily="34" charset="0"/>
                <a:cs typeface="Open Sans" panose="020B0606030504020204" pitchFamily="34" charset="0"/>
              </a:rPr>
              <a:t>Государственное здравоохранение, в частности служба государственного здравоохранения с местными управлениями здравоохранения.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ts val="12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Взаимодействие со службами помощи детям и подросткам возникает в этой сфере в очень разных точках по очень разным причинам: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ts val="1200"/>
              </a:lnSpc>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Прежде всего, необходимо упомянуть о пограничной области между помощью детям и подросткам и молодежной психиатрией. Существует много молодых людей, находящихся на попечении служб помощи детям и подросткам (например, в домах для несовершеннолетних), которые также нуждаются в детско-юношеском психиатрическом лечении - конфликты между этими системами не редкость, поскольку обе системы заявляют, что они «не несут ответственности» и пытаются столкнуть «трудных» подростков в соответственно другую систему действий. Кроме того, существует особая область пересечения с детской и молодежной психиатрией, так как служба помощи детям и подросткам отвечает за интеграционную помощь детям и молодым людям с (угрожающими) психическими отклонениями (§ 35a Книги VIII Социального кодекса), а в связи с этим необходимо проведение психиатрических экспертиз.</a:t>
            </a:r>
          </a:p>
          <a:p>
            <a:pPr marL="342900" lvl="0" indent="-342900">
              <a:lnSpc>
                <a:spcPts val="1200"/>
              </a:lnSpc>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Существует также острая необходимость в сотрудничестве с психиатрией для взрослых, поскольку многие психически больные взрослые также являются родителями и имеют детей. В данном случае, как взрослая психиатрия зависит от возможностей службы помощи детям и подросткам в контексте работы с родственниками (к которым относятся и дети), так и, наоборот, служба помощи детям и подросткам зависит от поддержки взрослой психиатрии в оценке последствий болезней родителей для детей и, при необходимости, в создании адекватных условий воспитания. Кроме того, в сферу психиатрии для взрослых входит немалое количество молодых совершеннолетних, которые либо все еще находятся на попечении службы помощи детям и подросткам, либо должны были бы ею отслеживаться.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ts val="1200"/>
              </a:lnSpc>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Сотрудничество с педиатрами и подростковыми врачами в диагностике последствий жестокого обращения также важно для служб помощи детям и подросткам, чтобы иметь возможность использовать эти знания для оценки того, можно ли и как предотвратить угрозы для детей/подростков.</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ts val="1200"/>
              </a:lnSpc>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Наконец, следует упомянуть, что в начале этого века была разработана широкая концепция ранней помощи с интенсивным обменом между органами опеки и здравоохранения, которая также нашла свое юридическое выражение в Федеральном законе о защите детей. Здесь определены обязательства по взаимному сотрудничеству обеих систем действий (и других участников) для возрастной группы детей до 3 лет. Национальный центр ранней помощи (NZFH) был основан для управления этой программой. Ответственными органами являются Федеральный центр санитарного просвещения (</a:t>
            </a:r>
            <a:r>
              <a:rPr lang="ru-RU" sz="1100" dirty="0" err="1">
                <a:latin typeface="Open Sans" panose="020B0606030504020204" pitchFamily="34" charset="0"/>
                <a:ea typeface="Open Sans" panose="020B0606030504020204" pitchFamily="34" charset="0"/>
                <a:cs typeface="Open Sans" panose="020B0606030504020204" pitchFamily="34" charset="0"/>
              </a:rPr>
              <a:t>BZgA</a:t>
            </a:r>
            <a:r>
              <a:rPr lang="ru-RU" sz="1100" dirty="0">
                <a:latin typeface="Open Sans" panose="020B0606030504020204" pitchFamily="34" charset="0"/>
                <a:ea typeface="Open Sans" panose="020B0606030504020204" pitchFamily="34" charset="0"/>
                <a:cs typeface="Open Sans" panose="020B0606030504020204" pitchFamily="34" charset="0"/>
              </a:rPr>
              <a:t>) в сотрудничестве с Немецким институтом молодежи (</a:t>
            </a:r>
            <a:r>
              <a:rPr lang="ru-RU" sz="1100" dirty="0" err="1">
                <a:latin typeface="Open Sans" panose="020B0606030504020204" pitchFamily="34" charset="0"/>
                <a:ea typeface="Open Sans" panose="020B0606030504020204" pitchFamily="34" charset="0"/>
                <a:cs typeface="Open Sans" panose="020B0606030504020204" pitchFamily="34" charset="0"/>
              </a:rPr>
              <a:t>Deutsches</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Jugendinstitut</a:t>
            </a:r>
            <a:r>
              <a:rPr lang="ru-RU" sz="1100" dirty="0">
                <a:latin typeface="Open Sans" panose="020B0606030504020204" pitchFamily="34" charset="0"/>
                <a:ea typeface="Open Sans" panose="020B0606030504020204" pitchFamily="34" charset="0"/>
                <a:cs typeface="Open Sans" panose="020B0606030504020204" pitchFamily="34" charset="0"/>
              </a:rPr>
              <a:t> e.V.). (DJI).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28600" indent="-228600">
              <a:lnSpc>
                <a:spcPts val="1200"/>
              </a:lnSpc>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Denner, Silvia (Hrsg.) (2008): Soziale Arbeit mit psychisch kranken Kindern und Jugendlichen, Stuttgart.</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Kölch</a:t>
            </a:r>
            <a:r>
              <a:rPr lang="de-DE" sz="1100" dirty="0">
                <a:latin typeface="Open Sans" panose="020B0606030504020204" pitchFamily="34" charset="0"/>
                <a:ea typeface="Open Sans" panose="020B0606030504020204" pitchFamily="34" charset="0"/>
                <a:cs typeface="Open Sans" panose="020B0606030504020204" pitchFamily="34" charset="0"/>
              </a:rPr>
              <a:t>, Michael/Ziegenhain, Ute/</a:t>
            </a:r>
            <a:r>
              <a:rPr lang="de-DE" sz="1100" dirty="0" err="1">
                <a:latin typeface="Open Sans" panose="020B0606030504020204" pitchFamily="34" charset="0"/>
                <a:ea typeface="Open Sans" panose="020B0606030504020204" pitchFamily="34" charset="0"/>
                <a:cs typeface="Open Sans" panose="020B0606030504020204" pitchFamily="34" charset="0"/>
              </a:rPr>
              <a:t>Fegert</a:t>
            </a:r>
            <a:r>
              <a:rPr lang="de-DE" sz="1100" dirty="0">
                <a:latin typeface="Open Sans" panose="020B0606030504020204" pitchFamily="34" charset="0"/>
                <a:ea typeface="Open Sans" panose="020B0606030504020204" pitchFamily="34" charset="0"/>
                <a:cs typeface="Open Sans" panose="020B0606030504020204" pitchFamily="34" charset="0"/>
              </a:rPr>
              <a:t>, Jörg (Hrsg.) (2014): Kinder psychisch kranker Eltern - Herausforderungen für eine interdisziplinäre Kooperation in Betreuung und Versorgung, Weinheim u. Basel.</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Mall Volker/Friedmann, Anna (Hrsg.) (2016): Frühe Hilfen in der Pädiatrie, Heidelberg.</a:t>
            </a:r>
          </a:p>
        </p:txBody>
      </p:sp>
      <p:sp>
        <p:nvSpPr>
          <p:cNvPr id="4" name="Foliennummernplatzhalter 3"/>
          <p:cNvSpPr>
            <a:spLocks noGrp="1"/>
          </p:cNvSpPr>
          <p:nvPr>
            <p:ph type="sldNum" sz="quarter" idx="10"/>
          </p:nvPr>
        </p:nvSpPr>
        <p:spPr/>
        <p:txBody>
          <a:bodyPr/>
          <a:lstStyle/>
          <a:p>
            <a:fld id="{178ACBB0-B8BD-7243-B5CA-EEE1A71994D0}" type="slidenum">
              <a:rPr lang="de-DE" smtClean="0"/>
              <a:t>17</a:t>
            </a:fld>
            <a:endParaRPr lang="de-DE"/>
          </a:p>
        </p:txBody>
      </p:sp>
    </p:spTree>
    <p:extLst>
      <p:ext uri="{BB962C8B-B14F-4D97-AF65-F5344CB8AC3E}">
        <p14:creationId xmlns:p14="http://schemas.microsoft.com/office/powerpoint/2010/main" val="2892503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551512" cy="9532491"/>
          </a:xfrm>
        </p:spPr>
        <p:txBody>
          <a:bodyPr/>
          <a:lstStyle/>
          <a:p>
            <a:pPr>
              <a:lnSpc>
                <a:spcPts val="12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Материальное обеспечение трудоспособных людей (от 15 до 65 лет), не имеющих достаточного дохода для покрытия расходов на жизненные потребности, осуществляют в Германии так называемые центры занятости. Услуги, предоставляемые этими центрами занятости, основаны на положениях Книги II Социального кодекса (Базовое обеспечение для ищущих работу). Центры занятости привязаны к районам и городам районного значения и обычно являются совместными службами органов власти соответствующего района/города районного значения и Федерального агентства занятости (</a:t>
            </a:r>
            <a:r>
              <a:rPr lang="ru-RU" sz="1100" dirty="0" err="1">
                <a:latin typeface="Open Sans" panose="020B0606030504020204" pitchFamily="34" charset="0"/>
                <a:ea typeface="Open Sans" panose="020B0606030504020204" pitchFamily="34" charset="0"/>
                <a:cs typeface="Open Sans" panose="020B0606030504020204" pitchFamily="34" charset="0"/>
              </a:rPr>
              <a:t>Agentur</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für</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Arbeit</a:t>
            </a:r>
            <a:r>
              <a:rPr lang="ru-RU" sz="1100" dirty="0">
                <a:latin typeface="Open Sans" panose="020B0606030504020204" pitchFamily="34" charset="0"/>
                <a:ea typeface="Open Sans" panose="020B0606030504020204" pitchFamily="34" charset="0"/>
                <a:cs typeface="Open Sans" panose="020B0606030504020204" pitchFamily="34" charset="0"/>
              </a:rPr>
              <a:t>) (см. слайд 1.3.3).</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ts val="12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Меры поддержки, предоставляемые этими службами, состоят из денежных пособий (в народе известных как «</a:t>
            </a:r>
            <a:r>
              <a:rPr lang="ru-RU" sz="1100" dirty="0" err="1">
                <a:latin typeface="Open Sans" panose="020B0606030504020204" pitchFamily="34" charset="0"/>
                <a:ea typeface="Open Sans" panose="020B0606030504020204" pitchFamily="34" charset="0"/>
                <a:cs typeface="Open Sans" panose="020B0606030504020204" pitchFamily="34" charset="0"/>
              </a:rPr>
              <a:t>Hartz</a:t>
            </a:r>
            <a:r>
              <a:rPr lang="ru-RU" sz="1100" dirty="0">
                <a:latin typeface="Open Sans" panose="020B0606030504020204" pitchFamily="34" charset="0"/>
                <a:ea typeface="Open Sans" panose="020B0606030504020204" pitchFamily="34" charset="0"/>
                <a:cs typeface="Open Sans" panose="020B0606030504020204" pitchFamily="34" charset="0"/>
              </a:rPr>
              <a:t> IV»), услуг и помощи в натуральной форме (§ 4 Книги II Социального кодекса). Цель всегда состоит в том, чтобы как можно быстрее покончить с состоянием нуждаемости в помощи, что отражено в формуле «поощряя и требуя», так как от получателей помощи ожидаются значительные усилия, а также личные жертвы для того, чтобы снова добиться независимого дохода.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ts val="12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Дети и подростки, проживающие со своими родителями, считаются нуждающимися. На них выплачивается так называемое социальное пособие, которое градируется в зависимости от возраста детей. В Германии многие несовершеннолетние страдают от бедности своих родителей (см. слайд 1.1.7). Несмотря на небольшое снижение показателей, в 2020 году в Германии около 2 миллионов детей и подростков из нуждающихся семей жили на социальные пособия от центров занятости - это больше, чем каждый седьмой ребенок соответствующей возрастной группы. В Бремене или Берлине доля несовершеннолетних, живущих на социальные пособия, составляет чуть менее одной трети от всех проживающих там несовершеннолетних.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ts val="12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 4 (2) Книги II Социального кодекса гласит: «... компетентные учреждения также работают над тем, чтобы дети и подростки имели доступ к существующим предложениям по участию в общественной жизни. С этой целью они сотрудничают со школами и детскими садами, организациями по помощи детям и подросткам, муниципалитетами и муниципальными ассоциациями, негосударственными организациями, клубами и объединениями и другими местными организациями. Они должны поддерживать родителей и соответствующим образом способствовать тому, чтобы дети и подростки по мере возможности получали поддержку в сфере образования и социализации». Для этого необходимо сотрудничество со службами помощи детям и подросткам.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ts val="12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Службы помощи детям и подросткам также взаимодействуют с центрами занятости, целью в данном случае является поддержка ищущих работу подростков в рамках профессиональной помощи молодежи в соответствии с § 13 Книги VIII Социального кодекса в процессе их вступления в трудовую жизнь (см. слайд 1.1.12).</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ts val="12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Однако там, где бедность среди детей и подростков является фоном, сопровождающим любые меры социально-педагогической помощи, все еще существуют пробелы. В 2018 году более 50 % детей, получивших помощь в воспитании, были из семей, получающих пособие </a:t>
            </a:r>
            <a:r>
              <a:rPr lang="ru-RU" sz="1100" dirty="0" err="1">
                <a:latin typeface="Open Sans" panose="020B0606030504020204" pitchFamily="34" charset="0"/>
                <a:ea typeface="Open Sans" panose="020B0606030504020204" pitchFamily="34" charset="0"/>
                <a:cs typeface="Open Sans" panose="020B0606030504020204" pitchFamily="34" charset="0"/>
              </a:rPr>
              <a:t>Hartz</a:t>
            </a:r>
            <a:r>
              <a:rPr lang="ru-RU" sz="1100" dirty="0">
                <a:latin typeface="Open Sans" panose="020B0606030504020204" pitchFamily="34" charset="0"/>
                <a:ea typeface="Open Sans" panose="020B0606030504020204" pitchFamily="34" charset="0"/>
                <a:cs typeface="Open Sans" panose="020B0606030504020204" pitchFamily="34" charset="0"/>
              </a:rPr>
              <a:t> IV. Для случаев определение в патронатную семью или воспитательное учреждение этот показатель составляет 64 %, а для социально-педагогической помощи семье - 63 %. (</a:t>
            </a:r>
            <a:r>
              <a:rPr lang="ru-RU" sz="1100" dirty="0" err="1">
                <a:latin typeface="Open Sans" panose="020B0606030504020204" pitchFamily="34" charset="0"/>
                <a:ea typeface="Open Sans" panose="020B0606030504020204" pitchFamily="34" charset="0"/>
                <a:cs typeface="Open Sans" panose="020B0606030504020204" pitchFamily="34" charset="0"/>
              </a:rPr>
              <a:t>Autorengruppe</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Kinder</a:t>
            </a:r>
            <a:r>
              <a:rPr lang="ru-RU" sz="1100" dirty="0">
                <a:latin typeface="Open Sans" panose="020B0606030504020204" pitchFamily="34" charset="0"/>
                <a:ea typeface="Open Sans" panose="020B0606030504020204" pitchFamily="34" charset="0"/>
                <a:cs typeface="Open Sans" panose="020B0606030504020204" pitchFamily="34" charset="0"/>
              </a:rPr>
              <a:t>- und </a:t>
            </a:r>
            <a:r>
              <a:rPr lang="ru-RU" sz="1100" dirty="0" err="1">
                <a:latin typeface="Open Sans" panose="020B0606030504020204" pitchFamily="34" charset="0"/>
                <a:ea typeface="Open Sans" panose="020B0606030504020204" pitchFamily="34" charset="0"/>
                <a:cs typeface="Open Sans" panose="020B0606030504020204" pitchFamily="34" charset="0"/>
              </a:rPr>
              <a:t>Jugendhilfe</a:t>
            </a:r>
            <a:r>
              <a:rPr lang="ru-RU" sz="1100" dirty="0">
                <a:latin typeface="Open Sans" panose="020B0606030504020204" pitchFamily="34" charset="0"/>
                <a:ea typeface="Open Sans" panose="020B0606030504020204" pitchFamily="34" charset="0"/>
                <a:cs typeface="Open Sans" panose="020B0606030504020204" pitchFamily="34" charset="0"/>
              </a:rPr>
              <a:t> 2019, стр. 71). Таким образом, сфера помощи в воспитании детей (см. слайды в разделе 2.3) представляет собой особую область работы, где речь идет о необходимости компенсировать последствия бедности для детей и подростков в социально-воспитательном плане, но без наличия в распоряжении службы помощи детям и подросткам инструментов для обеспечения материальной защищенности детей и подростков. Здесь существует значительный потенциал сотрудничества, но пока отсутствует диалог!</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Autorengruppe Kinder- und Jugendhilfestatistik (2019): Kinder- und Jugendhilfereport 2018. Eine kennzahlenbasierte Analyse, Opladen u. a.;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https://shop.budrich.de/wp-content/uploads/2019/01/9783847413400.pdf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18</a:t>
            </a:fld>
            <a:endParaRPr lang="de-DE"/>
          </a:p>
        </p:txBody>
      </p:sp>
    </p:spTree>
    <p:extLst>
      <p:ext uri="{BB962C8B-B14F-4D97-AF65-F5344CB8AC3E}">
        <p14:creationId xmlns:p14="http://schemas.microsoft.com/office/powerpoint/2010/main" val="2120578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8812411"/>
          </a:xfrm>
        </p:spPr>
        <p:txBody>
          <a:bodyPr/>
          <a:lstStyle/>
          <a:p>
            <a:pPr>
              <a:lnSpc>
                <a:spcPts val="12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Управлению по делам молодежи регулярно приходится участвовать в судебных процессах, как при рассмотрении дел судом по семейным вопросам, так и при рассмотрении правонарушений, совершенных подростками и молодыми совершеннолетними, ювенальным судом. Семейные и ювенальные суды не являются самостоятельными организациями, а представляют собой департаменты или отделы соответствующих районных судов в районах и городах.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ts val="12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Германии учреждение местных судов является обязанностью федеральных земель (статья 92 Основного закона - GG). Они приписаны к конкретным судебным округам соответствующим законом земли, призванным обеспечить общую доступность для граждан. В Германии насчитывается 638 местных судов, расположенных в 16 федеральных землях. В зависимости от территории подсудности местные суды сильно различаются по своим размерам: от нескольких до 100 судей в составе одного судебного органа. Судьи местных судов выполняют свои обязанности в качестве единоличных судей (§ 22 абзац 1 Закона о судебной конституции - GVG).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ts val="12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компетенцию местных судов входят гражданские дела, к которым относятся также семейные дела и дела о правах ребенка, и уголовные дела, которые также включают уголовные дела несовершеннолетних. Местный суд является судом первой инстанции. Вышестоящими инстанциями (для апелляций и серьезных уголовных преступлений) являются Земельный суд, Высший земельный суд и Федеральный Верховный суд или Федеральный конституционный суд.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ts val="1200"/>
              </a:lnSpc>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Семейные суды</a:t>
            </a:r>
            <a:r>
              <a:rPr lang="ru-RU" sz="1100" dirty="0">
                <a:latin typeface="Open Sans" panose="020B0606030504020204" pitchFamily="34" charset="0"/>
                <a:ea typeface="Open Sans" panose="020B0606030504020204" pitchFamily="34" charset="0"/>
                <a:cs typeface="Open Sans" panose="020B0606030504020204" pitchFamily="34" charset="0"/>
              </a:rPr>
              <a:t>, как отделы местного суда, рассматривают семейные дела в соответствии с § 111 Закона о судебном производстве по семейным делам и вопросам добровольной подсудности </a:t>
            </a:r>
            <a:r>
              <a:rPr lang="ru-RU" sz="1100" dirty="0" err="1">
                <a:latin typeface="Open Sans" panose="020B0606030504020204" pitchFamily="34" charset="0"/>
                <a:ea typeface="Open Sans" panose="020B0606030504020204" pitchFamily="34" charset="0"/>
                <a:cs typeface="Open Sans" panose="020B0606030504020204" pitchFamily="34" charset="0"/>
              </a:rPr>
              <a:t>FamFG</a:t>
            </a:r>
            <a:r>
              <a:rPr lang="ru-RU" sz="1100" dirty="0">
                <a:latin typeface="Open Sans" panose="020B0606030504020204" pitchFamily="34" charset="0"/>
                <a:ea typeface="Open Sans" panose="020B0606030504020204" pitchFamily="34" charset="0"/>
                <a:cs typeface="Open Sans" panose="020B0606030504020204" pitchFamily="34" charset="0"/>
              </a:rPr>
              <a:t> (из них к проблематике служб помощи детям и подросткам относятся: вопросы опеки после расставания/развода родителей, вопросы опеки в контексте угрозы благополучию ребенка, права доступа разлученных родителей, дела о защите от насилия, усыновление/удочерение, вопросы содержания и т.д.).</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ts val="1200"/>
              </a:lnSpc>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Ювенальные суды</a:t>
            </a:r>
            <a:r>
              <a:rPr lang="ru-RU" sz="1100" dirty="0">
                <a:latin typeface="Open Sans" panose="020B0606030504020204" pitchFamily="34" charset="0"/>
                <a:ea typeface="Open Sans" panose="020B0606030504020204" pitchFamily="34" charset="0"/>
                <a:cs typeface="Open Sans" panose="020B0606030504020204" pitchFamily="34" charset="0"/>
              </a:rPr>
              <a:t> - это отделы местного суда, которые, согласно § 39 Закона об осуществлении уголовного правосудия в отношении несовершеннолетних JGG, принимает решения по малозначительным уголовным преступлениям подростков (от 14 до 18 лет) и молодых совершеннолетних (от 18 до 21 года). Ювенальный судья отвечает за дела, по которым предполагается применение только воспитательных мер или временного лишения свободы.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ts val="12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Во всех таких случаях управление по делам молодежи, как специализированный орган, должно участвовать в судебном процессе в соответствии с процессуальными законами (</a:t>
            </a:r>
            <a:r>
              <a:rPr lang="ru-RU" sz="1100" dirty="0" err="1">
                <a:latin typeface="Open Sans" panose="020B0606030504020204" pitchFamily="34" charset="0"/>
                <a:ea typeface="Open Sans" panose="020B0606030504020204" pitchFamily="34" charset="0"/>
                <a:cs typeface="Open Sans" panose="020B0606030504020204" pitchFamily="34" charset="0"/>
              </a:rPr>
              <a:t>FamFG</a:t>
            </a:r>
            <a:r>
              <a:rPr lang="ru-RU" sz="1100" dirty="0">
                <a:latin typeface="Open Sans" panose="020B0606030504020204" pitchFamily="34" charset="0"/>
                <a:ea typeface="Open Sans" panose="020B0606030504020204" pitchFamily="34" charset="0"/>
                <a:cs typeface="Open Sans" panose="020B0606030504020204" pitchFamily="34" charset="0"/>
              </a:rPr>
              <a:t> и JGG) и согласно § 50 Книги VIII Социального кодекса (участие в процессе в суде по семейным делам) и § 52 Книги VIII Социального кодекса (участие в процессе в соответствии с Законом о ювенальном суде) (см. слайды 2.6.2 и 2.6.3). Оно вносит свой социально-педагогический опыт в судебные разбирательства, предоставляя экспертные заключения, а также предложения социально-педагогических мер и интервенционных стратегий.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ts val="1200"/>
              </a:lnSpc>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Münder, Johannes (Hrsg.) (2017): Kindeswohl zwischen Jugendhilfe und Justiz - Zur Entwicklung von Entscheidungsgrundlagen und Verfahren zur Sicherung des Kindeswohls zwischen Jugendämtern und Familiengerichten, Weinheim u. Basel.</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Höynck</a:t>
            </a:r>
            <a:r>
              <a:rPr lang="de-DE" sz="1100" dirty="0">
                <a:latin typeface="Open Sans" panose="020B0606030504020204" pitchFamily="34" charset="0"/>
                <a:ea typeface="Open Sans" panose="020B0606030504020204" pitchFamily="34" charset="0"/>
                <a:cs typeface="Open Sans" panose="020B0606030504020204" pitchFamily="34" charset="0"/>
              </a:rPr>
              <a:t>, Theresia (2016): Jugendhilfe im Strafverfahren/Jugendgerichtshilfe, in: Schröer, Wolfgang/Struck, Norbert/Wolff, Mechthild (Hrsg.), Handbuch Kinder- und Jugendhilfe, 2. Aufl., Weinheim u. Basel, S. 969−983.</a:t>
            </a:r>
          </a:p>
          <a:p>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19</a:t>
            </a:fld>
            <a:endParaRPr lang="de-DE" dirty="0"/>
          </a:p>
        </p:txBody>
      </p:sp>
    </p:spTree>
    <p:extLst>
      <p:ext uri="{BB962C8B-B14F-4D97-AF65-F5344CB8AC3E}">
        <p14:creationId xmlns:p14="http://schemas.microsoft.com/office/powerpoint/2010/main" val="3624712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78ACBB0-B8BD-7243-B5CA-EEE1A71994D0}" type="slidenum">
              <a:rPr lang="de-DE" smtClean="0"/>
              <a:t>2</a:t>
            </a:fld>
            <a:endParaRPr lang="de-DE"/>
          </a:p>
        </p:txBody>
      </p:sp>
    </p:spTree>
    <p:extLst>
      <p:ext uri="{BB962C8B-B14F-4D97-AF65-F5344CB8AC3E}">
        <p14:creationId xmlns:p14="http://schemas.microsoft.com/office/powerpoint/2010/main" val="3931449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3060883"/>
          </a:xfrm>
        </p:spPr>
        <p:txBody>
          <a:bodyPr/>
          <a:lstStyle/>
          <a:p>
            <a:pPr>
              <a:lnSpc>
                <a:spcPct val="1070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Ратифицировав в марте 2009 года Конвенцию ООН о правах инвалидов (КПИ), Германия взяла на себя обязательства по реализации содержащихся в ней прав человека - прописанных в части дискриминации в отношении лиц с ограниченными возможностями. С тех пор она стала действующим законодательством в Германии и должна выполняться всеми государственными органами, включая обязательство по Статье 7 (1) КПИ ООН - Дети-инвалиды, согласно которой «должны быть приняты все необходимые меры [для] обеспечения того, чтобы дети-инвалиды могли пользоваться всеми правами человека и основными свободами наравне с другими детьми». В последние годы усилия в этом направлении в значительной степени сосредоточены на обеспечении равных возможностей в сфере медицины и равного участия в образовании. Поскольку сектор образования находится в ведении федеральных земель, реализация равного участия детей и подростков с ограниченными возможностями в системе общего школьного образования (= инклюзивное обучение) происходит очень неоднородно по всей Германии. В целом, однако, можно констатировать, что состояние реализации положений Конвенции на сегодняшний день значительно отстает от ожиданий.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настоящее время все еще существует главное препятствие для реализации инклюзивных мер поддержки детей и молодежи: несмотря на то, что мандат помощи детям и подросткам (§ 1 Книги VIII Социального кодекса) распространяется на всех детей и подростков - и, следовательно, также на детей и подростков с ограниченными возможностями - подростки с физическими и/или умственными недостатками в настоящее время в значительной степени исключены из системы помощи детям и молодежи.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Причиной этого является разделительная линия, проходящая сквозь правовую систему в контексте мер индивидуальной социализации: только те дети или подростки, которые имеют исключительно психические отклонения или находятся под угрозой их возникновения, подпадают под действие системы помощи детям и подросткам. Если они имеют также физическую инвалидность и/или задержку в умственном развитии или им угрожает такая инвалидность, они находятся в ведении системы помощи в социальной адаптации в соответствии с Книгой IX Социального кодекса, отвечающей и за помощь всем взрослым людям с инвалидностью.</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 принятием «Закона о поддержке детей и молодежи» от 2021 года в Книге VIII Социального кодекса был взят курс на объединение помощи в социальной адаптации для всех молодых людей под эгидой помощи детям и подросткам, и определены шаги по его реализации. Для реализации установлен срок до 1 января 2028 года, но при условии, что не позднее 1 января 2027 года будет принят федеральный закон, содержащий (как минимум) конкретные положения о группе лиц, имеющих право на льготы, о виде и объеме льгот, о распределении расходов и о процедуре.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Нынешнее разграничение обязанностей между службой помощи детям и подросткам и помощью в социальной адаптации молодым людям с физическими и умственными недостатками часто приводит к взаимным заявлениям о </a:t>
            </a:r>
            <a:r>
              <a:rPr lang="ru-RU" sz="1100" dirty="0" err="1">
                <a:latin typeface="Open Sans" panose="020B0606030504020204" pitchFamily="34" charset="0"/>
                <a:ea typeface="Open Sans" panose="020B0606030504020204" pitchFamily="34" charset="0"/>
                <a:cs typeface="Open Sans" panose="020B0606030504020204" pitchFamily="34" charset="0"/>
              </a:rPr>
              <a:t>неподведомственности</a:t>
            </a:r>
            <a:r>
              <a:rPr lang="ru-RU" sz="1100" dirty="0">
                <a:latin typeface="Open Sans" panose="020B0606030504020204" pitchFamily="34" charset="0"/>
                <a:ea typeface="Open Sans" panose="020B0606030504020204" pitchFamily="34" charset="0"/>
                <a:cs typeface="Open Sans" panose="020B0606030504020204" pitchFamily="34" charset="0"/>
              </a:rPr>
              <a:t>. Кроме того, существует дискриминация, например дети с физическими или умственными недостатками часто упускаются из виду в мандате по защите прав (§ 8a Книга VIII Социального кодекса) - который должен распространяться на всех детей и подростков - несмотря на принципиально больший риск угрозы их благополучию. Ответственные специалисты часто не имеют достаточной подготовки для распознавания и устранения возможных угроз благополучию детей.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Обычные и инфраструктурные услуги служб помощи детям и подросткам (например, дневной уход за детьми или работа с молодежью), уже предоставляемые всем детям и подросткам в равной степени, еще не приобрели достаточно инклюзивный характер. Несмотря на то, что объединение обязанностей указанных служб планируется только в 2028 году, Закон о поддержке детей и молодежи от 2021 года уже предусматривает дальнейшее инклюзивное развитие в этих областях (см. также слайд 3.2.4).</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ts val="1200"/>
              </a:lnSpc>
              <a:spcAft>
                <a:spcPts val="12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Deutsches Institut für Menschenrechte (DIMR) (2019). Wer Inklusion will, sucht Wege – Zehn Jahre UN-Behindertenrechtskonvention in Deutschland, Analyse der Monitoring-Stelle UN-Behindertenrechtskonvention;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https://www.institut-fuer-menschenrechte.de/fileadmin/user_upload/Publikationen/ANALYSE/Wer_Inklusion_will_sucht_Wege_Zehn_Jahre_UN_BRK_in_Deutschland.pdf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Schönecker, Lydia/Müller-Fehling, Norbert (2019). Gleiches Recht für alle! Vielfalt und Besonderheiten einer Inklusiven Kinder- und Jugendhilfe, in: von zur </a:t>
            </a:r>
            <a:r>
              <a:rPr lang="de-DE" sz="1100" dirty="0" err="1">
                <a:latin typeface="Open Sans" panose="020B0606030504020204" pitchFamily="34" charset="0"/>
                <a:ea typeface="Open Sans" panose="020B0606030504020204" pitchFamily="34" charset="0"/>
                <a:cs typeface="Open Sans" panose="020B0606030504020204" pitchFamily="34" charset="0"/>
              </a:rPr>
              <a:t>Gathen</a:t>
            </a:r>
            <a:r>
              <a:rPr lang="de-DE" sz="1100" dirty="0">
                <a:latin typeface="Open Sans" panose="020B0606030504020204" pitchFamily="34" charset="0"/>
                <a:ea typeface="Open Sans" panose="020B0606030504020204" pitchFamily="34" charset="0"/>
                <a:cs typeface="Open Sans" panose="020B0606030504020204" pitchFamily="34" charset="0"/>
              </a:rPr>
              <a:t>, Marion/</a:t>
            </a:r>
            <a:r>
              <a:rPr lang="de-DE" sz="1100" dirty="0" err="1">
                <a:latin typeface="Open Sans" panose="020B0606030504020204" pitchFamily="34" charset="0"/>
                <a:ea typeface="Open Sans" panose="020B0606030504020204" pitchFamily="34" charset="0"/>
                <a:cs typeface="Open Sans" panose="020B0606030504020204" pitchFamily="34" charset="0"/>
              </a:rPr>
              <a:t>Meysen</a:t>
            </a:r>
            <a:r>
              <a:rPr lang="de-DE" sz="1100" dirty="0">
                <a:latin typeface="Open Sans" panose="020B0606030504020204" pitchFamily="34" charset="0"/>
                <a:ea typeface="Open Sans" panose="020B0606030504020204" pitchFamily="34" charset="0"/>
                <a:cs typeface="Open Sans" panose="020B0606030504020204" pitchFamily="34" charset="0"/>
              </a:rPr>
              <a:t>, Thomas/Koch, Josef (</a:t>
            </a:r>
            <a:r>
              <a:rPr lang="de-DE" sz="1100" dirty="0" err="1">
                <a:latin typeface="Open Sans" panose="020B0606030504020204" pitchFamily="34" charset="0"/>
                <a:ea typeface="Open Sans" panose="020B0606030504020204" pitchFamily="34" charset="0"/>
                <a:cs typeface="Open Sans" panose="020B0606030504020204" pitchFamily="34" charset="0"/>
              </a:rPr>
              <a:t>Hrsg</a:t>
            </a:r>
            <a:r>
              <a:rPr lang="de-DE" sz="1100" dirty="0">
                <a:latin typeface="Open Sans" panose="020B0606030504020204" pitchFamily="34" charset="0"/>
                <a:ea typeface="Open Sans" panose="020B0606030504020204" pitchFamily="34" charset="0"/>
                <a:cs typeface="Open Sans" panose="020B0606030504020204" pitchFamily="34" charset="0"/>
              </a:rPr>
              <a:t>), Vorwärts, aber nicht vergessen! Entwicklungslinien und Perspektiven in der Kinder- und Jugendhilfe, Weinheim, S. 97−105.</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Schönecker, Lydia (2017). Inklusive Weiterentwicklung der Kinder- und Jugendhilfe – Von der Konstruktion zweier Hilfesysteme unter einem Dach und den dafür zu betrachtenden Zwischenräumen. Das Jugendamt (</a:t>
            </a:r>
            <a:r>
              <a:rPr lang="de-DE" sz="1100" dirty="0" err="1">
                <a:latin typeface="Open Sans" panose="020B0606030504020204" pitchFamily="34" charset="0"/>
                <a:ea typeface="Open Sans" panose="020B0606030504020204" pitchFamily="34" charset="0"/>
                <a:cs typeface="Open Sans" panose="020B0606030504020204" pitchFamily="34" charset="0"/>
              </a:rPr>
              <a:t>JAmt</a:t>
            </a:r>
            <a:r>
              <a:rPr lang="de-DE" sz="1100" dirty="0">
                <a:latin typeface="Open Sans" panose="020B0606030504020204" pitchFamily="34" charset="0"/>
                <a:ea typeface="Open Sans" panose="020B0606030504020204" pitchFamily="34" charset="0"/>
                <a:cs typeface="Open Sans" panose="020B0606030504020204" pitchFamily="34" charset="0"/>
              </a:rPr>
              <a:t>) Heft 10, S. 470−475.</a:t>
            </a:r>
          </a:p>
        </p:txBody>
      </p:sp>
      <p:sp>
        <p:nvSpPr>
          <p:cNvPr id="4" name="Foliennummernplatzhalter 3"/>
          <p:cNvSpPr>
            <a:spLocks noGrp="1"/>
          </p:cNvSpPr>
          <p:nvPr>
            <p:ph type="sldNum" sz="quarter" idx="10"/>
          </p:nvPr>
        </p:nvSpPr>
        <p:spPr/>
        <p:txBody>
          <a:bodyPr/>
          <a:lstStyle/>
          <a:p>
            <a:fld id="{178ACBB0-B8BD-7243-B5CA-EEE1A71994D0}" type="slidenum">
              <a:rPr lang="de-DE" smtClean="0"/>
              <a:t>20</a:t>
            </a:fld>
            <a:endParaRPr lang="de-DE"/>
          </a:p>
        </p:txBody>
      </p:sp>
    </p:spTree>
    <p:extLst>
      <p:ext uri="{BB962C8B-B14F-4D97-AF65-F5344CB8AC3E}">
        <p14:creationId xmlns:p14="http://schemas.microsoft.com/office/powerpoint/2010/main" val="499524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0900643"/>
          </a:xfrm>
        </p:spPr>
        <p:txBody>
          <a:bodyPr/>
          <a:lstStyle/>
          <a:p>
            <a:pPr>
              <a:lnSpc>
                <a:spcPct val="115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Цифровые медиа стали естественной частью жизни детей и подростков и во многом определяют повседневную жизнь в семьях. Однако цифровые медиа повсеместно присутствуют и в мире труда и, таким образом, также формируют профессиональную деятельность в контексте помощи детям и подросткам. Поэтому тема цифровизации - в контексте помощи детям и подросткам - связана сегодня и в будущем со значительными вызовами с трёх точек зрения: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lnSpc>
                <a:spcPct val="115000"/>
              </a:lnSpc>
              <a:spcAft>
                <a:spcPts val="600"/>
              </a:spcAft>
              <a:buFont typeface="+mj-lt"/>
              <a:buAutoNum type="arabicPeriod"/>
            </a:pPr>
            <a:r>
              <a:rPr lang="ru-RU" sz="1100" dirty="0">
                <a:latin typeface="Open Sans" panose="020B0606030504020204" pitchFamily="34" charset="0"/>
                <a:ea typeface="Open Sans" panose="020B0606030504020204" pitchFamily="34" charset="0"/>
                <a:cs typeface="Open Sans" panose="020B0606030504020204" pitchFamily="34" charset="0"/>
              </a:rPr>
              <a:t>С одной стороны, цифровые медиа и их использование оказывают значительное влияние на жизненный мир детей, подростков и семей. Это не может остаться без последствий для социальной педагогической деятельности, ориентированной на жизненный мир. Однако возможности для решения задач развития детей и подростков, заложенные в цифровизации (приобретение, поддержание и культивирование дружеских отношений в группах сверстников, формирование индивидуально выбранных, хотя и виртуально созданных, пространств обучения и опыта и т.д.), сопровождаются определенными рисками и потенциальными опасностями (</a:t>
            </a:r>
            <a:r>
              <a:rPr lang="ru-RU" sz="1100" dirty="0" err="1">
                <a:latin typeface="Open Sans" panose="020B0606030504020204" pitchFamily="34" charset="0"/>
                <a:ea typeface="Open Sans" panose="020B0606030504020204" pitchFamily="34" charset="0"/>
                <a:cs typeface="Open Sans" panose="020B0606030504020204" pitchFamily="34" charset="0"/>
              </a:rPr>
              <a:t>кибербуллинг</a:t>
            </a:r>
            <a:r>
              <a:rPr lang="ru-RU" sz="1100" dirty="0">
                <a:latin typeface="Open Sans" panose="020B0606030504020204" pitchFamily="34" charset="0"/>
                <a:ea typeface="Open Sans" panose="020B0606030504020204" pitchFamily="34" charset="0"/>
                <a:cs typeface="Open Sans" panose="020B0606030504020204" pitchFamily="34" charset="0"/>
              </a:rPr>
              <a:t>, формирование «эхо-камер», доступ к порнографическому и/или прославляющему насилие контенту и т.д.). Это далеко ещё не завершенное развитие должно быть принято службами помощи детям и подросткам как рамочное условие взросления, критически осмыслено и конструктивно переработано в целях такого воспитания подростков, которое позволит им стать самоопределяющимися, ответственными личностями, способными жить в обществе (ср. также § 1 </a:t>
            </a:r>
            <a:r>
              <a:rPr lang="ru-RU" sz="1100" dirty="0" err="1">
                <a:latin typeface="Open Sans" panose="020B0606030504020204" pitchFamily="34" charset="0"/>
                <a:ea typeface="Open Sans" panose="020B0606030504020204" pitchFamily="34" charset="0"/>
                <a:cs typeface="Open Sans" panose="020B0606030504020204" pitchFamily="34" charset="0"/>
              </a:rPr>
              <a:t>абз</a:t>
            </a:r>
            <a:r>
              <a:rPr lang="ru-RU" sz="1100" dirty="0">
                <a:latin typeface="Open Sans" panose="020B0606030504020204" pitchFamily="34" charset="0"/>
                <a:ea typeface="Open Sans" panose="020B0606030504020204" pitchFamily="34" charset="0"/>
                <a:cs typeface="Open Sans" panose="020B0606030504020204" pitchFamily="34" charset="0"/>
              </a:rPr>
              <a:t>. 1 Книги VIII Социального кодекса). В контексте превентивной/воспитательной защиты детей и подростков (см. слайд 2.2.3), в будущем перед службами помощи детям и подросткам будут вставать все более сложные задачи. В частности, на стыке со школами (см. слайд 1.1.11) центральным вопросом будет обучение детей, молодежи и родителей навыкам работы с цифровыми медиа.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lnSpc>
                <a:spcPct val="115000"/>
              </a:lnSpc>
              <a:spcAft>
                <a:spcPts val="600"/>
              </a:spcAft>
              <a:buFont typeface="+mj-lt"/>
              <a:buAutoNum type="arabicPeriod"/>
            </a:pPr>
            <a:r>
              <a:rPr lang="ru-RU" sz="1100" dirty="0">
                <a:latin typeface="Open Sans" panose="020B0606030504020204" pitchFamily="34" charset="0"/>
                <a:ea typeface="Open Sans" panose="020B0606030504020204" pitchFamily="34" charset="0"/>
                <a:cs typeface="Open Sans" panose="020B0606030504020204" pitchFamily="34" charset="0"/>
              </a:rPr>
              <a:t>Во-вторых, цифровизация все больше влияет на формирование социально-педагогических мер поддержки - от уже давно практикуемого онлайн-консультирования до создания консультационных центров по вопросам воспитания или амбулаторной помощи в воспитании (например, в контексте работы с родителями), вплоть до все более развитых концепций «цифровых молодежных центров». Цифровизация предлагаемых мер поддержки открывает множество возможностей во всем спектре работы в сфере помощи детям и подросткам. В то же время она несет с собой и риски, например, если вспомнить все более активные попытки, предпринимаемые также и в сфере защиты детей, разработать и использовать цифровые руководства по принятию решений, основанные на статистических расчетах риска или на логике алгоритмов. Такие попытки не остаются без влияния на образ мышления специалистов в этой области.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lnSpc>
                <a:spcPct val="115000"/>
              </a:lnSpc>
              <a:spcAft>
                <a:spcPts val="600"/>
              </a:spcAft>
              <a:buFont typeface="+mj-lt"/>
              <a:buAutoNum type="arabicPeriod"/>
            </a:pPr>
            <a:r>
              <a:rPr lang="ru-RU" sz="1100" dirty="0">
                <a:latin typeface="Open Sans" panose="020B0606030504020204" pitchFamily="34" charset="0"/>
                <a:ea typeface="Open Sans" panose="020B0606030504020204" pitchFamily="34" charset="0"/>
                <a:cs typeface="Open Sans" panose="020B0606030504020204" pitchFamily="34" charset="0"/>
              </a:rPr>
              <a:t>В-третьих, информационно-коммуникационные технологии меняют организационные методы работы в социальных службах и учреждениях по помощи детям и подросткам, касательно как внутренней административной организации (например, цифровой документооборот, децентрализованные удаленные рабочие места, онлайн-совещания, организация распределения расходов), так и управления структурами, например, сотрудничество между государственными и негосударственными организациями, разработка способов финансирования или развитие качества.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15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Участникам деятельности в сфере помощи детям и подросткам предстоит иметь дело со всеми тремя аспектами темы «Развитие СМИ и цифровизация».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15000"/>
              </a:lnSpc>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Alfert</a:t>
            </a:r>
            <a:r>
              <a:rPr lang="de-DE" sz="1100" dirty="0">
                <a:latin typeface="Open Sans" panose="020B0606030504020204" pitchFamily="34" charset="0"/>
                <a:ea typeface="Open Sans" panose="020B0606030504020204" pitchFamily="34" charset="0"/>
                <a:cs typeface="Open Sans" panose="020B0606030504020204" pitchFamily="34" charset="0"/>
              </a:rPr>
              <a:t>, Nicole (2018): Medien, in: Böllert, Karin (Hrsg.), Kompendium Kinder- und Jugendhilfe Bd. 1, Wiesbaden, S. 527−552.</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Bundesministerium für Familie, Senioren, Frauen und Jugend (Hrsg.) (2017): 15. Kinder- und Jugendbericht. Bericht über die Lebenssituation junger Menschen und die Leistungen der Kinder- und Jugendhilfe in Deutschland, Berlin;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https://www.bmfsfj.de/resource/blob/115438/d7ed644e1b7fac4f9266191459903c62/15-kinder-und-jugendbericht-bundestagsdrucksache-data.pdf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Lange, Andreas/</a:t>
            </a:r>
            <a:r>
              <a:rPr lang="de-DE" sz="1100" dirty="0" err="1">
                <a:latin typeface="Open Sans" panose="020B0606030504020204" pitchFamily="34" charset="0"/>
                <a:ea typeface="Open Sans" panose="020B0606030504020204" pitchFamily="34" charset="0"/>
                <a:cs typeface="Open Sans" panose="020B0606030504020204" pitchFamily="34" charset="0"/>
              </a:rPr>
              <a:t>Klimsa</a:t>
            </a:r>
            <a:r>
              <a:rPr lang="de-DE" sz="1100" dirty="0">
                <a:latin typeface="Open Sans" panose="020B0606030504020204" pitchFamily="34" charset="0"/>
                <a:ea typeface="Open Sans" panose="020B0606030504020204" pitchFamily="34" charset="0"/>
                <a:cs typeface="Open Sans" panose="020B0606030504020204" pitchFamily="34" charset="0"/>
              </a:rPr>
              <a:t>, Anja (2019): Medien in der Sozialen Arbeit, Stuttgart.</a:t>
            </a:r>
          </a:p>
        </p:txBody>
      </p:sp>
      <p:sp>
        <p:nvSpPr>
          <p:cNvPr id="4" name="Foliennummernplatzhalter 3"/>
          <p:cNvSpPr>
            <a:spLocks noGrp="1"/>
          </p:cNvSpPr>
          <p:nvPr>
            <p:ph type="sldNum" sz="quarter" idx="10"/>
          </p:nvPr>
        </p:nvSpPr>
        <p:spPr/>
        <p:txBody>
          <a:bodyPr/>
          <a:lstStyle/>
          <a:p>
            <a:fld id="{178ACBB0-B8BD-7243-B5CA-EEE1A71994D0}" type="slidenum">
              <a:rPr lang="de-DE" smtClean="0"/>
              <a:t>21</a:t>
            </a:fld>
            <a:endParaRPr lang="de-DE"/>
          </a:p>
        </p:txBody>
      </p:sp>
    </p:spTree>
    <p:extLst>
      <p:ext uri="{BB962C8B-B14F-4D97-AF65-F5344CB8AC3E}">
        <p14:creationId xmlns:p14="http://schemas.microsoft.com/office/powerpoint/2010/main" val="97640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 немецком обществе можно выделить ряд особенностей, которые характеризуют очень разные жизненные ситуации и культурные ориентации людей (ср. слайды 1.1.4 - 1.1.9). Такими особенностями, помимо различного миграционного фона, который является доминирующей темой (более одной трети несовершеннолетних в Германии имеют миграционный фон, связанный с очень разными странами происхождения), являются, например, этническое или религиозное происхождение, материальное положение (почти одна пятая часть живет за чертой бедности на государственные социальные пособия), состояние здоровья или ограниченный статус из-за инвалидности, а также пол. Таким образом, службам помощи детям и подросткам в Германии приходится иметь дело с множеством различных историй жизни, моделей преодоления жизненных трудностей и обретения жизненных шансов молодых людей (и их родителей).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15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Поэтому службы помощи детям и подросткам обязаны принимать во внимание различия между индивидуальными жизненными мирами своих адресатов и учитывать их разнообразный биографический опыт, а также их социальные и культурные ориентиры. Они должны учитывать разнообразие и находить соответствующие способы доступа к этим адресатам и предлагать меры поддержки, которые полагают доступными, приемлемыми и полезными в соответствующих условиях, а также адаптированными к повседневной жизни адресатов помощи.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15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Учреждения и специалисты служб помощи детям и подросткам сталкиваются с различными проблемами. С одной стороны, при разработке мер поддержки необходимо дифференцированно анализировать и осмысливать различные жизненные ситуации подростков. Кроме того, при разработке мероприятий в области образования, содействия, социализации и помощи необходимо обращать внимание на их доступность для людей с различным культурным происхождением и на то, как эти мероприятия могут быть совместимы с индивидуальными и социальными потребностями соответствующих адресатов. Наконец, в качестве основы для этого необходимо содействовать структурному межкультурному </a:t>
            </a:r>
            <a:r>
              <a:rPr lang="ru-RU" sz="1100" dirty="0" err="1">
                <a:latin typeface="Open Sans" panose="020B0606030504020204" pitchFamily="34" charset="0"/>
                <a:ea typeface="Open Sans" panose="020B0606030504020204" pitchFamily="34" charset="0"/>
                <a:cs typeface="Open Sans" panose="020B0606030504020204" pitchFamily="34" charset="0"/>
              </a:rPr>
              <a:t>самооткрытию</a:t>
            </a:r>
            <a:r>
              <a:rPr lang="ru-RU" sz="1100" dirty="0">
                <a:latin typeface="Open Sans" panose="020B0606030504020204" pitchFamily="34" charset="0"/>
                <a:ea typeface="Open Sans" panose="020B0606030504020204" pitchFamily="34" charset="0"/>
                <a:cs typeface="Open Sans" panose="020B0606030504020204" pitchFamily="34" charset="0"/>
              </a:rPr>
              <a:t> организаций, а также развивать и закреплять у их сотрудников в качестве ключевой квалификации межкультурные компетенции, обеспечивающие способность к восприятию многообразия.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15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С одной стороны, дифференцированные профессиональные действия направлены на то, чтобы члены различных субкультур (и особенно обездоленные) могли в равной степени осуществлять свои права граждан демократического государства как в обществе, так и в качестве адресатов помощи со стороны служб помощи детям и подросткам. Для этого сотрудникам этих служб необходимо обладать особой профессиональной нравственной позицией, основанной на уважении и признании различных жизненных ситуаций и создающей, таким образом, основу для того, чтобы группы и отдельные лица - при поддержке служб помощи детям и подросткам - могли представлять свои интересы.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15000"/>
              </a:lnSpc>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Schröer, Hubertus (2019): ASD als interkultureller Sozialer Dienst, in: </a:t>
            </a:r>
            <a:r>
              <a:rPr lang="de-DE" sz="1100" dirty="0" err="1">
                <a:latin typeface="Open Sans" panose="020B0606030504020204" pitchFamily="34" charset="0"/>
                <a:ea typeface="Open Sans" panose="020B0606030504020204" pitchFamily="34" charset="0"/>
                <a:cs typeface="Open Sans" panose="020B0606030504020204" pitchFamily="34" charset="0"/>
              </a:rPr>
              <a:t>Merchel</a:t>
            </a:r>
            <a:r>
              <a:rPr lang="de-DE" sz="1100" dirty="0">
                <a:latin typeface="Open Sans" panose="020B0606030504020204" pitchFamily="34" charset="0"/>
                <a:ea typeface="Open Sans" panose="020B0606030504020204" pitchFamily="34" charset="0"/>
                <a:cs typeface="Open Sans" panose="020B0606030504020204" pitchFamily="34" charset="0"/>
              </a:rPr>
              <a:t>, Joachim (Hrsg.), Handbuch ASD, 3. Auflage, München, S. 159−171.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Schweitzer, Helmuth (2016): Migration und Integration, in: Schröer, Wolfgang/Struck, Norbert/Wolff, Mechthild (Hrsg.), Handbuch Kinder- und Jugendhilfe, Weinheim u. Basel, S. 1285−1331.</a:t>
            </a:r>
          </a:p>
          <a:p>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22</a:t>
            </a:fld>
            <a:endParaRPr lang="de-DE"/>
          </a:p>
        </p:txBody>
      </p:sp>
    </p:spTree>
    <p:extLst>
      <p:ext uri="{BB962C8B-B14F-4D97-AF65-F5344CB8AC3E}">
        <p14:creationId xmlns:p14="http://schemas.microsoft.com/office/powerpoint/2010/main" val="3393559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78ACBB0-B8BD-7243-B5CA-EEE1A71994D0}" type="slidenum">
              <a:rPr lang="de-DE" smtClean="0"/>
              <a:t>23</a:t>
            </a:fld>
            <a:endParaRPr lang="de-DE"/>
          </a:p>
        </p:txBody>
      </p:sp>
    </p:spTree>
    <p:extLst>
      <p:ext uri="{BB962C8B-B14F-4D97-AF65-F5344CB8AC3E}">
        <p14:creationId xmlns:p14="http://schemas.microsoft.com/office/powerpoint/2010/main" val="2194748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6148115"/>
          </a:xfrm>
        </p:spPr>
        <p:txBody>
          <a:bodyPr/>
          <a:lstStyle/>
          <a:p>
            <a:pPr>
              <a:lnSpc>
                <a:spcPct val="1070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Федеративная Республика Германия является республиканским, демократическим и социальным правовым государством (статья 28 (1) Основного закона). Конституционно принцип верховенства закона закреплен, в частности, в статье 20 (3) Основного закона, согласно которой законодательная власть определяется конституционным порядком, а исполнительная власть и судебная власть - законом и правосудием. К наиболее важным его проявлениям относятся: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15000"/>
              </a:lnSpc>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Прямая привязка всех государственных органов к основным правам согласно Основному закону: ст. 1 п. 3 GG: «Следующие основные права определяют законодательство, исполнительную власть и юрисдикцию в качестве непосредственно применимого права».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15000"/>
              </a:lnSpc>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Вся государственная власть определена рамками права и закона (статья 20 (3) Основного закона) и не может вмешиваться в права граждан по своему усмотрению, а только на основании законов (оговорка о праве). Законы, затрагивающие основные права, должны иметь общее действие и не могут применяться в отдельно взятом случае (Статья 19(1) ПГ). Все вмешательства государства в права личности должны соответствовать принципу соразмерности, т.е. они должны быть уместными, необходимыми и подходящими с учетом поставленной цели, т.е. исходить из отсутствия более мягких, менее обременительных средств, чем предпринятое вмешательство (запрет чрезмерности).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15000"/>
              </a:lnSpc>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Государственная власть подчиняется принципу разделения властей (ст. 20 п. 2 GG), т.е. законодательство (законодательная власть) осуществляется парламентами (федеральным или земельными), исполнительная власть осуществляется правительством или администрацией, а юрисдикция (судебная власть) возложена на суды.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15000"/>
              </a:lnSpc>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В случае любого вида государственного вмешательства граждане имеют право на судебное рассмотрение (статья 19 (4) Основного закона) независимыми судьями, которые подчиняются только закону (статья 97 (1) Основного закона). Кроме того, каждый имеет право на справедливое рассмотрение дела в суде (статья 103 (1) Основного закона), и еще до начала судебного разбирательства должно быть установлено, какой судья несет ответственность за вынесенное решение (статья 101 (1) Основного закона).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Bef>
                <a:spcPts val="1200"/>
              </a:spcBef>
              <a:spcAft>
                <a:spcPts val="12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Grundgesetz der Bundesrepublik Deutschland;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https://www.bpb.de/nachschlagen/gesetze/grundgesetz</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p:txBody>
      </p:sp>
      <p:sp>
        <p:nvSpPr>
          <p:cNvPr id="4" name="Foliennummernplatzhalter 3"/>
          <p:cNvSpPr>
            <a:spLocks noGrp="1"/>
          </p:cNvSpPr>
          <p:nvPr>
            <p:ph type="sldNum" sz="quarter" idx="10"/>
          </p:nvPr>
        </p:nvSpPr>
        <p:spPr/>
        <p:txBody>
          <a:bodyPr/>
          <a:lstStyle/>
          <a:p>
            <a:fld id="{178ACBB0-B8BD-7243-B5CA-EEE1A71994D0}" type="slidenum">
              <a:rPr lang="de-DE" smtClean="0"/>
              <a:t>24</a:t>
            </a:fld>
            <a:endParaRPr lang="de-DE"/>
          </a:p>
        </p:txBody>
      </p:sp>
    </p:spTree>
    <p:extLst>
      <p:ext uri="{BB962C8B-B14F-4D97-AF65-F5344CB8AC3E}">
        <p14:creationId xmlns:p14="http://schemas.microsoft.com/office/powerpoint/2010/main" val="1960745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9244459"/>
          </a:xfrm>
        </p:spPr>
        <p:txBody>
          <a:bodyPr/>
          <a:lstStyle/>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Идея социального государства берет свое начало в социальном вопросе 19 века. Он был призван обеспечить регулирующий принцип социальных последствий либерально-капиталистической экономической системы. Принцип социального государства призван создать материальные условия для того, чтобы права свободы также могли быть реально использованы каждым человеком.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Дискурс по конституционному праву по-прежнему касается противоречий между индивидуальными свободами и социальными правами.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Во всех европейских конституциях права свободы (принцип верховенства закона) получили большую конституционную конкретизацию, чем социальные права (принцип государства всеобщего благосостояния). По сравнению с некоторыми другими европейскими конституциями Основной закон практически не конкретизировал основные социальные права, а ограничился определением принципа государства всеобщего благосостояния как государственной цели. Таким образом, конкретизация этого обязательства возлагается, в частности, на законодательную власть и, в конечном счете, подлежит контролю высшего немецкого суда (Федерального конституционного суда).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Современная форма социального государства проявляется во множестве правовых норм, прежде всего, в тринадцати томах Социального кодекса (Книге I Социального кодекса, Книге XII Социального кодекса и Книге XIV Социального кодекса), каждый из которых регулирует отдельные области права - от материального обеспечения, медицинского страхования и страхования долгосрочного ухода до помощи детям и подросткам (Книга VIII Социального кодекса). Кроме того, существуют и другие правовые нормы, приверженные принципу социального государства. К ним относятся права на защиту и права участия работников, а также системы социального обеспечения, и отдельные части налоговой и экономической политики.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Меры социальной поддержки финансируются частично за счет налоговых поступлений (например, социальное обеспечение детей и молодежи, социальная помощь), частично за счет социального страхования (см. слайды 1.2.6 и 1.3.3), частично за счет собственных средств независимых организаций (например, пожертвования, церковные сборы, лотерейные фонды). Социальное страхование предназначено для снижения типичных жизненных рисков (безработица, болезнь, несчастный случай, обеспечение по старости, необходимость в долгосрочном уходе). Их взносы обычно выплачиваются совместно работодателями и работниками.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Развитие социального государства сопровождается фундаментальным дискурсом о «кризисе государства благосостояния», который, по сути, вращается вокруг возможности финансирования возрастающих мер социальной поддержки и их влияния на экономическую активность, а также вокруг соотношения между социальным обеспечением и индивидуальной ответственностью граждан, которое постоянно балансируется. На этом фоне с начала прошлого века в социальной политике используется термин «активирующего социального государства» в попытке перейти к большей личной ответственности граждан (руководящий принцип: «поощряя и требуя»).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80340" indent="-180340">
              <a:lnSpc>
                <a:spcPct val="107000"/>
              </a:lnSpc>
              <a:spcBef>
                <a:spcPts val="600"/>
              </a:spcBef>
              <a:spcAft>
                <a:spcPts val="12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fontAlgn="base"/>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fontAlgn="base">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Butterwegge</a:t>
            </a:r>
            <a:r>
              <a:rPr lang="de-DE" sz="1100" dirty="0">
                <a:latin typeface="Open Sans" panose="020B0606030504020204" pitchFamily="34" charset="0"/>
                <a:ea typeface="Open Sans" panose="020B0606030504020204" pitchFamily="34" charset="0"/>
                <a:cs typeface="Open Sans" panose="020B0606030504020204" pitchFamily="34" charset="0"/>
              </a:rPr>
              <a:t>, Christoph (2018): Krise und Zukunft des Sozialstaates, 6. Aufl., Wiesbaden.</a:t>
            </a:r>
          </a:p>
          <a:p>
            <a:pPr marL="171450" indent="-171450" fontAlgn="base">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Krapf, Manfred (2019): Der deutsche Sozialstaat seit der Jahrhundertwende, Darmstadt.</a:t>
            </a:r>
          </a:p>
          <a:p>
            <a:pPr marL="171450" indent="-171450" fontAlgn="base">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Schmidt, Manfred G. (2012): Der deutsche Sozialstaat – Geschichte und Gegenwart, München.</a:t>
            </a:r>
          </a:p>
        </p:txBody>
      </p:sp>
      <p:sp>
        <p:nvSpPr>
          <p:cNvPr id="4" name="Foliennummernplatzhalter 3"/>
          <p:cNvSpPr>
            <a:spLocks noGrp="1"/>
          </p:cNvSpPr>
          <p:nvPr>
            <p:ph type="sldNum" sz="quarter" idx="10"/>
          </p:nvPr>
        </p:nvSpPr>
        <p:spPr/>
        <p:txBody>
          <a:bodyPr/>
          <a:lstStyle/>
          <a:p>
            <a:fld id="{178ACBB0-B8BD-7243-B5CA-EEE1A71994D0}" type="slidenum">
              <a:rPr lang="de-DE" smtClean="0"/>
              <a:t>25</a:t>
            </a:fld>
            <a:endParaRPr lang="de-DE" dirty="0"/>
          </a:p>
        </p:txBody>
      </p:sp>
    </p:spTree>
    <p:extLst>
      <p:ext uri="{BB962C8B-B14F-4D97-AF65-F5344CB8AC3E}">
        <p14:creationId xmlns:p14="http://schemas.microsoft.com/office/powerpoint/2010/main" val="3317912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0153" y="4438127"/>
            <a:ext cx="5486400" cy="8524379"/>
          </a:xfrm>
        </p:spPr>
        <p:txBody>
          <a:bodyPr/>
          <a:lstStyle/>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Демократические структуры в Германии характеризуются тремя аспектами: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mj-lt"/>
              <a:buAutoNum type="arabicPeriod"/>
            </a:pPr>
            <a:r>
              <a:rPr lang="ru-RU" sz="1100" dirty="0">
                <a:latin typeface="Open Sans" panose="020B0606030504020204" pitchFamily="34" charset="0"/>
                <a:ea typeface="Open Sans" panose="020B0606030504020204" pitchFamily="34" charset="0"/>
                <a:cs typeface="Open Sans" panose="020B0606030504020204" pitchFamily="34" charset="0"/>
              </a:rPr>
              <a:t>Форма правления Федеративной Республики Германия - демократия. Вся государственная власть исходит от народа, согласно статье 20 (1) Основного закона. Характерной чертой этой демократии является то, что парламент - Бундестаг - избирается всеобщим, прямым, свободным, равным и тайным голосованием. Все немцы старше 18 лет имеют право голосовать (активное избирательное право). Они также имеют право быть избранными (пассивное избирательное право), если они являются гражданами Германии не менее одного года. Выборы в Бундестаг должны проводиться каждые четыре года.</a:t>
            </a:r>
            <a:br>
              <a:rPr lang="ru-RU" sz="1100" dirty="0">
                <a:latin typeface="Open Sans" panose="020B0606030504020204" pitchFamily="34" charset="0"/>
                <a:ea typeface="Open Sans" panose="020B0606030504020204" pitchFamily="34" charset="0"/>
                <a:cs typeface="Open Sans" panose="020B0606030504020204" pitchFamily="34" charset="0"/>
              </a:rPr>
            </a:br>
            <a:br>
              <a:rPr lang="ru-RU" sz="1100" dirty="0">
                <a:latin typeface="Open Sans" panose="020B0606030504020204" pitchFamily="34" charset="0"/>
                <a:ea typeface="Open Sans" panose="020B0606030504020204" pitchFamily="34" charset="0"/>
                <a:cs typeface="Open Sans" panose="020B0606030504020204" pitchFamily="34" charset="0"/>
              </a:rPr>
            </a:br>
            <a:r>
              <a:rPr lang="ru-RU" sz="1100" dirty="0">
                <a:latin typeface="Open Sans" panose="020B0606030504020204" pitchFamily="34" charset="0"/>
                <a:ea typeface="Open Sans" panose="020B0606030504020204" pitchFamily="34" charset="0"/>
                <a:cs typeface="Open Sans" panose="020B0606030504020204" pitchFamily="34" charset="0"/>
              </a:rPr>
              <a:t>Аналогичная ситуация существует и в парламентах 16 федеральных земель. В некоторых землях право голоса имеют все граждане Германии старше 16 лет.</a:t>
            </a:r>
            <a:br>
              <a:rPr lang="ru-RU" sz="1100" dirty="0">
                <a:latin typeface="Open Sans" panose="020B0606030504020204" pitchFamily="34" charset="0"/>
                <a:ea typeface="Open Sans" panose="020B0606030504020204" pitchFamily="34" charset="0"/>
                <a:cs typeface="Open Sans" panose="020B0606030504020204" pitchFamily="34" charset="0"/>
              </a:rPr>
            </a:b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mj-lt"/>
              <a:buAutoNum type="arabicPeriod"/>
            </a:pPr>
            <a:r>
              <a:rPr lang="ru-RU" sz="1100" dirty="0">
                <a:latin typeface="Open Sans" panose="020B0606030504020204" pitchFamily="34" charset="0"/>
                <a:ea typeface="Open Sans" panose="020B0606030504020204" pitchFamily="34" charset="0"/>
                <a:cs typeface="Open Sans" panose="020B0606030504020204" pitchFamily="34" charset="0"/>
              </a:rPr>
              <a:t>Другим определяющим элементом демократии является партийный плюрализм. Статус партий определен в статье 21 Основного закона: «(1) Партии участвуют в формировании политической воли народа. Они могут быть основаны свободно. Их внутренняя организация должна соответствовать демократическим принципам. Они обязаны давать публичный отчет о происхождении и использовании своих средств и своего имущества. (2) Партии, которые своими целями или поведением своих сторонников стремятся ослабить или уничтожить свободный демократический основной порядок государства или поставить под угрозу существование Федеративной Республики Германия, являются неконституционными. Федеральный конституционный суд обязан принять решение о их неконституционности».</a:t>
            </a:r>
            <a:br>
              <a:rPr lang="ru-RU" sz="1100" dirty="0">
                <a:latin typeface="Open Sans" panose="020B0606030504020204" pitchFamily="34" charset="0"/>
                <a:ea typeface="Open Sans" panose="020B0606030504020204" pitchFamily="34" charset="0"/>
                <a:cs typeface="Open Sans" panose="020B0606030504020204" pitchFamily="34" charset="0"/>
              </a:rPr>
            </a:b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800"/>
              </a:spcAft>
              <a:buFont typeface="+mj-lt"/>
              <a:buAutoNum type="arabicPeriod"/>
            </a:pPr>
            <a:r>
              <a:rPr lang="ru-RU" sz="1100" dirty="0">
                <a:latin typeface="Open Sans" panose="020B0606030504020204" pitchFamily="34" charset="0"/>
                <a:ea typeface="Open Sans" panose="020B0606030504020204" pitchFamily="34" charset="0"/>
                <a:cs typeface="Open Sans" panose="020B0606030504020204" pitchFamily="34" charset="0"/>
              </a:rPr>
              <a:t>Однако демократия включает в себя не только институциональную структуру государства, но и вопрос политического самоопределения, участия гражданского общества и полномочий граждан в принятии решений. В этом отношении инициативы молодежи, молодежные объединения, </a:t>
            </a:r>
            <a:r>
              <a:rPr lang="ru-RU" sz="1100" dirty="0" err="1">
                <a:latin typeface="Open Sans" panose="020B0606030504020204" pitchFamily="34" charset="0"/>
                <a:ea typeface="Open Sans" panose="020B0606030504020204" pitchFamily="34" charset="0"/>
                <a:cs typeface="Open Sans" panose="020B0606030504020204" pitchFamily="34" charset="0"/>
              </a:rPr>
              <a:t>самопредставительства</a:t>
            </a:r>
            <a:r>
              <a:rPr lang="ru-RU" sz="1100" dirty="0">
                <a:latin typeface="Open Sans" panose="020B0606030504020204" pitchFamily="34" charset="0"/>
                <a:ea typeface="Open Sans" panose="020B0606030504020204" pitchFamily="34" charset="0"/>
                <a:cs typeface="Open Sans" panose="020B0606030504020204" pitchFamily="34" charset="0"/>
              </a:rPr>
              <a:t> молодежи, общественные движения и гражданские инициативы выполняют важные демократические функции гражданского общества.</a:t>
            </a:r>
            <a:br>
              <a:rPr lang="ru-RU" sz="1100" dirty="0">
                <a:latin typeface="Open Sans" panose="020B0606030504020204" pitchFamily="34" charset="0"/>
                <a:ea typeface="Open Sans" panose="020B0606030504020204" pitchFamily="34" charset="0"/>
                <a:cs typeface="Open Sans" panose="020B0606030504020204" pitchFamily="34" charset="0"/>
              </a:rPr>
            </a:br>
            <a:br>
              <a:rPr lang="ru-RU" sz="1100" dirty="0">
                <a:latin typeface="Open Sans" panose="020B0606030504020204" pitchFamily="34" charset="0"/>
                <a:ea typeface="Open Sans" panose="020B0606030504020204" pitchFamily="34" charset="0"/>
                <a:cs typeface="Open Sans" panose="020B0606030504020204" pitchFamily="34" charset="0"/>
              </a:rPr>
            </a:br>
            <a:r>
              <a:rPr lang="ru-RU" sz="1100" dirty="0">
                <a:latin typeface="Open Sans" panose="020B0606030504020204" pitchFamily="34" charset="0"/>
                <a:ea typeface="Open Sans" panose="020B0606030504020204" pitchFamily="34" charset="0"/>
                <a:cs typeface="Open Sans" panose="020B0606030504020204" pitchFamily="34" charset="0"/>
              </a:rPr>
              <a:t>Молодые люди имеют право на демократическое образование. В 16-м докладе федерального правительства о детях и молодежи (2020) это право прямо подчеркивается. В соответствии с ним, молодые люди не только имеют право на участие в жизни общества, но и должны получать поддержку в своей гражданской и политической активности. Демократическое образование является непосредственной задачей работы с детьми и молодежью и сквозной задачей служб помощи детям и подросткам.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80340" indent="-180340">
              <a:lnSpc>
                <a:spcPct val="107000"/>
              </a:lnSpc>
              <a:spcBef>
                <a:spcPts val="600"/>
              </a:spcBef>
              <a:spcAft>
                <a:spcPts val="12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Bundesregierung (2020): Bericht über die Lage junger Menschen und die Bestrebungen und Leistungen der Kinder- und Jugendhilfe – 16. Kinder- und Jugendbericht – Förderung demokratischer Bildung im Kindes- und Jugendalter (BT-Drucksache 19/24200);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http://dipbt.bundestag.de/dip21/btd/19/242/1924200.pdf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Bundeszentrale für politische Bildung (Hrsg.) (2017): Informationen zur politischen Bildung (Heft 332 - Demokratie), Bonn.</a:t>
            </a:r>
          </a:p>
          <a:p>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26</a:t>
            </a:fld>
            <a:endParaRPr lang="de-DE"/>
          </a:p>
        </p:txBody>
      </p:sp>
    </p:spTree>
    <p:extLst>
      <p:ext uri="{BB962C8B-B14F-4D97-AF65-F5344CB8AC3E}">
        <p14:creationId xmlns:p14="http://schemas.microsoft.com/office/powerpoint/2010/main" val="3941232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0324579"/>
          </a:xfrm>
        </p:spPr>
        <p:txBody>
          <a:bodyPr/>
          <a:lstStyle/>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Для Федеративной Республики Германия, как федеративного государства, характерна федеральная структура. В ее состав входят 16 федеральных земель.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Статья 30 Основного закона гласит: «Осуществление государственных полномочий и выполнение государственных задач относится к компетенции земель в той мере, в какой настоящий Основной закон не предусматривает и не допускает иного регулирования», а статья 31 Основного закона гласит: «Федеральный закон превалирует над законом земель».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Для всей Федеративной Республики высшим законодательным органом является парламент - </a:t>
            </a:r>
            <a:r>
              <a:rPr lang="ru-RU" sz="1100" b="1" dirty="0">
                <a:latin typeface="Open Sans" panose="020B0606030504020204" pitchFamily="34" charset="0"/>
                <a:ea typeface="Open Sans" panose="020B0606030504020204" pitchFamily="34" charset="0"/>
                <a:cs typeface="Open Sans" panose="020B0606030504020204" pitchFamily="34" charset="0"/>
              </a:rPr>
              <a:t>Бундестаг</a:t>
            </a:r>
            <a:r>
              <a:rPr lang="ru-RU" sz="1100" dirty="0">
                <a:latin typeface="Open Sans" panose="020B0606030504020204" pitchFamily="34" charset="0"/>
                <a:ea typeface="Open Sans" panose="020B0606030504020204" pitchFamily="34" charset="0"/>
                <a:cs typeface="Open Sans" panose="020B0606030504020204" pitchFamily="34" charset="0"/>
              </a:rPr>
              <a:t>. Земли участвуют в федеральном законодательстве через </a:t>
            </a:r>
            <a:r>
              <a:rPr lang="ru-RU" sz="1100" b="1" dirty="0">
                <a:latin typeface="Open Sans" panose="020B0606030504020204" pitchFamily="34" charset="0"/>
                <a:ea typeface="Open Sans" panose="020B0606030504020204" pitchFamily="34" charset="0"/>
                <a:cs typeface="Open Sans" panose="020B0606030504020204" pitchFamily="34" charset="0"/>
              </a:rPr>
              <a:t>Бундесрат</a:t>
            </a:r>
            <a:r>
              <a:rPr lang="ru-RU" sz="1100" dirty="0">
                <a:latin typeface="Open Sans" panose="020B0606030504020204" pitchFamily="34" charset="0"/>
                <a:ea typeface="Open Sans" panose="020B0606030504020204" pitchFamily="34" charset="0"/>
                <a:cs typeface="Open Sans" panose="020B0606030504020204" pitchFamily="34" charset="0"/>
              </a:rPr>
              <a:t>. Бундесрат не является полноценной второй палатой законодательного органа. Он должен согласовывать только законы, требующие его одобрения согласно определению Основного закона. Он может возражать против других законов. Такое возражение может быть отклонено большинством голосов Бундестага.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 отношении законодательства действует принцип, согласно которому земли имеют право законодательной инициативы, если Основной закон не предусматривает иного. Основной закон признает области, в которых Федерация обладает исключительной законодательной компетенцией (например, внешняя политика, валюта ...) и области параллельного законодательства, в которых земли имеют право законодательствовать в той мере, в какой Федерация не использует свое законодательное право.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Деятельность в сфере помощи детям и подросткам как часть социального обеспечения относится к области конкурирующего законодательства (ср. ст. 74 № 7 Основного закона), в которой Федерация применила свою нормативную компетенцию.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Книга VIII Социального кодекса обеспечивает федеральную правовую базу, которая в значительной степени подлежит утверждению землями. В рамках этого закона, однако, существует ряд земельных правовых оговорок, с помощью которых земли могут регулировать «детали», которые по-разному структурируются в землях через земельные законы о реализации VIII книги Социального кодекса. Однако основная ответственность за реализацию VIII книги Социального кодекса лежит на местных органах власти. Они не принимают непосредственного участия в федеральном законодательном процессе. Их интересы в законодательном процессе представлены землями. Кроме того, они осуществляют презентацию своих интересов через три центральные муниципальные ассоциации (Немецкий союз городов, Немецкий союз округов, Немецкий союз городов и муниципалитетов).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Из федеральных земель три являются землями-городами (Берлин, Гамбург, Бремен), в которых нет независимых муниципалитетов. Остальные земли подразделяются на районы, муниципалитеты и города районного значения. Регулирование соотношения прав, зафиксированное сегодня в конституциях всех земель и разрешающее делегирование функций с земельного уровня на уровень муниципалитетов только при условии предоставления финансовой компенсации, не допускает делегирование функций входящим в их состав муниципалитетам в приказном порядке. Однако правовые рамки, предусмотренные финансовым законодательством, оставляют федеральному правительству мало возможностей для укрепления муниципальных финансов.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С процессом европейской интеграции нормативные акты Европейского Союза также приобретают все большее значение для национального правотворчества и правоприменения (например, антимонопольное законодательство, защита данных).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Bef>
                <a:spcPts val="1200"/>
              </a:spcBef>
              <a:spcAft>
                <a:spcPts val="12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Bundeszentrale für politische Bildung (Hrsg.) (2013): Informationen zur politischen Bildung (Heft 318 - Föderalismus), Bonn.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Schmidt, Manfred G. (2004): Föderalismus, in: </a:t>
            </a:r>
            <a:r>
              <a:rPr lang="de-DE" sz="1100" dirty="0" err="1">
                <a:latin typeface="Open Sans" panose="020B0606030504020204" pitchFamily="34" charset="0"/>
                <a:ea typeface="Open Sans" panose="020B0606030504020204" pitchFamily="34" charset="0"/>
                <a:cs typeface="Open Sans" panose="020B0606030504020204" pitchFamily="34" charset="0"/>
              </a:rPr>
              <a:t>ders</a:t>
            </a:r>
            <a:r>
              <a:rPr lang="de-DE" sz="1100" dirty="0">
                <a:latin typeface="Open Sans" panose="020B0606030504020204" pitchFamily="34" charset="0"/>
                <a:ea typeface="Open Sans" panose="020B0606030504020204" pitchFamily="34" charset="0"/>
                <a:cs typeface="Open Sans" panose="020B0606030504020204" pitchFamily="34" charset="0"/>
              </a:rPr>
              <a:t>.: Wörterbuch zur Politik, 2. vollständig überarbeitete und erweiterte Auflage, Stuttgart, S. 231 f.</a:t>
            </a:r>
          </a:p>
        </p:txBody>
      </p:sp>
      <p:sp>
        <p:nvSpPr>
          <p:cNvPr id="4" name="Foliennummernplatzhalter 3"/>
          <p:cNvSpPr>
            <a:spLocks noGrp="1"/>
          </p:cNvSpPr>
          <p:nvPr>
            <p:ph type="sldNum" sz="quarter" idx="10"/>
          </p:nvPr>
        </p:nvSpPr>
        <p:spPr/>
        <p:txBody>
          <a:bodyPr/>
          <a:lstStyle/>
          <a:p>
            <a:fld id="{178ACBB0-B8BD-7243-B5CA-EEE1A71994D0}" type="slidenum">
              <a:rPr lang="de-DE" smtClean="0"/>
              <a:t>27</a:t>
            </a:fld>
            <a:endParaRPr lang="de-DE"/>
          </a:p>
        </p:txBody>
      </p:sp>
    </p:spTree>
    <p:extLst>
      <p:ext uri="{BB962C8B-B14F-4D97-AF65-F5344CB8AC3E}">
        <p14:creationId xmlns:p14="http://schemas.microsoft.com/office/powerpoint/2010/main" val="312267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1332691"/>
          </a:xfrm>
        </p:spPr>
        <p:txBody>
          <a:bodyPr/>
          <a:lstStyle/>
          <a:p>
            <a:pPr>
              <a:lnSpc>
                <a:spcPct val="115000"/>
              </a:lnSpc>
            </a:pPr>
            <a:r>
              <a:rPr lang="ru-RU" sz="1100" dirty="0">
                <a:latin typeface="Open Sans" panose="020B0606030504020204" pitchFamily="34" charset="0"/>
                <a:ea typeface="Open Sans" panose="020B0606030504020204" pitchFamily="34" charset="0"/>
                <a:cs typeface="Open Sans" panose="020B0606030504020204" pitchFamily="34" charset="0"/>
              </a:rPr>
              <a:t>В Федеративной Республике Германия существуют города и общины (собирательный термин: «коммуна» - муниципалитет) разных размеров: небольшие муниципалитеты с несколькими тысячами жителей, которые в основном объединены в районы, и очень крупные муниципалитеты с миллионами жителей (например, Кельн или Мюнхен). Распределение задач между Федерацией, землями и муниципалитетами регулируется Основным законом. Статья 28 (2) Основного закона гарантирует муниципалитетам право «[...] регулировать все вопросы местного значения в рамках закона под свою ответственность». Это фундаментальное право называется гарантией самоуправления и является основой для местного самоуправления. Право на местное самоуправление также является частью Европейской хартии Совета Европы, вступившей в силу 1 сентября 1988 года, и конкретизировано в конституциях отдельных земель. Муниципальный устав (также муниципальная конституция), действующий в муниципалитете, является основой для действий.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15000"/>
              </a:lnSpc>
            </a:pP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15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Для осуществления местного самоуправления народ должен, согласно статье 28 (1), «иметь представительство в землях, округах и муниципалитетах [...] в результате всеобщих, прямых, свободных, равных и тайных выборов». Муниципалитет отвечает за выполнение задач, которые касаются местной сферы деятельности. Сюда входят задачи, которые уходят корнями в местное сообщество или имеют конкретное отношение к местному сообществу и могут быть решены этим местным сообществом самостоятельно и под свою ответственность. Надежное и обязательное выполнение основных задач необходимо для того, чтобы обеспечить возможность совместного людей в муниципалитете.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15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Задачи муниципалитетов дифференцируются на задачи в рамках собственной сферы деятельности и задачи в рамках делегированной сферы деятельности.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15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Задачи, входящие в сферу деятельности самих муниципалитетов, включают центральные вопросы жизнедеятельности муниципалитетов. К ним относятся добровольные задачи (1.) и обязательные задачи по самоуправлению (2.). Муниципалитеты по своему усмотрению - в рамках действующего законодательства - принимают решения о реализации и форме осуществления добровольных задач. Государство не имеет влияния на то, как выполняются эти задачи; скорее, муниципальные потребности и финансовые возможности муниципалитетов являются центральными факторами, влияющими на их выполнение. Обязательные задачи, реализуемые самоуправлением включают задачи, которые закреплены в федеральных или земельных законах. В этом контексте муниципалитеты могут решать только то, каким образом они будут выполнять эти задачи (а не выполнять ли их в принципе). Задачи по помощи детям и подросткам (Книга VIII Социального кодекса) представляют собой обязательные задачи самоуправления: муниципалитеты обязаны выполнять эти задачи, однако способ их выполнения зависит от решения муниципалитетов (в частности, местных учреждений помощи детям и подросткам).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15000"/>
              </a:lnSpc>
            </a:pPr>
            <a:r>
              <a:rPr lang="ru-RU" sz="1100" dirty="0">
                <a:latin typeface="Open Sans" panose="020B0606030504020204" pitchFamily="34" charset="0"/>
                <a:ea typeface="Open Sans" panose="020B0606030504020204" pitchFamily="34" charset="0"/>
                <a:cs typeface="Open Sans" panose="020B0606030504020204" pitchFamily="34" charset="0"/>
              </a:rPr>
              <a:t>Задачи делегированной сферы деятельности - это задачи, исполняемые по поручению Федерации и земли и переданные муниципалитетам на основании федеральных или земельных законов. Их можно разделить на обязательные задачи, которые должны быть выполнены в соответствии с распоряжениями (3.), и государственные задачи (4.). У муниципалитетов нет пространства для маневра при выполнении задач: государство обязывает муниципалитеты взять на себя выполнение указанных задач и определяет, каким образом эти задачи должны быть выполнены. На основании распоряжений государство проверяет их выполнение, что обеспечивает единообразную реализацию этих задач по всей стране.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15000"/>
              </a:lnSpc>
            </a:pP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15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Для выполнения поставленных задач статья 28 (2) гарантирует муниципалитетам финансовый суверенитет, т.е. они сами несут за себя финансовую ответственность. Для того чтобы муниципалитеты могли выполнять свои задачи, необходимы доходы. Они поступают из налогов, сборов и взносов, а также субсидий от федерального правительства и правительств земель (см. слайд 1.2.6).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Andersen, Uwe/</a:t>
            </a:r>
            <a:r>
              <a:rPr lang="de-DE" sz="1100" dirty="0" err="1">
                <a:latin typeface="Open Sans" panose="020B0606030504020204" pitchFamily="34" charset="0"/>
                <a:ea typeface="Open Sans" panose="020B0606030504020204" pitchFamily="34" charset="0"/>
                <a:cs typeface="Open Sans" panose="020B0606030504020204" pitchFamily="34" charset="0"/>
              </a:rPr>
              <a:t>Woyke</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dirty="0" err="1">
                <a:latin typeface="Open Sans" panose="020B0606030504020204" pitchFamily="34" charset="0"/>
                <a:ea typeface="Open Sans" panose="020B0606030504020204" pitchFamily="34" charset="0"/>
                <a:cs typeface="Open Sans" panose="020B0606030504020204" pitchFamily="34" charset="0"/>
              </a:rPr>
              <a:t>Wichard</a:t>
            </a:r>
            <a:r>
              <a:rPr lang="de-DE" sz="1100" dirty="0">
                <a:latin typeface="Open Sans" panose="020B0606030504020204" pitchFamily="34" charset="0"/>
                <a:ea typeface="Open Sans" panose="020B0606030504020204" pitchFamily="34" charset="0"/>
                <a:cs typeface="Open Sans" panose="020B0606030504020204" pitchFamily="34" charset="0"/>
              </a:rPr>
              <a:t> (Hrsg.) (2013): Handwörterbuch des politischen Systems der Bundesrepublik Deutschland, Wiesbaden.</a:t>
            </a:r>
          </a:p>
        </p:txBody>
      </p:sp>
      <p:sp>
        <p:nvSpPr>
          <p:cNvPr id="4" name="Foliennummernplatzhalter 3"/>
          <p:cNvSpPr>
            <a:spLocks noGrp="1"/>
          </p:cNvSpPr>
          <p:nvPr>
            <p:ph type="sldNum" sz="quarter" idx="10"/>
          </p:nvPr>
        </p:nvSpPr>
        <p:spPr/>
        <p:txBody>
          <a:bodyPr/>
          <a:lstStyle/>
          <a:p>
            <a:fld id="{178ACBB0-B8BD-7243-B5CA-EEE1A71994D0}" type="slidenum">
              <a:rPr lang="de-DE" smtClean="0"/>
              <a:t>28</a:t>
            </a:fld>
            <a:endParaRPr lang="de-DE"/>
          </a:p>
        </p:txBody>
      </p:sp>
    </p:spTree>
    <p:extLst>
      <p:ext uri="{BB962C8B-B14F-4D97-AF65-F5344CB8AC3E}">
        <p14:creationId xmlns:p14="http://schemas.microsoft.com/office/powerpoint/2010/main" val="3916658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551512" cy="9820523"/>
          </a:xfrm>
        </p:spPr>
        <p:txBody>
          <a:bodyPr/>
          <a:lstStyle/>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Финансовая конституция Федеративной Республики Германия изложена в статьях 104 a-108 Основного закона. Они регулируют финансовый суверенитет, разделенный между Федерацией и землями, а также финансовые отношения между Федерацией, землями и муниципалитетами, распределение расходного бремени, законодательную компетенцию в налоговых вопросах, налоговые поступления, обязанности финансовой администрации и финансовую юрисдикцию. Налоговая конституция, как и другие разделы Основного закона, со временем была пересмотрена и детально адаптирована к новым обстоятельствам. Например, «долговой тормоз» был введен в рамках так называемой «Реформы федерализма II». Он призван ограничить заимствования Федерации и земель и обеспечить устойчивое бюджетное развитие в долгосрочной перспективе. Его действие было приостановлено во время пандемии коронавируса.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 2018 году налоговые поступления составили 776,3 млрд евро. Они поступают из следующих источников:</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
            </a:pPr>
            <a:r>
              <a:rPr lang="ru-RU" sz="1100" dirty="0">
                <a:latin typeface="Open Sans" panose="020B0606030504020204" pitchFamily="34" charset="0"/>
                <a:ea typeface="Open Sans" panose="020B0606030504020204" pitchFamily="34" charset="0"/>
                <a:cs typeface="Open Sans" panose="020B0606030504020204" pitchFamily="34" charset="0"/>
              </a:rPr>
              <a:t>Общественные налоги (73 %): в основном налоги с продаж (30,2 %); налоги на заработную плату и подоходный налог (34,6 %) и другие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
            </a:pPr>
            <a:r>
              <a:rPr lang="ru-RU" sz="1100" dirty="0">
                <a:latin typeface="Open Sans" panose="020B0606030504020204" pitchFamily="34" charset="0"/>
                <a:ea typeface="Open Sans" panose="020B0606030504020204" pitchFamily="34" charset="0"/>
                <a:cs typeface="Open Sans" panose="020B0606030504020204" pitchFamily="34" charset="0"/>
              </a:rPr>
              <a:t>Федеральные налоги (14 %): например, налог на энергию (5,3 %); налог солидарности (с новыми федеральными землями) (2,4 %) и т.д.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
            </a:pPr>
            <a:r>
              <a:rPr lang="ru-RU" sz="1100" dirty="0">
                <a:latin typeface="Open Sans" panose="020B0606030504020204" pitchFamily="34" charset="0"/>
                <a:ea typeface="Open Sans" panose="020B0606030504020204" pitchFamily="34" charset="0"/>
                <a:cs typeface="Open Sans" panose="020B0606030504020204" pitchFamily="34" charset="0"/>
              </a:rPr>
              <a:t>Государственные налоги (3,1 %): например, налог на покупку земли (1,8</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 налог на наследство (0,9 %) и т.д.</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800"/>
              </a:spcAft>
              <a:buFont typeface="Wingdings" panose="05000000000000000000" pitchFamily="2" charset="2"/>
              <a:buChar char=""/>
            </a:pPr>
            <a:r>
              <a:rPr lang="ru-RU" sz="1100" dirty="0">
                <a:latin typeface="Open Sans" panose="020B0606030504020204" pitchFamily="34" charset="0"/>
                <a:ea typeface="Open Sans" panose="020B0606030504020204" pitchFamily="34" charset="0"/>
                <a:cs typeface="Open Sans" panose="020B0606030504020204" pitchFamily="34" charset="0"/>
              </a:rPr>
              <a:t>Муниципальные налоги (9,2 %): например, местный налог на прибыль предприятий (7,2 %); земельный налог и т.д.</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 дополнение к этим налоговым поступлениям федерального правительства, правительств земель и местных органов власти, социальные меры поддержки финансируются за счет поступлений от взносов в системы обязательного страхования наемных работников (обязательное медицинское страхование [2018: около 230 млрд евро], обязательное пенсионное страхование [2018: около 230 млрд евро], обязательное страхование от безработицы [2018: около 40 млрд евро] и страхование долгосрочного ухода [2018: около 50 млрд евро]), а также административных и пользовательских сборов (в частности, на муниципальном уровне).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 2018 году доля федерального правительства в общем объеме налоговых поступлений составила 41,5 %. Федеральная доля доходов от налогов с оборота составила чуть менее 50 %. В последнее десятилетие федеральная доля несколько снизилась в пользу земель и муниципалитетов.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Общий доход муниципалитетов в 2018 году составил 253,9 млрд евро, из которых 71,4 млрд евро поступило от собственных налогов. Примерно 50 млрд евро из этой суммы было потрачено на помощь детям и подросткам.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Виды налогов с самой широкой налоговой базой - оборотные и акцизные налоги. На них приходится почти половина налоговых поступлений. Эти доходы ложатся непропорционально тяжелым бременем на домохозяйства с более низким уровнем дохода и более молодые домохозяйства, поскольку они тратят большую часть своих доходов на потребительские расходы.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Налоги на заработную плату и подоходный налог составляют почти треть налоговых поступлений. Они учитывают платежеспособность человека или семьи с помощью прогрессии налогообложения. Семьи с низким уровнем дохода платят мало или вообще не платят подоходный налог.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Bundesministerium für Finanzen (BMF) (2018/2019): Bund–Länder-Finanzbeziehungen auf der Grundlage der Finanzverfassung. Berlin;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https://www.bundesfinanzministerium.de/Content/DE/Downloads/Broschueren_Bestellservice/2019-03-07-bund-laender-finanzbeziehungen-2018.pdf?__blob=publicationFile&amp;v=8</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p:txBody>
      </p:sp>
      <p:sp>
        <p:nvSpPr>
          <p:cNvPr id="4" name="Foliennummernplatzhalter 3"/>
          <p:cNvSpPr>
            <a:spLocks noGrp="1"/>
          </p:cNvSpPr>
          <p:nvPr>
            <p:ph type="sldNum" sz="quarter" idx="10"/>
          </p:nvPr>
        </p:nvSpPr>
        <p:spPr/>
        <p:txBody>
          <a:bodyPr/>
          <a:lstStyle/>
          <a:p>
            <a:fld id="{178ACBB0-B8BD-7243-B5CA-EEE1A71994D0}" type="slidenum">
              <a:rPr lang="de-DE" smtClean="0"/>
              <a:t>29</a:t>
            </a:fld>
            <a:endParaRPr lang="de-DE" dirty="0"/>
          </a:p>
        </p:txBody>
      </p:sp>
    </p:spTree>
    <p:extLst>
      <p:ext uri="{BB962C8B-B14F-4D97-AF65-F5344CB8AC3E}">
        <p14:creationId xmlns:p14="http://schemas.microsoft.com/office/powerpoint/2010/main" val="3870567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1764739"/>
          </a:xfrm>
        </p:spPr>
        <p:txBody>
          <a:bodyPr/>
          <a:lstStyle/>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Помощь детям и подросткам в Германии включает в себя различные - на первый взгляд очень разные - области работы с детьми, подростками и молодыми взрослыми, а также их родителями: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fontAlgn="base">
              <a:lnSpc>
                <a:spcPct val="107000"/>
              </a:lnSpc>
              <a:spcAft>
                <a:spcPts val="800"/>
              </a:spcAft>
              <a:buFont typeface="+mj-lt"/>
              <a:buAutoNum type="arabicPeriod"/>
              <a:tabLst>
                <a:tab pos="457200" algn="l"/>
              </a:tabLst>
            </a:pPr>
            <a:r>
              <a:rPr lang="ru-RU" sz="1100" dirty="0">
                <a:latin typeface="Open Sans" panose="020B0606030504020204" pitchFamily="34" charset="0"/>
                <a:ea typeface="Open Sans" panose="020B0606030504020204" pitchFamily="34" charset="0"/>
                <a:cs typeface="Open Sans" panose="020B0606030504020204" pitchFamily="34" charset="0"/>
              </a:rPr>
              <a:t>Содействие развитию детей в учреждениях полного дня и дневной уход за детьми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fontAlgn="base">
              <a:lnSpc>
                <a:spcPct val="107000"/>
              </a:lnSpc>
              <a:spcAft>
                <a:spcPts val="800"/>
              </a:spcAft>
              <a:buFont typeface="+mj-lt"/>
              <a:buAutoNum type="arabicPeriod"/>
              <a:tabLst>
                <a:tab pos="457200" algn="l"/>
              </a:tabLst>
            </a:pPr>
            <a:r>
              <a:rPr lang="ru-RU" sz="1100" dirty="0">
                <a:latin typeface="Open Sans" panose="020B0606030504020204" pitchFamily="34" charset="0"/>
                <a:ea typeface="Open Sans" panose="020B0606030504020204" pitchFamily="34" charset="0"/>
                <a:cs typeface="Open Sans" panose="020B0606030504020204" pitchFamily="34" charset="0"/>
              </a:rPr>
              <a:t>Содействие развитию детей и подростков в рамках молодежной работы/молодежной социальной работы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fontAlgn="base">
              <a:lnSpc>
                <a:spcPct val="107000"/>
              </a:lnSpc>
              <a:spcAft>
                <a:spcPts val="800"/>
              </a:spcAft>
              <a:buFont typeface="+mj-lt"/>
              <a:buAutoNum type="arabicPeriod"/>
              <a:tabLst>
                <a:tab pos="457200" algn="l"/>
              </a:tabLst>
            </a:pPr>
            <a:r>
              <a:rPr lang="ru-RU" sz="1100" dirty="0">
                <a:latin typeface="Open Sans" panose="020B0606030504020204" pitchFamily="34" charset="0"/>
                <a:ea typeface="Open Sans" panose="020B0606030504020204" pitchFamily="34" charset="0"/>
                <a:cs typeface="Open Sans" panose="020B0606030504020204" pitchFamily="34" charset="0"/>
              </a:rPr>
              <a:t>Содействие воспитанию в семье посредством мер поддержки родителей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fontAlgn="base">
              <a:lnSpc>
                <a:spcPct val="107000"/>
              </a:lnSpc>
              <a:spcAft>
                <a:spcPts val="800"/>
              </a:spcAft>
              <a:buFont typeface="+mj-lt"/>
              <a:buAutoNum type="arabicPeriod"/>
              <a:tabLst>
                <a:tab pos="457200" algn="l"/>
              </a:tabLst>
            </a:pPr>
            <a:r>
              <a:rPr lang="ru-RU" sz="1100" dirty="0">
                <a:latin typeface="Open Sans" panose="020B0606030504020204" pitchFamily="34" charset="0"/>
                <a:ea typeface="Open Sans" panose="020B0606030504020204" pitchFamily="34" charset="0"/>
                <a:cs typeface="Open Sans" panose="020B0606030504020204" pitchFamily="34" charset="0"/>
              </a:rPr>
              <a:t>Помощь родителям при воспитании, помощь детям, подросткам и молодым взрослым в трудных жизненных ситуациях, конфликтах и чрезвычайных ситуациях, помощь в интеграции подросткам с особенными (психологическими) потребностями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fontAlgn="base">
              <a:lnSpc>
                <a:spcPct val="107000"/>
              </a:lnSpc>
              <a:spcAft>
                <a:spcPts val="800"/>
              </a:spcAft>
              <a:buFont typeface="+mj-lt"/>
              <a:buAutoNum type="arabicPeriod"/>
              <a:tabLst>
                <a:tab pos="457200" algn="l"/>
              </a:tabLst>
            </a:pPr>
            <a:r>
              <a:rPr lang="ru-RU" sz="1100" dirty="0">
                <a:latin typeface="Open Sans" panose="020B0606030504020204" pitchFamily="34" charset="0"/>
                <a:ea typeface="Open Sans" panose="020B0606030504020204" pitchFamily="34" charset="0"/>
                <a:cs typeface="Open Sans" panose="020B0606030504020204" pitchFamily="34" charset="0"/>
              </a:rPr>
              <a:t>Компетенции государства в сфере защиты детей и молодежи от опасностей, угрожающих их благополучию.</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 первых четырех областях меры в сфере помощи детям и подросткам предлагаются родителям и подросткам на добровольной основе (мероприятия служб помощи детям и подросткам). В пятой области (компетенции государства в сфере благополучия детей и молодежи) службы помощи детям и подросткам принимают меры также и в тех случаях, когда это требуется в связи с необходимостью защиты детей и подростков, иногда даже против воли родителей и детей/подростков.</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Помощь детям и подросткам способствует воспитанию и образованию, предлагает помощь в воспитании (когда оно становится трудным или обнаруживает риски), предоставляет подросткам с ограниченными возможностями услуги для их равноправной социализации и предлагает защиту в опасных ситуациях.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Все эти меры и компетенции государства объединены в Германии под понятием Помощь детям и подросткам и стандартизированы в Законе о социальном обеспечении детей и молодежи (Восьмой социальный кодекс - Книга VIII Социального кодекса). Под термином «</a:t>
            </a:r>
            <a:r>
              <a:rPr lang="ru-RU" sz="1100" b="1" dirty="0">
                <a:latin typeface="Open Sans" panose="020B0606030504020204" pitchFamily="34" charset="0"/>
                <a:ea typeface="Open Sans" panose="020B0606030504020204" pitchFamily="34" charset="0"/>
                <a:cs typeface="Open Sans" panose="020B0606030504020204" pitchFamily="34" charset="0"/>
              </a:rPr>
              <a:t>комплексность помощи детям и подросткам»</a:t>
            </a:r>
            <a:r>
              <a:rPr lang="ru-RU" sz="1100" dirty="0">
                <a:latin typeface="Open Sans" panose="020B0606030504020204" pitchFamily="34" charset="0"/>
                <a:ea typeface="Open Sans" panose="020B0606030504020204" pitchFamily="34" charset="0"/>
                <a:cs typeface="Open Sans" panose="020B0606030504020204" pitchFamily="34" charset="0"/>
              </a:rPr>
              <a:t> понимается необходимость взаимосвязанного развития и формирования этих областей, поскольку их характеризует многообразная и многосторонняя взаимозависимость. Это определение формулирует всеобъемлющий мандат, специфическим ядром которого является помощь детям и подросткам: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Помощь детям и подросткам, с ее широким спектром областей деятельности и методов, понимается как попытка ответить на разнообразные потребности родителей и их детей в связи с жизненными трудностями путем предоставления инфраструктуры поддержки, помощи и защиты. Вся деятельность в сфере помощи детям и подросткам вписывается в комплексный мандат по защите политических интересов, оказанию социального влияния и формированию инфраструктуры общественными и добровольными организациями (например, в рамках опережающего планирования помощи молодежи, §§ 79, 80 Книги VIII Социального кодекса). Чем сложнее становятся требования со стороны общества и чем более неравномерно распределяются возможности участия людей в жизни современного общества, тем более разнообразными должны быть структуры помощи детям и подросткам, чтобы они могли выполнять стоящую перед ними задачу. Речь идет о всесторонней ответственности за условия взросления молодых людей со стороны органов по защите молодежи.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Субъекты общественной жизни (города и муниципалитеты) несут ответственность за обеспечение всех необходимых и подходящих объектов и служб в достаточном количестве и своевременно (§ 79 Книги VIII Социального кодекса). С другой стороны, сами действия (не компетенции государства!) осуществляются преимущественно негосударственными, некоммерческими организациями.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b="1" dirty="0">
                <a:effectLst/>
                <a:latin typeface="Arial" panose="020B0604020202020204" pitchFamily="34" charset="0"/>
                <a:ea typeface="Times New Roman" panose="02020603050405020304" pitchFamily="18" charset="0"/>
                <a:cs typeface="Arial" panose="020B0604020202020204" pitchFamily="34" charset="0"/>
              </a:rPr>
              <a:t>Литература</a:t>
            </a:r>
            <a:endParaRPr lang="de-DE" sz="1100" dirty="0">
              <a:effectLst/>
              <a:latin typeface="Arial" panose="020B0604020202020204" pitchFamily="34" charset="0"/>
              <a:ea typeface="Calibri" panose="020F0502020204030204" pitchFamily="34" charset="0"/>
              <a:cs typeface="Arial" panose="020B0604020202020204" pitchFamily="34" charset="0"/>
            </a:endParaRPr>
          </a:p>
          <a:p>
            <a:endPar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Wingdings" panose="05000000000000000000" pitchFamily="2" charset="2"/>
              <a:buChar char="Ø"/>
            </a:pPr>
            <a:r>
              <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Böllert, Karin (Hrsg.) (2018): Kompendium Kinder- und Jugendhilfe, Wiesbaden.</a:t>
            </a:r>
          </a:p>
          <a:p>
            <a:pPr marL="171450" lvl="0" indent="-171450">
              <a:buFont typeface="Wingdings" panose="05000000000000000000" pitchFamily="2" charset="2"/>
              <a:buChar char="Ø"/>
            </a:pPr>
            <a:r>
              <a:rPr lang="de-DE" sz="1100" kern="12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Hansbauer</a:t>
            </a:r>
            <a:r>
              <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Peter/</a:t>
            </a:r>
            <a:r>
              <a:rPr lang="de-DE" sz="1100" kern="12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Merchel</a:t>
            </a:r>
            <a:r>
              <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Joachim/Schone, Reinhold (2020): Kinder- und Jugendhilfe – Grundlagen, Handlungsfelder, professionelle Anforderungen, Stuttgart.</a:t>
            </a:r>
          </a:p>
          <a:p>
            <a:pPr marL="171450" lvl="0" indent="-171450">
              <a:buFont typeface="Wingdings" panose="05000000000000000000" pitchFamily="2" charset="2"/>
              <a:buChar char="Ø"/>
            </a:pPr>
            <a:r>
              <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Jordan, Erwin/</a:t>
            </a:r>
            <a:r>
              <a:rPr lang="de-DE" sz="1100" kern="12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Maykus</a:t>
            </a:r>
            <a:r>
              <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Stephan/Stuckstätte, Eva (2015): Kinder- und Jugendhilfe – Einführung in Geschichte und Handlungsfelder, Organisationsformen und gesellschaftliche Problemlagen, 4. überarbeitete Auflage, Weinheim u. München.</a:t>
            </a:r>
          </a:p>
          <a:p>
            <a:pPr marL="171450" lvl="0" indent="-171450">
              <a:buFont typeface="Wingdings" panose="05000000000000000000" pitchFamily="2" charset="2"/>
              <a:buChar char="Ø"/>
            </a:pPr>
            <a:r>
              <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Schröer, Wolfgang/Struck, Norbert/Wolff, Mechthild (Hrsg.) (2016): Handbuch Kinder- und Jugendhilfe, 2. Auflage, Weinheim u. München.</a:t>
            </a:r>
          </a:p>
        </p:txBody>
      </p:sp>
      <p:sp>
        <p:nvSpPr>
          <p:cNvPr id="4" name="Foliennummernplatzhalter 3"/>
          <p:cNvSpPr>
            <a:spLocks noGrp="1"/>
          </p:cNvSpPr>
          <p:nvPr>
            <p:ph type="sldNum" sz="quarter" idx="10"/>
          </p:nvPr>
        </p:nvSpPr>
        <p:spPr/>
        <p:txBody>
          <a:bodyPr/>
          <a:lstStyle/>
          <a:p>
            <a:fld id="{178ACBB0-B8BD-7243-B5CA-EEE1A71994D0}" type="slidenum">
              <a:rPr lang="de-DE" smtClean="0"/>
              <a:t>3</a:t>
            </a:fld>
            <a:endParaRPr lang="de-DE"/>
          </a:p>
        </p:txBody>
      </p:sp>
    </p:spTree>
    <p:extLst>
      <p:ext uri="{BB962C8B-B14F-4D97-AF65-F5344CB8AC3E}">
        <p14:creationId xmlns:p14="http://schemas.microsoft.com/office/powerpoint/2010/main" val="13569434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9172451"/>
          </a:xfrm>
        </p:spPr>
        <p:txBody>
          <a:bodyPr/>
          <a:lstStyle/>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 настоящее время Европейский Союз состоит из 27 европейских государств-членов. Федеративная Республика Германия является членом Европейского Союза с 1958 года. В настоящее время чуть менее 100 депутатов представляют граждан Германии в Европейском парламенте. Кроме того, различные министры стран-членов встречаются в Совете Европейского Союза для разработки совместных правовых норм и политических проектов. Председателем Совета Европейского Союза не является политический представитель или конкретное лицо, председательство ротируется каждые шесть месяцев, так что каждая страна ЕС по очереди принимает председательство. В последний раз Германия председательствовала во второй половине 2020 года.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 центре международной и европейской деятельности системы помощи детям и подросткам, начатой после 1945 года, были международные молодежные организации (например, Немецко-французское молодежное бюро), молодежные обмены в рамках побратимства городов, а также инициативы гражданского общества (например, </a:t>
            </a:r>
            <a:r>
              <a:rPr lang="ru-RU" sz="1100" dirty="0" err="1">
                <a:latin typeface="Open Sans" panose="020B0606030504020204" pitchFamily="34" charset="0"/>
                <a:ea typeface="Open Sans" panose="020B0606030504020204" pitchFamily="34" charset="0"/>
                <a:cs typeface="Open Sans" panose="020B0606030504020204" pitchFamily="34" charset="0"/>
              </a:rPr>
              <a:t>Aktion</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Sühnezeichen</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Internationale</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Jugendgemeinschaftsdienste</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ijgd</a:t>
            </a:r>
            <a:r>
              <a:rPr lang="ru-RU" sz="1100" dirty="0">
                <a:latin typeface="Open Sans" panose="020B0606030504020204" pitchFamily="34" charset="0"/>
                <a:ea typeface="Open Sans" panose="020B0606030504020204" pitchFamily="34" charset="0"/>
                <a:cs typeface="Open Sans" panose="020B0606030504020204" pitchFamily="34" charset="0"/>
              </a:rPr>
              <a:t>), которые организовывали молодежные добровольные службы и встречи.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 настоящее время рамки молодежной политики стран-членов ЕС определяются через Молодежной стратегией ЕС. Таким образом, формирование немецкой системы помощи детям и подросткам связано с европейской молодежной политикой.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Программа </a:t>
            </a:r>
            <a:r>
              <a:rPr lang="ru-RU" sz="1100" dirty="0" err="1">
                <a:latin typeface="Open Sans" panose="020B0606030504020204" pitchFamily="34" charset="0"/>
                <a:ea typeface="Open Sans" panose="020B0606030504020204" pitchFamily="34" charset="0"/>
                <a:cs typeface="Open Sans" panose="020B0606030504020204" pitchFamily="34" charset="0"/>
              </a:rPr>
              <a:t>Erasmus</a:t>
            </a:r>
            <a:r>
              <a:rPr lang="ru-RU" sz="1100" dirty="0">
                <a:latin typeface="Open Sans" panose="020B0606030504020204" pitchFamily="34" charset="0"/>
                <a:ea typeface="Open Sans" panose="020B0606030504020204" pitchFamily="34" charset="0"/>
                <a:cs typeface="Open Sans" panose="020B0606030504020204" pitchFamily="34" charset="0"/>
              </a:rPr>
              <a:t>+ оказывает поддержку отдельным молодым людям, а также организациям в осуществлении их обменов и международной образовательной деятельности. Программа также инициирует программы и реформы в области образовательной политики. Основное внимание уделяется следующим областям: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школа, академическое и профессиональное образование, а также непрерывное профессиональное образование,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молодежный обмен гражданского общества,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установление партнерских отношений между молодежными группами и организациями и т.д.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8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обмен политикой, знаниями и инновациями в области детской и молодежной политики и в секторе образования.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Кроме того, программа финансирования ЕС «Европейский корпус солидарности» предоставляет молодым людям возможность участвовать в социальных, гражданских и некоммерческих проектах по всей Европе. Европейская социальная и образовательная политика, директивы в области предоставления услуг, Европейские квалификационные рамки и Болонский процесс имеют фундаментальные последствия для организации помощи детям и подросткам в Германии.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de-DE" sz="1100" dirty="0">
              <a:latin typeface="Open Sans" panose="020B0606030504020204" pitchFamily="34" charset="0"/>
              <a:ea typeface="Open Sans" panose="020B0606030504020204" pitchFamily="34" charset="0"/>
              <a:cs typeface="Open Sans" panose="020B0606030504020204" pitchFamily="34" charset="0"/>
            </a:endParaRPr>
          </a:p>
          <a:p>
            <a:pPr indent="-180340">
              <a:lnSpc>
                <a:spcPct val="107000"/>
              </a:lnSpc>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Positionspapier der Arbeitsgemeinschaft für Kinder- und Jugendhilfe – AGJ (4.10.2018): Europäische Jugendpolitik in einem sozialen Europa;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https://www.agj.de/fileadmin/user_upload/Europaeische_Jugendpolitik_in_einem_sozialen_Europa.pdf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Positionspapier der Arbeitsgemeinschaft für Kinder- und Jugendhilfe – AGJ (5./6.3.2020): The European Youth Work Agenda </a:t>
            </a:r>
            <a:r>
              <a:rPr lang="de-DE" sz="1100" dirty="0" err="1">
                <a:latin typeface="Open Sans" panose="020B0606030504020204" pitchFamily="34" charset="0"/>
                <a:ea typeface="Open Sans" panose="020B0606030504020204" pitchFamily="34" charset="0"/>
                <a:cs typeface="Open Sans" panose="020B0606030504020204" pitchFamily="34" charset="0"/>
              </a:rPr>
              <a:t>for</a:t>
            </a:r>
            <a:r>
              <a:rPr lang="de-DE" sz="1100" dirty="0">
                <a:latin typeface="Open Sans" panose="020B0606030504020204" pitchFamily="34" charset="0"/>
                <a:ea typeface="Open Sans" panose="020B0606030504020204" pitchFamily="34" charset="0"/>
                <a:cs typeface="Open Sans" panose="020B0606030504020204" pitchFamily="34" charset="0"/>
              </a:rPr>
              <a:t> high-quality Youth Work – in Europe </a:t>
            </a:r>
            <a:r>
              <a:rPr lang="de-DE" sz="1100" dirty="0" err="1">
                <a:latin typeface="Open Sans" panose="020B0606030504020204" pitchFamily="34" charset="0"/>
                <a:ea typeface="Open Sans" panose="020B0606030504020204" pitchFamily="34" charset="0"/>
                <a:cs typeface="Open Sans" panose="020B0606030504020204" pitchFamily="34" charset="0"/>
              </a:rPr>
              <a:t>and</a:t>
            </a:r>
            <a:r>
              <a:rPr lang="de-DE" sz="1100" dirty="0">
                <a:latin typeface="Open Sans" panose="020B0606030504020204" pitchFamily="34" charset="0"/>
                <a:ea typeface="Open Sans" panose="020B0606030504020204" pitchFamily="34" charset="0"/>
                <a:cs typeface="Open Sans" panose="020B0606030504020204" pitchFamily="34" charset="0"/>
              </a:rPr>
              <a:t> in Germany;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https://www.agj.de/fileadmin/files/positionen/2020/European_Youth_Work_Agenda_english.pdf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Thimmel, Andreas (2018): Kinder- und Jugendhilfe in Europa, in: Böllert, Karin (Hrsg.), Kompendium Kinder- und Jugendhilfe Bd. 2, Wiesbaden, S. 1667−1692.</a:t>
            </a:r>
          </a:p>
        </p:txBody>
      </p:sp>
      <p:sp>
        <p:nvSpPr>
          <p:cNvPr id="4" name="Foliennummernplatzhalter 3"/>
          <p:cNvSpPr>
            <a:spLocks noGrp="1"/>
          </p:cNvSpPr>
          <p:nvPr>
            <p:ph type="sldNum" sz="quarter" idx="10"/>
          </p:nvPr>
        </p:nvSpPr>
        <p:spPr/>
        <p:txBody>
          <a:bodyPr/>
          <a:lstStyle/>
          <a:p>
            <a:fld id="{178ACBB0-B8BD-7243-B5CA-EEE1A71994D0}" type="slidenum">
              <a:rPr lang="de-DE" smtClean="0"/>
              <a:t>30</a:t>
            </a:fld>
            <a:endParaRPr lang="de-DE"/>
          </a:p>
        </p:txBody>
      </p:sp>
    </p:spTree>
    <p:extLst>
      <p:ext uri="{BB962C8B-B14F-4D97-AF65-F5344CB8AC3E}">
        <p14:creationId xmlns:p14="http://schemas.microsoft.com/office/powerpoint/2010/main" val="42878116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31</a:t>
            </a:fld>
            <a:endParaRPr lang="de-DE"/>
          </a:p>
        </p:txBody>
      </p:sp>
    </p:spTree>
    <p:extLst>
      <p:ext uri="{BB962C8B-B14F-4D97-AF65-F5344CB8AC3E}">
        <p14:creationId xmlns:p14="http://schemas.microsoft.com/office/powerpoint/2010/main" val="2549313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6373251"/>
          </a:xfrm>
        </p:spPr>
        <p:txBody>
          <a:bodyPr/>
          <a:lstStyle/>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Часть 1 Основного закона (ст. 1-19) устанавливает основные права. Основной закон также говорит о «неприкосновенных и неотъемлемых правах человека как основе каждого человеческого сообщества, мира и справедливости во всем мире». (ст. 1 п. 2 GG). Дети и подростки также обладают основными правами! Федеральный конституционный суд (</a:t>
            </a:r>
            <a:r>
              <a:rPr lang="ru-RU" sz="1100" dirty="0" err="1">
                <a:latin typeface="Open Sans" panose="020B0606030504020204" pitchFamily="34" charset="0"/>
                <a:ea typeface="Open Sans" panose="020B0606030504020204" pitchFamily="34" charset="0"/>
                <a:cs typeface="Open Sans" panose="020B0606030504020204" pitchFamily="34" charset="0"/>
              </a:rPr>
              <a:t>BVerfG</a:t>
            </a:r>
            <a:r>
              <a:rPr lang="ru-RU" sz="1100" dirty="0">
                <a:latin typeface="Open Sans" panose="020B0606030504020204" pitchFamily="34" charset="0"/>
                <a:ea typeface="Open Sans" panose="020B0606030504020204" pitchFamily="34" charset="0"/>
                <a:cs typeface="Open Sans" panose="020B0606030504020204" pitchFamily="34" charset="0"/>
              </a:rPr>
              <a:t>) впервые прямо подчеркнул в 1968 году, что дети сами являются носителями основных прав и имеют право на защиту со стороны государства.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Основными правами являются: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защита человеческого достоинства (ст. 1),</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право на свободу и право на жизнь и физическую неприкосновенность (ст. 2),</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равенство перед законом, равные права для мужчин и женщин и защита от дискриминации (ст. 3),</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свобода убеждений и исповедания и право на отказ от военной службы по соображениям совести (ст. 4),</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свобода выражения мнений и свобода печати, а также свобода искусства и науки, исследований и преподавания (ст. 5),</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особая государственная защита брака и семьи (ст. 6),</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надзор государства за всей школьной системой, положения о религиозном образовании, право на создание государственных школ (ст. 7),</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свобода собраний, как право на мирные невооруженные собрания без регистрации или разрешения, проведение которых «под открытым небом» может быть ограничено на основании законов (ст. 8),</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свобода объединений, если они не противоречат уголовному законодательству, конституционному порядку или идее международного взаимопонимания. Это также подразумевает свободу создания коалиций и право на борьбу за улучшение условий труда (ст. 9),</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защита тайны переписки, почты и телекоммуникаций (ст. 10),</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право на свободу передвижения по всей федеральной территории (ст. 11),</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свобода выбора профессии (ст. 12),</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право на отказ от военной службы по соображениям совести, а также различные варианты несения обязательной военной службы «в случае необходимости обороны» (ст. 12 a),</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право на неприкосновенность жилища и узаконенные исключения (ст. 13),</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право на собственность и право наследования, обязанность использовать собственность для общего блага и возможность экспроприации для общего блага за компенсацию (ст. 14 и 15),</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защита от экспатриации и экстрадиции (ст. 16),</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право на убежище для политически преследуемых лиц, которые, однако, должны соответствовать ряду условий (пункты 2-4) (ст. 16а),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право на петицию (ст. 17),</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ограничение основных прав в области военной и альтернативной службы и на основании законов в случае обороны (ст. 17а),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8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лишение индивидуальных основных прав, если они используются не по назначению для борьбы против свободного демократического базового порядка (ст. 18).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Так называемое «формальное основное право» закреплено в ст. 19 п. 4: «Если права человека нарушаются государственной властью, для него должна быть открыта возможность обращения в суд. В случае, если не установлена иная юрисдикция, доступны обычные средства правовой защиты...».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Согласно статье 19 (2) Основного закона, «суть основного права не может быть нарушена». Даже если ограничения допускаются, это может быть сделано только на основании закона, причем эти законы не могут затрагивать суть основных прав.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Основные права определяют государственную власть как непосредственно действующее право (ст. 1 п. 3).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Согласно статье 23 Основного закона, «защита основных прав, по существу сопоставимая с настоящим Основным законом», является конституционно предписанным критерием для развития Европейского союза.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С одной стороны, для системы помощи детям и подросткам существенно, что дети являются носителями основных прав.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С другой стороны, принципиально важно, как ст. 6 определяет права родителей: </a:t>
            </a:r>
            <a:br>
              <a:rPr lang="ru-RU" sz="1100" dirty="0">
                <a:latin typeface="Open Sans" panose="020B0606030504020204" pitchFamily="34" charset="0"/>
                <a:ea typeface="Open Sans" panose="020B0606030504020204" pitchFamily="34" charset="0"/>
                <a:cs typeface="Open Sans" panose="020B0606030504020204" pitchFamily="34" charset="0"/>
              </a:rPr>
            </a:br>
            <a:r>
              <a:rPr lang="ru-RU" sz="1100" dirty="0">
                <a:latin typeface="Open Sans" panose="020B0606030504020204" pitchFamily="34" charset="0"/>
                <a:ea typeface="Open Sans" panose="020B0606030504020204" pitchFamily="34" charset="0"/>
                <a:cs typeface="Open Sans" panose="020B0606030504020204" pitchFamily="34" charset="0"/>
              </a:rPr>
              <a:t>«(1) Брак и семья находятся под особой защитой государственного строя.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(2) Забота о детях и их воспитание — это естественное право родителей и их главная обязанность. Государственное сообщество осуществляет надзор за их деятельностью.</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(3) Дети могут быть отделены от семьи против воли законных опекунов только на основании закона, если законные опекуны не справляются с воспитанием или если детям угрожает безнадзорность по другим причинам.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(4) Каждая мать имеет право на защиту и заботу со стороны общества.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(5) Детям, рожденным вне брака, законодательством должны быть созданы такие же условия для их физического и умственного развития и положения в обществе, какие созданы для детей, рожденных в браке».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Bef>
                <a:spcPts val="1200"/>
              </a:spcBef>
              <a:spcAft>
                <a:spcPts val="12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Bundeszentrale für politische Bildung: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https://www.bpb.de/politik/grundfragen/politik-einfach-fuer-alle/236616/die-grundrechte</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Deutscher Bundestag: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https://www.bundestag.de/parlament/aufgaben/rechtsgrundlagen/grundgesetz/gg_01-245122</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Wapler</a:t>
            </a:r>
            <a:r>
              <a:rPr lang="de-DE" sz="1100" dirty="0">
                <a:latin typeface="Open Sans" panose="020B0606030504020204" pitchFamily="34" charset="0"/>
                <a:ea typeface="Open Sans" panose="020B0606030504020204" pitchFamily="34" charset="0"/>
                <a:cs typeface="Open Sans" panose="020B0606030504020204" pitchFamily="34" charset="0"/>
              </a:rPr>
              <a:t>, Friederike (2015): Kinderrechte und Kindeswohl, Tübingen.</a:t>
            </a:r>
          </a:p>
        </p:txBody>
      </p:sp>
      <p:sp>
        <p:nvSpPr>
          <p:cNvPr id="4" name="Foliennummernplatzhalter 3"/>
          <p:cNvSpPr>
            <a:spLocks noGrp="1"/>
          </p:cNvSpPr>
          <p:nvPr>
            <p:ph type="sldNum" sz="quarter" idx="10"/>
          </p:nvPr>
        </p:nvSpPr>
        <p:spPr/>
        <p:txBody>
          <a:bodyPr/>
          <a:lstStyle/>
          <a:p>
            <a:fld id="{178ACBB0-B8BD-7243-B5CA-EEE1A71994D0}" type="slidenum">
              <a:rPr lang="de-DE" smtClean="0"/>
              <a:t>32</a:t>
            </a:fld>
            <a:endParaRPr lang="de-DE"/>
          </a:p>
        </p:txBody>
      </p:sp>
    </p:spTree>
    <p:extLst>
      <p:ext uri="{BB962C8B-B14F-4D97-AF65-F5344CB8AC3E}">
        <p14:creationId xmlns:p14="http://schemas.microsoft.com/office/powerpoint/2010/main" val="2735505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4285019"/>
          </a:xfrm>
        </p:spPr>
        <p:txBody>
          <a:bodyPr/>
          <a:lstStyle/>
          <a:p>
            <a:pPr marL="36000">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Отношения между детьми, родителями и государством</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marL="36000">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Статья 6 Основного закона конституционно регулирует субсидиарные отношения между государством, родителями и ребенком. Дети и подростки нуждаются в защите и помощи в период взросления, чтобы иметь возможность развиться в личность, способную жить в обществе. Согласно пункту 2 статьи 6, ответственность за это лежит, прежде всего, на родителях, которые по закону обязаны обеспечить заботу и воспитание своих детей. В принципе, они вольны осуществлять свое естественное право в соответствии со своими индивидуальными представлениями, если только их действия уважают права детей.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6000">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Соответственно, право родителей является внешним </a:t>
            </a:r>
            <a:r>
              <a:rPr lang="ru-RU" sz="1100" dirty="0" err="1">
                <a:latin typeface="Open Sans" panose="020B0606030504020204" pitchFamily="34" charset="0"/>
                <a:ea typeface="Open Sans" panose="020B0606030504020204" pitchFamily="34" charset="0"/>
                <a:cs typeface="Open Sans" panose="020B0606030504020204" pitchFamily="34" charset="0"/>
              </a:rPr>
              <a:t>бенефициальным</a:t>
            </a:r>
            <a:r>
              <a:rPr lang="ru-RU" sz="1100" dirty="0">
                <a:latin typeface="Open Sans" panose="020B0606030504020204" pitchFamily="34" charset="0"/>
                <a:ea typeface="Open Sans" panose="020B0606030504020204" pitchFamily="34" charset="0"/>
                <a:cs typeface="Open Sans" panose="020B0606030504020204" pitchFamily="34" charset="0"/>
              </a:rPr>
              <a:t> фундаментальным правом, которое служит благополучию ребенка и подчинено ему. В соответствии с принципом </a:t>
            </a:r>
            <a:r>
              <a:rPr lang="ru-RU" sz="1100" dirty="0" err="1">
                <a:latin typeface="Open Sans" panose="020B0606030504020204" pitchFamily="34" charset="0"/>
                <a:ea typeface="Open Sans" panose="020B0606030504020204" pitchFamily="34" charset="0"/>
                <a:cs typeface="Open Sans" panose="020B0606030504020204" pitchFamily="34" charset="0"/>
              </a:rPr>
              <a:t>субсидиарности</a:t>
            </a:r>
            <a:r>
              <a:rPr lang="ru-RU" sz="1100" dirty="0">
                <a:latin typeface="Open Sans" panose="020B0606030504020204" pitchFamily="34" charset="0"/>
                <a:ea typeface="Open Sans" panose="020B0606030504020204" pitchFamily="34" charset="0"/>
                <a:cs typeface="Open Sans" panose="020B0606030504020204" pitchFamily="34" charset="0"/>
              </a:rPr>
              <a:t>, государство берет на себя роль внимательного опекуна: оно признает законодательно закрепленную образовательную автономию родителей и в то же время следит за ее выполнением. Семейная жизнь должна уважаться в соответствии со ст. 8 Европейской конвенции по правам человека.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6000">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Только когда родители не оправдывают ожиданий общества в отношении того, что они должны вырастить своих детей независимыми и социально компетентными личностями, не выполняют (или не могут выполнить) свои права и обязанности, государство обязано вмешаться поддерживающим или контролирующим образом. Сочетание статьи 2 (1) Основного закона в сочетании со статьей 6 (2) Основного закона гарантирует детям и подросткам право на государственную гарантию родительской заботы и воспитания. Термин «угроза благополучию ребенка» обозначает порог для </a:t>
            </a:r>
            <a:r>
              <a:rPr lang="ru-RU" sz="1100" dirty="0" err="1">
                <a:latin typeface="Open Sans" panose="020B0606030504020204" pitchFamily="34" charset="0"/>
                <a:ea typeface="Open Sans" panose="020B0606030504020204" pitchFamily="34" charset="0"/>
                <a:cs typeface="Open Sans" panose="020B0606030504020204" pitchFamily="34" charset="0"/>
              </a:rPr>
              <a:t>легитимизированного</a:t>
            </a:r>
            <a:r>
              <a:rPr lang="ru-RU" sz="1100" dirty="0">
                <a:latin typeface="Open Sans" panose="020B0606030504020204" pitchFamily="34" charset="0"/>
                <a:ea typeface="Open Sans" panose="020B0606030504020204" pitchFamily="34" charset="0"/>
                <a:cs typeface="Open Sans" panose="020B0606030504020204" pitchFamily="34" charset="0"/>
              </a:rPr>
              <a:t> государством вмешательства в отношения между родителями и детьми, защищенные Основным законом.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6000">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Права детей</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marL="36000">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20 ноября 1989 года Генеральная Ассамблея ООН единогласно приняла Декларацию прав ребенка. Конвенция ООН о правах ребенка вступила в силу 02 сентября 1990 года. Она включает в себя в общей сложности 54 статьи: Статьи 1-41 охватывают права детей, статьи 42-45 регулируют исполнение, а статьи 46-54 содержат процедуру подписания. По сей день Декларация считается центральным международным документом по правам человека для детей. Она была ратифицирована 196 государствами. В Федеративной Республике Германия она действует с 5 апреля 1992 г. Только в мае 2010 г. Федеративная Республика сняла свои оговорки, которые касались, в частности, прав иностранных детей.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6000">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Права детей можно разделить на три группы: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64600" lvl="0" indent="-228600">
              <a:spcAft>
                <a:spcPts val="600"/>
              </a:spcAft>
              <a:buFont typeface="+mj-lt"/>
              <a:buAutoNum type="arabicPeriod"/>
            </a:pPr>
            <a:r>
              <a:rPr lang="ru-RU" sz="1100" dirty="0">
                <a:latin typeface="Open Sans" panose="020B0606030504020204" pitchFamily="34" charset="0"/>
                <a:ea typeface="Open Sans" panose="020B0606030504020204" pitchFamily="34" charset="0"/>
                <a:cs typeface="Open Sans" panose="020B0606030504020204" pitchFamily="34" charset="0"/>
              </a:rPr>
              <a:t>Права на обеспечение и поддержку,</a:t>
            </a:r>
            <a:br>
              <a:rPr lang="de-DE" sz="1100" dirty="0">
                <a:latin typeface="Open Sans" panose="020B0606030504020204" pitchFamily="34" charset="0"/>
                <a:ea typeface="Open Sans" panose="020B0606030504020204" pitchFamily="34" charset="0"/>
                <a:cs typeface="Open Sans" panose="020B0606030504020204" pitchFamily="34" charset="0"/>
              </a:rPr>
            </a:br>
            <a:r>
              <a:rPr lang="ru-RU" sz="1100" dirty="0">
                <a:latin typeface="Open Sans" panose="020B0606030504020204" pitchFamily="34" charset="0"/>
                <a:ea typeface="Open Sans" panose="020B0606030504020204" pitchFamily="34" charset="0"/>
                <a:cs typeface="Open Sans" panose="020B0606030504020204" pitchFamily="34" charset="0"/>
              </a:rPr>
              <a:t>например, право на наивысший достижимый уровень здоровья, на образование, на досуг, игры и отдых.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64600" lvl="0" indent="-228600">
              <a:spcAft>
                <a:spcPts val="600"/>
              </a:spcAft>
              <a:buFont typeface="+mj-lt"/>
              <a:buAutoNum type="arabicPeriod"/>
            </a:pPr>
            <a:r>
              <a:rPr lang="ru-RU" sz="1100" dirty="0">
                <a:latin typeface="Open Sans" panose="020B0606030504020204" pitchFamily="34" charset="0"/>
                <a:ea typeface="Open Sans" panose="020B0606030504020204" pitchFamily="34" charset="0"/>
                <a:cs typeface="Open Sans" panose="020B0606030504020204" pitchFamily="34" charset="0"/>
              </a:rPr>
              <a:t>Права защиты,</a:t>
            </a:r>
            <a:br>
              <a:rPr lang="de-DE" sz="1100" dirty="0">
                <a:latin typeface="Open Sans" panose="020B0606030504020204" pitchFamily="34" charset="0"/>
                <a:ea typeface="Open Sans" panose="020B0606030504020204" pitchFamily="34" charset="0"/>
                <a:cs typeface="Open Sans" panose="020B0606030504020204" pitchFamily="34" charset="0"/>
              </a:rPr>
            </a:br>
            <a:r>
              <a:rPr lang="ru-RU" sz="1100" dirty="0">
                <a:latin typeface="Open Sans" panose="020B0606030504020204" pitchFamily="34" charset="0"/>
                <a:ea typeface="Open Sans" panose="020B0606030504020204" pitchFamily="34" charset="0"/>
                <a:cs typeface="Open Sans" panose="020B0606030504020204" pitchFamily="34" charset="0"/>
              </a:rPr>
              <a:t>например, защита детей от физического и психического насилия, отсутствия заботы и сексуального насилия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64600" lvl="0" indent="-228600">
              <a:spcAft>
                <a:spcPts val="600"/>
              </a:spcAft>
              <a:buFont typeface="+mj-lt"/>
              <a:buAutoNum type="arabicPeriod"/>
            </a:pPr>
            <a:r>
              <a:rPr lang="ru-RU" sz="1100" dirty="0">
                <a:latin typeface="Open Sans" panose="020B0606030504020204" pitchFamily="34" charset="0"/>
                <a:ea typeface="Open Sans" panose="020B0606030504020204" pitchFamily="34" charset="0"/>
                <a:cs typeface="Open Sans" panose="020B0606030504020204" pitchFamily="34" charset="0"/>
              </a:rPr>
              <a:t>Права участия,</a:t>
            </a:r>
            <a:br>
              <a:rPr lang="de-DE" sz="1100" dirty="0">
                <a:latin typeface="Open Sans" panose="020B0606030504020204" pitchFamily="34" charset="0"/>
                <a:ea typeface="Open Sans" panose="020B0606030504020204" pitchFamily="34" charset="0"/>
                <a:cs typeface="Open Sans" panose="020B0606030504020204" pitchFamily="34" charset="0"/>
              </a:rPr>
            </a:br>
            <a:r>
              <a:rPr lang="ru-RU" sz="1100" dirty="0">
                <a:latin typeface="Open Sans" panose="020B0606030504020204" pitchFamily="34" charset="0"/>
                <a:ea typeface="Open Sans" panose="020B0606030504020204" pitchFamily="34" charset="0"/>
                <a:cs typeface="Open Sans" panose="020B0606030504020204" pitchFamily="34" charset="0"/>
              </a:rPr>
              <a:t>например, право на участие во всех касающихся их жизни вопросах, свободу слова и информации.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 Федеральный конституционный суд (</a:t>
            </a:r>
            <a:r>
              <a:rPr lang="ru-RU" sz="1100" dirty="0" err="1">
                <a:latin typeface="Open Sans" panose="020B0606030504020204" pitchFamily="34" charset="0"/>
                <a:ea typeface="Open Sans" panose="020B0606030504020204" pitchFamily="34" charset="0"/>
                <a:cs typeface="Open Sans" panose="020B0606030504020204" pitchFamily="34" charset="0"/>
              </a:rPr>
              <a:t>BVerfG</a:t>
            </a:r>
            <a:r>
              <a:rPr lang="ru-RU" sz="1100" dirty="0">
                <a:latin typeface="Open Sans" panose="020B0606030504020204" pitchFamily="34" charset="0"/>
                <a:ea typeface="Open Sans" panose="020B0606030504020204" pitchFamily="34" charset="0"/>
                <a:cs typeface="Open Sans" panose="020B0606030504020204" pitchFamily="34" charset="0"/>
              </a:rPr>
              <a:t>) впервые прямо подчеркнул в 1968 году, что дети сами являются носителями основных прав и имеют право на защиту государства. Однако в течение многих лет ведется широкая дискуссия о необходимости четкого закрепления прав детей в Основном законе. Основной спорный момент заключается в том, в какой статье и с какой формулировкой они должны быть закреплены. В 2021 году федеральное правительство представило законопроект по этому вопросу, но к середине года решение по нему еще не было принято.</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 Основной закон Германии, Гражданский кодекс Германии и VIII книга Социального кодекса также содержат права, которые призваны гарантировать или способствовать процессам воспитания, развития и образования детей и подростков. Отдельные примеры приведены ниже: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i="1" dirty="0">
                <a:latin typeface="Open Sans" panose="020B0606030504020204" pitchFamily="34" charset="0"/>
                <a:ea typeface="Open Sans" panose="020B0606030504020204" pitchFamily="34" charset="0"/>
                <a:cs typeface="Open Sans" panose="020B0606030504020204" pitchFamily="34" charset="0"/>
              </a:rPr>
              <a:t>Основной закон </a:t>
            </a:r>
            <a:endParaRPr lang="de-DE" sz="1100" i="1" dirty="0">
              <a:latin typeface="Open Sans" panose="020B0606030504020204" pitchFamily="34" charset="0"/>
              <a:ea typeface="Open Sans" panose="020B0606030504020204" pitchFamily="34" charset="0"/>
              <a:cs typeface="Open Sans" panose="020B0606030504020204" pitchFamily="34" charset="0"/>
            </a:endParaRPr>
          </a:p>
          <a:p>
            <a:pPr lvl="0">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Ст. 1 п. 1 Право на защиту человеческого достоинства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lvl="0">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Ст. 2. п. 1 Право на свободное развитие личности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lvl="0">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Ст. 2 п. 2 Право на физическую неприкосновенность</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i="1" dirty="0">
                <a:latin typeface="Open Sans" panose="020B0606030504020204" pitchFamily="34" charset="0"/>
                <a:ea typeface="Open Sans" panose="020B0606030504020204" pitchFamily="34" charset="0"/>
                <a:cs typeface="Open Sans" panose="020B0606030504020204" pitchFamily="34" charset="0"/>
              </a:rPr>
              <a:t>Гражданский кодекс</a:t>
            </a:r>
            <a:endParaRPr lang="de-DE" sz="1100" i="1" dirty="0">
              <a:latin typeface="Open Sans" panose="020B0606030504020204" pitchFamily="34" charset="0"/>
              <a:ea typeface="Open Sans" panose="020B0606030504020204" pitchFamily="34" charset="0"/>
              <a:cs typeface="Open Sans" panose="020B0606030504020204" pitchFamily="34" charset="0"/>
            </a:endParaRPr>
          </a:p>
          <a:p>
            <a:pPr lvl="0">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 1631 Право на ненасильственное воспитание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lvl="0">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 1626 Право на соответствующее возрасту участие в принятии соответствующих решений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i="1" dirty="0">
                <a:latin typeface="Open Sans" panose="020B0606030504020204" pitchFamily="34" charset="0"/>
                <a:ea typeface="Open Sans" panose="020B0606030504020204" pitchFamily="34" charset="0"/>
                <a:cs typeface="Open Sans" panose="020B0606030504020204" pitchFamily="34" charset="0"/>
              </a:rPr>
              <a:t>Книга VIII Социального кодекса</a:t>
            </a:r>
            <a:endParaRPr lang="de-DE" sz="1100" i="1" dirty="0">
              <a:latin typeface="Open Sans" panose="020B0606030504020204" pitchFamily="34" charset="0"/>
              <a:ea typeface="Open Sans" panose="020B0606030504020204" pitchFamily="34" charset="0"/>
              <a:cs typeface="Open Sans" panose="020B0606030504020204" pitchFamily="34" charset="0"/>
            </a:endParaRPr>
          </a:p>
          <a:p>
            <a:pPr lvl="0" algn="just">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 5 Право на желание и выбор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lvl="0" algn="just">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 8 Участие детей и подростков</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lvl="0" algn="just">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 36 Планирование помощи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6000">
              <a:spcBef>
                <a:spcPts val="1200"/>
              </a:spcBef>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Berghaus, Michaela (2020): Erleben und Bewältigen von Verfahren zur Abwendung einer Kindeswohlgefährdung aus Sicht betroffener Eltern, Weinheim.</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Liebel</a:t>
            </a:r>
            <a:r>
              <a:rPr lang="de-DE" sz="1100" dirty="0">
                <a:latin typeface="Open Sans" panose="020B0606030504020204" pitchFamily="34" charset="0"/>
                <a:ea typeface="Open Sans" panose="020B0606030504020204" pitchFamily="34" charset="0"/>
                <a:cs typeface="Open Sans" panose="020B0606030504020204" pitchFamily="34" charset="0"/>
              </a:rPr>
              <a:t>, Manfred (2013: Kinder und Gerechtigkeit: über Kinderrechte neu nachdenken, Weinheim.</a:t>
            </a:r>
          </a:p>
        </p:txBody>
      </p:sp>
      <p:sp>
        <p:nvSpPr>
          <p:cNvPr id="4" name="Foliennummernplatzhalter 3"/>
          <p:cNvSpPr>
            <a:spLocks noGrp="1"/>
          </p:cNvSpPr>
          <p:nvPr>
            <p:ph type="sldNum" sz="quarter" idx="10"/>
          </p:nvPr>
        </p:nvSpPr>
        <p:spPr/>
        <p:txBody>
          <a:bodyPr/>
          <a:lstStyle/>
          <a:p>
            <a:fld id="{178ACBB0-B8BD-7243-B5CA-EEE1A71994D0}" type="slidenum">
              <a:rPr lang="de-DE" smtClean="0"/>
              <a:t>33</a:t>
            </a:fld>
            <a:endParaRPr lang="de-DE"/>
          </a:p>
        </p:txBody>
      </p:sp>
    </p:spTree>
    <p:extLst>
      <p:ext uri="{BB962C8B-B14F-4D97-AF65-F5344CB8AC3E}">
        <p14:creationId xmlns:p14="http://schemas.microsoft.com/office/powerpoint/2010/main" val="2320471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0252571"/>
          </a:xfrm>
        </p:spPr>
        <p:txBody>
          <a:bodyPr/>
          <a:lstStyle/>
          <a:p>
            <a:pPr>
              <a:lnSpc>
                <a:spcPct val="1070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Конституционный принцип социального государства (ст. 20 п. 1, см. также слайд 1.2.2) конкретизируется социальным законодательством. Соответственно, § 1 Первой книги Социального кодекса, который предшествует общим положениям всех социальных кодексов, определяет: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«Закон Социального кодекса призван формировать меры социальной поддержки, включая социальную и образовательную помощь, для реализации социальной справедливости и социального обеспечения. Он должен вносит вклад в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обеспечение достойного существование,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создание равных условий для свободного развития личности, особенно для молодежи,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защиту и поддержку семьи,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возможность зарабатывать на жизнь свободно выбранным видом деятельности, 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предотвращение или компенсацию определенных тягот жизни, также помогая людям помочь самим себе».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Для выполнения этих задач определены различные социальные права (§§ 2 и далее Социального кодекса I), которые связаны с правами на меры социальной поддержки и предоставляются соответствующими компетентными органами социального обеспечения (например, Центром занятости, Федеральным агентством занятости, больничными кассами, кассами социального обеспечения молодежи) в виде услуг, натуральных или денежных пособий.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Важным компонентом является социальное страхование, которое действует в отношении всех застрахованных лиц при наступлении определенных рисков или событий и финансируется за счет распределенных взносов, уплачиваемых работодателями и/или застрахованными лицами: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Книга III Социального кодекса - Содействие занятости в случае безработицы,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Книга V Социального кодекса - Болезнь,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Книга XI Социального кодекса - Потребность в уходе,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Книга VII Социального кодекса - Несчастный случай и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Книга VI Социального кодекса– Выход на пенсию.</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Другие меры социальной поддержки в основном финансируются за счет налогов:</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Книга II Социального кодекса - Базовые гарантии для работы (ответственный: Центр занятости),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Книга VIII Социального кодекса– Помощь детям и подросткам (ответственный: Управление по делам молодежи),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Книга IX Социального кодекса - Реабилитация и социализация лиц с ограниченными возможностями (ответственные: учреждения по содействию социальной адаптации),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Книга XII Социального кодекса - Социальная помощь (ответственный: Управление социального обеспечения),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Книга XIV Социального кодекса - Социальная компенсация (ответственность определяется федеральными землями).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gn="just">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Кроме того, существуют некоторые законы, которые считаются специальными частями Социального кодекса и, таким образом, также содержат соответствующие меры социальной поддержки (§ 68 Книги I Социального кодекса). К ним относятся, например: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just">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Федеральный закон о содействии образованию (</a:t>
            </a:r>
            <a:r>
              <a:rPr lang="ru-RU" sz="1100" dirty="0" err="1">
                <a:latin typeface="Open Sans" panose="020B0606030504020204" pitchFamily="34" charset="0"/>
                <a:ea typeface="Open Sans" panose="020B0606030504020204" pitchFamily="34" charset="0"/>
                <a:cs typeface="Open Sans" panose="020B0606030504020204" pitchFamily="34" charset="0"/>
              </a:rPr>
              <a:t>BAföG</a:t>
            </a:r>
            <a:r>
              <a:rPr lang="ru-RU" sz="1100" dirty="0">
                <a:latin typeface="Open Sans" panose="020B0606030504020204" pitchFamily="34" charset="0"/>
                <a:ea typeface="Open Sans" panose="020B0606030504020204" pitchFamily="34" charset="0"/>
                <a:cs typeface="Open Sans" panose="020B0606030504020204" pitchFamily="34" charset="0"/>
              </a:rPr>
              <a:t>),</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just">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Федеральный закон о детских пособиях,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just">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Закон о жилищных пособиях,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just">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Закон о содействии при усыновлении/удочерении 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just">
              <a:lnSpc>
                <a:spcPct val="107000"/>
              </a:lnSpc>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1-й, 2-й и 3-й разделы Федерального закона о пособии по уходу за ребенком и отпуске по уходу за ребенком.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Все субъекты предоставления социальной поддержки, ответственные за реализацию социальных прав посредством представления социальной поддержки,  обязаны соблюдать общие процедурные требования Книги I Социального кодекса и Социального кодекса X. Например, существует общая обязанность по предоставлению консультаций касательно прав на получение поддержки (§ 14 Социального кодекса I) или обязанность субъектов предоставления социальной поддержки  по обеспечению комплексного, быстрого предоставление социальной поддержки без лишних усилий со стороны лиц, имеющих право на их получение (§ 17 Социального кодекса I). Каждый участник процесса имеет право присутствовать на переговорах или встречах с консультирующим сотрудником (раздел 13 (4) СГБ X). </a:t>
            </a:r>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34</a:t>
            </a:fld>
            <a:endParaRPr lang="de-DE"/>
          </a:p>
        </p:txBody>
      </p:sp>
    </p:spTree>
    <p:extLst>
      <p:ext uri="{BB962C8B-B14F-4D97-AF65-F5344CB8AC3E}">
        <p14:creationId xmlns:p14="http://schemas.microsoft.com/office/powerpoint/2010/main" val="1547277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Термин «меры социальной поддержки» юридически определен в § 11 Социального кодекса I. В соответствии с этим, меры социальной поддержки - это услуги, пособия в натуральной форме и денежные пособия, которые предоставляются на основании положений Социальных кодексов и законов, упомянутых в § 68 Социального кодекса I. Кроме того, § 11 Книги I Социального кодекса регламентирует, что личная помощь и помощь в воспитании относятся к категории услуг.</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 разделах 18-29 Книги I Социального кодекса перечислены все меры социальной поддержки, а также названы субъекты, ответственные за их предоставление: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 18 Меры содействия образованию,</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 19 Меры содействия трудоустройству,</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 19a Базовые пособия для лиц, ищущих работу,</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 19b Выплаты при постепенном переходе пожилых работников к получению пенсии,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 21 Выплаты в рамках обязательного медицинского страхования,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 21a Выплаты в рамках социального страхования на случай длительного ухода,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 21b Пособия при прерывании беременности,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 22 Выплаты в рамках обязательного страхования от несчастных случаев,</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 23 Выплаты в рамках обязательного пенсионного страхования, включая страхование по старости фермеров,</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 24 Выплата в рамках социального обеспечения в случае ущерба здоровью,</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 25 Пособие на ребенка, надбавка на ребенка, пособия на образование и социализацию, родительское пособие и пособие по уходу за ребенком,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 26 Жилищное пособие,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 27 Меры поддержки со стороны служб помощи детям и подросткам,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 28 Меры поддержки в рамках социальной помощи,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 28a Помощь в социальной адаптации,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8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 29 Помощь в реабилитации и социализации инвалидов.</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Закон о помощи лицам, ищущим убежище (</a:t>
            </a:r>
            <a:r>
              <a:rPr lang="ru-RU" sz="1100" dirty="0" err="1">
                <a:latin typeface="Open Sans" panose="020B0606030504020204" pitchFamily="34" charset="0"/>
                <a:ea typeface="Open Sans" panose="020B0606030504020204" pitchFamily="34" charset="0"/>
                <a:cs typeface="Open Sans" panose="020B0606030504020204" pitchFamily="34" charset="0"/>
              </a:rPr>
              <a:t>AsylbLG</a:t>
            </a:r>
            <a:r>
              <a:rPr lang="ru-RU" sz="1100" dirty="0">
                <a:latin typeface="Open Sans" panose="020B0606030504020204" pitchFamily="34" charset="0"/>
                <a:ea typeface="Open Sans" panose="020B0606030504020204" pitchFamily="34" charset="0"/>
                <a:cs typeface="Open Sans" panose="020B0606030504020204" pitchFamily="34" charset="0"/>
              </a:rPr>
              <a:t>), формально не относится к социальному праву, поскольку не включен в каталог Социального кодекса I. Однако, с точки зрения предоставляемых мер поддержки, он, тем не менее, является частью материального социального права. </a:t>
            </a:r>
            <a:r>
              <a:rPr lang="ru-RU" sz="1100" dirty="0" err="1">
                <a:latin typeface="Open Sans" panose="020B0606030504020204" pitchFamily="34" charset="0"/>
                <a:ea typeface="Open Sans" panose="020B0606030504020204" pitchFamily="34" charset="0"/>
                <a:cs typeface="Open Sans" panose="020B0606030504020204" pitchFamily="34" charset="0"/>
              </a:rPr>
              <a:t>AsylbLG</a:t>
            </a:r>
            <a:r>
              <a:rPr lang="ru-RU" sz="1100" dirty="0">
                <a:latin typeface="Open Sans" panose="020B0606030504020204" pitchFamily="34" charset="0"/>
                <a:ea typeface="Open Sans" panose="020B0606030504020204" pitchFamily="34" charset="0"/>
                <a:cs typeface="Open Sans" panose="020B0606030504020204" pitchFamily="34" charset="0"/>
              </a:rPr>
              <a:t>, как независимый закон, регулирует материальные пособия для группы лиц, имеющих право на такую поддержку. Государственные расходы на пособия в рамках </a:t>
            </a:r>
            <a:r>
              <a:rPr lang="ru-RU" sz="1100" dirty="0" err="1">
                <a:latin typeface="Open Sans" panose="020B0606030504020204" pitchFamily="34" charset="0"/>
                <a:ea typeface="Open Sans" panose="020B0606030504020204" pitchFamily="34" charset="0"/>
                <a:cs typeface="Open Sans" panose="020B0606030504020204" pitchFamily="34" charset="0"/>
              </a:rPr>
              <a:t>AsylbLG</a:t>
            </a:r>
            <a:r>
              <a:rPr lang="ru-RU" sz="1100" dirty="0">
                <a:latin typeface="Open Sans" panose="020B0606030504020204" pitchFamily="34" charset="0"/>
                <a:ea typeface="Open Sans" panose="020B0606030504020204" pitchFamily="34" charset="0"/>
                <a:cs typeface="Open Sans" panose="020B0606030504020204" pitchFamily="34" charset="0"/>
              </a:rPr>
              <a:t> в 2018 году составили чуть менее 4,9 млрд евро.</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 2019 году социальные пособия составили 30,3 % от валового внутреннего продукта. В 2019 году общая сумма всех социальных выплат составила 1 040,3 млрд евро.</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300"/>
              </a:spcAft>
            </a:pPr>
            <a:r>
              <a:rPr lang="ru-RU" sz="1100" b="1" dirty="0">
                <a:latin typeface="Open Sans" panose="020B0606030504020204" pitchFamily="34" charset="0"/>
                <a:ea typeface="Open Sans" panose="020B0606030504020204" pitchFamily="34" charset="0"/>
                <a:cs typeface="Open Sans" panose="020B0606030504020204" pitchFamily="34" charset="0"/>
              </a:rPr>
              <a:t>Примерные доли (в миллиардах евро</a:t>
            </a:r>
            <a:r>
              <a:rPr lang="ru-RU" sz="1100" dirty="0">
                <a:latin typeface="Open Sans" panose="020B0606030504020204" pitchFamily="34" charset="0"/>
                <a:ea typeface="Open Sans" panose="020B0606030504020204" pitchFamily="34" charset="0"/>
                <a:cs typeface="Open Sans" panose="020B0606030504020204" pitchFamily="34" charset="0"/>
              </a:rPr>
              <a:t>):</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300"/>
              </a:spcAft>
            </a:pPr>
            <a:r>
              <a:rPr lang="ru-RU" sz="1100" b="1" dirty="0">
                <a:latin typeface="Open Sans" panose="020B0606030504020204" pitchFamily="34" charset="0"/>
                <a:ea typeface="Open Sans" panose="020B0606030504020204" pitchFamily="34" charset="0"/>
                <a:cs typeface="Open Sans" panose="020B0606030504020204" pitchFamily="34" charset="0"/>
              </a:rPr>
              <a:t>Системы социального страхования</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b="1" dirty="0">
                <a:latin typeface="Open Sans" panose="020B0606030504020204" pitchFamily="34" charset="0"/>
                <a:ea typeface="Open Sans" panose="020B0606030504020204" pitchFamily="34" charset="0"/>
                <a:cs typeface="Open Sans" panose="020B0606030504020204" pitchFamily="34" charset="0"/>
              </a:rPr>
              <a:t>всего 	629,8 </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lvl="1">
              <a:spcAft>
                <a:spcPts val="300"/>
              </a:spcAft>
            </a:pPr>
            <a:r>
              <a:rPr lang="ru-RU" sz="1100" dirty="0">
                <a:latin typeface="Open Sans" panose="020B0606030504020204" pitchFamily="34" charset="0"/>
                <a:ea typeface="Open Sans" panose="020B0606030504020204" pitchFamily="34" charset="0"/>
                <a:cs typeface="Open Sans" panose="020B0606030504020204" pitchFamily="34" charset="0"/>
              </a:rPr>
              <a:t>- Пенсионное страхование</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	330,2</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lvl="1">
              <a:spcAft>
                <a:spcPts val="300"/>
              </a:spcAft>
            </a:pPr>
            <a:r>
              <a:rPr lang="ru-RU" sz="1100" dirty="0">
                <a:latin typeface="Open Sans" panose="020B0606030504020204" pitchFamily="34" charset="0"/>
                <a:ea typeface="Open Sans" panose="020B0606030504020204" pitchFamily="34" charset="0"/>
                <a:cs typeface="Open Sans" panose="020B0606030504020204" pitchFamily="34" charset="0"/>
              </a:rPr>
              <a:t>- Медицинское страхование:	</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	250,1</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lvl="1">
              <a:spcAft>
                <a:spcPts val="300"/>
              </a:spcAft>
            </a:pPr>
            <a:r>
              <a:rPr lang="ru-RU" sz="1100" dirty="0">
                <a:latin typeface="Open Sans" panose="020B0606030504020204" pitchFamily="34" charset="0"/>
                <a:ea typeface="Open Sans" panose="020B0606030504020204" pitchFamily="34" charset="0"/>
                <a:cs typeface="Open Sans" panose="020B0606030504020204" pitchFamily="34" charset="0"/>
              </a:rPr>
              <a:t>- Страхование по безработице:	</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	28,2</a:t>
            </a:r>
          </a:p>
          <a:p>
            <a:pPr lvl="1">
              <a:spcAft>
                <a:spcPts val="300"/>
              </a:spcAft>
            </a:pPr>
            <a:r>
              <a:rPr lang="ru-RU" sz="1100" dirty="0">
                <a:latin typeface="Open Sans" panose="020B0606030504020204" pitchFamily="34" charset="0"/>
                <a:ea typeface="Open Sans" panose="020B0606030504020204" pitchFamily="34" charset="0"/>
                <a:cs typeface="Open Sans" panose="020B0606030504020204" pitchFamily="34" charset="0"/>
              </a:rPr>
              <a:t>- Страхование долгосрочного ухода:		42,4</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lvl="1">
              <a:spcAft>
                <a:spcPts val="300"/>
              </a:spcAft>
            </a:pPr>
            <a:r>
              <a:rPr lang="ru-RU" sz="1100" dirty="0">
                <a:latin typeface="Open Sans" panose="020B0606030504020204" pitchFamily="34" charset="0"/>
                <a:ea typeface="Open Sans" panose="020B0606030504020204" pitchFamily="34" charset="0"/>
                <a:cs typeface="Open Sans" panose="020B0606030504020204" pitchFamily="34" charset="0"/>
              </a:rPr>
              <a:t>- Страхование от несчастных случаев:	</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14,2</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300"/>
              </a:spcAft>
            </a:pPr>
            <a:r>
              <a:rPr lang="ru-RU" sz="1100" b="1" dirty="0">
                <a:latin typeface="Open Sans" panose="020B0606030504020204" pitchFamily="34" charset="0"/>
                <a:ea typeface="Open Sans" panose="020B0606030504020204" pitchFamily="34" charset="0"/>
                <a:cs typeface="Open Sans" panose="020B0606030504020204" pitchFamily="34" charset="0"/>
              </a:rPr>
              <a:t>Меры поддержки, социальная помощь и пособия</a:t>
            </a:r>
            <a:r>
              <a:rPr lang="ru-RU" sz="1100" dirty="0">
                <a:latin typeface="Open Sans" panose="020B0606030504020204" pitchFamily="34" charset="0"/>
                <a:ea typeface="Open Sans" panose="020B0606030504020204" pitchFamily="34" charset="0"/>
                <a:cs typeface="Open Sans" panose="020B0606030504020204" pitchFamily="34" charset="0"/>
              </a:rPr>
              <a:t>:</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b="1" dirty="0">
                <a:latin typeface="Open Sans" panose="020B0606030504020204" pitchFamily="34" charset="0"/>
                <a:ea typeface="Open Sans" panose="020B0606030504020204" pitchFamily="34" charset="0"/>
                <a:cs typeface="Open Sans" panose="020B0606030504020204" pitchFamily="34" charset="0"/>
              </a:rPr>
              <a:t>всего 	193,1 </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lvl="1">
              <a:spcAft>
                <a:spcPts val="300"/>
              </a:spcAft>
            </a:pPr>
            <a:r>
              <a:rPr lang="ru-RU" sz="1100" dirty="0">
                <a:latin typeface="Open Sans" panose="020B0606030504020204" pitchFamily="34" charset="0"/>
                <a:ea typeface="Open Sans" panose="020B0606030504020204" pitchFamily="34" charset="0"/>
                <a:cs typeface="Open Sans" panose="020B0606030504020204" pitchFamily="34" charset="0"/>
              </a:rPr>
              <a:t>- Базовые пособия для ищущих работу:</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43,3</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lvl="1">
              <a:spcAft>
                <a:spcPts val="300"/>
              </a:spcAft>
            </a:pPr>
            <a:r>
              <a:rPr lang="ru-RU" sz="1100" dirty="0">
                <a:latin typeface="Open Sans" panose="020B0606030504020204" pitchFamily="34" charset="0"/>
                <a:ea typeface="Open Sans" panose="020B0606030504020204" pitchFamily="34" charset="0"/>
                <a:cs typeface="Open Sans" panose="020B0606030504020204" pitchFamily="34" charset="0"/>
              </a:rPr>
              <a:t>- Социальная помощь: 			40,3</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lvl="1">
              <a:spcAft>
                <a:spcPts val="300"/>
              </a:spcAft>
            </a:pP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b="1" dirty="0">
                <a:latin typeface="Open Sans" panose="020B0606030504020204" pitchFamily="34" charset="0"/>
                <a:ea typeface="Open Sans" panose="020B0606030504020204" pitchFamily="34" charset="0"/>
                <a:cs typeface="Open Sans" panose="020B0606030504020204" pitchFamily="34" charset="0"/>
              </a:rPr>
              <a:t>Помощь детям и подросткам</a:t>
            </a:r>
            <a:r>
              <a:rPr lang="ru-RU" sz="1100" dirty="0">
                <a:latin typeface="Open Sans" panose="020B0606030504020204" pitchFamily="34" charset="0"/>
                <a:ea typeface="Open Sans" panose="020B0606030504020204" pitchFamily="34" charset="0"/>
                <a:cs typeface="Open Sans" panose="020B0606030504020204" pitchFamily="34" charset="0"/>
              </a:rPr>
              <a:t>:			49,7</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lvl="1">
              <a:spcAft>
                <a:spcPts val="300"/>
              </a:spcAft>
            </a:pPr>
            <a:r>
              <a:rPr lang="ru-RU" sz="1100" dirty="0">
                <a:latin typeface="Open Sans" panose="020B0606030504020204" pitchFamily="34" charset="0"/>
                <a:ea typeface="Open Sans" panose="020B0606030504020204" pitchFamily="34" charset="0"/>
                <a:cs typeface="Open Sans" panose="020B0606030504020204" pitchFamily="34" charset="0"/>
              </a:rPr>
              <a:t>- Жилищное пособие:			1,0</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lvl="1">
              <a:spcAft>
                <a:spcPts val="300"/>
              </a:spcAft>
            </a:pPr>
            <a:r>
              <a:rPr lang="ru-RU" sz="1100" dirty="0">
                <a:latin typeface="Open Sans" panose="020B0606030504020204" pitchFamily="34" charset="0"/>
                <a:ea typeface="Open Sans" panose="020B0606030504020204" pitchFamily="34" charset="0"/>
                <a:cs typeface="Open Sans" panose="020B0606030504020204" pitchFamily="34" charset="0"/>
              </a:rPr>
              <a:t>- Пособие по уходу за ребенком:			7,8</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lvl="1">
              <a:spcAft>
                <a:spcPts val="300"/>
              </a:spcAft>
            </a:pPr>
            <a:r>
              <a:rPr lang="ru-RU" sz="1100" dirty="0">
                <a:latin typeface="Open Sans" panose="020B0606030504020204" pitchFamily="34" charset="0"/>
                <a:ea typeface="Open Sans" panose="020B0606030504020204" pitchFamily="34" charset="0"/>
                <a:cs typeface="Open Sans" panose="020B0606030504020204" pitchFamily="34" charset="0"/>
              </a:rPr>
              <a:t>- Пособие на ребенка/ возмещение семье затрат на детей: 	47,6</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lvl="1">
              <a:spcAft>
                <a:spcPts val="300"/>
              </a:spcAft>
            </a:pPr>
            <a:r>
              <a:rPr lang="ru-RU" sz="1100" dirty="0">
                <a:latin typeface="Open Sans" panose="020B0606030504020204" pitchFamily="34" charset="0"/>
                <a:ea typeface="Open Sans" panose="020B0606030504020204" pitchFamily="34" charset="0"/>
                <a:cs typeface="Open Sans" panose="020B0606030504020204" pitchFamily="34" charset="0"/>
              </a:rPr>
              <a:t>- Помощь в обучении/повышении квалификации:	 2,1</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Bef>
                <a:spcPts val="1200"/>
              </a:spcBef>
              <a:spcAft>
                <a:spcPts val="12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Bundesministerium für Arbeit und Soziales (BMAS) (2020). Sozialbudget 2019;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https://www.bmas.de/SharedDocs/Downloads/DE/PDF-Publikationen/a230-19-sozialbudget-2019.pdf?__blob=publicationFile&amp;v=1</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35</a:t>
            </a:fld>
            <a:endParaRPr lang="de-DE"/>
          </a:p>
        </p:txBody>
      </p:sp>
    </p:spTree>
    <p:extLst>
      <p:ext uri="{BB962C8B-B14F-4D97-AF65-F5344CB8AC3E}">
        <p14:creationId xmlns:p14="http://schemas.microsoft.com/office/powerpoint/2010/main" val="21181432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3996987"/>
          </a:xfrm>
        </p:spPr>
        <p:txBody>
          <a:bodyPr/>
          <a:lstStyle/>
          <a:p>
            <a:pPr>
              <a:spcAft>
                <a:spcPts val="600"/>
              </a:spcAft>
            </a:pPr>
            <a:r>
              <a:rPr lang="ru-RU" dirty="0"/>
              <a:t>Закон о праве детей и молодежи на получение помощи (Книга VIII Социального кодекса) включен в Социальный кодекс (SGB) Федеративной Республики Германия. Таким образом, это не нормативный закон, а в первую очередь закон о мерах социальной поддержки. В соответствии с этим действуют правила получения социальной поддержки, изложенные, в частности, в книгах </a:t>
            </a:r>
            <a:r>
              <a:rPr lang="de-DE" dirty="0"/>
              <a:t>I </a:t>
            </a:r>
            <a:r>
              <a:rPr lang="ru-RU" dirty="0"/>
              <a:t>и Х Социального кодекса.</a:t>
            </a:r>
            <a:endParaRPr lang="de-DE" dirty="0"/>
          </a:p>
          <a:p>
            <a:pPr>
              <a:spcAft>
                <a:spcPts val="600"/>
              </a:spcAft>
            </a:pPr>
            <a:r>
              <a:rPr lang="ru-RU" dirty="0"/>
              <a:t>Социально-административное процессуальное право в первую очередь служит реализации мер социальной поддержки и призвано помочь адресатам лучше ориентироваться в сложной системе различных социальных кодексов, подавать заявления и (более оперативно) получать социальную поддержку. Поэтому особое значение имеют три принципа:</a:t>
            </a:r>
            <a:endParaRPr lang="de-DE" dirty="0"/>
          </a:p>
          <a:p>
            <a:pPr marL="342900" lvl="0" indent="-342900">
              <a:spcAft>
                <a:spcPts val="600"/>
              </a:spcAft>
              <a:buFont typeface="+mj-lt"/>
              <a:buAutoNum type="arabicPeriod"/>
            </a:pPr>
            <a:r>
              <a:rPr lang="ru-RU" dirty="0" err="1"/>
              <a:t>Низкопороговый</a:t>
            </a:r>
            <a:r>
              <a:rPr lang="ru-RU" dirty="0"/>
              <a:t> доступ к системе социальной поддержки,</a:t>
            </a:r>
            <a:endParaRPr lang="de-DE" dirty="0"/>
          </a:p>
          <a:p>
            <a:pPr marL="342900" lvl="0" indent="-342900">
              <a:spcAft>
                <a:spcPts val="600"/>
              </a:spcAft>
              <a:buFont typeface="+mj-lt"/>
              <a:buAutoNum type="arabicPeriod"/>
            </a:pPr>
            <a:r>
              <a:rPr lang="ru-RU" dirty="0"/>
              <a:t>Процедурное бремя лежит на субъекте предоставления социальной поддержки, а не на её адресатах,</a:t>
            </a:r>
            <a:endParaRPr lang="de-DE" dirty="0"/>
          </a:p>
          <a:p>
            <a:pPr marL="342900" lvl="0" indent="-342900">
              <a:spcAft>
                <a:spcPts val="600"/>
              </a:spcAft>
              <a:buFont typeface="+mj-lt"/>
              <a:buAutoNum type="arabicPeriod"/>
            </a:pPr>
            <a:r>
              <a:rPr lang="ru-RU" dirty="0"/>
              <a:t>Процессуальные права адресатов. </a:t>
            </a:r>
            <a:endParaRPr lang="de-DE" dirty="0"/>
          </a:p>
          <a:p>
            <a:pPr>
              <a:spcAft>
                <a:spcPts val="600"/>
              </a:spcAft>
            </a:pPr>
            <a:r>
              <a:rPr lang="ru-RU" dirty="0"/>
              <a:t>Положения социального административного процессуального права должны учитываться в процессе рассмотрения заявлений вплоть до принятия решения о возможных мерах поддержки, т.е. на протяжении всей процедуры. Процессуальные нормы формируют профессиональные стандарты в административной деятельности. Положения Социального кодекса I, например, о подаче заявлений, социальной тайне или участии лиц, имеющих право на пособия, распространяются на все Социальные кодексы.</a:t>
            </a:r>
            <a:endParaRPr lang="de-DE" dirty="0"/>
          </a:p>
          <a:p>
            <a:pPr>
              <a:spcAft>
                <a:spcPts val="600"/>
              </a:spcAft>
            </a:pPr>
            <a:r>
              <a:rPr lang="ru-RU" dirty="0"/>
              <a:t>Десятая книга Социального кодекса - Административная процедура и защита социальных данных (Книга X Социального кодекса), также содержит положения, действительные для всех социальных кодексов. Следовательно, эти правила также распространяются на меры поддержки, предоставляемые службами помощи детям и подросткам. В соответствии с § 1 подраздела Социального кодекса X, регламент распространяется на публично-правовую административную деятельность органов власти в Федеративной Республике Германия. В соответствии с § 12 Книги X Социального кодекса орган власти является «хозяином процедуры». </a:t>
            </a:r>
            <a:endParaRPr lang="de-DE" dirty="0"/>
          </a:p>
          <a:p>
            <a:pPr>
              <a:spcAft>
                <a:spcPts val="600"/>
              </a:spcAft>
            </a:pPr>
            <a:r>
              <a:rPr lang="ru-RU" b="1" dirty="0"/>
              <a:t>Процедурные принципы</a:t>
            </a:r>
            <a:br>
              <a:rPr lang="ru-RU" dirty="0"/>
            </a:br>
            <a:r>
              <a:rPr lang="ru-RU" dirty="0"/>
              <a:t>Книга X Социального кодекса  определяет, что административные процедуры на практике должны выполняться определенным образом: Они должны выполняться «просто, оперативно и быстро» в соответствии с § 9 предложение 2 Социального кодекса X. Таким образом, согласно § 17 Социального кодекса I, орган власти должен обеспечить, чтобы лица, имеющие право на получение мер поддержки, быстро получали социальную помощь, на которую они имеют право.</a:t>
            </a:r>
            <a:endParaRPr lang="de-DE" dirty="0"/>
          </a:p>
          <a:p>
            <a:pPr>
              <a:spcAft>
                <a:spcPts val="600"/>
              </a:spcAft>
            </a:pPr>
            <a:r>
              <a:rPr lang="ru-RU" b="1" dirty="0"/>
              <a:t>Начало процедуры</a:t>
            </a:r>
            <a:br>
              <a:rPr lang="ru-RU" dirty="0"/>
            </a:br>
            <a:r>
              <a:rPr lang="ru-RU" dirty="0"/>
              <a:t>Процедура может быть инициирована как ведомством, так и по заявлению - устному (т.е. без формальных препятствий) или письменному. Заявление подается бесплатно и обозначает начало процедуры, а также самую раннюю возможную дату предоставления пособий.</a:t>
            </a:r>
            <a:endParaRPr lang="de-DE" dirty="0"/>
          </a:p>
          <a:p>
            <a:pPr>
              <a:spcAft>
                <a:spcPts val="600"/>
              </a:spcAft>
            </a:pPr>
            <a:r>
              <a:rPr lang="ru-RU" b="1" dirty="0"/>
              <a:t>Уточнение фактов</a:t>
            </a:r>
            <a:br>
              <a:rPr lang="ru-RU" dirty="0"/>
            </a:br>
            <a:r>
              <a:rPr lang="ru-RU" dirty="0"/>
              <a:t>В социальных административных процедурах основное внимание уделяется изучению условий для получения права на помощь. Здесь действует принцип служебного расследования, т.е. орган власти обязан исследовать все факты, необходимые для принятия решения </a:t>
            </a:r>
            <a:r>
              <a:rPr lang="ru-RU" dirty="0" err="1"/>
              <a:t>ex</a:t>
            </a:r>
            <a:r>
              <a:rPr lang="ru-RU" dirty="0"/>
              <a:t> </a:t>
            </a:r>
            <a:r>
              <a:rPr lang="ru-RU" dirty="0" err="1"/>
              <a:t>officio</a:t>
            </a:r>
            <a:r>
              <a:rPr lang="ru-RU" dirty="0"/>
              <a:t> (§ 20 Социального кодекса X).</a:t>
            </a:r>
            <a:endParaRPr lang="de-DE" dirty="0"/>
          </a:p>
          <a:p>
            <a:pPr>
              <a:spcAft>
                <a:spcPts val="600"/>
              </a:spcAft>
            </a:pPr>
            <a:r>
              <a:rPr lang="ru-RU" b="1" dirty="0"/>
              <a:t>Защита социальных данных</a:t>
            </a:r>
            <a:br>
              <a:rPr lang="ru-RU" dirty="0"/>
            </a:br>
            <a:r>
              <a:rPr lang="ru-RU" dirty="0"/>
              <a:t>Социальные данные - это индивидуальная информация о личных или фактических обстоятельствах соответствующего лица (обычно: заявителя или бенефициара). </a:t>
            </a:r>
            <a:endParaRPr lang="de-DE" dirty="0"/>
          </a:p>
          <a:p>
            <a:pPr>
              <a:spcAft>
                <a:spcPts val="600"/>
              </a:spcAft>
            </a:pPr>
            <a:r>
              <a:rPr lang="ru-RU" b="1" dirty="0"/>
              <a:t>Права сторон</a:t>
            </a:r>
            <a:br>
              <a:rPr lang="ru-RU" dirty="0"/>
            </a:br>
            <a:r>
              <a:rPr lang="ru-RU" dirty="0"/>
              <a:t>В административной процедуре участвующим сторонам предоставляются различные права, например:</a:t>
            </a:r>
            <a:endParaRPr lang="de-DE" dirty="0"/>
          </a:p>
          <a:p>
            <a:pPr marL="342900" lvl="0" indent="-342900">
              <a:spcAft>
                <a:spcPts val="600"/>
              </a:spcAft>
              <a:buFont typeface="Wingdings" panose="05000000000000000000" pitchFamily="2" charset="2"/>
              <a:buChar char="Ø"/>
            </a:pPr>
            <a:r>
              <a:rPr lang="ru-RU" dirty="0"/>
              <a:t>Представительство уполномоченным лицом или помощь адвоката (§ 13 Социального кодекса X),</a:t>
            </a:r>
            <a:endParaRPr lang="de-DE" dirty="0"/>
          </a:p>
          <a:p>
            <a:pPr marL="342900" lvl="0" indent="-342900">
              <a:spcAft>
                <a:spcPts val="600"/>
              </a:spcAft>
              <a:buFont typeface="Wingdings" panose="05000000000000000000" pitchFamily="2" charset="2"/>
              <a:buChar char="Ø"/>
            </a:pPr>
            <a:r>
              <a:rPr lang="ru-RU" dirty="0"/>
              <a:t>Право на ознакомление с делом (§ 26 Социального кодекса X),</a:t>
            </a:r>
            <a:endParaRPr lang="de-DE" dirty="0"/>
          </a:p>
          <a:p>
            <a:pPr marL="342900" lvl="0" indent="-342900">
              <a:spcAft>
                <a:spcPts val="600"/>
              </a:spcAft>
              <a:buFont typeface="Wingdings" panose="05000000000000000000" pitchFamily="2" charset="2"/>
              <a:buChar char="Ø"/>
            </a:pPr>
            <a:r>
              <a:rPr lang="ru-RU" dirty="0"/>
              <a:t>Слушание (§ 24 Социального кодекса X).</a:t>
            </a:r>
            <a:endParaRPr lang="de-DE" dirty="0"/>
          </a:p>
          <a:p>
            <a:pPr>
              <a:spcAft>
                <a:spcPts val="600"/>
              </a:spcAft>
            </a:pPr>
            <a:r>
              <a:rPr lang="ru-RU" dirty="0"/>
              <a:t> </a:t>
            </a:r>
            <a:r>
              <a:rPr lang="ru-RU" b="1" dirty="0"/>
              <a:t>Завершение</a:t>
            </a:r>
            <a:endParaRPr lang="de-DE" b="1" dirty="0"/>
          </a:p>
          <a:p>
            <a:pPr>
              <a:spcAft>
                <a:spcPts val="600"/>
              </a:spcAft>
            </a:pPr>
            <a:r>
              <a:rPr lang="ru-RU" dirty="0"/>
              <a:t>Административная процедура обычно завершается административным актом, т.е. вынесением решения или заключением договора в рамках публичного права (§ 8 Социального кодекса X).</a:t>
            </a:r>
            <a:endParaRPr lang="de-DE" dirty="0"/>
          </a:p>
          <a:p>
            <a:pPr>
              <a:lnSpc>
                <a:spcPct val="107000"/>
              </a:lnSpc>
              <a:spcAft>
                <a:spcPts val="800"/>
              </a:spcAft>
            </a:pPr>
            <a:r>
              <a:rPr lang="ru-RU" b="1" dirty="0"/>
              <a:t>Литература</a:t>
            </a:r>
            <a:endParaRPr lang="de-DE" b="1" dirty="0"/>
          </a:p>
          <a:p>
            <a:endParaRPr lang="de-DE" dirty="0"/>
          </a:p>
          <a:p>
            <a:pPr marL="171450" indent="-171450">
              <a:buFont typeface="Wingdings" panose="05000000000000000000" pitchFamily="2" charset="2"/>
              <a:buChar char="Ø"/>
            </a:pPr>
            <a:r>
              <a:rPr lang="de-DE" dirty="0" err="1"/>
              <a:t>Trenczek</a:t>
            </a:r>
            <a:r>
              <a:rPr lang="de-DE" dirty="0"/>
              <a:t>, Thomas (2019): Verfahren und Rechtsschutz, in: Münder/</a:t>
            </a:r>
            <a:r>
              <a:rPr lang="de-DE" dirty="0" err="1"/>
              <a:t>Meysen</a:t>
            </a:r>
            <a:r>
              <a:rPr lang="de-DE" dirty="0"/>
              <a:t>/</a:t>
            </a:r>
            <a:r>
              <a:rPr lang="de-DE" dirty="0" err="1"/>
              <a:t>Trenczek</a:t>
            </a:r>
            <a:r>
              <a:rPr lang="de-DE" dirty="0"/>
              <a:t> (Hrsg.), Frankfurter Kommentar SGB VIII, Anhang I, 8. Auflage, Baden-Baden, S. 1093−1128.</a:t>
            </a:r>
          </a:p>
          <a:p>
            <a:pPr marL="171450" indent="-171450">
              <a:buFont typeface="Wingdings" panose="05000000000000000000" pitchFamily="2" charset="2"/>
              <a:buChar char="Ø"/>
            </a:pPr>
            <a:r>
              <a:rPr lang="de-DE" dirty="0" err="1"/>
              <a:t>Waschull</a:t>
            </a:r>
            <a:r>
              <a:rPr lang="de-DE" dirty="0"/>
              <a:t>, Dirk (2019): ASD-Arbeit und Verwaltungsverfahren, in: </a:t>
            </a:r>
            <a:r>
              <a:rPr lang="de-DE" dirty="0" err="1"/>
              <a:t>Merchel</a:t>
            </a:r>
            <a:r>
              <a:rPr lang="de-DE" dirty="0"/>
              <a:t>, Joachim (Hrsg.), Handbuch Allgemeiner Sozialer Dienst (ASD), 3. Auflage, München, S. 78−87.</a:t>
            </a:r>
          </a:p>
        </p:txBody>
      </p:sp>
      <p:sp>
        <p:nvSpPr>
          <p:cNvPr id="4" name="Foliennummernplatzhalter 3"/>
          <p:cNvSpPr>
            <a:spLocks noGrp="1"/>
          </p:cNvSpPr>
          <p:nvPr>
            <p:ph type="sldNum" sz="quarter" idx="10"/>
          </p:nvPr>
        </p:nvSpPr>
        <p:spPr/>
        <p:txBody>
          <a:bodyPr/>
          <a:lstStyle/>
          <a:p>
            <a:fld id="{178ACBB0-B8BD-7243-B5CA-EEE1A71994D0}" type="slidenum">
              <a:rPr lang="de-DE" smtClean="0"/>
              <a:t>36</a:t>
            </a:fld>
            <a:endParaRPr lang="de-DE"/>
          </a:p>
        </p:txBody>
      </p:sp>
    </p:spTree>
    <p:extLst>
      <p:ext uri="{BB962C8B-B14F-4D97-AF65-F5344CB8AC3E}">
        <p14:creationId xmlns:p14="http://schemas.microsoft.com/office/powerpoint/2010/main" val="25647083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3852971"/>
          </a:xfrm>
        </p:spPr>
        <p:txBody>
          <a:bodyPr/>
          <a:lstStyle/>
          <a:p>
            <a:pPr>
              <a:lnSpc>
                <a:spcPct val="107000"/>
              </a:lnSpc>
              <a:spcAft>
                <a:spcPts val="800"/>
              </a:spcAft>
            </a:pPr>
            <a:r>
              <a:rPr lang="ru-RU" dirty="0"/>
              <a:t>В дополнение к международным привязкам действий правительства Германии к правовой базе Европейского Союза, Германия также является участником большого количества международных соглашений и договоров, имеющих различную обязательную силу. Некоторые из них являются глобальными, другие - общеевропейскими, третьи - двусторонними. </a:t>
            </a:r>
            <a:endParaRPr lang="de-DE" dirty="0"/>
          </a:p>
          <a:p>
            <a:pPr>
              <a:lnSpc>
                <a:spcPct val="107000"/>
              </a:lnSpc>
              <a:spcAft>
                <a:spcPts val="800"/>
              </a:spcAft>
            </a:pPr>
            <a:r>
              <a:rPr lang="ru-RU" dirty="0"/>
              <a:t>В немецком праве международные договоры, требующие согласия или участия соответствующих учреждений, ответственных за федеральное законодательство, согласно ст. 59 п. 2 предложение 1 Основного закона, имеют ранг простых федеральных законов. </a:t>
            </a:r>
            <a:endParaRPr lang="de-DE" dirty="0"/>
          </a:p>
          <a:p>
            <a:pPr>
              <a:lnSpc>
                <a:spcPct val="107000"/>
              </a:lnSpc>
              <a:spcAft>
                <a:spcPts val="800"/>
              </a:spcAft>
            </a:pPr>
            <a:r>
              <a:rPr lang="ru-RU" dirty="0"/>
              <a:t>Как правило, правовые акты, изданные международными организациями, не имеют прямого действия внутри страны. Однако государства-члены соответствующей международной организации обязаны перенести обязательства, вытекающие из правового акта международной организации, в национальное законодательство.</a:t>
            </a:r>
            <a:endParaRPr lang="de-DE" dirty="0"/>
          </a:p>
          <a:p>
            <a:pPr>
              <a:lnSpc>
                <a:spcPct val="107000"/>
              </a:lnSpc>
              <a:spcAft>
                <a:spcPts val="800"/>
              </a:spcAft>
            </a:pPr>
            <a:r>
              <a:rPr lang="ru-RU" b="1" dirty="0"/>
              <a:t>Организация Объединенных Наций</a:t>
            </a:r>
            <a:endParaRPr lang="de-DE" b="1" dirty="0"/>
          </a:p>
          <a:p>
            <a:pPr>
              <a:lnSpc>
                <a:spcPct val="107000"/>
              </a:lnSpc>
              <a:spcAft>
                <a:spcPts val="800"/>
              </a:spcAft>
            </a:pPr>
            <a:r>
              <a:rPr lang="ru-RU" dirty="0"/>
              <a:t>Благодаря 10 конвенциям по правам человека Организация Объединенных Наций, помимо Всеобщей декларации прав человека, создала инструменты по правам человека, которые являются обязательными в соответствии с международным правом для всех государств, присоединившихся к ним. Некоторые из этих конвенций по правам человека дополнены дополнительными факультативными протоколами, которые часто вводят процедуры рассмотрения индивидуальных жалоб. </a:t>
            </a:r>
            <a:endParaRPr lang="de-DE" dirty="0"/>
          </a:p>
          <a:p>
            <a:pPr>
              <a:lnSpc>
                <a:spcPct val="107000"/>
              </a:lnSpc>
              <a:spcAft>
                <a:spcPts val="800"/>
              </a:spcAft>
            </a:pPr>
            <a:r>
              <a:rPr lang="ru-RU" dirty="0"/>
              <a:t>Особое значение для детей, подростков и семей имеют, например:</a:t>
            </a:r>
            <a:endParaRPr lang="de-DE" dirty="0"/>
          </a:p>
          <a:p>
            <a:pPr marL="342900" lvl="0" indent="-342900">
              <a:lnSpc>
                <a:spcPct val="107000"/>
              </a:lnSpc>
              <a:buFont typeface="Wingdings" panose="05000000000000000000" pitchFamily="2" charset="2"/>
              <a:buChar char="Ø"/>
            </a:pPr>
            <a:r>
              <a:rPr lang="ru-RU" dirty="0"/>
              <a:t>Конвенция о правах ребенка (Конвенция ООН о правах ребенка). Обязательный договор по международному праву, который вступил в силу 2 сентября 1990 года и был ратифицирован Германией 6 марта 1992 года.</a:t>
            </a:r>
            <a:endParaRPr lang="de-DE" dirty="0"/>
          </a:p>
          <a:p>
            <a:pPr marL="342900" lvl="0" indent="-342900">
              <a:lnSpc>
                <a:spcPct val="107000"/>
              </a:lnSpc>
              <a:buFont typeface="Wingdings" panose="05000000000000000000" pitchFamily="2" charset="2"/>
              <a:buChar char="Ø"/>
            </a:pPr>
            <a:r>
              <a:rPr lang="ru-RU" dirty="0"/>
              <a:t>Конвенция о правах инвалидов (Конвенция ООН о правах инвалидов). Обязательный договор по международному праву, который вступил в силу 3 мая 2008 года и был ратифицирован Германией 24 февраля 2009 года.</a:t>
            </a:r>
            <a:endParaRPr lang="de-DE" dirty="0"/>
          </a:p>
          <a:p>
            <a:pPr marL="342900" lvl="0" indent="-342900">
              <a:lnSpc>
                <a:spcPct val="107000"/>
              </a:lnSpc>
              <a:buFont typeface="Wingdings" panose="05000000000000000000" pitchFamily="2" charset="2"/>
              <a:buChar char="Ø"/>
            </a:pPr>
            <a:r>
              <a:rPr lang="ru-RU" dirty="0"/>
              <a:t>Конвенция о ликвидации всех форм дискриминации в отношении женщин (CEDAW - Конвенция для женщин), которая была принята 18 декабря 1979 года и вступила в силу в 1981 году, была ратифицирована Германией 10 июля 1985 года.</a:t>
            </a:r>
            <a:endParaRPr lang="de-DE" dirty="0"/>
          </a:p>
          <a:p>
            <a:pPr marL="342900" lvl="0" indent="-342900">
              <a:lnSpc>
                <a:spcPct val="107000"/>
              </a:lnSpc>
              <a:spcAft>
                <a:spcPts val="800"/>
              </a:spcAft>
              <a:buFont typeface="Wingdings" panose="05000000000000000000" pitchFamily="2" charset="2"/>
              <a:buChar char="Ø"/>
            </a:pPr>
            <a:r>
              <a:rPr lang="ru-RU" dirty="0"/>
              <a:t>Международная конвенция о ликвидации всех форм расовой дискриминации (Конвенция ООН о расовой дискриминации), которая вступила в силу 4 января 1969 года и была безоговорочно ратифицирована Германией 16 мая 1969 года.</a:t>
            </a:r>
            <a:endParaRPr lang="de-DE" dirty="0"/>
          </a:p>
          <a:p>
            <a:pPr>
              <a:lnSpc>
                <a:spcPct val="107000"/>
              </a:lnSpc>
              <a:spcAft>
                <a:spcPts val="800"/>
              </a:spcAft>
            </a:pPr>
            <a:r>
              <a:rPr lang="ru-RU" b="1" dirty="0"/>
              <a:t>Совет Европы</a:t>
            </a:r>
            <a:endParaRPr lang="de-DE" b="1" dirty="0"/>
          </a:p>
          <a:p>
            <a:pPr>
              <a:lnSpc>
                <a:spcPct val="107000"/>
              </a:lnSpc>
              <a:spcAft>
                <a:spcPts val="800"/>
              </a:spcAft>
            </a:pPr>
            <a:r>
              <a:rPr lang="ru-RU" dirty="0"/>
              <a:t>Совет Европы играет ведущую роль в создании общеевропейской обязательной правовой базы для защиты прав человека, верховенства закона и демократии. На сегодняшний день существует более 200 конвенций и протоколов Совета Европы. К ним относятся такие основополагающие правовые документы, как Европейская конвенция о защите прав человека и основных свобод (ЕКПЧ), так называемая Конвенция против пыток или Европейская социальная хартия.</a:t>
            </a:r>
            <a:endParaRPr lang="de-DE" dirty="0"/>
          </a:p>
          <a:p>
            <a:pPr>
              <a:lnSpc>
                <a:spcPct val="107000"/>
              </a:lnSpc>
              <a:spcAft>
                <a:spcPts val="800"/>
              </a:spcAft>
            </a:pPr>
            <a:r>
              <a:rPr lang="ru-RU" dirty="0"/>
              <a:t>В дополнение к перечисленным документам, к числу тех, которые имеют особое значение для детей, молодежи и семей, относятся:</a:t>
            </a:r>
            <a:endParaRPr lang="de-DE" dirty="0"/>
          </a:p>
          <a:p>
            <a:pPr marL="342900" lvl="0" indent="-342900">
              <a:lnSpc>
                <a:spcPct val="107000"/>
              </a:lnSpc>
              <a:buFont typeface="Wingdings" panose="05000000000000000000" pitchFamily="2" charset="2"/>
              <a:buChar char="Ø"/>
            </a:pPr>
            <a:r>
              <a:rPr lang="ru-RU" dirty="0"/>
              <a:t>Конвенция Совета Европы о предотвращении и борьбе с насилием в отношении женщин и бытовым насилием, вступившая в силу 1 августа 2014 года.</a:t>
            </a:r>
            <a:endParaRPr lang="de-DE" dirty="0"/>
          </a:p>
          <a:p>
            <a:pPr marL="342900" lvl="0" indent="-342900">
              <a:lnSpc>
                <a:spcPct val="107000"/>
              </a:lnSpc>
              <a:spcAft>
                <a:spcPts val="800"/>
              </a:spcAft>
              <a:buFont typeface="Wingdings" panose="05000000000000000000" pitchFamily="2" charset="2"/>
              <a:buChar char="Ø"/>
            </a:pPr>
            <a:r>
              <a:rPr lang="ru-RU" dirty="0"/>
              <a:t>Конвенция Совета Европы о защите детей от сексуальной эксплуатации и сексуального насилия, которая вступила в силу 1 июля 2010 года. </a:t>
            </a:r>
            <a:endParaRPr lang="de-DE" dirty="0"/>
          </a:p>
          <a:p>
            <a:pPr>
              <a:lnSpc>
                <a:spcPct val="107000"/>
              </a:lnSpc>
              <a:spcAft>
                <a:spcPts val="800"/>
              </a:spcAft>
            </a:pPr>
            <a:r>
              <a:rPr lang="ru-RU" b="1" dirty="0"/>
              <a:t>Гаагская конференция по международному частному праву</a:t>
            </a:r>
            <a:endParaRPr lang="de-DE" b="1" dirty="0"/>
          </a:p>
          <a:p>
            <a:pPr>
              <a:lnSpc>
                <a:spcPct val="107000"/>
              </a:lnSpc>
              <a:spcAft>
                <a:spcPts val="800"/>
              </a:spcAft>
            </a:pPr>
            <a:r>
              <a:rPr lang="ru-RU" dirty="0"/>
              <a:t>Гаагская конференция сформировала международное сотрудничество по вопросам, касающимся детей и семей, приняв авторитетные глобальные конвенции. Германия присоединилась к соответствующим конвенциям:</a:t>
            </a:r>
            <a:endParaRPr lang="de-DE" dirty="0"/>
          </a:p>
          <a:p>
            <a:pPr marL="342900" lvl="0" indent="-342900">
              <a:lnSpc>
                <a:spcPct val="107000"/>
              </a:lnSpc>
              <a:buFont typeface="Wingdings" panose="05000000000000000000" pitchFamily="2" charset="2"/>
              <a:buChar char="Ø"/>
            </a:pPr>
            <a:r>
              <a:rPr lang="ru-RU" dirty="0"/>
              <a:t>Конвенция от 19 октября 1996 года о юрисдикции, применимом праве, признании, исполнении и сотрудничестве в отношении родительской ответственности и мер по защите детей,</a:t>
            </a:r>
            <a:endParaRPr lang="de-DE" dirty="0"/>
          </a:p>
          <a:p>
            <a:pPr marL="342900" lvl="0" indent="-342900">
              <a:lnSpc>
                <a:spcPct val="107000"/>
              </a:lnSpc>
              <a:buFont typeface="Wingdings" panose="05000000000000000000" pitchFamily="2" charset="2"/>
              <a:buChar char="Ø"/>
            </a:pPr>
            <a:r>
              <a:rPr lang="ru-RU" dirty="0">
                <a:hlinkClick r:id="rId3">
                  <a:extLst>
                    <a:ext uri="{A12FA001-AC4F-418D-AE19-62706E023703}">
                      <ahyp:hlinkClr xmlns:ahyp="http://schemas.microsoft.com/office/drawing/2018/hyperlinkcolor" val="tx"/>
                    </a:ext>
                  </a:extLst>
                </a:hlinkClick>
              </a:rPr>
              <a:t>Конвенция от 5 октября 1961 года о юрисдикции органов власти и законах, применимых в отношении защиты несовершеннолетних, </a:t>
            </a:r>
            <a:endParaRPr lang="de-DE" dirty="0"/>
          </a:p>
          <a:p>
            <a:pPr marL="342900" lvl="0" indent="-342900">
              <a:lnSpc>
                <a:spcPct val="107000"/>
              </a:lnSpc>
              <a:buFont typeface="Wingdings" panose="05000000000000000000" pitchFamily="2" charset="2"/>
              <a:buChar char="Ø"/>
            </a:pPr>
            <a:r>
              <a:rPr lang="ru-RU" dirty="0">
                <a:hlinkClick r:id="rId4">
                  <a:extLst>
                    <a:ext uri="{A12FA001-AC4F-418D-AE19-62706E023703}">
                      <ahyp:hlinkClr xmlns:ahyp="http://schemas.microsoft.com/office/drawing/2018/hyperlinkcolor" val="tx"/>
                    </a:ext>
                  </a:extLst>
                </a:hlinkClick>
              </a:rPr>
              <a:t>Конвенция от 29 мая 1993 года о защите детей и сотрудничестве в отношении межгосударственного усыновления</a:t>
            </a:r>
            <a:r>
              <a:rPr lang="ru-RU" dirty="0"/>
              <a:t>/удочерения,</a:t>
            </a:r>
            <a:endParaRPr lang="de-DE" dirty="0"/>
          </a:p>
          <a:p>
            <a:pPr marL="342900" lvl="0" indent="-342900">
              <a:lnSpc>
                <a:spcPct val="107000"/>
              </a:lnSpc>
              <a:buFont typeface="Wingdings" panose="05000000000000000000" pitchFamily="2" charset="2"/>
              <a:buChar char="Ø"/>
            </a:pPr>
            <a:r>
              <a:rPr lang="ru-RU" dirty="0">
                <a:hlinkClick r:id="rId5">
                  <a:extLst>
                    <a:ext uri="{A12FA001-AC4F-418D-AE19-62706E023703}">
                      <ahyp:hlinkClr xmlns:ahyp="http://schemas.microsoft.com/office/drawing/2018/hyperlinkcolor" val="tx"/>
                    </a:ext>
                  </a:extLst>
                </a:hlinkClick>
              </a:rPr>
              <a:t>Конвенция от 25 октября 1980 года о гражданско-правовых аспектах международного похищения детей</a:t>
            </a:r>
            <a:r>
              <a:rPr lang="ru-RU" dirty="0"/>
              <a:t>,</a:t>
            </a:r>
            <a:endParaRPr lang="de-DE" dirty="0"/>
          </a:p>
          <a:p>
            <a:pPr marL="342900" lvl="0" indent="-342900">
              <a:lnSpc>
                <a:spcPct val="107000"/>
              </a:lnSpc>
              <a:spcAft>
                <a:spcPts val="800"/>
              </a:spcAft>
              <a:buFont typeface="Wingdings" panose="05000000000000000000" pitchFamily="2" charset="2"/>
              <a:buChar char="Ø"/>
            </a:pPr>
            <a:r>
              <a:rPr lang="ru-RU" dirty="0">
                <a:hlinkClick r:id="rId6">
                  <a:extLst>
                    <a:ext uri="{A12FA001-AC4F-418D-AE19-62706E023703}">
                      <ahyp:hlinkClr xmlns:ahyp="http://schemas.microsoft.com/office/drawing/2018/hyperlinkcolor" val="tx"/>
                    </a:ext>
                  </a:extLst>
                </a:hlinkClick>
              </a:rPr>
              <a:t>Конвенция от 23 ноября 2007 года о международном взыскании алиментов на детей и других форм содержания семьи</a:t>
            </a:r>
            <a:r>
              <a:rPr lang="ru-RU" dirty="0"/>
              <a:t>.</a:t>
            </a:r>
            <a:endParaRPr lang="de-DE" dirty="0"/>
          </a:p>
          <a:p>
            <a:pPr>
              <a:lnSpc>
                <a:spcPct val="107000"/>
              </a:lnSpc>
              <a:spcAft>
                <a:spcPts val="800"/>
              </a:spcAft>
            </a:pPr>
            <a:r>
              <a:rPr lang="ru-RU" b="1" dirty="0"/>
              <a:t>Двусторонние соглашения либо договорённости</a:t>
            </a:r>
          </a:p>
          <a:p>
            <a:pPr>
              <a:lnSpc>
                <a:spcPct val="107000"/>
              </a:lnSpc>
              <a:spcAft>
                <a:spcPts val="800"/>
              </a:spcAft>
            </a:pPr>
            <a:r>
              <a:rPr lang="ru-RU" dirty="0"/>
              <a:t>Соглашения о создании и финансировании молодёжных бюро заключены с Францией, Польшей и Грецией. Германия подписала соответствующие декларации о намерениях и соглашениях с Чехией, Израилем и Россией по осуществлению двусторонних молодёжных обменов, организуемых координационными бюро.</a:t>
            </a:r>
            <a:endParaRPr lang="de-DE" dirty="0"/>
          </a:p>
          <a:p>
            <a:pPr>
              <a:lnSpc>
                <a:spcPct val="107000"/>
              </a:lnSpc>
              <a:spcAft>
                <a:spcPts val="800"/>
              </a:spcAft>
            </a:pPr>
            <a:r>
              <a:rPr lang="ru-RU" dirty="0"/>
              <a:t>В 2018 году Германия и её израильский партнёр договорились о создании немецко-израильского молодёжного бюро, которое находится в данный момент в стадии планирования.</a:t>
            </a:r>
            <a:endParaRPr lang="de-DE" dirty="0"/>
          </a:p>
        </p:txBody>
      </p:sp>
      <p:sp>
        <p:nvSpPr>
          <p:cNvPr id="4" name="Foliennummernplatzhalter 3"/>
          <p:cNvSpPr>
            <a:spLocks noGrp="1"/>
          </p:cNvSpPr>
          <p:nvPr>
            <p:ph type="sldNum" sz="quarter" idx="10"/>
          </p:nvPr>
        </p:nvSpPr>
        <p:spPr/>
        <p:txBody>
          <a:bodyPr/>
          <a:lstStyle/>
          <a:p>
            <a:endParaRPr lang="de-DE" dirty="0"/>
          </a:p>
          <a:p>
            <a:fld id="{178ACBB0-B8BD-7243-B5CA-EEE1A71994D0}" type="slidenum">
              <a:rPr lang="de-DE" smtClean="0"/>
              <a:t>37</a:t>
            </a:fld>
            <a:endParaRPr lang="de-DE" dirty="0"/>
          </a:p>
        </p:txBody>
      </p:sp>
    </p:spTree>
    <p:extLst>
      <p:ext uri="{BB962C8B-B14F-4D97-AF65-F5344CB8AC3E}">
        <p14:creationId xmlns:p14="http://schemas.microsoft.com/office/powerpoint/2010/main" val="3777099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78ACBB0-B8BD-7243-B5CA-EEE1A71994D0}" type="slidenum">
              <a:rPr lang="de-DE" smtClean="0"/>
              <a:t>38</a:t>
            </a:fld>
            <a:endParaRPr lang="de-DE"/>
          </a:p>
        </p:txBody>
      </p:sp>
    </p:spTree>
    <p:extLst>
      <p:ext uri="{BB962C8B-B14F-4D97-AF65-F5344CB8AC3E}">
        <p14:creationId xmlns:p14="http://schemas.microsoft.com/office/powerpoint/2010/main" val="2179288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5509155"/>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Закон о помощи детям и подросткам (</a:t>
            </a:r>
            <a:r>
              <a:rPr lang="ru-RU" sz="1100" dirty="0" err="1">
                <a:latin typeface="Open Sans" panose="020B0606030504020204" pitchFamily="34" charset="0"/>
                <a:ea typeface="Open Sans" panose="020B0606030504020204" pitchFamily="34" charset="0"/>
                <a:cs typeface="Open Sans" panose="020B0606030504020204" pitchFamily="34" charset="0"/>
              </a:rPr>
              <a:t>Kinder</a:t>
            </a:r>
            <a:r>
              <a:rPr lang="ru-RU" sz="1100" dirty="0">
                <a:latin typeface="Open Sans" panose="020B0606030504020204" pitchFamily="34" charset="0"/>
                <a:ea typeface="Open Sans" panose="020B0606030504020204" pitchFamily="34" charset="0"/>
                <a:cs typeface="Open Sans" panose="020B0606030504020204" pitchFamily="34" charset="0"/>
              </a:rPr>
              <a:t>- und </a:t>
            </a:r>
            <a:r>
              <a:rPr lang="ru-RU" sz="1100" dirty="0" err="1">
                <a:latin typeface="Open Sans" panose="020B0606030504020204" pitchFamily="34" charset="0"/>
                <a:ea typeface="Open Sans" panose="020B0606030504020204" pitchFamily="34" charset="0"/>
                <a:cs typeface="Open Sans" panose="020B0606030504020204" pitchFamily="34" charset="0"/>
              </a:rPr>
              <a:t>Jugendhilfegesetz</a:t>
            </a:r>
            <a:r>
              <a:rPr lang="ru-RU" sz="1100" dirty="0">
                <a:latin typeface="Open Sans" panose="020B0606030504020204" pitchFamily="34" charset="0"/>
                <a:ea typeface="Open Sans" panose="020B0606030504020204" pitchFamily="34" charset="0"/>
                <a:cs typeface="Open Sans" panose="020B0606030504020204" pitchFamily="34" charset="0"/>
              </a:rPr>
              <a:t>) включен в состоящее из тринадцати Социальных кодексов Социальное законодательство Германии в качестве Восьмого социального кодекса (Социального кодекса VIII - </a:t>
            </a:r>
            <a:r>
              <a:rPr lang="ru-RU" sz="1100" dirty="0" err="1">
                <a:latin typeface="Open Sans" panose="020B0606030504020204" pitchFamily="34" charset="0"/>
                <a:ea typeface="Open Sans" panose="020B0606030504020204" pitchFamily="34" charset="0"/>
                <a:cs typeface="Open Sans" panose="020B0606030504020204" pitchFamily="34" charset="0"/>
              </a:rPr>
              <a:t>Kinder</a:t>
            </a:r>
            <a:r>
              <a:rPr lang="ru-RU" sz="1100" dirty="0">
                <a:latin typeface="Open Sans" panose="020B0606030504020204" pitchFamily="34" charset="0"/>
                <a:ea typeface="Open Sans" panose="020B0606030504020204" pitchFamily="34" charset="0"/>
                <a:cs typeface="Open Sans" panose="020B0606030504020204" pitchFamily="34" charset="0"/>
              </a:rPr>
              <a:t>- und </a:t>
            </a:r>
            <a:r>
              <a:rPr lang="ru-RU" sz="1100" dirty="0" err="1">
                <a:latin typeface="Open Sans" panose="020B0606030504020204" pitchFamily="34" charset="0"/>
                <a:ea typeface="Open Sans" panose="020B0606030504020204" pitchFamily="34" charset="0"/>
                <a:cs typeface="Open Sans" panose="020B0606030504020204" pitchFamily="34" charset="0"/>
              </a:rPr>
              <a:t>Jugendhilfe</a:t>
            </a:r>
            <a:r>
              <a:rPr lang="ru-RU" sz="1100" dirty="0">
                <a:latin typeface="Open Sans" panose="020B0606030504020204" pitchFamily="34" charset="0"/>
                <a:ea typeface="Open Sans" panose="020B0606030504020204" pitchFamily="34" charset="0"/>
                <a:cs typeface="Open Sans" panose="020B0606030504020204" pitchFamily="34" charset="0"/>
              </a:rPr>
              <a:t>). Он определяет правовые рамки задач по обеспечению помощи детям и молодежи (пособия и другие задачи) в общенациональных масштабах. В некоторых областях предоставления помощи (например, в области поддержки детей в детских учреждениях полного дня) федеральные земли могут вносить уточнения путем принятия отдельных земельных законов.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Социальный кодекс VIII вступил в силу 1 января 1991 года и заменил действовавший до этого момента Закон о благополучии молодежи от 1961 года. Цель состояла в том, чтобы заменить ориентированный скорее на вмешательство Закон о благополучии молодежи Законом о предоставлении услуг и помощи молодым людям и их родителям. В то время это изменение рассматривалось как смена парадигмы в сфере помощи детям и подросткам. За последние 30 лет в Закон несколько раз вносились изменения, последний раз в 2021 году - в Закон о поддержке детей и молодежи (KJSG), который, в частности, укрепляет права молодых людей и их родителей на участие в жизни общества и открывает возможности для получения помощи по принципу «одного окна» для детей с ограниченными возможностями и без них.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tabLst>
                <a:tab pos="274955" algn="l"/>
              </a:tabLst>
            </a:pPr>
            <a:r>
              <a:rPr lang="ru-RU" sz="1100" dirty="0">
                <a:latin typeface="Open Sans" panose="020B0606030504020204" pitchFamily="34" charset="0"/>
                <a:ea typeface="Open Sans" panose="020B0606030504020204" pitchFamily="34" charset="0"/>
                <a:cs typeface="Open Sans" panose="020B0606030504020204" pitchFamily="34" charset="0"/>
              </a:rPr>
              <a:t>В § 1 Социального кодекса VIII изложены принципиальные позиции закона. Пункт 1 посвящен праву молодых людей на «содействие их становлению в качестве самоопределившейся, ответственной и социально компетентной личности». Это выражает, что система помощи детям и подросткам в первую очередь защищает интересы молодых людей, а не воспитывающих их родителей или государства.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абзаце 2 («Забота о детях и их воспитание - естественное право родителей и их главная обязанность. Его исполнение контролируется государственным сообществом»), однако, слово в слово повторяются право и обязанность родителей заботиться и воспитывать своих детей, закрепленные в ст. 6 п. 2 Основного закона Федеративной Республики Германия, что ясно указывает конституционные пределы обязательства согласно абз. 1. Государство может вмешиваться в родительское право только в том случае, если вмешательство необходимо в рамках компетенции надзора для защиты ребенка от опасности.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Абзац 3 описывает цели, которые поставлены перед службами помощи детям и подросткам: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200"/>
              <a:buFont typeface="+mj-lt"/>
              <a:buAutoNum type="arabicParenBoth"/>
              <a:tabLst>
                <a:tab pos="497840" algn="l"/>
              </a:tabLst>
            </a:pPr>
            <a:r>
              <a:rPr lang="ru-RU" sz="1100" dirty="0">
                <a:latin typeface="Open Sans" panose="020B0606030504020204" pitchFamily="34" charset="0"/>
                <a:ea typeface="Open Sans" panose="020B0606030504020204" pitchFamily="34" charset="0"/>
                <a:cs typeface="Open Sans" panose="020B0606030504020204" pitchFamily="34" charset="0"/>
              </a:rPr>
              <a:t>Содействие молодежи и улучшение неблагоприятных для них условий как вклад в выравнивание возможностей получения образования и развития путем компенсации структурных недостатков или индивидуальных сложностей молодых людей;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200"/>
              <a:buFont typeface="+mj-lt"/>
              <a:buAutoNum type="arabicParenBoth"/>
              <a:tabLst>
                <a:tab pos="497840" algn="l"/>
              </a:tabLst>
            </a:pPr>
            <a:r>
              <a:rPr lang="ru-RU" sz="1100" dirty="0">
                <a:latin typeface="Open Sans" panose="020B0606030504020204" pitchFamily="34" charset="0"/>
                <a:ea typeface="Open Sans" panose="020B0606030504020204" pitchFamily="34" charset="0"/>
                <a:cs typeface="Open Sans" panose="020B0606030504020204" pitchFamily="34" charset="0"/>
              </a:rPr>
              <a:t>Оказание поддержки всем молодым людям, чтобы они могли самостоятельно взаимодействовать во всех затрагивающих их сферах жизни, в соответствии со своим возрастом и индивидуальными способностями, и таким образом, на равных участвовать в жизни общества,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200"/>
              <a:buFont typeface="+mj-lt"/>
              <a:buAutoNum type="arabicParenBoth"/>
              <a:tabLst>
                <a:tab pos="497840" algn="l"/>
              </a:tabLst>
            </a:pPr>
            <a:r>
              <a:rPr lang="ru-RU" sz="1100" dirty="0">
                <a:latin typeface="Open Sans" panose="020B0606030504020204" pitchFamily="34" charset="0"/>
                <a:ea typeface="Open Sans" panose="020B0606030504020204" pitchFamily="34" charset="0"/>
                <a:cs typeface="Open Sans" panose="020B0606030504020204" pitchFamily="34" charset="0"/>
              </a:rPr>
              <a:t>Содействие развитию родительских навыков родителей с целью поддержать их или дать им возможность наилучшим образом выполнять свои родительские обязанности в интересах своих детей;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200"/>
              <a:buFont typeface="+mj-lt"/>
              <a:buAutoNum type="arabicParenBoth"/>
              <a:tabLst>
                <a:tab pos="497840" algn="l"/>
              </a:tabLst>
            </a:pPr>
            <a:r>
              <a:rPr lang="ru-RU" sz="1100" dirty="0">
                <a:latin typeface="Open Sans" panose="020B0606030504020204" pitchFamily="34" charset="0"/>
                <a:ea typeface="Open Sans" panose="020B0606030504020204" pitchFamily="34" charset="0"/>
                <a:cs typeface="Open Sans" panose="020B0606030504020204" pitchFamily="34" charset="0"/>
              </a:rPr>
              <a:t>Выполнение задачи по защите детей и подростков, если эта защита не может быть адекватно гарантирована их собственными родителями;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200"/>
              <a:buFont typeface="+mj-lt"/>
              <a:buAutoNum type="arabicParenBoth"/>
              <a:tabLst>
                <a:tab pos="497840" algn="l"/>
              </a:tabLst>
            </a:pPr>
            <a:r>
              <a:rPr lang="ru-RU" sz="1100" dirty="0">
                <a:latin typeface="Open Sans" panose="020B0606030504020204" pitchFamily="34" charset="0"/>
                <a:ea typeface="Open Sans" panose="020B0606030504020204" pitchFamily="34" charset="0"/>
                <a:cs typeface="Open Sans" panose="020B0606030504020204" pitchFamily="34" charset="0"/>
              </a:rPr>
              <a:t>Внесение активного вклада в создание и поддержание позитивных условий жизни и среды, дружественной для семьи, как сквозная задача и как необходимость в качестве особого защитника интересов детей и молодежи участвовать также и в выполнении других задач.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Как показывает это определение целей в § 1 Социального кодекса VIII, широкие полномочия по обеспечению помощи молодежи колеблются между требованиями,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74980" algn="l"/>
              </a:tabLst>
            </a:pPr>
            <a:r>
              <a:rPr lang="ru-RU" sz="1100" dirty="0">
                <a:latin typeface="Open Sans" panose="020B0606030504020204" pitchFamily="34" charset="0"/>
                <a:ea typeface="Open Sans" panose="020B0606030504020204" pitchFamily="34" charset="0"/>
                <a:cs typeface="Open Sans" panose="020B0606030504020204" pitchFamily="34" charset="0"/>
              </a:rPr>
              <a:t>обеспечить инфраструктуру для поддержки и образования молодых людей, отвечающую потребностям их развития в самостоятельную, ответственную и социально интегрированную личность;</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74980" algn="l"/>
              </a:tabLst>
            </a:pPr>
            <a:r>
              <a:rPr lang="ru-RU" sz="1100" dirty="0">
                <a:latin typeface="Open Sans" panose="020B0606030504020204" pitchFamily="34" charset="0"/>
                <a:ea typeface="Open Sans" panose="020B0606030504020204" pitchFamily="34" charset="0"/>
                <a:cs typeface="Open Sans" panose="020B0606030504020204" pitchFamily="34" charset="0"/>
              </a:rPr>
              <a:t>предоставить детям, подросткам и их родителям помощь и поддержку с целью компенсации недостатков в условиях их жизни;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74980" algn="l"/>
              </a:tabLst>
            </a:pPr>
            <a:r>
              <a:rPr lang="ru-RU" sz="1100" dirty="0">
                <a:latin typeface="Open Sans" panose="020B0606030504020204" pitchFamily="34" charset="0"/>
                <a:ea typeface="Open Sans" panose="020B0606030504020204" pitchFamily="34" charset="0"/>
                <a:cs typeface="Open Sans" panose="020B0606030504020204" pitchFamily="34" charset="0"/>
              </a:rPr>
              <a:t>выполнять задачи по надзору - контроль и, при необходимости, вмешательство - для защиты детей и подростков от опасностей, угрожающих их благополучию;</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Arial" panose="020B0604020202020204" pitchFamily="34" charset="0"/>
              <a:buChar char="•"/>
              <a:tabLst>
                <a:tab pos="474980" algn="l"/>
              </a:tabLst>
            </a:pPr>
            <a:r>
              <a:rPr lang="ru-RU" sz="1100" dirty="0">
                <a:latin typeface="Open Sans" panose="020B0606030504020204" pitchFamily="34" charset="0"/>
                <a:ea typeface="Open Sans" panose="020B0606030504020204" pitchFamily="34" charset="0"/>
                <a:cs typeface="Open Sans" panose="020B0606030504020204" pitchFamily="34" charset="0"/>
              </a:rPr>
              <a:t>представлять интересы молодых людей, отстаивать их социализацию и выступать против сегрегации и изоляции.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Все вышеупомянутые мандаты несут в себе множество амбивалентностей, а также находятся в определенном напряжении между собой. Становятся очевидными принципиально неразрешимые сложности сферы помощи детям и молодежи, вынужденной сочетать свои стратегии исполнения основной задачи по поддержке и воспитанию, социализации и образованию с предоставлением срочной помощи в проблемных ситуациях и задачей школьного образования в рамках комплексности помощи молодежи.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lnSpc>
                <a:spcPct val="119000"/>
              </a:lnSpc>
              <a:spcAft>
                <a:spcPts val="900"/>
              </a:spcAft>
            </a:pPr>
            <a:r>
              <a:rPr lang="ru-RU" sz="1100" b="1" dirty="0">
                <a:latin typeface="Open Sans" panose="020B0606030504020204" pitchFamily="34" charset="0"/>
                <a:ea typeface="Open Sans" panose="020B0606030504020204" pitchFamily="34" charset="0"/>
                <a:cs typeface="Open Sans" panose="020B0606030504020204" pitchFamily="34" charset="0"/>
              </a:rPr>
              <a:t>В качестве введения и углубления темы</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Böllert, Karin (Hrsg.) (2018): Kompendium Kinder- und Jugendhilfe, Wiesbaden</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Hansbauer</a:t>
            </a:r>
            <a:r>
              <a:rPr lang="de-DE" sz="1100" dirty="0">
                <a:latin typeface="Open Sans" panose="020B0606030504020204" pitchFamily="34" charset="0"/>
                <a:ea typeface="Open Sans" panose="020B0606030504020204" pitchFamily="34" charset="0"/>
                <a:cs typeface="Open Sans" panose="020B0606030504020204" pitchFamily="34" charset="0"/>
              </a:rPr>
              <a:t>, Peter/</a:t>
            </a:r>
            <a:r>
              <a:rPr lang="de-DE" sz="1100" dirty="0" err="1">
                <a:latin typeface="Open Sans" panose="020B0606030504020204" pitchFamily="34" charset="0"/>
                <a:ea typeface="Open Sans" panose="020B0606030504020204" pitchFamily="34" charset="0"/>
                <a:cs typeface="Open Sans" panose="020B0606030504020204" pitchFamily="34" charset="0"/>
              </a:rPr>
              <a:t>Merchel</a:t>
            </a:r>
            <a:r>
              <a:rPr lang="de-DE" sz="1100" dirty="0">
                <a:latin typeface="Open Sans" panose="020B0606030504020204" pitchFamily="34" charset="0"/>
                <a:ea typeface="Open Sans" panose="020B0606030504020204" pitchFamily="34" charset="0"/>
                <a:cs typeface="Open Sans" panose="020B0606030504020204" pitchFamily="34" charset="0"/>
              </a:rPr>
              <a:t>, Joachim/Schone, Reinhold (2020): Kinder- und Jugendhilfe – Grundlagen, Handlungsfelder, professionelle Anforderungen, Stuttgart.</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Jordan, Erwin/</a:t>
            </a:r>
            <a:r>
              <a:rPr lang="de-DE" sz="1100" dirty="0" err="1">
                <a:latin typeface="Open Sans" panose="020B0606030504020204" pitchFamily="34" charset="0"/>
                <a:ea typeface="Open Sans" panose="020B0606030504020204" pitchFamily="34" charset="0"/>
                <a:cs typeface="Open Sans" panose="020B0606030504020204" pitchFamily="34" charset="0"/>
              </a:rPr>
              <a:t>Maykus</a:t>
            </a:r>
            <a:r>
              <a:rPr lang="de-DE" sz="1100" dirty="0">
                <a:latin typeface="Open Sans" panose="020B0606030504020204" pitchFamily="34" charset="0"/>
                <a:ea typeface="Open Sans" panose="020B0606030504020204" pitchFamily="34" charset="0"/>
                <a:cs typeface="Open Sans" panose="020B0606030504020204" pitchFamily="34" charset="0"/>
              </a:rPr>
              <a:t>, Stephan/Stuckstätte, Eva (2015): Kinder- und Jugendhilfe – Einführung in Geschichte und Handlungsfelder, Organisationsformen und gesellschaftliche Problemlagen, 4. überarbeitete Auflage, Weinheim u. München.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Schröer, Wolfgang/Struck, Norbert/Wolff, Mechthild (Hrsg.) (2016): Handbuch Kinder- und Jugendhilfe, 2. Auflage, Weinheim u. München.</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pPr>
              <a:lnSpc>
                <a:spcPct val="119000"/>
              </a:lnSpc>
              <a:spcAft>
                <a:spcPts val="900"/>
              </a:spcAft>
            </a:pPr>
            <a:r>
              <a:rPr lang="ru-RU" sz="1100" b="1" dirty="0">
                <a:latin typeface="Open Sans" panose="020B0606030504020204" pitchFamily="34" charset="0"/>
                <a:ea typeface="Open Sans" panose="020B0606030504020204" pitchFamily="34" charset="0"/>
                <a:cs typeface="Open Sans" panose="020B0606030504020204" pitchFamily="34" charset="0"/>
              </a:rPr>
              <a:t>Юридические комментарии к Социальному кодексу VIII </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Münder, Johannes/</a:t>
            </a:r>
            <a:r>
              <a:rPr lang="de-DE" sz="1100" dirty="0" err="1">
                <a:latin typeface="Open Sans" panose="020B0606030504020204" pitchFamily="34" charset="0"/>
                <a:ea typeface="Open Sans" panose="020B0606030504020204" pitchFamily="34" charset="0"/>
                <a:cs typeface="Open Sans" panose="020B0606030504020204" pitchFamily="34" charset="0"/>
              </a:rPr>
              <a:t>Meysen</a:t>
            </a:r>
            <a:r>
              <a:rPr lang="de-DE" sz="1100" dirty="0">
                <a:latin typeface="Open Sans" panose="020B0606030504020204" pitchFamily="34" charset="0"/>
                <a:ea typeface="Open Sans" panose="020B0606030504020204" pitchFamily="34" charset="0"/>
                <a:cs typeface="Open Sans" panose="020B0606030504020204" pitchFamily="34" charset="0"/>
              </a:rPr>
              <a:t>, Thomas/</a:t>
            </a:r>
            <a:r>
              <a:rPr lang="de-DE" sz="1100" dirty="0" err="1">
                <a:latin typeface="Open Sans" panose="020B0606030504020204" pitchFamily="34" charset="0"/>
                <a:ea typeface="Open Sans" panose="020B0606030504020204" pitchFamily="34" charset="0"/>
                <a:cs typeface="Open Sans" panose="020B0606030504020204" pitchFamily="34" charset="0"/>
              </a:rPr>
              <a:t>Trenczek</a:t>
            </a:r>
            <a:r>
              <a:rPr lang="de-DE" sz="1100" dirty="0">
                <a:latin typeface="Open Sans" panose="020B0606030504020204" pitchFamily="34" charset="0"/>
                <a:ea typeface="Open Sans" panose="020B0606030504020204" pitchFamily="34" charset="0"/>
                <a:cs typeface="Open Sans" panose="020B0606030504020204" pitchFamily="34" charset="0"/>
              </a:rPr>
              <a:t>, Thomas (Hrsg.) (2019): Frankfurter Kommentar SGB VIII Kinder und Jugendhilfe, 8. Aufl., Baden-Baden.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Wiesner, Reinhard (2021 i. E.): SGB VIII – Kinder- und Jugendhilfe, Kommentar, 6. Aufl., München.</a:t>
            </a:r>
          </a:p>
        </p:txBody>
      </p:sp>
      <p:sp>
        <p:nvSpPr>
          <p:cNvPr id="4" name="Foliennummernplatzhalter 3"/>
          <p:cNvSpPr>
            <a:spLocks noGrp="1"/>
          </p:cNvSpPr>
          <p:nvPr>
            <p:ph type="sldNum" sz="quarter" idx="10"/>
          </p:nvPr>
        </p:nvSpPr>
        <p:spPr/>
        <p:txBody>
          <a:bodyPr/>
          <a:lstStyle/>
          <a:p>
            <a:fld id="{178ACBB0-B8BD-7243-B5CA-EEE1A71994D0}" type="slidenum">
              <a:rPr lang="de-DE" smtClean="0"/>
              <a:t>39</a:t>
            </a:fld>
            <a:endParaRPr lang="de-DE"/>
          </a:p>
        </p:txBody>
      </p:sp>
    </p:spTree>
    <p:extLst>
      <p:ext uri="{BB962C8B-B14F-4D97-AF65-F5344CB8AC3E}">
        <p14:creationId xmlns:p14="http://schemas.microsoft.com/office/powerpoint/2010/main" val="601270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4</a:t>
            </a:fld>
            <a:endParaRPr lang="de-DE"/>
          </a:p>
        </p:txBody>
      </p:sp>
    </p:spTree>
    <p:extLst>
      <p:ext uri="{BB962C8B-B14F-4D97-AF65-F5344CB8AC3E}">
        <p14:creationId xmlns:p14="http://schemas.microsoft.com/office/powerpoint/2010/main" val="37349401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8308355"/>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соответствии с комплексностью помощи молодежи в Германии под эгидой помощи детям и подросткам объединены очень разные сферы ответственности. Эти задачи кратко изложены в § 2 Социального кодекса VIII. Там они подразделяются на предоставление мер помощи и другие задачи. Меры помощи могут предоставляться как государственными, так и негосударственными организациями по делам молодежи, другие (суверенные) задачи принципиально находятся в ведении государственных служб по делам молодежи.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Меры поддержки, предоставляемые службами помощи детям и подросткам</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Помощь детям и подросткам включает в себя такие области, как работа с молодежью/молодежная социальная работа/школьная социальная работа, поддержка семьи, учреждения дневного ухода за детьми, а также помощь в воспитании детей, помощь в интеграции детей и молодежи с психическими проблемами и помощь молодым совершеннолетним. Меры помощи детям и молодежи характеризуются двумя направлениями </a:t>
            </a:r>
            <a:r>
              <a:rPr lang="ru-RU" sz="1100" dirty="0" err="1">
                <a:latin typeface="Open Sans" panose="020B0606030504020204" pitchFamily="34" charset="0"/>
                <a:ea typeface="Open Sans" panose="020B0606030504020204" pitchFamily="34" charset="0"/>
                <a:cs typeface="Open Sans" panose="020B0606030504020204" pitchFamily="34" charset="0"/>
              </a:rPr>
              <a:t>правопритязания</a:t>
            </a:r>
            <a:r>
              <a:rPr lang="ru-RU" sz="1100" dirty="0">
                <a:latin typeface="Open Sans" panose="020B0606030504020204" pitchFamily="34" charset="0"/>
                <a:ea typeface="Open Sans" panose="020B0606030504020204" pitchFamily="34" charset="0"/>
                <a:cs typeface="Open Sans" panose="020B0606030504020204" pitchFamily="34" charset="0"/>
              </a:rPr>
              <a:t>.</a:t>
            </a:r>
            <a:br>
              <a:rPr lang="ru-RU" sz="1100" dirty="0">
                <a:latin typeface="Open Sans" panose="020B0606030504020204" pitchFamily="34" charset="0"/>
                <a:ea typeface="Open Sans" panose="020B0606030504020204" pitchFamily="34" charset="0"/>
                <a:cs typeface="Open Sans" panose="020B0606030504020204" pitchFamily="34" charset="0"/>
              </a:rPr>
            </a:br>
            <a:br>
              <a:rPr lang="ru-RU" sz="1100" dirty="0">
                <a:latin typeface="Open Sans" panose="020B0606030504020204" pitchFamily="34" charset="0"/>
                <a:ea typeface="Open Sans" panose="020B0606030504020204" pitchFamily="34" charset="0"/>
                <a:cs typeface="Open Sans" panose="020B0606030504020204" pitchFamily="34" charset="0"/>
              </a:rPr>
            </a:br>
            <a:r>
              <a:rPr lang="ru-RU" sz="1100" dirty="0">
                <a:latin typeface="Open Sans" panose="020B0606030504020204" pitchFamily="34" charset="0"/>
                <a:ea typeface="Open Sans" panose="020B0606030504020204" pitchFamily="34" charset="0"/>
                <a:cs typeface="Open Sans" panose="020B0606030504020204" pitchFamily="34" charset="0"/>
              </a:rPr>
              <a:t>С одной стороны, </a:t>
            </a:r>
            <a:r>
              <a:rPr lang="de-DE" sz="1100" dirty="0">
                <a:latin typeface="Open Sans" panose="020B0606030504020204" pitchFamily="34" charset="0"/>
                <a:ea typeface="Open Sans" panose="020B0606030504020204" pitchFamily="34" charset="0"/>
                <a:cs typeface="Open Sans" panose="020B0606030504020204" pitchFamily="34" charset="0"/>
              </a:rPr>
              <a:t>VII</a:t>
            </a:r>
            <a:r>
              <a:rPr lang="en-US" sz="1100" dirty="0">
                <a:latin typeface="Open Sans" panose="020B0606030504020204" pitchFamily="34" charset="0"/>
                <a:ea typeface="Open Sans" panose="020B0606030504020204" pitchFamily="34" charset="0"/>
                <a:cs typeface="Open Sans" panose="020B0606030504020204" pitchFamily="34" charset="0"/>
              </a:rPr>
              <a:t>I</a:t>
            </a:r>
            <a:r>
              <a:rPr lang="ru-RU" sz="1100" dirty="0">
                <a:latin typeface="Open Sans" panose="020B0606030504020204" pitchFamily="34" charset="0"/>
                <a:ea typeface="Open Sans" panose="020B0606030504020204" pitchFamily="34" charset="0"/>
                <a:cs typeface="Open Sans" panose="020B0606030504020204" pitchFamily="34" charset="0"/>
              </a:rPr>
              <a:t> книга Социального кодекса стандартизирует индивидуальные правовые притязания родителей и детей или подростков в отношении конкретной помощи (например, на места в детском саду, помощь в получении образования). С другой стороны, закон обязывает государственные организации помощи детям и подросткам предоставлять конкретные инфраструктурные меры поддержки, которые отвечают тенденции расширения общих возможностей поддержки родителей, детей и молодежи (например, семейное образование, работа с молодежью). С субъективными правовыми притязаниями они не связаны. В то время как субъективные правовые притязания должны быть обоснованы индивидуально и в случае спора подлежат рассмотрению судом, объективные правовые обязательства стандартизируют требования к государственному учреждению, которые не могут рассматриваться судами в индивидуальном порядке.</a:t>
            </a:r>
            <a:br>
              <a:rPr lang="ru-RU" sz="1100" dirty="0">
                <a:latin typeface="Open Sans" panose="020B0606030504020204" pitchFamily="34" charset="0"/>
                <a:ea typeface="Open Sans" panose="020B0606030504020204" pitchFamily="34" charset="0"/>
                <a:cs typeface="Open Sans" panose="020B0606030504020204" pitchFamily="34" charset="0"/>
              </a:rPr>
            </a:br>
            <a:br>
              <a:rPr lang="ru-RU" sz="1100" dirty="0">
                <a:latin typeface="Open Sans" panose="020B0606030504020204" pitchFamily="34" charset="0"/>
                <a:ea typeface="Open Sans" panose="020B0606030504020204" pitchFamily="34" charset="0"/>
                <a:cs typeface="Open Sans" panose="020B0606030504020204" pitchFamily="34" charset="0"/>
              </a:rPr>
            </a:br>
            <a:r>
              <a:rPr lang="ru-RU" sz="1100" b="1" dirty="0">
                <a:latin typeface="Open Sans" panose="020B0606030504020204" pitchFamily="34" charset="0"/>
                <a:ea typeface="Open Sans" panose="020B0606030504020204" pitchFamily="34" charset="0"/>
                <a:cs typeface="Open Sans" panose="020B0606030504020204" pitchFamily="34" charset="0"/>
              </a:rPr>
              <a:t>Другие задачи служб помощи детям и подросткам</a:t>
            </a:r>
            <a:br>
              <a:rPr lang="ru-RU" sz="1100" b="1" dirty="0">
                <a:latin typeface="Open Sans" panose="020B0606030504020204" pitchFamily="34" charset="0"/>
                <a:ea typeface="Open Sans" panose="020B0606030504020204" pitchFamily="34" charset="0"/>
                <a:cs typeface="Open Sans" panose="020B0606030504020204" pitchFamily="34" charset="0"/>
              </a:rPr>
            </a:br>
            <a:r>
              <a:rPr lang="ru-RU" sz="1100" dirty="0">
                <a:latin typeface="Open Sans" panose="020B0606030504020204" pitchFamily="34" charset="0"/>
                <a:ea typeface="Open Sans" panose="020B0606030504020204" pitchFamily="34" charset="0"/>
                <a:cs typeface="Open Sans" panose="020B0606030504020204" pitchFamily="34" charset="0"/>
              </a:rPr>
              <a:t>«Другие задачи помощи детям и подросткам» - это суверенные задачи, которые не связаны напрямую с оказанием помощи адресатам, но предоставляют государственному учреждению конкретные нормативные полномочия для обеспечения защиты детей и молодежи (например, принятие под опеку, участие в судебных разбирательствах по семейным делам или уголовных процессах по делам несовершеннолетних). Эти задачи позволяют службам помощи детям и подросткам (и обязывают их в определенных ситуациях) принимать меры даже без или против воли заинтересованных лиц.</a:t>
            </a:r>
            <a:br>
              <a:rPr lang="ru-RU" sz="1100" dirty="0">
                <a:latin typeface="Open Sans" panose="020B0606030504020204" pitchFamily="34" charset="0"/>
                <a:ea typeface="Open Sans" panose="020B0606030504020204" pitchFamily="34" charset="0"/>
                <a:cs typeface="Open Sans" panose="020B0606030504020204" pitchFamily="34" charset="0"/>
              </a:rPr>
            </a:br>
            <a:br>
              <a:rPr lang="ru-RU" sz="1100" dirty="0">
                <a:latin typeface="Open Sans" panose="020B0606030504020204" pitchFamily="34" charset="0"/>
                <a:ea typeface="Open Sans" panose="020B0606030504020204" pitchFamily="34" charset="0"/>
                <a:cs typeface="Open Sans" panose="020B0606030504020204" pitchFamily="34" charset="0"/>
              </a:rPr>
            </a:br>
            <a:r>
              <a:rPr lang="ru-RU" sz="1100" dirty="0">
                <a:latin typeface="Open Sans" panose="020B0606030504020204" pitchFamily="34" charset="0"/>
                <a:ea typeface="Open Sans" panose="020B0606030504020204" pitchFamily="34" charset="0"/>
                <a:cs typeface="Open Sans" panose="020B0606030504020204" pitchFamily="34" charset="0"/>
              </a:rPr>
              <a:t>Выполнение других задач при определенных условиях может быть передано государственными организациями помощи детям и подросткам общественным организациям по помощи молодежи (§ 76 Социального кодекса VIII).</a:t>
            </a:r>
            <a:br>
              <a:rPr lang="ru-RU" sz="1100" dirty="0">
                <a:latin typeface="Open Sans" panose="020B0606030504020204" pitchFamily="34" charset="0"/>
                <a:ea typeface="Open Sans" panose="020B0606030504020204" pitchFamily="34" charset="0"/>
                <a:cs typeface="Open Sans" panose="020B0606030504020204" pitchFamily="34" charset="0"/>
              </a:rPr>
            </a:br>
            <a:br>
              <a:rPr lang="ru-RU" sz="1100" dirty="0">
                <a:latin typeface="Open Sans" panose="020B0606030504020204" pitchFamily="34" charset="0"/>
                <a:ea typeface="Open Sans" panose="020B0606030504020204" pitchFamily="34" charset="0"/>
                <a:cs typeface="Open Sans" panose="020B0606030504020204" pitchFamily="34" charset="0"/>
              </a:rPr>
            </a:b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Münder, Johannes/</a:t>
            </a:r>
            <a:r>
              <a:rPr lang="de-DE" sz="1100" dirty="0" err="1">
                <a:latin typeface="Open Sans" panose="020B0606030504020204" pitchFamily="34" charset="0"/>
                <a:ea typeface="Open Sans" panose="020B0606030504020204" pitchFamily="34" charset="0"/>
                <a:cs typeface="Open Sans" panose="020B0606030504020204" pitchFamily="34" charset="0"/>
              </a:rPr>
              <a:t>Meysen</a:t>
            </a:r>
            <a:r>
              <a:rPr lang="de-DE" sz="1100" dirty="0">
                <a:latin typeface="Open Sans" panose="020B0606030504020204" pitchFamily="34" charset="0"/>
                <a:ea typeface="Open Sans" panose="020B0606030504020204" pitchFamily="34" charset="0"/>
                <a:cs typeface="Open Sans" panose="020B0606030504020204" pitchFamily="34" charset="0"/>
              </a:rPr>
              <a:t>, Thomas/</a:t>
            </a:r>
            <a:r>
              <a:rPr lang="de-DE" sz="1100" dirty="0" err="1">
                <a:latin typeface="Open Sans" panose="020B0606030504020204" pitchFamily="34" charset="0"/>
                <a:ea typeface="Open Sans" panose="020B0606030504020204" pitchFamily="34" charset="0"/>
                <a:cs typeface="Open Sans" panose="020B0606030504020204" pitchFamily="34" charset="0"/>
              </a:rPr>
              <a:t>Trenczek</a:t>
            </a:r>
            <a:r>
              <a:rPr lang="de-DE" sz="1100" dirty="0">
                <a:latin typeface="Open Sans" panose="020B0606030504020204" pitchFamily="34" charset="0"/>
                <a:ea typeface="Open Sans" panose="020B0606030504020204" pitchFamily="34" charset="0"/>
                <a:cs typeface="Open Sans" panose="020B0606030504020204" pitchFamily="34" charset="0"/>
              </a:rPr>
              <a:t>, Thomas (Hrsg.) (2019): Frankfurter Kommentar SGB VIII Kinder und Jugendhilfe, 8. Aufl., Baden-Baden.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Wiesner, Reinhard (2021 </a:t>
            </a:r>
            <a:r>
              <a:rPr lang="de-DE" sz="1100" dirty="0" err="1">
                <a:latin typeface="Open Sans" panose="020B0606030504020204" pitchFamily="34" charset="0"/>
                <a:ea typeface="Open Sans" panose="020B0606030504020204" pitchFamily="34" charset="0"/>
                <a:cs typeface="Open Sans" panose="020B0606030504020204" pitchFamily="34" charset="0"/>
              </a:rPr>
              <a:t>i.E.</a:t>
            </a:r>
            <a:r>
              <a:rPr lang="de-DE" sz="1100" dirty="0">
                <a:latin typeface="Open Sans" panose="020B0606030504020204" pitchFamily="34" charset="0"/>
                <a:ea typeface="Open Sans" panose="020B0606030504020204" pitchFamily="34" charset="0"/>
                <a:cs typeface="Open Sans" panose="020B0606030504020204" pitchFamily="34" charset="0"/>
              </a:rPr>
              <a:t>): SGB VIII - Kinder- und Jugendhilfe, Kommentar, 6. Aufl., München.</a:t>
            </a:r>
          </a:p>
        </p:txBody>
      </p:sp>
      <p:sp>
        <p:nvSpPr>
          <p:cNvPr id="4" name="Foliennummernplatzhalter 3"/>
          <p:cNvSpPr>
            <a:spLocks noGrp="1"/>
          </p:cNvSpPr>
          <p:nvPr>
            <p:ph type="sldNum" sz="quarter" idx="10"/>
          </p:nvPr>
        </p:nvSpPr>
        <p:spPr/>
        <p:txBody>
          <a:bodyPr/>
          <a:lstStyle/>
          <a:p>
            <a:fld id="{178ACBB0-B8BD-7243-B5CA-EEE1A71994D0}" type="slidenum">
              <a:rPr lang="de-DE" smtClean="0"/>
              <a:t>40</a:t>
            </a:fld>
            <a:endParaRPr lang="de-DE"/>
          </a:p>
        </p:txBody>
      </p:sp>
    </p:spTree>
    <p:extLst>
      <p:ext uri="{BB962C8B-B14F-4D97-AF65-F5344CB8AC3E}">
        <p14:creationId xmlns:p14="http://schemas.microsoft.com/office/powerpoint/2010/main" val="4675304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5725179"/>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Закон о помощи детям и подросткам (Социальный кодекс VIII) стандартизирует широкий канон различных задач и сфер деятельности, которые во многом взаимосвязаны и обеспечивают общую помощь детям и подросткам.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 одной стороны, Социальный кодекс VIII задуман как закон о помощи, в котором стандартизированы направленные на человека социально-педагогические услуги; с другой стороны, он содержит суверенные задачи по защите детей и подростков, которые должны быть реализованы в рамках соответствующих полномочий на вмешательство и соответствующих обязательств (см. слайд 2.1.2).</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Спектр всех форм и мер помощи охватывает различные уровни мандата на помощь детям и подросткам: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spcAft>
                <a:spcPts val="600"/>
              </a:spcAft>
              <a:buClr>
                <a:srgbClr val="000000"/>
              </a:buClr>
              <a:buSzPts val="1200"/>
              <a:buFont typeface="+mj-lt"/>
              <a:buAutoNum type="arabicPeriod"/>
              <a:tabLst>
                <a:tab pos="467360" algn="l"/>
              </a:tabLst>
            </a:pPr>
            <a:r>
              <a:rPr lang="ru-RU" sz="1100" dirty="0">
                <a:latin typeface="Open Sans" panose="020B0606030504020204" pitchFamily="34" charset="0"/>
                <a:ea typeface="Open Sans" panose="020B0606030504020204" pitchFamily="34" charset="0"/>
                <a:cs typeface="Open Sans" panose="020B0606030504020204" pitchFamily="34" charset="0"/>
              </a:rPr>
              <a:t>Прежде всего, речь идет о задаче общего содействия образованию и воспитанию молодежи. Помощь, предоставляемая в этом контексте, принципиально предназначена для всех детей, подростков и молодых взрослых, а в некоторых случаях и для их родителей. Примерами такой помощи, которая в основном ожидается и востребована как сама собой разумеющаяся, являются детские ясли и детские сады, работа с молодежью и работа по воспитанию молодежи, а также обучение родителей и семьи. Эта помощь является в широком смысле частью поддерживающей инфраструктуры помощи детям и подросткам.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spcAft>
                <a:spcPts val="600"/>
              </a:spcAft>
              <a:buClr>
                <a:srgbClr val="000000"/>
              </a:buClr>
              <a:buSzPts val="1200"/>
              <a:buFont typeface="+mj-lt"/>
              <a:buAutoNum type="arabicPeriod"/>
              <a:tabLst>
                <a:tab pos="467360" algn="l"/>
              </a:tabLst>
            </a:pPr>
            <a:r>
              <a:rPr lang="ru-RU" sz="1100" dirty="0">
                <a:latin typeface="Open Sans" panose="020B0606030504020204" pitchFamily="34" charset="0"/>
                <a:ea typeface="Open Sans" panose="020B0606030504020204" pitchFamily="34" charset="0"/>
                <a:cs typeface="Open Sans" panose="020B0606030504020204" pitchFamily="34" charset="0"/>
              </a:rPr>
              <a:t>Второе измерение включает в себя оказание конкретной поддержки людям, находящимся в сложных жизненных ситуациях. Помощь родителям в ситуациях расставания и развода, одиноким родителям, социально или индивидуально неблагополучным подросткам, испытывающим трудности при переходе от учебы к работе, призвана способствовать эффективному преодолению возможных проблемных ситуаций по мере их возникновения. К таким формам помощи можно отнести и междисциплинарную инфраструктуру так называемого раннего вмешательства, которая была создана в последнее десятилетие благодаря сотрудничеству между службами помощи детям и подросткам и здравоохранения.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spcAft>
                <a:spcPts val="600"/>
              </a:spcAft>
              <a:buClr>
                <a:srgbClr val="000000"/>
              </a:buClr>
              <a:buSzPts val="1200"/>
              <a:buFont typeface="+mj-lt"/>
              <a:buAutoNum type="arabicPeriod"/>
              <a:tabLst>
                <a:tab pos="467360" algn="l"/>
              </a:tabLst>
            </a:pPr>
            <a:r>
              <a:rPr lang="ru-RU" sz="1100" dirty="0">
                <a:latin typeface="Open Sans" panose="020B0606030504020204" pitchFamily="34" charset="0"/>
                <a:ea typeface="Open Sans" panose="020B0606030504020204" pitchFamily="34" charset="0"/>
                <a:cs typeface="Open Sans" panose="020B0606030504020204" pitchFamily="34" charset="0"/>
              </a:rPr>
              <a:t>На третьем уровне Книга VIII Социального кодекса стандартизирует специальные формы помощи и поддержки для детей, подростков и молодых взрослых, которые в связи с</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665480" algn="l"/>
              </a:tabLst>
            </a:pPr>
            <a:r>
              <a:rPr lang="ru-RU" sz="1100" dirty="0">
                <a:latin typeface="Open Sans" panose="020B0606030504020204" pitchFamily="34" charset="0"/>
                <a:ea typeface="Open Sans" panose="020B0606030504020204" pitchFamily="34" charset="0"/>
                <a:cs typeface="Open Sans" panose="020B0606030504020204" pitchFamily="34" charset="0"/>
              </a:rPr>
              <a:t>недостаточной способностью родителей обеспечить воспитание,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665480" algn="l"/>
              </a:tabLst>
            </a:pPr>
            <a:r>
              <a:rPr lang="ru-RU" sz="1100" dirty="0">
                <a:latin typeface="Open Sans" panose="020B0606030504020204" pitchFamily="34" charset="0"/>
                <a:ea typeface="Open Sans" panose="020B0606030504020204" pitchFamily="34" charset="0"/>
                <a:cs typeface="Open Sans" panose="020B0606030504020204" pitchFamily="34" charset="0"/>
              </a:rPr>
              <a:t>отдельными кризисными событиями,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665480" algn="l"/>
              </a:tabLst>
            </a:pPr>
            <a:r>
              <a:rPr lang="ru-RU" sz="1100" dirty="0">
                <a:latin typeface="Open Sans" panose="020B0606030504020204" pitchFamily="34" charset="0"/>
                <a:ea typeface="Open Sans" panose="020B0606030504020204" pitchFamily="34" charset="0"/>
                <a:cs typeface="Open Sans" panose="020B0606030504020204" pitchFamily="34" charset="0"/>
              </a:rPr>
              <a:t>ограниченными возможностями социализации из-за инвалидности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665480" algn="l"/>
              </a:tabLst>
            </a:pPr>
            <a:r>
              <a:rPr lang="ru-RU" sz="1100" dirty="0">
                <a:latin typeface="Open Sans" panose="020B0606030504020204" pitchFamily="34" charset="0"/>
                <a:ea typeface="Open Sans" panose="020B0606030504020204" pitchFamily="34" charset="0"/>
                <a:cs typeface="Open Sans" panose="020B0606030504020204" pitchFamily="34" charset="0"/>
              </a:rPr>
              <a:t>недостаточным личностным развитием (у молодых совершеннолетних)</a:t>
            </a:r>
          </a:p>
          <a:p>
            <a:pPr lvl="0">
              <a:spcAft>
                <a:spcPts val="600"/>
              </a:spcAft>
              <a:buClr>
                <a:srgbClr val="000000"/>
              </a:buClr>
              <a:buSzPts val="1100"/>
              <a:tabLst>
                <a:tab pos="665480" algn="l"/>
              </a:tabLst>
            </a:pPr>
            <a:r>
              <a:rPr lang="ru-RU" sz="1100" dirty="0">
                <a:latin typeface="Open Sans" panose="020B0606030504020204" pitchFamily="34" charset="0"/>
                <a:ea typeface="Open Sans" panose="020B0606030504020204" pitchFamily="34" charset="0"/>
                <a:cs typeface="Open Sans" panose="020B0606030504020204" pitchFamily="34" charset="0"/>
              </a:rPr>
              <a:t>нуждаются в поддержке. Эти меры поддержки связаны с индивидуальными правовыми притязаниями и направлены на конкретные потребности, которые не могут быть удовлетворены общей поддерживающей инфраструктурой помощи детям и подросткам и требуют специального индивидуального планирования помощи и вмешательства. К таким формам помощи относятся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665480" algn="l"/>
              </a:tabLst>
            </a:pPr>
            <a:r>
              <a:rPr lang="ru-RU" sz="1100" dirty="0">
                <a:latin typeface="Open Sans" panose="020B0606030504020204" pitchFamily="34" charset="0"/>
                <a:ea typeface="Open Sans" panose="020B0606030504020204" pitchFamily="34" charset="0"/>
                <a:cs typeface="Open Sans" panose="020B0606030504020204" pitchFamily="34" charset="0"/>
              </a:rPr>
              <a:t>помощь в воспитании,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665480" algn="l"/>
              </a:tabLst>
            </a:pPr>
            <a:r>
              <a:rPr lang="ru-RU" sz="1100" dirty="0">
                <a:latin typeface="Open Sans" panose="020B0606030504020204" pitchFamily="34" charset="0"/>
                <a:ea typeface="Open Sans" panose="020B0606030504020204" pitchFamily="34" charset="0"/>
                <a:cs typeface="Open Sans" panose="020B0606030504020204" pitchFamily="34" charset="0"/>
              </a:rPr>
              <a:t>помощь детям и подросткам с психическими нарушениями, а также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665480" algn="l"/>
              </a:tabLst>
            </a:pPr>
            <a:r>
              <a:rPr lang="ru-RU" sz="1100" dirty="0">
                <a:latin typeface="Open Sans" panose="020B0606030504020204" pitchFamily="34" charset="0"/>
                <a:ea typeface="Open Sans" panose="020B0606030504020204" pitchFamily="34" charset="0"/>
                <a:cs typeface="Open Sans" panose="020B0606030504020204" pitchFamily="34" charset="0"/>
              </a:rPr>
              <a:t>помощь молодым совершеннолетним.</a:t>
            </a:r>
          </a:p>
          <a:p>
            <a:pPr lvl="0">
              <a:spcAft>
                <a:spcPts val="600"/>
              </a:spcAft>
              <a:buClr>
                <a:srgbClr val="000000"/>
              </a:buClr>
              <a:buSzPts val="1100"/>
              <a:tabLst>
                <a:tab pos="665480" algn="l"/>
              </a:tabLst>
            </a:pPr>
            <a:r>
              <a:rPr lang="ru-RU" sz="1100" dirty="0">
                <a:latin typeface="Open Sans" panose="020B0606030504020204" pitchFamily="34" charset="0"/>
                <a:ea typeface="Open Sans" panose="020B0606030504020204" pitchFamily="34" charset="0"/>
                <a:cs typeface="Open Sans" panose="020B0606030504020204" pitchFamily="34" charset="0"/>
              </a:rPr>
              <a:t>Они охватывают широкий спектр - от амбулаторной помощи различной интенсивности до создания альтернативных мест проживания для детей и подростков в интернатах или патронатных семьях.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16000" lvl="0">
              <a:spcAft>
                <a:spcPts val="600"/>
              </a:spcAft>
              <a:buClr>
                <a:srgbClr val="000000"/>
              </a:buClr>
              <a:buSzPts val="1200"/>
              <a:tabLst>
                <a:tab pos="473710" algn="l"/>
              </a:tabLst>
            </a:pPr>
            <a:r>
              <a:rPr lang="ru-RU" sz="1100" dirty="0">
                <a:latin typeface="Open Sans" panose="020B0606030504020204" pitchFamily="34" charset="0"/>
                <a:ea typeface="Open Sans" panose="020B0606030504020204" pitchFamily="34" charset="0"/>
                <a:cs typeface="Open Sans" panose="020B0606030504020204" pitchFamily="34" charset="0"/>
              </a:rPr>
              <a:t>4. Наконец, службы помощи детям и подросткам по собственной инициативе принимают меры по предоставлению помощи детям и подросткам, когда родители не в состоянии сделать это сами (мандат на защиту в случае риска для благополучия детей). Это суверенные задачи, которые реализуются Ведомством по делам молодежи независимо от воли адресатов, но не без их участия. Однако суверенные задачи включают в себя не только непосредственное предотвращение опасности (например, взятие под опеку), но и участие в спорных судебных разбирательствах по семейным делам или уголовных процессах в суде по делам несовершеннолетних. Именно здесь государственные службы по защите молодежи осуществляют свою функцию «государственного надзора». По своему содержанию эти суверенные задачи служат обеспечению ухода и попечения в отношении детей и молодежи.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 учетом комплексности помощи детям и молодежи профессиональные работники должны обладать знаниями по всему спектру поставленных задач и возможностей их выполнения. Недостаточно видеть только собственную задачу, игнорируя другие области помощи детям и подросткам. Такой узкий, тоннельный взгляд ­противоречит замыслу и принципиальному пониманию комплексности помощи детям и подросткам. ­Несмотря на всю специфику собственного раздела задач, ­специалисты должны всегда помнить о их месте в общей системе помощи детям и подросткам и учитывать пересечения с другими сферами деятельности. Целью является продуктивное и совместное осуществление того, что понимается под помощью детям и молодежи.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Таким образом, все вышеупомянутые задачи (обучение, воспитание, поддержка, помощь и защита) возникают во всей своей широте в каждом отдельном разделе работы - хотя и в той мере, которая характерна именно для этого конкретного поля деятельности.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Böllert, Karin (Hrsg.) (2018): Kompendium Kinder- und Jugendhilfe, Wiesbaden.</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Hansbauer</a:t>
            </a:r>
            <a:r>
              <a:rPr lang="de-DE" sz="1100" dirty="0">
                <a:latin typeface="Open Sans" panose="020B0606030504020204" pitchFamily="34" charset="0"/>
                <a:ea typeface="Open Sans" panose="020B0606030504020204" pitchFamily="34" charset="0"/>
                <a:cs typeface="Open Sans" panose="020B0606030504020204" pitchFamily="34" charset="0"/>
              </a:rPr>
              <a:t>, Peter/</a:t>
            </a:r>
            <a:r>
              <a:rPr lang="de-DE" sz="1100" dirty="0" err="1">
                <a:latin typeface="Open Sans" panose="020B0606030504020204" pitchFamily="34" charset="0"/>
                <a:ea typeface="Open Sans" panose="020B0606030504020204" pitchFamily="34" charset="0"/>
                <a:cs typeface="Open Sans" panose="020B0606030504020204" pitchFamily="34" charset="0"/>
              </a:rPr>
              <a:t>Merchel</a:t>
            </a:r>
            <a:r>
              <a:rPr lang="de-DE" sz="1100" dirty="0">
                <a:latin typeface="Open Sans" panose="020B0606030504020204" pitchFamily="34" charset="0"/>
                <a:ea typeface="Open Sans" panose="020B0606030504020204" pitchFamily="34" charset="0"/>
                <a:cs typeface="Open Sans" panose="020B0606030504020204" pitchFamily="34" charset="0"/>
              </a:rPr>
              <a:t>, Joachim/Schone, Reinhold (2020): Kinder- und Jugendhilfe – Grundlagen, Handlungsfelder, professionelle Anforderungen, Stuttgart.</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Jordan, Erwin/</a:t>
            </a:r>
            <a:r>
              <a:rPr lang="de-DE" sz="1100" dirty="0" err="1">
                <a:latin typeface="Open Sans" panose="020B0606030504020204" pitchFamily="34" charset="0"/>
                <a:ea typeface="Open Sans" panose="020B0606030504020204" pitchFamily="34" charset="0"/>
                <a:cs typeface="Open Sans" panose="020B0606030504020204" pitchFamily="34" charset="0"/>
              </a:rPr>
              <a:t>Maykus</a:t>
            </a:r>
            <a:r>
              <a:rPr lang="de-DE" sz="1100" dirty="0">
                <a:latin typeface="Open Sans" panose="020B0606030504020204" pitchFamily="34" charset="0"/>
                <a:ea typeface="Open Sans" panose="020B0606030504020204" pitchFamily="34" charset="0"/>
                <a:cs typeface="Open Sans" panose="020B0606030504020204" pitchFamily="34" charset="0"/>
              </a:rPr>
              <a:t>, Stephan/Stuckstätte, Eva (2015): Kinder- und Jugendhilfe – Einführung in Geschichte und Handlungsfelder, Organisationsformen und gesellschaftliche Problemlagen, 4. überarbeitete Auflage, Weinheim u. München.</a:t>
            </a:r>
          </a:p>
          <a:p>
            <a:pPr marL="171450" indent="-171450">
              <a:buFont typeface="Wingdings" panose="05000000000000000000" pitchFamily="2" charset="2"/>
              <a:buChar char="Ø"/>
            </a:pPr>
            <a:r>
              <a:rPr lang="en-US" sz="1100" dirty="0" err="1">
                <a:latin typeface="Open Sans" panose="020B0606030504020204" pitchFamily="34" charset="0"/>
                <a:ea typeface="Open Sans" panose="020B0606030504020204" pitchFamily="34" charset="0"/>
                <a:cs typeface="Open Sans" panose="020B0606030504020204" pitchFamily="34" charset="0"/>
              </a:rPr>
              <a:t>Münder</a:t>
            </a:r>
            <a:r>
              <a:rPr lang="en-US" sz="1100" dirty="0">
                <a:latin typeface="Open Sans" panose="020B0606030504020204" pitchFamily="34" charset="0"/>
                <a:ea typeface="Open Sans" panose="020B0606030504020204" pitchFamily="34" charset="0"/>
                <a:cs typeface="Open Sans" panose="020B0606030504020204" pitchFamily="34" charset="0"/>
              </a:rPr>
              <a:t>, Johannes/</a:t>
            </a:r>
            <a:r>
              <a:rPr lang="en-US" sz="1100" dirty="0" err="1">
                <a:latin typeface="Open Sans" panose="020B0606030504020204" pitchFamily="34" charset="0"/>
                <a:ea typeface="Open Sans" panose="020B0606030504020204" pitchFamily="34" charset="0"/>
                <a:cs typeface="Open Sans" panose="020B0606030504020204" pitchFamily="34" charset="0"/>
              </a:rPr>
              <a:t>Meysen</a:t>
            </a:r>
            <a:r>
              <a:rPr lang="en-US" sz="1100" dirty="0">
                <a:latin typeface="Open Sans" panose="020B0606030504020204" pitchFamily="34" charset="0"/>
                <a:ea typeface="Open Sans" panose="020B0606030504020204" pitchFamily="34" charset="0"/>
                <a:cs typeface="Open Sans" panose="020B0606030504020204" pitchFamily="34" charset="0"/>
              </a:rPr>
              <a:t>, Thomas/</a:t>
            </a:r>
            <a:r>
              <a:rPr lang="en-US" sz="1100" dirty="0" err="1">
                <a:latin typeface="Open Sans" panose="020B0606030504020204" pitchFamily="34" charset="0"/>
                <a:ea typeface="Open Sans" panose="020B0606030504020204" pitchFamily="34" charset="0"/>
                <a:cs typeface="Open Sans" panose="020B0606030504020204" pitchFamily="34" charset="0"/>
              </a:rPr>
              <a:t>Trenczek</a:t>
            </a:r>
            <a:r>
              <a:rPr lang="en-US" sz="1100" dirty="0">
                <a:latin typeface="Open Sans" panose="020B0606030504020204" pitchFamily="34" charset="0"/>
                <a:ea typeface="Open Sans" panose="020B0606030504020204" pitchFamily="34" charset="0"/>
                <a:cs typeface="Open Sans" panose="020B0606030504020204" pitchFamily="34" charset="0"/>
              </a:rPr>
              <a:t>, Thomas (</a:t>
            </a:r>
            <a:r>
              <a:rPr lang="en-US" sz="1100" dirty="0" err="1">
                <a:latin typeface="Open Sans" panose="020B0606030504020204" pitchFamily="34" charset="0"/>
                <a:ea typeface="Open Sans" panose="020B0606030504020204" pitchFamily="34" charset="0"/>
                <a:cs typeface="Open Sans" panose="020B0606030504020204" pitchFamily="34" charset="0"/>
              </a:rPr>
              <a:t>Hrsg</a:t>
            </a:r>
            <a:r>
              <a:rPr lang="en-US" sz="1100" dirty="0">
                <a:latin typeface="Open Sans" panose="020B0606030504020204" pitchFamily="34" charset="0"/>
                <a:ea typeface="Open Sans" panose="020B0606030504020204" pitchFamily="34" charset="0"/>
                <a:cs typeface="Open Sans" panose="020B0606030504020204" pitchFamily="34" charset="0"/>
              </a:rPr>
              <a:t>.) </a:t>
            </a:r>
            <a:r>
              <a:rPr lang="de-DE" sz="1100" dirty="0">
                <a:latin typeface="Open Sans" panose="020B0606030504020204" pitchFamily="34" charset="0"/>
                <a:ea typeface="Open Sans" panose="020B0606030504020204" pitchFamily="34" charset="0"/>
                <a:cs typeface="Open Sans" panose="020B0606030504020204" pitchFamily="34" charset="0"/>
              </a:rPr>
              <a:t>(2019): Frankfurter Kommentar SGB VIII Kinder und Jugendhilfe, 8. Aufl., Baden-Baden.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Schröer, Wolfgang/Struck, Norbert/Wolff, Mechthild (Hrsg.) (2016): Handbuch Kinder- und Jugendhilfe, 2. Aufl., Weinheim u. München.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Wiesner, Reinhard (2021 im Erscheinen): SGB VIII - Kinder- und Jugendhilfe, Kommentar, 6. Aufl., München.</a:t>
            </a:r>
          </a:p>
        </p:txBody>
      </p:sp>
      <p:sp>
        <p:nvSpPr>
          <p:cNvPr id="4" name="Foliennummernplatzhalter 3"/>
          <p:cNvSpPr>
            <a:spLocks noGrp="1"/>
          </p:cNvSpPr>
          <p:nvPr>
            <p:ph type="sldNum" sz="quarter" idx="10"/>
          </p:nvPr>
        </p:nvSpPr>
        <p:spPr/>
        <p:txBody>
          <a:bodyPr/>
          <a:lstStyle/>
          <a:p>
            <a:fld id="{178ACBB0-B8BD-7243-B5CA-EEE1A71994D0}" type="slidenum">
              <a:rPr lang="de-DE" smtClean="0"/>
              <a:t>41</a:t>
            </a:fld>
            <a:endParaRPr lang="de-DE"/>
          </a:p>
        </p:txBody>
      </p:sp>
    </p:spTree>
    <p:extLst>
      <p:ext uri="{BB962C8B-B14F-4D97-AF65-F5344CB8AC3E}">
        <p14:creationId xmlns:p14="http://schemas.microsoft.com/office/powerpoint/2010/main" val="2439987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8668395"/>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Статья 1 Основного закона Германии гласит: «(1) Достоинство человека неприкосновенно. Долг всех государственных властей - уважать и защищать его. (2) Поэтому немецкий народ признает неприкосновенные и неотъемлемые права человека как основу всякого человеческого сообщества, мира и справедливости во всем мире».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Статья 1 Всеобщей декларации прав человека гласит: «Все люди рождаются свободными и равными в своем достоинстве и правах. Они наделены разумом и совестью и призваны относиться друг к другу в духе братства».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немецкой юриспруденции достоинство определяется (согласно Иммануилу Канту) как самоопределение: согласно системе ценностей Основного закона, человек - это существо, которое «определяет себя в свободе» (</a:t>
            </a:r>
            <a:r>
              <a:rPr lang="ru-RU" sz="1100" dirty="0" err="1">
                <a:latin typeface="Open Sans" panose="020B0606030504020204" pitchFamily="34" charset="0"/>
                <a:ea typeface="Open Sans" panose="020B0606030504020204" pitchFamily="34" charset="0"/>
                <a:cs typeface="Open Sans" panose="020B0606030504020204" pitchFamily="34" charset="0"/>
              </a:rPr>
              <a:t>BVerfG</a:t>
            </a:r>
            <a:r>
              <a:rPr lang="ru-RU" sz="1100" dirty="0">
                <a:latin typeface="Open Sans" panose="020B0606030504020204" pitchFamily="34" charset="0"/>
                <a:ea typeface="Open Sans" panose="020B0606030504020204" pitchFamily="34" charset="0"/>
                <a:cs typeface="Open Sans" panose="020B0606030504020204" pitchFamily="34" charset="0"/>
              </a:rPr>
              <a:t>, решение от 15.02.2006 - 1 </a:t>
            </a:r>
            <a:r>
              <a:rPr lang="ru-RU" sz="1100" dirty="0" err="1">
                <a:latin typeface="Open Sans" panose="020B0606030504020204" pitchFamily="34" charset="0"/>
                <a:ea typeface="Open Sans" panose="020B0606030504020204" pitchFamily="34" charset="0"/>
                <a:cs typeface="Open Sans" panose="020B0606030504020204" pitchFamily="34" charset="0"/>
              </a:rPr>
              <a:t>BvR</a:t>
            </a:r>
            <a:r>
              <a:rPr lang="ru-RU" sz="1100" dirty="0">
                <a:latin typeface="Open Sans" panose="020B0606030504020204" pitchFamily="34" charset="0"/>
                <a:ea typeface="Open Sans" panose="020B0606030504020204" pitchFamily="34" charset="0"/>
                <a:cs typeface="Open Sans" panose="020B0606030504020204" pitchFamily="34" charset="0"/>
              </a:rPr>
              <a:t> 357/05). Из этого следует, что человек не может быть превращен в объект в результате действий государства («формула объекта»).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Однако самоопределение всегда встроено в социальные и государственные условия. Свобода самоопределения должна быть сбалансирована и согласована со свободой других членов общества. Поэтому самоопределение реализуется в обществе в форме участия в принятии решений.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Таким образом, Основной закон дополнительно регулирует демократические права граждан на совместное принятие решений.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Права Основного закона распространяются также на детей и молодежь (даже если они частично ограничены родительскими правами или другими ограничениями) (Федеральный конституционный суд: решение от 29 июля 1968 года, 1 </a:t>
            </a:r>
            <a:r>
              <a:rPr lang="ru-RU" sz="1100" dirty="0" err="1">
                <a:latin typeface="Open Sans" panose="020B0606030504020204" pitchFamily="34" charset="0"/>
                <a:ea typeface="Open Sans" panose="020B0606030504020204" pitchFamily="34" charset="0"/>
                <a:cs typeface="Open Sans" panose="020B0606030504020204" pitchFamily="34" charset="0"/>
              </a:rPr>
              <a:t>BvL</a:t>
            </a:r>
            <a:r>
              <a:rPr lang="ru-RU" sz="1100" dirty="0">
                <a:latin typeface="Open Sans" panose="020B0606030504020204" pitchFamily="34" charset="0"/>
                <a:ea typeface="Open Sans" panose="020B0606030504020204" pitchFamily="34" charset="0"/>
                <a:cs typeface="Open Sans" panose="020B0606030504020204" pitchFamily="34" charset="0"/>
              </a:rPr>
              <a:t> 20/63, 31/66 и 5/67, </a:t>
            </a:r>
            <a:r>
              <a:rPr lang="ru-RU" sz="1100" dirty="0" err="1">
                <a:latin typeface="Open Sans" panose="020B0606030504020204" pitchFamily="34" charset="0"/>
                <a:ea typeface="Open Sans" panose="020B0606030504020204" pitchFamily="34" charset="0"/>
                <a:cs typeface="Open Sans" panose="020B0606030504020204" pitchFamily="34" charset="0"/>
              </a:rPr>
              <a:t>BVerfGE</a:t>
            </a:r>
            <a:r>
              <a:rPr lang="ru-RU" sz="1100" dirty="0">
                <a:latin typeface="Open Sans" panose="020B0606030504020204" pitchFamily="34" charset="0"/>
                <a:ea typeface="Open Sans" panose="020B0606030504020204" pitchFamily="34" charset="0"/>
                <a:cs typeface="Open Sans" panose="020B0606030504020204" pitchFamily="34" charset="0"/>
              </a:rPr>
              <a:t> 24, 119 и далее).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Поэтому высшим принципом деятельности по помощи детям и молодежи должно быть уважение прав детей и молодежи на самоопределение собственной жизни и на демократическое участие в принятие решений, а также обеспечение их реализации детьми и молодежью. Задачи по поддержке самого лучшего возможного состояния здоровья, социальной обеспеченности, воспитания, образования и досуга (сформулированные в КПР ООН как "</a:t>
            </a:r>
            <a:r>
              <a:rPr lang="de-DE" sz="1100" dirty="0" err="1">
                <a:latin typeface="Open Sans" panose="020B0606030504020204" pitchFamily="34" charset="0"/>
                <a:ea typeface="Open Sans" panose="020B0606030504020204" pitchFamily="34" charset="0"/>
                <a:cs typeface="Open Sans" panose="020B0606030504020204" pitchFamily="34" charset="0"/>
              </a:rPr>
              <a:t>provision</a:t>
            </a:r>
            <a:r>
              <a:rPr lang="ru-RU" sz="1100" dirty="0">
                <a:latin typeface="Open Sans" panose="020B0606030504020204" pitchFamily="34" charset="0"/>
                <a:ea typeface="Open Sans" panose="020B0606030504020204" pitchFamily="34" charset="0"/>
                <a:cs typeface="Open Sans" panose="020B0606030504020204" pitchFamily="34" charset="0"/>
              </a:rPr>
              <a:t>“), а также задачи по защите от насилия, жестокого обращения, пренебрежения и общих угроз интересам ребенка (КПР ООН: " </a:t>
            </a:r>
            <a:r>
              <a:rPr lang="ru-RU" sz="1100" dirty="0" err="1">
                <a:latin typeface="Open Sans" panose="020B0606030504020204" pitchFamily="34" charset="0"/>
                <a:ea typeface="Open Sans" panose="020B0606030504020204" pitchFamily="34" charset="0"/>
                <a:cs typeface="Open Sans" panose="020B0606030504020204" pitchFamily="34" charset="0"/>
              </a:rPr>
              <a:t>protection</a:t>
            </a:r>
            <a:r>
              <a:rPr lang="ru-RU" sz="1100" dirty="0">
                <a:latin typeface="Open Sans" panose="020B0606030504020204" pitchFamily="34" charset="0"/>
                <a:ea typeface="Open Sans" panose="020B0606030504020204" pitchFamily="34" charset="0"/>
                <a:cs typeface="Open Sans" panose="020B0606030504020204" pitchFamily="34" charset="0"/>
              </a:rPr>
              <a:t>") всегда должны реализовываться при соблюдении прав на самоопределение и участие в принятии решений (КПР ООН: " </a:t>
            </a:r>
            <a:r>
              <a:rPr lang="ru-RU" sz="1100" dirty="0" err="1">
                <a:latin typeface="Open Sans" panose="020B0606030504020204" pitchFamily="34" charset="0"/>
                <a:ea typeface="Open Sans" panose="020B0606030504020204" pitchFamily="34" charset="0"/>
                <a:cs typeface="Open Sans" panose="020B0606030504020204" pitchFamily="34" charset="0"/>
              </a:rPr>
              <a:t>participation</a:t>
            </a:r>
            <a:r>
              <a:rPr lang="ru-RU" sz="1100" dirty="0">
                <a:latin typeface="Open Sans" panose="020B0606030504020204" pitchFamily="34" charset="0"/>
                <a:ea typeface="Open Sans" panose="020B0606030504020204" pitchFamily="34" charset="0"/>
                <a:cs typeface="Open Sans" panose="020B0606030504020204" pitchFamily="34" charset="0"/>
              </a:rPr>
              <a:t>").</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Pluto, Liane (2018): Partizipation und Beteiligungsrechte, in: Böllert, Karin (Hrsg.), Kompendium Kinder- und Jugendhilfe, Wiesbaden, S. 945-966.</a:t>
            </a:r>
          </a:p>
          <a:p>
            <a:r>
              <a:rPr lang="de-DE" sz="1100" dirty="0" err="1">
                <a:latin typeface="Open Sans" panose="020B0606030504020204" pitchFamily="34" charset="0"/>
                <a:ea typeface="Open Sans" panose="020B0606030504020204" pitchFamily="34" charset="0"/>
                <a:cs typeface="Open Sans" panose="020B0606030504020204" pitchFamily="34" charset="0"/>
              </a:rPr>
              <a:t>Wapler</a:t>
            </a:r>
            <a:r>
              <a:rPr lang="de-DE" sz="1100" dirty="0">
                <a:latin typeface="Open Sans" panose="020B0606030504020204" pitchFamily="34" charset="0"/>
                <a:ea typeface="Open Sans" panose="020B0606030504020204" pitchFamily="34" charset="0"/>
                <a:cs typeface="Open Sans" panose="020B0606030504020204" pitchFamily="34" charset="0"/>
              </a:rPr>
              <a:t>, Friederike (2015): Kinderrechte und Kindeswohl, Tübingen.</a:t>
            </a:r>
          </a:p>
          <a:p>
            <a:r>
              <a:rPr lang="de-DE" sz="1100" dirty="0">
                <a:latin typeface="Open Sans" panose="020B0606030504020204" pitchFamily="34" charset="0"/>
                <a:ea typeface="Open Sans" panose="020B0606030504020204" pitchFamily="34" charset="0"/>
                <a:cs typeface="Open Sans" panose="020B0606030504020204" pitchFamily="34" charset="0"/>
              </a:rPr>
              <a:t>BVerfG, Urteil vom 15.02.2006 – 1 </a:t>
            </a:r>
            <a:r>
              <a:rPr lang="de-DE" sz="1100" dirty="0" err="1">
                <a:latin typeface="Open Sans" panose="020B0606030504020204" pitchFamily="34" charset="0"/>
                <a:ea typeface="Open Sans" panose="020B0606030504020204" pitchFamily="34" charset="0"/>
                <a:cs typeface="Open Sans" panose="020B0606030504020204" pitchFamily="34" charset="0"/>
              </a:rPr>
              <a:t>BvR</a:t>
            </a:r>
            <a:r>
              <a:rPr lang="de-DE" sz="1100" dirty="0">
                <a:latin typeface="Open Sans" panose="020B0606030504020204" pitchFamily="34" charset="0"/>
                <a:ea typeface="Open Sans" panose="020B0606030504020204" pitchFamily="34" charset="0"/>
                <a:cs typeface="Open Sans" panose="020B0606030504020204" pitchFamily="34" charset="0"/>
              </a:rPr>
              <a:t> 357/05) –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https://www.bundesverfassungsgericht.de/SharedDocs/Entscheidungen/DE/2006/02/rs20060215_1bvr035705.html</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r>
              <a:rPr lang="de-DE" sz="1100" dirty="0">
                <a:latin typeface="Open Sans" panose="020B0606030504020204" pitchFamily="34" charset="0"/>
                <a:ea typeface="Open Sans" panose="020B0606030504020204" pitchFamily="34" charset="0"/>
                <a:cs typeface="Open Sans" panose="020B0606030504020204" pitchFamily="34" charset="0"/>
              </a:rPr>
              <a:t>Beschluss vom 29. Juli 1968, 1 </a:t>
            </a:r>
            <a:r>
              <a:rPr lang="de-DE" sz="1100" dirty="0" err="1">
                <a:latin typeface="Open Sans" panose="020B0606030504020204" pitchFamily="34" charset="0"/>
                <a:ea typeface="Open Sans" panose="020B0606030504020204" pitchFamily="34" charset="0"/>
                <a:cs typeface="Open Sans" panose="020B0606030504020204" pitchFamily="34" charset="0"/>
              </a:rPr>
              <a:t>BvL</a:t>
            </a:r>
            <a:r>
              <a:rPr lang="de-DE" sz="1100" dirty="0">
                <a:latin typeface="Open Sans" panose="020B0606030504020204" pitchFamily="34" charset="0"/>
                <a:ea typeface="Open Sans" panose="020B0606030504020204" pitchFamily="34" charset="0"/>
                <a:cs typeface="Open Sans" panose="020B0606030504020204" pitchFamily="34" charset="0"/>
              </a:rPr>
              <a:t> 20/63, 31/66 und 5/67, BVerfGE 24, 119 ff. –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https://www.servat.unibe.ch/dfr/bv024119.html</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p:txBody>
      </p:sp>
      <p:sp>
        <p:nvSpPr>
          <p:cNvPr id="4" name="Foliennummernplatzhalter 3"/>
          <p:cNvSpPr>
            <a:spLocks noGrp="1"/>
          </p:cNvSpPr>
          <p:nvPr>
            <p:ph type="sldNum" sz="quarter" idx="10"/>
          </p:nvPr>
        </p:nvSpPr>
        <p:spPr/>
        <p:txBody>
          <a:bodyPr/>
          <a:lstStyle/>
          <a:p>
            <a:fld id="{178ACBB0-B8BD-7243-B5CA-EEE1A71994D0}" type="slidenum">
              <a:rPr lang="de-DE" smtClean="0"/>
              <a:t>42</a:t>
            </a:fld>
            <a:endParaRPr lang="de-DE"/>
          </a:p>
        </p:txBody>
      </p:sp>
    </p:spTree>
    <p:extLst>
      <p:ext uri="{BB962C8B-B14F-4D97-AF65-F5344CB8AC3E}">
        <p14:creationId xmlns:p14="http://schemas.microsoft.com/office/powerpoint/2010/main" val="5691283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78ACBB0-B8BD-7243-B5CA-EEE1A71994D0}" type="slidenum">
              <a:rPr lang="de-DE" smtClean="0"/>
              <a:t>43</a:t>
            </a:fld>
            <a:endParaRPr lang="de-DE"/>
          </a:p>
        </p:txBody>
      </p:sp>
    </p:spTree>
    <p:extLst>
      <p:ext uri="{BB962C8B-B14F-4D97-AF65-F5344CB8AC3E}">
        <p14:creationId xmlns:p14="http://schemas.microsoft.com/office/powerpoint/2010/main" val="26213300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23646059"/>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 11 Книги VIII Социального кодекса гласит: «Молодежи должны быть предоставлены возможности пользоваться предложениями поддержки и содействия их развитию». Они должны соответствовать интересам молодых людей, разрабатываться совместно с ними, воспитывать в них способность к самоопределению, социальной ответственности и социальной активности. При этом должна быть обеспечена доступность и удобство использования предлагаемых мер для молодых людей с ограниченными возможностями.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нижеследующей таблице отражены цели оказываемого воздействия и предпринимаемых действий при работе с детьми и молодежью в соответствии с § 11 Социального кодекса VIII и соответствующая основная концептуальная направленность:</a:t>
            </a:r>
          </a:p>
          <a:p>
            <a:pPr>
              <a:lnSpc>
                <a:spcPct val="117000"/>
              </a:lnSpc>
              <a:spcAft>
                <a:spcPts val="400"/>
              </a:spcAft>
            </a:pP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27000"/>
              </a:lnSpc>
              <a:spcAft>
                <a:spcPts val="700"/>
              </a:spcAft>
            </a:pPr>
            <a:endParaRPr lang="ru-RU"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Тот факт, что работа с детьми и молодежью должна «делать предложения доступными» для своих адресатов, подчеркивает ее добровольный характер. Становится ясным, что речь не идет о превентивных, контролирующих или воспитательных мерах. Понятие формирования личности в молодежной работе относится к процессу самоформирования субъекта, оно всегда направлено на самовоспитание. Это следует понимать как расширение возможностей самоопределения в жизни и поиска себя в мире.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социальном контексте самоопределение становится демократическим участием: молодые люди совместно формулируют предложения в соответствии со своими интересами, а также вносят демократический вклад в формирование общества ответственным и социально заинтересованным образом. Так объединяется профессиональная направленность на формирование субъекта и формирование демократии.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дополнение к базовым предложениям, таким, как «Открытая работа с детьми и молодежью» и «Работа в молодежных объединениях», § 11 Социального кодекса VIII перечисляет дополнительные цели работы с детьми и молодежью:</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1. внешкольное образование молодежи с общим, политическим, социальным, медицинским, культурным, естественно-историческим и техническим содержанием,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2. работа с молодежью в области спорта, игр и общения,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200"/>
              <a:buFont typeface="+mj-lt"/>
              <a:buAutoNum type="arabicPeriod" startAt="3"/>
              <a:tabLst>
                <a:tab pos="201930" algn="l"/>
              </a:tabLst>
            </a:pPr>
            <a:r>
              <a:rPr lang="ru-RU" sz="1100" dirty="0">
                <a:latin typeface="Open Sans" panose="020B0606030504020204" pitchFamily="34" charset="0"/>
                <a:ea typeface="Open Sans" panose="020B0606030504020204" pitchFamily="34" charset="0"/>
                <a:cs typeface="Open Sans" panose="020B0606030504020204" pitchFamily="34" charset="0"/>
              </a:rPr>
              <a:t>работа с молодежью, связанная с миром труда, школой и семьей,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200"/>
              <a:buFont typeface="+mj-lt"/>
              <a:buAutoNum type="arabicPeriod" startAt="3"/>
              <a:tabLst>
                <a:tab pos="204470" algn="l"/>
              </a:tabLst>
            </a:pPr>
            <a:r>
              <a:rPr lang="ru-RU" sz="1100" dirty="0">
                <a:latin typeface="Open Sans" panose="020B0606030504020204" pitchFamily="34" charset="0"/>
                <a:ea typeface="Open Sans" panose="020B0606030504020204" pitchFamily="34" charset="0"/>
                <a:cs typeface="Open Sans" panose="020B0606030504020204" pitchFamily="34" charset="0"/>
              </a:rPr>
              <a:t>международная молодежная работа,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200"/>
              <a:buFont typeface="+mj-lt"/>
              <a:buAutoNum type="arabicPeriod" startAt="3"/>
              <a:tabLst>
                <a:tab pos="198755" algn="l"/>
              </a:tabLst>
            </a:pPr>
            <a:r>
              <a:rPr lang="ru-RU" sz="1100" dirty="0">
                <a:latin typeface="Open Sans" panose="020B0606030504020204" pitchFamily="34" charset="0"/>
                <a:ea typeface="Open Sans" panose="020B0606030504020204" pitchFamily="34" charset="0"/>
                <a:cs typeface="Open Sans" panose="020B0606030504020204" pitchFamily="34" charset="0"/>
              </a:rPr>
              <a:t>детский и молодежный отдых,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200"/>
              <a:buFont typeface="+mj-lt"/>
              <a:buAutoNum type="arabicPeriod" startAt="3"/>
              <a:tabLst>
                <a:tab pos="198755" algn="l"/>
              </a:tabLst>
            </a:pPr>
            <a:r>
              <a:rPr lang="ru-RU" sz="1100" dirty="0">
                <a:latin typeface="Open Sans" panose="020B0606030504020204" pitchFamily="34" charset="0"/>
                <a:ea typeface="Open Sans" panose="020B0606030504020204" pitchFamily="34" charset="0"/>
                <a:cs typeface="Open Sans" panose="020B0606030504020204" pitchFamily="34" charset="0"/>
              </a:rPr>
              <a:t>консультирование молодежи.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Данные по работе с детьми и молодежью </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2019 году Управления по делам молодежи, церкви, благотворительные организации и другие независимые организации провели около 156 700 финансируемых государством мероприятий по работе с молодежью для более чем 8,5 миллионов молодых людей по всей стране. В 105 864 случаях (67 %) это были проекты или (масштабные) мероприятия, такие как лагеря отдыха, дополнительное образование, концерты, фестивали или спортивные мероприятия. Кроме того, было зарегистрировано около 26 500 (17 %) групповых мероприятий, например, регулярные кружки молодежных объединений, и около 24 300 (16 %) открытых предложений, таких как молодежные клубы.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Чаще всего открытые предложения предлагали государственные организации (около 10 000), за ними следуют организации - члены ассоциаций добровольных благотворительных организаций (около 5 700), другие организации (около 4 800) и молодежные организации и ассоциации (около 3 900).</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Групповые мероприятия чаще всего проводились государственными организаторами (около 7 700), за ними следуют члены ассоциаций социального обеспечения (около 7 300), затем молодежные ассоциации - около 6 100 и другие организаторы - 5 350 предложений.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Что касается акций и проектов, то большинство их было осуществлено молодежными ассоциациями (около 43 000), далее государственными организациями (около 31 750), членами ассоциаций благотворительных организаций (около 17 400) и другими организациями (около13 750).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Согласно статистическим данным по защите детей и молодежи, на конец 2018 года в сферах работы с детьми и молодежью было занято 32 132 человека. Из них 19 067 человек (59,3 %) были заняты в так называемых «сферах, связанных с досугом, открытой и внешкольной работой с молодежью».</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Согласно данным исследования AID:A за 2014 год, 31 % опрошенных молодых людей в возрасте от 12 до 25 лет посещали мероприятия «Открытой работы с детьми и молодежью». В школьном возрасте более чем каждый четвертый несовершеннолетний в возрасте от двенадцати лет пользовался предложениями «Открытой работы с детьми и молодежью». В работе молодежных объединений и молодежных клубов (включая спортивные) участвовало 67 % всех подростков в возрасте от 12 до 25 лет.</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ходе опроса, проведенного Германским институтом молодежи в 2016 году, почти 60 % молодежных центров заявили, что их также посещают дети и молодые люди с ограниченными возможностями. Это количество зависит от наличия специально квалифицированного персонала, концептуальных соображений и активности сотрудничества с учреждениями для людей с ограниченными возможностями. Однако, как реакция на отсутствие подходящих предложений и существующую в настоящее время систему разделения социальных льгот (Социального кодекса VIII и Социального кодекса IX), в последние десятилетия развилась параллельная структура с частично собственными, отдельными, инклюзивными, но также и эксклюзивными предложениями досуга, особенно для детей и молодежи с ограниченными возможностями, которые разрабатываются организациями по помощи в социализации и/или организациями </a:t>
            </a:r>
            <a:r>
              <a:rPr lang="ru-RU" sz="1100" dirty="0" err="1">
                <a:latin typeface="Open Sans" panose="020B0606030504020204" pitchFamily="34" charset="0"/>
                <a:ea typeface="Open Sans" panose="020B0606030504020204" pitchFamily="34" charset="0"/>
                <a:cs typeface="Open Sans" panose="020B0606030504020204" pitchFamily="34" charset="0"/>
              </a:rPr>
              <a:t>самопредставительства</a:t>
            </a:r>
            <a:r>
              <a:rPr lang="ru-RU" sz="1100" dirty="0">
                <a:latin typeface="Open Sans" panose="020B0606030504020204" pitchFamily="34" charset="0"/>
                <a:ea typeface="Open Sans" panose="020B0606030504020204" pitchFamily="34" charset="0"/>
                <a:cs typeface="Open Sans" panose="020B0606030504020204" pitchFamily="34" charset="0"/>
              </a:rPr>
              <a:t> интересов людей с ограниченными возможностями. С принятием Закона о поддержке детей и молодежи 2021 года и его четким требованием инклюзивной ориентации в работе с детьми и молодежью в соответствии с § 11 Социального кодекса VIII следует ожидать соответствующего дальнейшего развития и более широкого объединения этих предлагаемых мер помощи и поддержки.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Arbeitsgemeinschaft für Kinder- und Jugendhilfe (2019): Inklusion in der Jugendarbeit. 10 Jahre UN-BRK – ein Blick auf die Entwicklungen in der und Erwartungen an die Jugendarbeit. Diskussionspapier;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https://www.agj.de/fileadmin/files/positionen/2019/Inklusion_Jugendarbeit.pdf</a:t>
            </a:r>
            <a:r>
              <a:rPr lang="de-DE" sz="1100" u="sng" dirty="0">
                <a:latin typeface="Open Sans" panose="020B0606030504020204" pitchFamily="34" charset="0"/>
                <a:ea typeface="Open Sans" panose="020B0606030504020204" pitchFamily="34" charset="0"/>
                <a:cs typeface="Open Sans" panose="020B0606030504020204" pitchFamily="34" charset="0"/>
              </a:rPr>
              <a:t> </a:t>
            </a:r>
            <a:r>
              <a:rPr lang="de-DE" sz="1100" dirty="0">
                <a:latin typeface="Open Sans" panose="020B0606030504020204" pitchFamily="34" charset="0"/>
                <a:ea typeface="Open Sans" panose="020B0606030504020204" pitchFamily="34" charset="0"/>
                <a:cs typeface="Open Sans" panose="020B0606030504020204" pitchFamily="34" charset="0"/>
              </a:rPr>
              <a:t>(</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Bundesministerium für Familie, Senioren, Frauen und Jugend (Hrsg.) (2017): 15. Kinder- und Jugendbericht. Bericht über die Lebenssituation junger Menschen und die Leistungen der Kinder- und Jugendhilfe in Deutschland, Berlin;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https://www.bmfsfj.de/resource/blob/115438/d7ed644e1b7fac4f9266191459903c62/15-kinder-und-jugendbericht-bundestagsdrucksache-data.pdf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Destatis</a:t>
            </a:r>
            <a:r>
              <a:rPr lang="de-DE" sz="1100" dirty="0">
                <a:latin typeface="Open Sans" panose="020B0606030504020204" pitchFamily="34" charset="0"/>
                <a:ea typeface="Open Sans" panose="020B0606030504020204" pitchFamily="34" charset="0"/>
                <a:cs typeface="Open Sans" panose="020B0606030504020204" pitchFamily="34" charset="0"/>
              </a:rPr>
              <a:t>: Basisdaten zur Statistik zu den Angeboten der Jugendarbeit (22531) abrufbar in der Datenbank GENESIS-Online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5"/>
              </a:rPr>
              <a:t>https://www-genesis.destatis.de/genesis/online?sequenz=statistikTabellen&amp;selectionname=22531*#abreadcrumb</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Deutsches Jugendinstitut – DJI: Aufwachsen in Deutschland: Alltagswelten – AID:A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6"/>
              </a:rPr>
              <a:t>https://www.dji.de/ueber-uns/projekte/projekte/aida.html</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Pothmann</a:t>
            </a:r>
            <a:r>
              <a:rPr lang="de-DE" sz="1100" dirty="0">
                <a:latin typeface="Open Sans" panose="020B0606030504020204" pitchFamily="34" charset="0"/>
                <a:ea typeface="Open Sans" panose="020B0606030504020204" pitchFamily="34" charset="0"/>
                <a:cs typeface="Open Sans" panose="020B0606030504020204" pitchFamily="34" charset="0"/>
              </a:rPr>
              <a:t>, Jens/</a:t>
            </a:r>
            <a:r>
              <a:rPr lang="de-DE" sz="1100" dirty="0" err="1">
                <a:latin typeface="Open Sans" panose="020B0606030504020204" pitchFamily="34" charset="0"/>
                <a:ea typeface="Open Sans" panose="020B0606030504020204" pitchFamily="34" charset="0"/>
                <a:cs typeface="Open Sans" panose="020B0606030504020204" pitchFamily="34" charset="0"/>
              </a:rPr>
              <a:t>Deinet</a:t>
            </a:r>
            <a:r>
              <a:rPr lang="de-DE" sz="1100" dirty="0">
                <a:latin typeface="Open Sans" panose="020B0606030504020204" pitchFamily="34" charset="0"/>
                <a:ea typeface="Open Sans" panose="020B0606030504020204" pitchFamily="34" charset="0"/>
                <a:cs typeface="Open Sans" panose="020B0606030504020204" pitchFamily="34" charset="0"/>
              </a:rPr>
              <a:t>, Ulrich (2021): Offene Kinder- und Jugendarbeit im Wandel, in: </a:t>
            </a:r>
            <a:r>
              <a:rPr lang="de-DE" sz="1100" dirty="0" err="1">
                <a:latin typeface="Open Sans" panose="020B0606030504020204" pitchFamily="34" charset="0"/>
                <a:ea typeface="Open Sans" panose="020B0606030504020204" pitchFamily="34" charset="0"/>
                <a:cs typeface="Open Sans" panose="020B0606030504020204" pitchFamily="34" charset="0"/>
              </a:rPr>
              <a:t>Deinet</a:t>
            </a:r>
            <a:r>
              <a:rPr lang="de-DE" sz="1100" dirty="0">
                <a:latin typeface="Open Sans" panose="020B0606030504020204" pitchFamily="34" charset="0"/>
                <a:ea typeface="Open Sans" panose="020B0606030504020204" pitchFamily="34" charset="0"/>
                <a:cs typeface="Open Sans" panose="020B0606030504020204" pitchFamily="34" charset="0"/>
              </a:rPr>
              <a:t>, U., </a:t>
            </a:r>
            <a:r>
              <a:rPr lang="de-DE" sz="1100" dirty="0" err="1">
                <a:latin typeface="Open Sans" panose="020B0606030504020204" pitchFamily="34" charset="0"/>
                <a:ea typeface="Open Sans" panose="020B0606030504020204" pitchFamily="34" charset="0"/>
                <a:cs typeface="Open Sans" panose="020B0606030504020204" pitchFamily="34" charset="0"/>
              </a:rPr>
              <a:t>Sturzenhecker</a:t>
            </a:r>
            <a:r>
              <a:rPr lang="de-DE" sz="1100" dirty="0">
                <a:latin typeface="Open Sans" panose="020B0606030504020204" pitchFamily="34" charset="0"/>
                <a:ea typeface="Open Sans" panose="020B0606030504020204" pitchFamily="34" charset="0"/>
                <a:cs typeface="Open Sans" panose="020B0606030504020204" pitchFamily="34" charset="0"/>
              </a:rPr>
              <a:t>, B., von Schwanenflügel, L., Schwerthelm, M. (Hrsg.), Handbuch Offene Kinder- und Jugendarbeit, Wiesbaden.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Schwerthelm, Moritz/</a:t>
            </a:r>
            <a:r>
              <a:rPr lang="de-DE" sz="1100" dirty="0" err="1">
                <a:latin typeface="Open Sans" panose="020B0606030504020204" pitchFamily="34" charset="0"/>
                <a:ea typeface="Open Sans" panose="020B0606030504020204" pitchFamily="34" charset="0"/>
                <a:cs typeface="Open Sans" panose="020B0606030504020204" pitchFamily="34" charset="0"/>
              </a:rPr>
              <a:t>Sturzenhecker</a:t>
            </a:r>
            <a:r>
              <a:rPr lang="de-DE" sz="1100" dirty="0">
                <a:latin typeface="Open Sans" panose="020B0606030504020204" pitchFamily="34" charset="0"/>
                <a:ea typeface="Open Sans" panose="020B0606030504020204" pitchFamily="34" charset="0"/>
                <a:cs typeface="Open Sans" panose="020B0606030504020204" pitchFamily="34" charset="0"/>
              </a:rPr>
              <a:t>, Benedikt: Die Kinder- und Jugendarbeit nach § 11 SGB VIII. Erfahrungsraum für Subjekt- und Demokratiebildung;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7"/>
              </a:rPr>
              <a:t>https://www.ew.uni-hamburg.de/einrichtungen/ew2/sozialpaedagogik/service-fuer-die-praxis/material-fuer-die-praxis.html</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Seckinger, Mike/Pluto, Liane/Peucker, Christian/van Santen, Eric (2016): Einrichtungen der offenen Kinder- und Jugendarbeit. Eine empirische Bestandsaufnahme, Reihe: Beiträge zur Kinder- und Jugendhilfeforschung, Weinheim u. Basel: Beltz </a:t>
            </a:r>
            <a:r>
              <a:rPr lang="de-DE" sz="1100" dirty="0" err="1">
                <a:latin typeface="Open Sans" panose="020B0606030504020204" pitchFamily="34" charset="0"/>
                <a:ea typeface="Open Sans" panose="020B0606030504020204" pitchFamily="34" charset="0"/>
                <a:cs typeface="Open Sans" panose="020B0606030504020204" pitchFamily="34" charset="0"/>
              </a:rPr>
              <a:t>Juventa</a:t>
            </a:r>
            <a:r>
              <a:rPr lang="de-DE" sz="1100" dirty="0">
                <a:latin typeface="Open Sans" panose="020B0606030504020204" pitchFamily="34" charset="0"/>
                <a:ea typeface="Open Sans" panose="020B0606030504020204" pitchFamily="34" charset="0"/>
                <a:cs typeface="Open Sans" panose="020B0606030504020204" pitchFamily="34" charset="0"/>
              </a:rPr>
              <a:t>.</a:t>
            </a:r>
          </a:p>
        </p:txBody>
      </p:sp>
      <p:sp>
        <p:nvSpPr>
          <p:cNvPr id="4" name="Foliennummernplatzhalter 3"/>
          <p:cNvSpPr>
            <a:spLocks noGrp="1"/>
          </p:cNvSpPr>
          <p:nvPr>
            <p:ph type="sldNum" sz="quarter" idx="10"/>
          </p:nvPr>
        </p:nvSpPr>
        <p:spPr/>
        <p:txBody>
          <a:bodyPr/>
          <a:lstStyle/>
          <a:p>
            <a:fld id="{178ACBB0-B8BD-7243-B5CA-EEE1A71994D0}" type="slidenum">
              <a:rPr lang="de-DE" smtClean="0"/>
              <a:t>44</a:t>
            </a:fld>
            <a:endParaRPr lang="de-DE"/>
          </a:p>
        </p:txBody>
      </p:sp>
      <p:pic>
        <p:nvPicPr>
          <p:cNvPr id="9" name="Grafik 8">
            <a:extLst>
              <a:ext uri="{FF2B5EF4-FFF2-40B4-BE49-F238E27FC236}">
                <a16:creationId xmlns:a16="http://schemas.microsoft.com/office/drawing/2014/main" id="{C6FE1727-84BE-42C2-82BB-0172F764C515}"/>
              </a:ext>
            </a:extLst>
          </p:cNvPr>
          <p:cNvPicPr>
            <a:picLocks noChangeAspect="1"/>
          </p:cNvPicPr>
          <p:nvPr/>
        </p:nvPicPr>
        <p:blipFill>
          <a:blip r:embed="rId8"/>
          <a:stretch>
            <a:fillRect/>
          </a:stretch>
        </p:blipFill>
        <p:spPr>
          <a:xfrm>
            <a:off x="620688" y="6516216"/>
            <a:ext cx="5731478" cy="3505292"/>
          </a:xfrm>
          <a:prstGeom prst="rect">
            <a:avLst/>
          </a:prstGeom>
        </p:spPr>
      </p:pic>
    </p:spTree>
    <p:extLst>
      <p:ext uri="{BB962C8B-B14F-4D97-AF65-F5344CB8AC3E}">
        <p14:creationId xmlns:p14="http://schemas.microsoft.com/office/powerpoint/2010/main" val="39101362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3420923"/>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Молодежная социальная работа - это область деятельности, в которой службы помощи детям и подросткам предоставляют инфраструктурную помощь, чтобы помочь молодым людям справиться с биографическим переходом от школьного образования к трудовой и профессиональной жизни. Эта помощь направлена на конкретную целевую группу подростков, которые «испытывают повышенную потребность в поддержке для компенсации социальных недостатков или преодоления индивидуальных нарушений» (§ 13 Социального кодекса VIII). Таким образом, социальная работа с молодежью представляет собой социально-педагогическое звено между системами школьного образования и интеграции на рынке труда.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Данная область работы все еще не очень четко определена и в основном включает в себя предложения по обучению с социально-педагогической поддержкой и трудоустройству на этапе перехода от учебы к работе. Кроме того, социальная работа с молодежью включает в себя места временного проживания в социально-воспитательных формах общежития (во время участия в проектах по профессиональной интеграции); </a:t>
            </a:r>
            <a:r>
              <a:rPr lang="ru-RU" sz="1100" dirty="0" err="1">
                <a:latin typeface="Open Sans" panose="020B0606030504020204" pitchFamily="34" charset="0"/>
                <a:ea typeface="Open Sans" panose="020B0606030504020204" pitchFamily="34" charset="0"/>
                <a:cs typeface="Open Sans" panose="020B0606030504020204" pitchFamily="34" charset="0"/>
              </a:rPr>
              <a:t>низкопороговые</a:t>
            </a:r>
            <a:r>
              <a:rPr lang="ru-RU" sz="1100" dirty="0">
                <a:latin typeface="Open Sans" panose="020B0606030504020204" pitchFamily="34" charset="0"/>
                <a:ea typeface="Open Sans" panose="020B0606030504020204" pitchFamily="34" charset="0"/>
                <a:cs typeface="Open Sans" panose="020B0606030504020204" pitchFamily="34" charset="0"/>
              </a:rPr>
              <a:t>, аутрич-подходы к работе с труднодоступными целевыми группами, такие как «работа на улице» или «мобильная работа с молодежью», а также молодежные миграционные службы, предложения которых по интеграции и поддержке направлены на подростков с миграционным прошлым.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Молодежная социальная работа в школах (школьная социальная работа) - одно из предложений системы молодежной социальной работы. Она направлена на социально незащищенных и индивидуально ослабленных учеников. Её цель - дополнить педагогический подход школы к организации учебного процесса социально-педагогическими инициативами, направленными на компенсацию индивидуальных проблем. Таким образом, школам и ученикам оказывается поддержка в более успешном достижении целей начального формального образования (и, следовательно, в трудоустройстве после окончания школы). Однако за последние 20 лет концепция социальной педагогики в школах далеко отошла от истоков § 13 Социального кодекса VIII, так что школьная социальная работа от начальной школы до гимназии - часто финансируемая самими школами или школьными ведомствами - во многих школах стала само собой разумеющейся.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Начиная с 2021 года законодатель учитывает это развитие на практике, определяя задачи школьной социальной работы в широком понимании в § 13a Социального кодекса VIII: «Школьная социальная работа включает в себя социально-педагогические предложения согласно данному разделу, которые предоставляются молодым людям по месту учебы». Раздел 13a Книги VIII Социального кодекса учитывает ответственность 16 земель за сектор образования и, следовательно, наличие 16 различных школьных законов в Германии, поскольку в нем говорится: «Более подробная информация о содержании и объеме задач школьной социальной работы должна быть определена законами федеральных земель. В этом контексте земельный закон может также предусматривать выполнение задачи школьной социальной работы другими органами в соответствии с другими правовыми положениями.»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Социальная работа с молодежью, связанная со сферой труда (профессиональная помощь молодежи), включает в себя помощь, связанную с работой по профессии, в рамках молодежных семинаров, помощь в сопровождении обучения, а также меры по профессиональному обучению в учебных центрах для подростков и молодых взрослых, которых в силу их индивидуальной и социальной ситуации  трудно или совсем невозможно интегрировать в другие контексты обучения. Такие предложения являются социально-педагогическим дополнением к усилиям службы занятости и центров по трудоустройству по интеграции испытывающих сложности подростков и молодых взрослых в рынок труда.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Обе сферы деятельности молодежной социальной работы (школа, рынок труда) (см. слайды 1.1.11 и 1.1.12) соотносятся с крупнейшими социальными инстанциями, с которыми службы помощи детям и подросткам должны состыковать свой социально-педагогический профиль. Службы помощи детям и подросткам должны интегрировать свой потенциал в совершенно разные организационные формы. Доминирование указанных систем отражается также в том, что они обычно финансируются из других источников (финансирование со стороны земель и в соответствии с Социальным кодексом II/III). Службы помощи детям и подросткам в данном контексте играют юридически второстепенную роль и вносят лишь дополнительный вклад в решение задач по социальной работе с молодежью. В 2017 году на социальную работу с молодежью было потрачено в общей сложности 614 миллионов евро.</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Это означает, что только 1,4 % расходов в рамках помощи детям и подросткам было использовано на социальную работу с молодежью. В конце 2016 года Федеральное статистическое управление (2018, 13 и далее) насчитало в общей сложности 645 учреждений социальной работы с молодежью в школах и на производстве, из которых 63 (чуть менее 10 %) финансировались государством.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br>
              <a:rPr lang="ru-RU" sz="1100" dirty="0">
                <a:latin typeface="Open Sans" panose="020B0606030504020204" pitchFamily="34" charset="0"/>
                <a:ea typeface="Open Sans" panose="020B0606030504020204" pitchFamily="34" charset="0"/>
                <a:cs typeface="Open Sans" panose="020B0606030504020204" pitchFamily="34" charset="0"/>
              </a:rPr>
            </a:b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Kooperationsverbund Jugendsozialarbeit: Selbstdarstellung. Siehe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https://jugendsozialarbeit.de/</a:t>
            </a:r>
            <a:r>
              <a:rPr lang="de-DE" sz="1100" dirty="0">
                <a:latin typeface="Open Sans" panose="020B0606030504020204" pitchFamily="34" charset="0"/>
                <a:ea typeface="Open Sans" panose="020B0606030504020204" pitchFamily="34" charset="0"/>
                <a:cs typeface="Open Sans" panose="020B0606030504020204" pitchFamily="34" charset="0"/>
              </a:rPr>
              <a:t>.</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Pingel, Andrea (2018): Jugendsozialarbeit, in: Böllert, Karin (Hrsg.), Kompendium Kinder- und Jugendhilfe, Wiesbaden, S. 737−754.</a:t>
            </a:r>
          </a:p>
        </p:txBody>
      </p:sp>
      <p:sp>
        <p:nvSpPr>
          <p:cNvPr id="4" name="Foliennummernplatzhalter 3"/>
          <p:cNvSpPr>
            <a:spLocks noGrp="1"/>
          </p:cNvSpPr>
          <p:nvPr>
            <p:ph type="sldNum" sz="quarter" idx="10"/>
          </p:nvPr>
        </p:nvSpPr>
        <p:spPr/>
        <p:txBody>
          <a:bodyPr/>
          <a:lstStyle/>
          <a:p>
            <a:fld id="{178ACBB0-B8BD-7243-B5CA-EEE1A71994D0}" type="slidenum">
              <a:rPr lang="de-DE" smtClean="0"/>
              <a:t>45</a:t>
            </a:fld>
            <a:endParaRPr lang="de-DE"/>
          </a:p>
        </p:txBody>
      </p:sp>
    </p:spTree>
    <p:extLst>
      <p:ext uri="{BB962C8B-B14F-4D97-AF65-F5344CB8AC3E}">
        <p14:creationId xmlns:p14="http://schemas.microsoft.com/office/powerpoint/2010/main" val="36324864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2052771"/>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Педагогическая защита детей и молодежи выделена в качестве самостоятельной области деятельности в сфере помощи детям и подросткам. Этот термин характеризует область работы, которую - в сегодняшней терминологии - скорее можно назвать «превентивной защитой детей и молодежи». Речь идет об информировании подростков и их родителей об опасностях в процессе взросления и укреплении их сил, чтобы они могли противостоять этим опасностям и/или встретить их с уверенностью в себе. К таким опасностям относятся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69900" algn="l"/>
              </a:tabLst>
            </a:pPr>
            <a:r>
              <a:rPr lang="ru-RU" sz="1100" dirty="0">
                <a:latin typeface="Open Sans" panose="020B0606030504020204" pitchFamily="34" charset="0"/>
                <a:ea typeface="Open Sans" panose="020B0606030504020204" pitchFamily="34" charset="0"/>
                <a:cs typeface="Open Sans" panose="020B0606030504020204" pitchFamily="34" charset="0"/>
              </a:rPr>
              <a:t>риски зависимости (алкоголь, наркотики, игровая зависимость и т.д.),</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69900" algn="l"/>
              </a:tabLst>
            </a:pPr>
            <a:r>
              <a:rPr lang="ru-RU" sz="1100" dirty="0">
                <a:latin typeface="Open Sans" panose="020B0606030504020204" pitchFamily="34" charset="0"/>
                <a:ea typeface="Open Sans" panose="020B0606030504020204" pitchFamily="34" charset="0"/>
                <a:cs typeface="Open Sans" panose="020B0606030504020204" pitchFamily="34" charset="0"/>
              </a:rPr>
              <a:t>риски, связанные с использованием средств массовой информации различного рода,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69900" algn="l"/>
              </a:tabLst>
            </a:pPr>
            <a:r>
              <a:rPr lang="ru-RU" sz="1100" dirty="0">
                <a:latin typeface="Open Sans" panose="020B0606030504020204" pitchFamily="34" charset="0"/>
                <a:ea typeface="Open Sans" panose="020B0606030504020204" pitchFamily="34" charset="0"/>
                <a:cs typeface="Open Sans" panose="020B0606030504020204" pitchFamily="34" charset="0"/>
              </a:rPr>
              <a:t>риски насилия (в том числе сексуального),</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69900" algn="l"/>
              </a:tabLst>
            </a:pPr>
            <a:r>
              <a:rPr lang="ru-RU" sz="1100" dirty="0">
                <a:latin typeface="Open Sans" panose="020B0606030504020204" pitchFamily="34" charset="0"/>
                <a:ea typeface="Open Sans" panose="020B0606030504020204" pitchFamily="34" charset="0"/>
                <a:cs typeface="Open Sans" panose="020B0606030504020204" pitchFamily="34" charset="0"/>
              </a:rPr>
              <a:t>идеологические опасности.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Во всех этих областях службы помощи детям и подросткам призваны, согласно § 14 Социального кодекса VIII, информировать и поддерживать подростков всех возрастов, давать им возможность распознавать такие опасности и укреплять их в противостоянии. Эта норма распространяется и на родителей, которые должны получать поддержку в воспитании своих детей сильными и уверенными в себе личностями, способными не только распознавать опасности, но и коллективно противостоять им в смысле солидарности с другими людьми. Примерами такой деятельности являются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Font typeface="Wingdings" panose="05000000000000000000" pitchFamily="2" charset="2"/>
              <a:buChar char="Ø"/>
            </a:pPr>
            <a:r>
              <a:rPr lang="ru-RU" sz="1100" dirty="0">
                <a:latin typeface="Open Sans" panose="020B0606030504020204" pitchFamily="34" charset="0"/>
                <a:ea typeface="Open Sans" panose="020B0606030504020204" pitchFamily="34" charset="0"/>
                <a:cs typeface="Open Sans" panose="020B0606030504020204" pitchFamily="34" charset="0"/>
              </a:rPr>
              <a:t>для детей младшего возраста - курсы для родителей (например, «Сильные родители - сильные дети» Немецкой ассоциации защиты детей), которые помогают родителям более осознанно подходить к повседневной семейной жизни, показывают им способы управления конфликтами и их разрешения или информируют относительно общих тем воспитания и правах детей,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69900" algn="l"/>
              </a:tabLst>
            </a:pPr>
            <a:r>
              <a:rPr lang="ru-RU" sz="1100" dirty="0">
                <a:latin typeface="Open Sans" panose="020B0606030504020204" pitchFamily="34" charset="0"/>
                <a:ea typeface="Open Sans" panose="020B0606030504020204" pitchFamily="34" charset="0"/>
                <a:cs typeface="Open Sans" panose="020B0606030504020204" pitchFamily="34" charset="0"/>
              </a:rPr>
              <a:t>для детей старшего возраста и молодежи - обучение </a:t>
            </a:r>
            <a:r>
              <a:rPr lang="ru-RU" sz="1100" dirty="0" err="1">
                <a:latin typeface="Open Sans" panose="020B0606030504020204" pitchFamily="34" charset="0"/>
                <a:ea typeface="Open Sans" panose="020B0606030504020204" pitchFamily="34" charset="0"/>
                <a:cs typeface="Open Sans" panose="020B0606030504020204" pitchFamily="34" charset="0"/>
              </a:rPr>
              <a:t>медиаграмотности</a:t>
            </a:r>
            <a:r>
              <a:rPr lang="ru-RU" sz="1100" dirty="0">
                <a:latin typeface="Open Sans" panose="020B0606030504020204" pitchFamily="34" charset="0"/>
                <a:ea typeface="Open Sans" panose="020B0606030504020204" pitchFamily="34" charset="0"/>
                <a:cs typeface="Open Sans" panose="020B0606030504020204" pitchFamily="34" charset="0"/>
              </a:rPr>
              <a:t>,</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69900" algn="l"/>
              </a:tabLst>
            </a:pPr>
            <a:r>
              <a:rPr lang="ru-RU" sz="1100" dirty="0">
                <a:latin typeface="Open Sans" panose="020B0606030504020204" pitchFamily="34" charset="0"/>
                <a:ea typeface="Open Sans" panose="020B0606030504020204" pitchFamily="34" charset="0"/>
                <a:cs typeface="Open Sans" panose="020B0606030504020204" pitchFamily="34" charset="0"/>
              </a:rPr>
              <a:t>проекты по сексуальному просвещению для всех возрастов.</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Кроме того, важную роль в педагогической защите детей и молодежи играет активная работа с общественностью, направленная как на молодежь, так и на их родителей по темам, связанным со здоровьем (алкоголь, наркотики, игровая зависимость) или с экстремистскими идеологиями (правый экстремизм, исламизм, секты и т.д.).</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Защита детей и молодежи в сфере образования не является отдельной организационной формой или областью работы. Методологически мероприятия встроены в обычную деятельность службы поддержки детей, молодежи и семьи (центры дневного ухода, молодежные центры, молодежные ассоциации, семейное образование). Таким образом, педагогическая защита детей и молодежи направлена на укрепление собственных сил и знаний подростков и их родителей.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 одной стороны, педагогическую защиту детей и молодежи следует отличать от правовой защиты молодежи (</a:t>
            </a:r>
            <a:r>
              <a:rPr lang="ru-RU" sz="1100" b="1" dirty="0">
                <a:latin typeface="Open Sans" panose="020B0606030504020204" pitchFamily="34" charset="0"/>
                <a:ea typeface="Open Sans" panose="020B0606030504020204" pitchFamily="34" charset="0"/>
                <a:cs typeface="Open Sans" panose="020B0606030504020204" pitchFamily="34" charset="0"/>
              </a:rPr>
              <a:t>Закон об охране труда несовершеннолетних  </a:t>
            </a:r>
            <a:r>
              <a:rPr lang="ru-RU" sz="1100" dirty="0">
                <a:latin typeface="Open Sans" panose="020B0606030504020204" pitchFamily="34" charset="0"/>
                <a:ea typeface="Open Sans" panose="020B0606030504020204" pitchFamily="34" charset="0"/>
                <a:cs typeface="Open Sans" panose="020B0606030504020204" pitchFamily="34" charset="0"/>
              </a:rPr>
              <a:t>[</a:t>
            </a:r>
            <a:r>
              <a:rPr lang="ru-RU" sz="1100" dirty="0" err="1">
                <a:latin typeface="Open Sans" panose="020B0606030504020204" pitchFamily="34" charset="0"/>
                <a:ea typeface="Open Sans" panose="020B0606030504020204" pitchFamily="34" charset="0"/>
                <a:cs typeface="Open Sans" panose="020B0606030504020204" pitchFamily="34" charset="0"/>
              </a:rPr>
              <a:t>JArbSchG</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b="1" dirty="0">
                <a:latin typeface="Open Sans" panose="020B0606030504020204" pitchFamily="34" charset="0"/>
                <a:ea typeface="Open Sans" panose="020B0606030504020204" pitchFamily="34" charset="0"/>
                <a:cs typeface="Open Sans" panose="020B0606030504020204" pitchFamily="34" charset="0"/>
              </a:rPr>
              <a:t>Закон о защите молодежи </a:t>
            </a:r>
            <a:r>
              <a:rPr lang="ru-RU" sz="1100" dirty="0">
                <a:latin typeface="Open Sans" panose="020B0606030504020204" pitchFamily="34" charset="0"/>
                <a:ea typeface="Open Sans" panose="020B0606030504020204" pitchFamily="34" charset="0"/>
                <a:cs typeface="Open Sans" panose="020B0606030504020204" pitchFamily="34" charset="0"/>
              </a:rPr>
              <a:t>[</a:t>
            </a:r>
            <a:r>
              <a:rPr lang="ru-RU" sz="1100" dirty="0" err="1">
                <a:latin typeface="Open Sans" panose="020B0606030504020204" pitchFamily="34" charset="0"/>
                <a:ea typeface="Open Sans" panose="020B0606030504020204" pitchFamily="34" charset="0"/>
                <a:cs typeface="Open Sans" panose="020B0606030504020204" pitchFamily="34" charset="0"/>
              </a:rPr>
              <a:t>JuSchG</a:t>
            </a:r>
            <a:r>
              <a:rPr lang="ru-RU" sz="1100" dirty="0">
                <a:latin typeface="Open Sans" panose="020B0606030504020204" pitchFamily="34" charset="0"/>
                <a:ea typeface="Open Sans" panose="020B0606030504020204" pitchFamily="34" charset="0"/>
                <a:cs typeface="Open Sans" panose="020B0606030504020204" pitchFamily="34" charset="0"/>
              </a:rPr>
              <a:t>]), которая включает в себя (вне сферы помощи детям и молодежи) предписания полиции и регулирующих органов (в т.ч. и репрессивного характера), обеспечивающие меры по защите молодежи в обществе (посещение опасных для молодежи мест, распространение опасных для молодежи СМИ, и т.д.). С другой стороны, воспитательную защиту детей и молодежи следует отличать от интервенционной защиты детей согласно Социальному кодексу VIII (§§ 8a и 42 Книги VIII Социального кодекса), где речь идет об освобождении детей, находящихся в сфере суверенной ответственности государства, из угрожающих им или причиняющих им вред ситуаций (в доме родителей или в иных местах). Благодаря своей превентивной направленности, педагогическая защита детей и молодежи способствует расширению способности подростков к самоопределению, личной и социальной ответственности в смысле Книги VIII Социального кодекса.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Bundesarbeitsgemeinschaft Kinder- und Jugendschutz (2015): Durchblick. Informationen zum Jugendschutz. Glossar;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https://www.bag-jugendschutz.de/dokumente/Online-Handbuch_Kinder-u_Jugendschutz.pdf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Nikles</a:t>
            </a:r>
            <a:r>
              <a:rPr lang="de-DE" sz="1100" dirty="0">
                <a:latin typeface="Open Sans" panose="020B0606030504020204" pitchFamily="34" charset="0"/>
                <a:ea typeface="Open Sans" panose="020B0606030504020204" pitchFamily="34" charset="0"/>
                <a:cs typeface="Open Sans" panose="020B0606030504020204" pitchFamily="34" charset="0"/>
              </a:rPr>
              <a:t>, Bruno W. (2018): Erzieherischer Kinder- und Jugendschutz, in: Böllert, Karin (Hrsg.), Kompendium Kinder- und Jugendhilfe, Wiesbaden, S. 771−782.</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Bundesregierung (2020): Bericht über die Lage junger Menschen und die Bestrebungen und Leistungen der Kinder- und Jugendhilfe – 16. Kinder- und Jugendbericht – Förderung demokratischer Bildung im Kindes- und Jugendalter (BT-Drucksache 19/24200);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http://dipbt.bundestag.de/dip21/btd/19/242/1924200.pdf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p:txBody>
      </p:sp>
      <p:sp>
        <p:nvSpPr>
          <p:cNvPr id="4" name="Foliennummernplatzhalter 3"/>
          <p:cNvSpPr>
            <a:spLocks noGrp="1"/>
          </p:cNvSpPr>
          <p:nvPr>
            <p:ph type="sldNum" sz="quarter" idx="10"/>
          </p:nvPr>
        </p:nvSpPr>
        <p:spPr/>
        <p:txBody>
          <a:bodyPr/>
          <a:lstStyle/>
          <a:p>
            <a:fld id="{178ACBB0-B8BD-7243-B5CA-EEE1A71994D0}" type="slidenum">
              <a:rPr lang="de-DE" smtClean="0"/>
              <a:t>46</a:t>
            </a:fld>
            <a:endParaRPr lang="de-DE" dirty="0"/>
          </a:p>
        </p:txBody>
      </p:sp>
    </p:spTree>
    <p:extLst>
      <p:ext uri="{BB962C8B-B14F-4D97-AF65-F5344CB8AC3E}">
        <p14:creationId xmlns:p14="http://schemas.microsoft.com/office/powerpoint/2010/main" val="16420541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5797187"/>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Службы помощи детям и подросткам предлагают широкий спектр различных мер помощи семьям с несовершеннолетними детьми под термином «содействие воспитанию в семье». Поскольку эта форма работы в основном направлена на поддержку родителей, рассматриваемых в качестве главных гарантов успешного воспитания своих детей, она подчеркивает семейно-политический аспект </a:t>
            </a:r>
            <a:r>
              <a:rPr lang="de-DE" sz="1100" dirty="0">
                <a:latin typeface="Open Sans" panose="020B0606030504020204" pitchFamily="34" charset="0"/>
                <a:ea typeface="Open Sans" panose="020B0606030504020204" pitchFamily="34" charset="0"/>
                <a:cs typeface="Open Sans" panose="020B0606030504020204" pitchFamily="34" charset="0"/>
              </a:rPr>
              <a:t>VIII</a:t>
            </a:r>
            <a:r>
              <a:rPr lang="ru-RU" sz="1100" dirty="0">
                <a:latin typeface="Open Sans" panose="020B0606030504020204" pitchFamily="34" charset="0"/>
                <a:ea typeface="Open Sans" panose="020B0606030504020204" pitchFamily="34" charset="0"/>
                <a:cs typeface="Open Sans" panose="020B0606030504020204" pitchFamily="34" charset="0"/>
              </a:rPr>
              <a:t> книги Социального кодекса.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«Матерям, отцам, другим законным опекунам и молодым людям предлагаются общие меры содействия воспитанию в семье. Это содействие призвано поддержать законных опекунов в выполнении их обязанностей по воспитанию детей и помочь семьям приобрести знания и навыки, прежде всего, в вопросах воспитания, взаимоотношений и разрешения конфликтов, здоровья, образования, навыков работы со СМИ, ведения домашнего хозяйства и совмещения семейной жизни с трудом, необходимые для соответствующего воспитания детей, а также укрепить их способность к социализации и </a:t>
            </a:r>
            <a:r>
              <a:rPr lang="ru-RU" sz="1100" dirty="0" err="1">
                <a:latin typeface="Open Sans" panose="020B0606030504020204" pitchFamily="34" charset="0"/>
                <a:ea typeface="Open Sans" panose="020B0606030504020204" pitchFamily="34" charset="0"/>
                <a:cs typeface="Open Sans" panose="020B0606030504020204" pitchFamily="34" charset="0"/>
              </a:rPr>
              <a:t>партиципации</a:t>
            </a:r>
            <a:r>
              <a:rPr lang="ru-RU" sz="1100" dirty="0">
                <a:latin typeface="Open Sans" panose="020B0606030504020204" pitchFamily="34" charset="0"/>
                <a:ea typeface="Open Sans" panose="020B0606030504020204" pitchFamily="34" charset="0"/>
                <a:cs typeface="Open Sans" panose="020B0606030504020204" pitchFamily="34" charset="0"/>
              </a:rPr>
              <a:t>. Задача включает в себя также информирование о способах ненасильственного разрешения конфликтных ситуаций в семье». (§ 16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Сфера деятельности «Содействие воспитанию в семье» включает в себя, в частности: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59740" algn="l"/>
              </a:tabLst>
            </a:pPr>
            <a:r>
              <a:rPr lang="ru-RU" sz="1100" b="1" dirty="0">
                <a:latin typeface="Open Sans" panose="020B0606030504020204" pitchFamily="34" charset="0"/>
                <a:ea typeface="Open Sans" panose="020B0606030504020204" pitchFamily="34" charset="0"/>
                <a:cs typeface="Open Sans" panose="020B0606030504020204" pitchFamily="34" charset="0"/>
              </a:rPr>
              <a:t>Общие меры содействия </a:t>
            </a:r>
            <a:r>
              <a:rPr lang="ru-RU" sz="1100" dirty="0">
                <a:latin typeface="Open Sans" panose="020B0606030504020204" pitchFamily="34" charset="0"/>
                <a:ea typeface="Open Sans" panose="020B0606030504020204" pitchFamily="34" charset="0"/>
                <a:cs typeface="Open Sans" panose="020B0606030504020204" pitchFamily="34" charset="0"/>
              </a:rPr>
              <a:t>(§ 16 Социального кодекса VIII: консультации для беременных женщин и будущих отцов, семейное просвещение, консультации по вопросам воспитания детей, семейный досуг и отдых)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59740" algn="l"/>
              </a:tabLst>
            </a:pPr>
            <a:r>
              <a:rPr lang="ru-RU" sz="1100" b="1" dirty="0">
                <a:latin typeface="Open Sans" panose="020B0606030504020204" pitchFamily="34" charset="0"/>
                <a:ea typeface="Open Sans" panose="020B0606030504020204" pitchFamily="34" charset="0"/>
                <a:cs typeface="Open Sans" panose="020B0606030504020204" pitchFamily="34" charset="0"/>
              </a:rPr>
              <a:t>Консультации и поддержка в особых семейных проблемных ситуациях </a:t>
            </a:r>
            <a:r>
              <a:rPr lang="ru-RU" sz="1100" dirty="0">
                <a:latin typeface="Open Sans" panose="020B0606030504020204" pitchFamily="34" charset="0"/>
                <a:ea typeface="Open Sans" panose="020B0606030504020204" pitchFamily="34" charset="0"/>
                <a:cs typeface="Open Sans" panose="020B0606030504020204" pitchFamily="34" charset="0"/>
              </a:rPr>
              <a:t>(§ 17 Социального кодекса VIII: Консультации по вопросам партнерства, расставания и развода родителей несовершеннолетних детей; § 18 Социального кодекса VIII: Консультации и поддержка в осуществлении личной опеки и прав общения с ребенком после развода).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59740" algn="l"/>
              </a:tabLst>
            </a:pPr>
            <a:r>
              <a:rPr lang="ru-RU" sz="1100" b="1" dirty="0">
                <a:latin typeface="Open Sans" panose="020B0606030504020204" pitchFamily="34" charset="0"/>
                <a:ea typeface="Open Sans" panose="020B0606030504020204" pitchFamily="34" charset="0"/>
                <a:cs typeface="Open Sans" panose="020B0606030504020204" pitchFamily="34" charset="0"/>
              </a:rPr>
              <a:t>Предложения и помощь, направленные на уже возникшие чрезвычайные ситуации </a:t>
            </a:r>
            <a:r>
              <a:rPr lang="ru-RU" sz="1100" dirty="0">
                <a:latin typeface="Open Sans" panose="020B0606030504020204" pitchFamily="34" charset="0"/>
                <a:ea typeface="Open Sans" panose="020B0606030504020204" pitchFamily="34" charset="0"/>
                <a:cs typeface="Open Sans" panose="020B0606030504020204" pitchFamily="34" charset="0"/>
              </a:rPr>
              <a:t>(§ 19 Социального кодекса VIII: помощь в рамках совместного проживания одиноких матерей/отцов и детей; § 20 Социального кодекса VIII: уход и обеспечение ребенка в чрезвычайных ситуациях).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Из этого списка легко понять, что он представляет собой конгломерат самых разных форм помощи. Эта сфера деятельности не имеет единой профессиональной традиции, а скорее объединяет под одной крышей совершенно разные формы помощи, некоторые из которых сами по себе традиционны.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Законодатель введением раздела помощи «содействия воспитанию в семье» хотел прояснить изменение перспективы от скорее реагирующих форм защиты молодежи на превентивную, раннюю помощь и поддержку. Целью является поддержание и стабилизация способности семьи функционировать в качестве места социализации - особенно в сложных жизненных ситуациях, таких как расставание/развод или стрессовая и сложная жизненная ситуация неполной семьи.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Начиная с 2008 года - хотя и не в VIII книге Социального кодекса, а в Законе о сотрудничестве и информации в сфере защиты детей (</a:t>
            </a:r>
            <a:r>
              <a:rPr lang="ru-RU" sz="1100" dirty="0" err="1">
                <a:latin typeface="Open Sans" panose="020B0606030504020204" pitchFamily="34" charset="0"/>
                <a:ea typeface="Open Sans" panose="020B0606030504020204" pitchFamily="34" charset="0"/>
                <a:cs typeface="Open Sans" panose="020B0606030504020204" pitchFamily="34" charset="0"/>
              </a:rPr>
              <a:t>Gesetz</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zur</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Kooperation</a:t>
            </a:r>
            <a:r>
              <a:rPr lang="ru-RU" sz="1100" dirty="0">
                <a:latin typeface="Open Sans" panose="020B0606030504020204" pitchFamily="34" charset="0"/>
                <a:ea typeface="Open Sans" panose="020B0606030504020204" pitchFamily="34" charset="0"/>
                <a:cs typeface="Open Sans" panose="020B0606030504020204" pitchFamily="34" charset="0"/>
              </a:rPr>
              <a:t> und Information </a:t>
            </a:r>
            <a:r>
              <a:rPr lang="ru-RU" sz="1100" dirty="0" err="1">
                <a:latin typeface="Open Sans" panose="020B0606030504020204" pitchFamily="34" charset="0"/>
                <a:ea typeface="Open Sans" panose="020B0606030504020204" pitchFamily="34" charset="0"/>
                <a:cs typeface="Open Sans" panose="020B0606030504020204" pitchFamily="34" charset="0"/>
              </a:rPr>
              <a:t>im</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Kinderschutz</a:t>
            </a:r>
            <a:r>
              <a:rPr lang="ru-RU" sz="1100" dirty="0">
                <a:latin typeface="Open Sans" panose="020B0606030504020204" pitchFamily="34" charset="0"/>
                <a:ea typeface="Open Sans" panose="020B0606030504020204" pitchFamily="34" charset="0"/>
                <a:cs typeface="Open Sans" panose="020B0606030504020204" pitchFamily="34" charset="0"/>
              </a:rPr>
              <a:t>, ККГ) - была добавлена еще одна сфера помощи под общим термином «ранняя помощь», которая характеризуется </a:t>
            </a:r>
            <a:r>
              <a:rPr lang="ru-RU" sz="1100" dirty="0" err="1">
                <a:latin typeface="Open Sans" panose="020B0606030504020204" pitchFamily="34" charset="0"/>
                <a:ea typeface="Open Sans" panose="020B0606030504020204" pitchFamily="34" charset="0"/>
                <a:cs typeface="Open Sans" panose="020B0606030504020204" pitchFamily="34" charset="0"/>
              </a:rPr>
              <a:t>междисциплинарностью</a:t>
            </a:r>
            <a:r>
              <a:rPr lang="ru-RU" sz="1100" dirty="0">
                <a:latin typeface="Open Sans" panose="020B0606030504020204" pitchFamily="34" charset="0"/>
                <a:ea typeface="Open Sans" panose="020B0606030504020204" pitchFamily="34" charset="0"/>
                <a:cs typeface="Open Sans" panose="020B0606030504020204" pitchFamily="34" charset="0"/>
              </a:rPr>
              <a:t> и реализуется с помощью различных подходов в различных организационных формах. ККГ гласит: «(...) поддержка родителей в осуществлении их права на воспитание и их ответственности за воспитание со стороны государства [включает], в частности, информирование, консультирование и помощь. Основой является предоставление максимально ранней, скоординированной и многопрофильной помощи, особенно в первые годы жизни ребенка, матерям и отцам, а также беременным женщинам и будущим отцам (ранняя помощь)». (§ 1 абз. 4 ККГ)</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Таким образом, превентивная «ранняя помощь» не ограничивается защитой, а направлена на увязку различных форм помощи и предложений социального сектора и системы здравоохранения друг с другом с целью создания скоординированной региональной системы помощи. В этом отношении «ранняя помощь» не является независимой сферой поддержки; скорее, речь идет об обеспечении сотрудничества (а в лучшем случае - синхронизации) в реализации различных мер помощи и поддержки между субъектами и провайдерами помощи из различных секторов, особенно из секторов помощи детям и подросткам и здравоохранения, но также и других. Это связано с целью обеспечения комплексной поддержки семьи, предоставления помощи на основе потребностей и повышения качества поддержки.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Поскольку «ранняя помощь», направленная на обеспечение </a:t>
            </a:r>
            <a:r>
              <a:rPr lang="ru-RU" sz="1100" dirty="0" err="1">
                <a:latin typeface="Open Sans" panose="020B0606030504020204" pitchFamily="34" charset="0"/>
                <a:ea typeface="Open Sans" panose="020B0606030504020204" pitchFamily="34" charset="0"/>
                <a:cs typeface="Open Sans" panose="020B0606030504020204" pitchFamily="34" charset="0"/>
              </a:rPr>
              <a:t>низкопорогового</a:t>
            </a:r>
            <a:r>
              <a:rPr lang="ru-RU" sz="1100" dirty="0">
                <a:latin typeface="Open Sans" panose="020B0606030504020204" pitchFamily="34" charset="0"/>
                <a:ea typeface="Open Sans" panose="020B0606030504020204" pitchFamily="34" charset="0"/>
                <a:cs typeface="Open Sans" panose="020B0606030504020204" pitchFamily="34" charset="0"/>
              </a:rPr>
              <a:t> и раннего доступа родителей к консультациям и поддержке, является профилактической, с точки зрения помощи детям и подросткам ее можно отнести к рассматриваемой здесь области содействия воспитанию в семье, даже если она не была юридически классифицирована в книге VIII Социального кодекса.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Bauer, Petra (2016): Förderung der Erziehung in der Familie, in: Schröer, Wolfgang/Struck, Norbert/Wolff, Mechthild (Hrsg.), Handbuch Kinder- und Jugendhilfe, 2. Aufl., Weinheim u. München, S. 886−912.</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Buschhorn, Claudia (2018): Förderung der Erziehung in der Familie und Frühe Hilfen, in: Böllert, Karin (Hrsg.), Kompendium Kinder- und Jugendhilfe, Wiesbaden, S. 783−804.</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Nationales Zentrum Frühe Hilfen (NZFH) (2009): Begriffsbestimmung „Frühe Hilfen“, in: </a:t>
            </a:r>
            <a:r>
              <a:rPr lang="de-DE" u="sng" dirty="0">
                <a:hlinkClick r:id="rId3"/>
              </a:rPr>
              <a:t>https://www.fruehehilfen.de/grundlagen-und-fachthemen/grundlagen-der-fruehen-hilfen/fruehe-hilfen-begriffsbestimmung/</a:t>
            </a:r>
            <a:r>
              <a:rPr lang="de-DE" dirty="0"/>
              <a:t> </a:t>
            </a:r>
            <a:r>
              <a:rPr lang="de-DE" sz="1100" dirty="0">
                <a:latin typeface="Open Sans" panose="020B0606030504020204" pitchFamily="34" charset="0"/>
                <a:ea typeface="Open Sans" panose="020B0606030504020204" pitchFamily="34" charset="0"/>
                <a:cs typeface="Open Sans" panose="020B0606030504020204" pitchFamily="34" charset="0"/>
              </a:rPr>
              <a:t>(</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12.12.2020).</a:t>
            </a:r>
          </a:p>
        </p:txBody>
      </p:sp>
      <p:sp>
        <p:nvSpPr>
          <p:cNvPr id="4" name="Foliennummernplatzhalter 3"/>
          <p:cNvSpPr>
            <a:spLocks noGrp="1"/>
          </p:cNvSpPr>
          <p:nvPr>
            <p:ph type="sldNum" sz="quarter" idx="10"/>
          </p:nvPr>
        </p:nvSpPr>
        <p:spPr/>
        <p:txBody>
          <a:bodyPr/>
          <a:lstStyle/>
          <a:p>
            <a:fld id="{178ACBB0-B8BD-7243-B5CA-EEE1A71994D0}" type="slidenum">
              <a:rPr lang="de-DE" smtClean="0"/>
              <a:t>47</a:t>
            </a:fld>
            <a:endParaRPr lang="de-DE" dirty="0"/>
          </a:p>
        </p:txBody>
      </p:sp>
    </p:spTree>
    <p:extLst>
      <p:ext uri="{BB962C8B-B14F-4D97-AF65-F5344CB8AC3E}">
        <p14:creationId xmlns:p14="http://schemas.microsoft.com/office/powerpoint/2010/main" val="9490116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798510" y="4405993"/>
            <a:ext cx="5486400" cy="2830304"/>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Закон об охране детства и юношества (Социального кодекса VIII) в §§ 22-26 Социального кодекса VIII стандартизирует на федеральном уровне обязанность государства по содействию детям в детских учреждениях полного дня и дневного присмотра. Данный общий мандат направлен на три основные цели поддержки (§ 22, абз. 2, Книга VIII Социального кодекса):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mj-lt"/>
              <a:buAutoNum type="arabicPeriod"/>
              <a:tabLst>
                <a:tab pos="462280" algn="l"/>
              </a:tabLst>
            </a:pPr>
            <a:r>
              <a:rPr lang="ru-RU" sz="1100" dirty="0">
                <a:latin typeface="Open Sans" panose="020B0606030504020204" pitchFamily="34" charset="0"/>
                <a:ea typeface="Open Sans" panose="020B0606030504020204" pitchFamily="34" charset="0"/>
                <a:cs typeface="Open Sans" panose="020B0606030504020204" pitchFamily="34" charset="0"/>
              </a:rPr>
              <a:t>способствование развитию ребенка в качестве самоопределяющейся, ответственной и социально компетентной личности,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mj-lt"/>
              <a:buAutoNum type="arabicPeriod"/>
              <a:tabLst>
                <a:tab pos="462280" algn="l"/>
              </a:tabLst>
            </a:pPr>
            <a:r>
              <a:rPr lang="ru-RU" sz="1100" dirty="0">
                <a:latin typeface="Open Sans" panose="020B0606030504020204" pitchFamily="34" charset="0"/>
                <a:ea typeface="Open Sans" panose="020B0606030504020204" pitchFamily="34" charset="0"/>
                <a:cs typeface="Open Sans" panose="020B0606030504020204" pitchFamily="34" charset="0"/>
              </a:rPr>
              <a:t>поддержка и дополнение воспитания и образования в семье 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mj-lt"/>
              <a:buAutoNum type="arabicPeriod"/>
              <a:tabLst>
                <a:tab pos="462280" algn="l"/>
              </a:tabLst>
            </a:pPr>
            <a:r>
              <a:rPr lang="ru-RU" sz="1100" dirty="0">
                <a:latin typeface="Open Sans" panose="020B0606030504020204" pitchFamily="34" charset="0"/>
                <a:ea typeface="Open Sans" panose="020B0606030504020204" pitchFamily="34" charset="0"/>
                <a:cs typeface="Open Sans" panose="020B0606030504020204" pitchFamily="34" charset="0"/>
              </a:rPr>
              <a:t>помощь родителям при оптимальном сочетании работы, воспитания детей и заботы о семье.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Дети с ограниченными возможностями и дети без ограничений жизнедеятельности должны получать развитие вместе. Особые потребности детей с ограниченными возможностями и детей, которым грозит ограничение возможностей, должны быть приняты во внимание. (§ 22a абз. 4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Детские учреждения полного дня </a:t>
            </a:r>
            <a:r>
              <a:rPr lang="ru-RU" sz="1100" dirty="0">
                <a:latin typeface="Open Sans" panose="020B0606030504020204" pitchFamily="34" charset="0"/>
                <a:ea typeface="Open Sans" panose="020B0606030504020204" pitchFamily="34" charset="0"/>
                <a:cs typeface="Open Sans" panose="020B0606030504020204" pitchFamily="34" charset="0"/>
              </a:rPr>
              <a:t>- это «учреждения, где дети проводят часть дня или весь день и участвуют в групповых занятиях». (§ 22 абз. 1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Дневной присмотр за детьми </a:t>
            </a:r>
            <a:r>
              <a:rPr lang="ru-RU" sz="1100" dirty="0">
                <a:latin typeface="Open Sans" panose="020B0606030504020204" pitchFamily="34" charset="0"/>
                <a:ea typeface="Open Sans" panose="020B0606030504020204" pitchFamily="34" charset="0"/>
                <a:cs typeface="Open Sans" panose="020B0606030504020204" pitchFamily="34" charset="0"/>
              </a:rPr>
              <a:t>«обеспечивается компетентным работником по дневному присмотру за детьми в собственном домохозяйстве, в домохозяйстве лица, имеющего право на присмотр, или в иных подходящих помещениях». 1) «Более подробная информация о разграничении между детскими учреждениями полного дня и дневного присмотра за детьми регулируется законом федеральной земли». (§ 22 абз. 1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Все 16 земель приняли собственные земельные постановления в рамках реализации законодательства в отношении присмотра за детьми в детских дневных учреждениях (детских садах) и дневного ухода за детьми на основе земельной оговорки о правах (раздел 26 книги VIII Социального кодекса). При этом право детей на присмотр в зависимости от возраста унифицировано закреплено для всех земель в Книге VIII Социального кодекса: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69900" algn="l"/>
              </a:tabLst>
            </a:pPr>
            <a:r>
              <a:rPr lang="ru-RU" sz="1100" dirty="0">
                <a:latin typeface="Open Sans" panose="020B0606030504020204" pitchFamily="34" charset="0"/>
                <a:ea typeface="Open Sans" panose="020B0606030504020204" pitchFamily="34" charset="0"/>
                <a:cs typeface="Open Sans" panose="020B0606030504020204" pitchFamily="34" charset="0"/>
              </a:rPr>
              <a:t>Дети, не достигшие возраста одного года, имеют право на пребывание в детском саду или на дневной присмотр только при соблюдении определенных требований в отношении ребенка или родителей. (§ 24 абз. 1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69900" algn="l"/>
              </a:tabLst>
            </a:pPr>
            <a:r>
              <a:rPr lang="ru-RU" sz="1100" dirty="0">
                <a:latin typeface="Open Sans" panose="020B0606030504020204" pitchFamily="34" charset="0"/>
                <a:ea typeface="Open Sans" panose="020B0606030504020204" pitchFamily="34" charset="0"/>
                <a:cs typeface="Open Sans" panose="020B0606030504020204" pitchFamily="34" charset="0"/>
              </a:rPr>
              <a:t>Дети со второго и до достижения третьего года жизни, имеют право на развивающее пребывание в детском саду или на дневной присмотр соответствии с индивидуальными потребностями. (§ 24 абз. 2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69900" algn="l"/>
              </a:tabLst>
            </a:pPr>
            <a:r>
              <a:rPr lang="ru-RU" sz="1100" dirty="0">
                <a:latin typeface="Open Sans" panose="020B0606030504020204" pitchFamily="34" charset="0"/>
                <a:ea typeface="Open Sans" panose="020B0606030504020204" pitchFamily="34" charset="0"/>
                <a:cs typeface="Open Sans" panose="020B0606030504020204" pitchFamily="34" charset="0"/>
              </a:rPr>
              <a:t>Дети, достигшие трехлетнего возраста, имеют право на развивающее пребывание в детском саду вплоть до поступления в школу. Только в случае особых потребностей услуга может быть предоставлена полностью или дополнительно на дому. (§ 24 абз. 3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69900" algn="l"/>
              </a:tabLst>
            </a:pPr>
            <a:r>
              <a:rPr lang="ru-RU" sz="1100" dirty="0">
                <a:latin typeface="Open Sans" panose="020B0606030504020204" pitchFamily="34" charset="0"/>
                <a:ea typeface="Open Sans" panose="020B0606030504020204" pitchFamily="34" charset="0"/>
                <a:cs typeface="Open Sans" panose="020B0606030504020204" pitchFamily="34" charset="0"/>
              </a:rPr>
              <a:t>Для детей обязательного школьного возраста «должна быть обеспечена возможность пребывания в учреждениях полного дня в соответствии с индивидуальными потребностями». (§ 24 абз. 4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2020 году местами в детских садах были обеспечены около 3,9 млн детей.</a:t>
            </a:r>
            <a:br>
              <a:rPr lang="ru-RU" sz="1100" dirty="0">
                <a:latin typeface="Open Sans" panose="020B0606030504020204" pitchFamily="34" charset="0"/>
                <a:ea typeface="Open Sans" panose="020B0606030504020204" pitchFamily="34" charset="0"/>
                <a:cs typeface="Open Sans" panose="020B0606030504020204" pitchFamily="34" charset="0"/>
              </a:rPr>
            </a:br>
            <a:r>
              <a:rPr lang="de-DE" sz="1100" dirty="0">
                <a:latin typeface="Open Sans" panose="020B0606030504020204" pitchFamily="34" charset="0"/>
                <a:ea typeface="Open Sans" panose="020B0606030504020204" pitchFamily="34" charset="0"/>
                <a:cs typeface="Open Sans" panose="020B0606030504020204" pitchFamily="34" charset="0"/>
              </a:rPr>
              <a:t>(</a:t>
            </a:r>
            <a:r>
              <a:rPr lang="de-DE" sz="1100" dirty="0">
                <a:latin typeface="Open Sans" panose="020B0606030504020204" pitchFamily="34" charset="0"/>
                <a:ea typeface="Open Sans" panose="020B0606030504020204" pitchFamily="34" charset="0"/>
                <a:cs typeface="Open Sans" panose="020B0606030504020204" pitchFamily="34" charset="0"/>
                <a:hlinkClick r:id="rId3"/>
              </a:rPr>
              <a:t>https://www.bmfsfj.de/bmfsfj/themen/familie/kinderbetreuung</a:t>
            </a:r>
            <a:r>
              <a:rPr lang="de-DE" sz="1100" dirty="0">
                <a:latin typeface="Open Sans" panose="020B0606030504020204" pitchFamily="34" charset="0"/>
                <a:ea typeface="Open Sans" panose="020B0606030504020204" pitchFamily="34" charset="0"/>
                <a:cs typeface="Open Sans" panose="020B0606030504020204" pitchFamily="34" charset="0"/>
              </a:rPr>
              <a:t>).</a:t>
            </a:r>
            <a:r>
              <a:rPr lang="ru-RU" sz="1100" dirty="0">
                <a:latin typeface="Open Sans" panose="020B0606030504020204" pitchFamily="34" charset="0"/>
                <a:ea typeface="Open Sans" panose="020B0606030504020204" pitchFamily="34" charset="0"/>
                <a:cs typeface="Open Sans" panose="020B0606030504020204" pitchFamily="34" charset="0"/>
              </a:rPr>
              <a:t> Следует подчеркнуть, что количество предлагаемых мест в детских садах для всех возрастных групп значительно ниже пожеланий родителей.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Также спорным является вопрос о том, в какой степени родители могут претендовать на право </a:t>
            </a:r>
            <a:r>
              <a:rPr lang="ru-RU" sz="1100" dirty="0" err="1">
                <a:latin typeface="Open Sans" panose="020B0606030504020204" pitchFamily="34" charset="0"/>
                <a:ea typeface="Open Sans" panose="020B0606030504020204" pitchFamily="34" charset="0"/>
                <a:cs typeface="Open Sans" panose="020B0606030504020204" pitchFamily="34" charset="0"/>
              </a:rPr>
              <a:t>полнодневного</a:t>
            </a:r>
            <a:r>
              <a:rPr lang="ru-RU" sz="1100" dirty="0">
                <a:latin typeface="Open Sans" panose="020B0606030504020204" pitchFamily="34" charset="0"/>
                <a:ea typeface="Open Sans" panose="020B0606030504020204" pitchFamily="34" charset="0"/>
                <a:cs typeface="Open Sans" panose="020B0606030504020204" pitchFamily="34" charset="0"/>
              </a:rPr>
              <a:t> присмотра. Государственные учреждения обязаны предоставлять программы полного дня «в соответствии с потребностями». Однако вопрос о том, определяется ли эта потребность родителями или государственными органами, до сих пор остается нерешенным, в том числе и юридически. В 2017 году около половины всех мест в детских учреждениях Германии считались местами </a:t>
            </a:r>
            <a:r>
              <a:rPr lang="ru-RU" sz="1100" dirty="0" err="1">
                <a:latin typeface="Open Sans" panose="020B0606030504020204" pitchFamily="34" charset="0"/>
                <a:ea typeface="Open Sans" panose="020B0606030504020204" pitchFamily="34" charset="0"/>
                <a:cs typeface="Open Sans" panose="020B0606030504020204" pitchFamily="34" charset="0"/>
              </a:rPr>
              <a:t>полнодневного</a:t>
            </a:r>
            <a:r>
              <a:rPr lang="ru-RU" sz="1100" dirty="0">
                <a:latin typeface="Open Sans" panose="020B0606030504020204" pitchFamily="34" charset="0"/>
                <a:ea typeface="Open Sans" panose="020B0606030504020204" pitchFamily="34" charset="0"/>
                <a:cs typeface="Open Sans" panose="020B0606030504020204" pitchFamily="34" charset="0"/>
              </a:rPr>
              <a:t> пребывания. Однако ситуации в отдельных землях весьма различны (см. слайд 2.2.6).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 принятием 10 сентября 2021 года «Закона о содействии </a:t>
            </a:r>
            <a:r>
              <a:rPr lang="ru-RU" sz="1100" dirty="0" err="1">
                <a:latin typeface="Open Sans" panose="020B0606030504020204" pitchFamily="34" charset="0"/>
                <a:ea typeface="Open Sans" panose="020B0606030504020204" pitchFamily="34" charset="0"/>
                <a:cs typeface="Open Sans" panose="020B0606030504020204" pitchFamily="34" charset="0"/>
              </a:rPr>
              <a:t>полнодневному</a:t>
            </a:r>
            <a:r>
              <a:rPr lang="ru-RU" sz="1100" dirty="0">
                <a:latin typeface="Open Sans" panose="020B0606030504020204" pitchFamily="34" charset="0"/>
                <a:ea typeface="Open Sans" panose="020B0606030504020204" pitchFamily="34" charset="0"/>
                <a:cs typeface="Open Sans" panose="020B0606030504020204" pitchFamily="34" charset="0"/>
              </a:rPr>
              <a:t> воспитанию детей» с 2026 года будет постепенно вводиться законное право на </a:t>
            </a:r>
            <a:r>
              <a:rPr lang="ru-RU" sz="1100" dirty="0" err="1">
                <a:latin typeface="Open Sans" panose="020B0606030504020204" pitchFamily="34" charset="0"/>
                <a:ea typeface="Open Sans" panose="020B0606030504020204" pitchFamily="34" charset="0"/>
                <a:cs typeface="Open Sans" panose="020B0606030504020204" pitchFamily="34" charset="0"/>
              </a:rPr>
              <a:t>полнодневное</a:t>
            </a:r>
            <a:r>
              <a:rPr lang="ru-RU" sz="1100" dirty="0">
                <a:latin typeface="Open Sans" panose="020B0606030504020204" pitchFamily="34" charset="0"/>
                <a:ea typeface="Open Sans" panose="020B0606030504020204" pitchFamily="34" charset="0"/>
                <a:cs typeface="Open Sans" panose="020B0606030504020204" pitchFamily="34" charset="0"/>
              </a:rPr>
              <a:t> воспитание в начальных школах.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Autorengruppe Kinder- und Jugendhilfestatistik (2019): Kinder- und Jugendhilfereport 2018 – Eine kennzahlenbasierte Analyse, Opladen u. a.</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Bundesministerium für Familie, Senioren, Frauen und Jugend (2018): Kindertagesbetreuung Kompakt - Ausbaustand und Bedarf;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https://www.dji.de/fileadmin/user_upload/bibs2019/DJI_Kinderbetreuungsreport2018.pdf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Jessen, Jonas/Spieß, C. Katharina/</a:t>
            </a:r>
            <a:r>
              <a:rPr lang="de-DE" sz="1100" dirty="0" err="1">
                <a:latin typeface="Open Sans" panose="020B0606030504020204" pitchFamily="34" charset="0"/>
                <a:ea typeface="Open Sans" panose="020B0606030504020204" pitchFamily="34" charset="0"/>
                <a:cs typeface="Open Sans" panose="020B0606030504020204" pitchFamily="34" charset="0"/>
              </a:rPr>
              <a:t>Waights</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dirty="0" err="1">
                <a:latin typeface="Open Sans" panose="020B0606030504020204" pitchFamily="34" charset="0"/>
                <a:ea typeface="Open Sans" panose="020B0606030504020204" pitchFamily="34" charset="0"/>
                <a:cs typeface="Open Sans" panose="020B0606030504020204" pitchFamily="34" charset="0"/>
              </a:rPr>
              <a:t>Sevrin</a:t>
            </a:r>
            <a:r>
              <a:rPr lang="de-DE" sz="1100" dirty="0">
                <a:latin typeface="Open Sans" panose="020B0606030504020204" pitchFamily="34" charset="0"/>
                <a:ea typeface="Open Sans" panose="020B0606030504020204" pitchFamily="34" charset="0"/>
                <a:cs typeface="Open Sans" panose="020B0606030504020204" pitchFamily="34" charset="0"/>
              </a:rPr>
              <a:t>/Judy, Andrew (2020): Gründe für unterschiedliche Kita-Nutzung von Kindern unter drei Jahren sind vielfältig, DIW-Wochenbericht 14/2020;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5"/>
              </a:rPr>
              <a:t>https://www.diw.de/de/diw_01.c.745643.de/publikationen/wochenberichte/2020_14_1/gruende_fuer_unterschiedliche_kita-nutzung_von__kindern_unter_drei_jahren_sind_vielfaeltig.html</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Informationen zum Thema Elementarbildung – Bildung und Erziehung in Kindertagesbetreuung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6"/>
              </a:rPr>
              <a:t>https://www.bildungsserver.de/Elementarbildung-1658-de.html</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Plattform Weiterbildungsinitiative Frühpädagogische Fachkräfte (</a:t>
            </a:r>
            <a:r>
              <a:rPr lang="de-DE" sz="1100" dirty="0" err="1">
                <a:latin typeface="Open Sans" panose="020B0606030504020204" pitchFamily="34" charset="0"/>
                <a:ea typeface="Open Sans" panose="020B0606030504020204" pitchFamily="34" charset="0"/>
                <a:cs typeface="Open Sans" panose="020B0606030504020204" pitchFamily="34" charset="0"/>
              </a:rPr>
              <a:t>WiFF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7"/>
              </a:rPr>
              <a:t>https://www.weiterbildungsinitiative.de/</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p:txBody>
      </p:sp>
      <p:sp>
        <p:nvSpPr>
          <p:cNvPr id="4" name="Foliennummernplatzhalter 3"/>
          <p:cNvSpPr>
            <a:spLocks noGrp="1"/>
          </p:cNvSpPr>
          <p:nvPr>
            <p:ph type="sldNum" sz="quarter" idx="10"/>
          </p:nvPr>
        </p:nvSpPr>
        <p:spPr/>
        <p:txBody>
          <a:bodyPr/>
          <a:lstStyle/>
          <a:p>
            <a:fld id="{178ACBB0-B8BD-7243-B5CA-EEE1A71994D0}" type="slidenum">
              <a:rPr lang="de-DE" smtClean="0"/>
              <a:t>48</a:t>
            </a:fld>
            <a:endParaRPr lang="de-DE"/>
          </a:p>
        </p:txBody>
      </p:sp>
    </p:spTree>
    <p:extLst>
      <p:ext uri="{BB962C8B-B14F-4D97-AF65-F5344CB8AC3E}">
        <p14:creationId xmlns:p14="http://schemas.microsoft.com/office/powerpoint/2010/main" val="8643839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9604499"/>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Общественно</a:t>
            </a:r>
            <a:r>
              <a:rPr lang="ru-RU" sz="1800" dirty="0">
                <a:latin typeface="Arial" panose="020B0604020202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организованный дневной присмотр за детьми, предлагаемый в рамках учреждений дневного полного дня и дневного присмотра уже на протяжении нескольких десятилетий претерпевает быстрые изменения. Это касается, в частности, и расширения форм поддержки и степени ее использования. В основном это происходит благодаря законодательному внедрению двух прав – сначала, в 1996 году, для детей в возрасте от 3 лет до поступления в школу, а с 01.08.2013 - для детей по достижении первого полного года жизни. Результатом стало массовое расширение предложений по дневному присмотру за детьми. В конце 2010-х годов детский дневной присмотр перестал быть просто помощью работающим родителям, а стал первым институциональным местом получения образования в жизни ребенка. На 2019 год демографическая статистика показывает 2,4 миллиона детей как в группе до 3 лет, так и в группе от 3 до 6 лет.</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После воссоединения Германии 3 октября 1990 года широко развитая система дневного присмотра за детьми в ГДР столкнулась с совершенно недостаточно развитой системой в ФРГ. Право на получение места в детском саду для детей в возрасте от 3 до 6 лет было закреплено в § 24 Книги VIII Социального кодекса только в 1992 году, но в полную силу оно вступило только в 1999 году. Права детей в возрасте от 1 до 3 лет вступили в силу спустя почти 15 лет, в 2013 году.</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период с 2009 по 2019 год наблюдается значительный прогресс в расширении помощи по дневному присмотру за детьми до трех лет, особенно в западной части Германии. Тем не менее, в конце 2010-х годов в Восточной Германии (бывшей ГДР) родители пользуются предложением по дневному присмотру в два раза чаще, чем в Западной Германии.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период с 2009 по 2019 год сначала наблюдался рост предложения и охвата в области дневного присмотра. Однако в последнее время объем предложения по дневному присмотру остается относительно постоянным и в целом находится на количественно низком уровне. В последние годы дневной присмотр все чаще предлагается в крупномасштабной форме и, таким образом, становится все более похожим на небольшие детские сады.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Следует отметить, что помимо показателей обеспеченности, параллельно с увеличением количества мест, произошло также расширение объема услуг. Такое развитие в большей степени относится к детям старше трех лет, чем к детям младше трех лет. При этом различий в количестве времени, проведенного ребенком под присмотром в двух возрастных группах, практически нет.</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Общенациональные данные о детских учреждениях полного дня для школьников (старше шести лет) не могут быть достоверно представлены, так как работа детских учреждений полного дня для школьников регулируются в федеральных землях по-разному. В некоторых случаях они организуются школой и затем учитываются в статистике «Постоянной конференции министров образования и культуры земель Федеративной Республики Германия» (KMK-</a:t>
            </a:r>
            <a:r>
              <a:rPr lang="ru-RU" sz="1100" dirty="0" err="1">
                <a:latin typeface="Open Sans" panose="020B0606030504020204" pitchFamily="34" charset="0"/>
                <a:ea typeface="Open Sans" panose="020B0606030504020204" pitchFamily="34" charset="0"/>
                <a:cs typeface="Open Sans" panose="020B0606030504020204" pitchFamily="34" charset="0"/>
              </a:rPr>
              <a:t>Statistik</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https://www.kmk.org/dokumentation-statistik/statistik.html</a:t>
            </a:r>
            <a:r>
              <a:rPr lang="ru-RU" sz="1100" dirty="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 а в </a:t>
            </a:r>
            <a:r>
              <a:rPr lang="ru-RU" sz="1100" dirty="0">
                <a:latin typeface="Open Sans" panose="020B0606030504020204" pitchFamily="34" charset="0"/>
                <a:ea typeface="Open Sans" panose="020B0606030504020204" pitchFamily="34" charset="0"/>
                <a:cs typeface="Open Sans" panose="020B0606030504020204" pitchFamily="34" charset="0"/>
              </a:rPr>
              <a:t>некоторых землях они организуются службами помощи детям и подросткам и затем учитываются в статистике помощи детям и подросткам („</a:t>
            </a:r>
            <a:r>
              <a:rPr lang="ru-RU" sz="1100" dirty="0" err="1">
                <a:latin typeface="Open Sans" panose="020B0606030504020204" pitchFamily="34" charset="0"/>
                <a:ea typeface="Open Sans" panose="020B0606030504020204" pitchFamily="34" charset="0"/>
                <a:cs typeface="Open Sans" panose="020B0606030504020204" pitchFamily="34" charset="0"/>
              </a:rPr>
              <a:t>Horte</a:t>
            </a:r>
            <a:r>
              <a:rPr lang="ru-RU" sz="1100" dirty="0">
                <a:latin typeface="Open Sans" panose="020B0606030504020204" pitchFamily="34" charset="0"/>
                <a:ea typeface="Open Sans" panose="020B0606030504020204" pitchFamily="34" charset="0"/>
                <a:cs typeface="Open Sans" panose="020B0606030504020204" pitchFamily="34" charset="0"/>
              </a:rPr>
              <a:t>").</a:t>
            </a:r>
          </a:p>
          <a:p>
            <a:pPr>
              <a:lnSpc>
                <a:spcPct val="127000"/>
              </a:lnSpc>
              <a:spcAft>
                <a:spcPts val="7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Autorengruppe Bildungsberichterstattung (2020): Bildung in Deutschland 2020. Ein </a:t>
            </a:r>
            <a:r>
              <a:rPr lang="de-DE" sz="1100" dirty="0" err="1">
                <a:latin typeface="Open Sans" panose="020B0606030504020204" pitchFamily="34" charset="0"/>
                <a:ea typeface="Open Sans" panose="020B0606030504020204" pitchFamily="34" charset="0"/>
                <a:cs typeface="Open Sans" panose="020B0606030504020204" pitchFamily="34" charset="0"/>
              </a:rPr>
              <a:t>indikatorengestützter</a:t>
            </a:r>
            <a:r>
              <a:rPr lang="de-DE" sz="1100" dirty="0">
                <a:latin typeface="Open Sans" panose="020B0606030504020204" pitchFamily="34" charset="0"/>
                <a:ea typeface="Open Sans" panose="020B0606030504020204" pitchFamily="34" charset="0"/>
                <a:cs typeface="Open Sans" panose="020B0606030504020204" pitchFamily="34" charset="0"/>
              </a:rPr>
              <a:t> Bericht mit einer Analyse zu Bildung in einer digitalisierten Welt, Bielefeld (Tabellen zum Indikator C3 unter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www.bildungsbericht.de</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30.01.2021).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Feller, Nadine/Meiner-Teubner, Christiane/Müller, Sylvia (2019): Kindertagesbetreuung (§§ 22 bis 24 SGB VIII), in: Autorengruppe Kinder- und Jugendhilfestatistik (Hrsg.), Kinder- und Jugendhilfereport 2018, Opladen u. a., S. 39−62.</a:t>
            </a:r>
          </a:p>
        </p:txBody>
      </p:sp>
      <p:sp>
        <p:nvSpPr>
          <p:cNvPr id="4" name="Foliennummernplatzhalter 3"/>
          <p:cNvSpPr>
            <a:spLocks noGrp="1"/>
          </p:cNvSpPr>
          <p:nvPr>
            <p:ph type="sldNum" sz="quarter" idx="10"/>
          </p:nvPr>
        </p:nvSpPr>
        <p:spPr/>
        <p:txBody>
          <a:bodyPr/>
          <a:lstStyle/>
          <a:p>
            <a:fld id="{178ACBB0-B8BD-7243-B5CA-EEE1A71994D0}" type="slidenum">
              <a:rPr lang="de-DE" smtClean="0"/>
              <a:t>49</a:t>
            </a:fld>
            <a:endParaRPr lang="de-DE"/>
          </a:p>
        </p:txBody>
      </p:sp>
    </p:spTree>
    <p:extLst>
      <p:ext uri="{BB962C8B-B14F-4D97-AF65-F5344CB8AC3E}">
        <p14:creationId xmlns:p14="http://schemas.microsoft.com/office/powerpoint/2010/main" val="999055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623520" cy="8596387"/>
          </a:xfrm>
        </p:spPr>
        <p:txBody>
          <a:bodyPr/>
          <a:lstStyle/>
          <a:p>
            <a:pPr algn="l">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На конец 2019 года в Германии проживало 83,17 млн человек. В то время почти каждый пятый человек был моложе 20 лет, и более четверти населения - старше 60 лет; в 1999 году этот показатель ещё составлял чуть более пятой части населения.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gn="l">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Уменьшение числа людей молодого возраста и одновременное увеличение числа пожилых людей оказывает влияние на демографическую структуру населения Германии. Изменение возрастной структуры, вызванное снижением рождаемости и увеличением продолжительности жизни, также является одной из самых серьезных социально-политических проблем в Германии, как и в большинстве промышленно развитых стран. Исключительно высокая иммиграция с 2014 года в основном противодействовала сокращению численности населения. В то же время она смогла укрепить молодые возрастные группы и способствовать, например, омоложению потенциала рабочей силы. Однако это оказало лишь незначительное влияние на старение населения в целом.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gn="l">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долгосрочной перспективе в Германии уже можно говорить о «сокращении» и «старении» общества. Такое развитие в основном обусловлено заметным снижением числа рождений с 1960-х годов, постоянным увеличением продолжительности жизни и миграционным балансом, который иногда чувствителен к политическим изменениям. Поскольку в течение большинства лет сальдо миграции регистрировало больше притока, чем оттока, до последнего времени уравновешивало снижение рождаемости в контексте демографических изменений и будет иметь решающее значение для роста населения в будущем.</a:t>
            </a:r>
            <a:r>
              <a:rPr lang="de-DE" sz="1100" dirty="0">
                <a:latin typeface="Open Sans" panose="020B0606030504020204" pitchFamily="34" charset="0"/>
                <a:ea typeface="Open Sans" panose="020B0606030504020204" pitchFamily="34" charset="0"/>
                <a:cs typeface="Open Sans" panose="020B0606030504020204" pitchFamily="34" charset="0"/>
              </a:rPr>
              <a:t> </a:t>
            </a:r>
          </a:p>
          <a:p>
            <a:pPr algn="l">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Рассмотрение демографических изменений включает в себя также изучение демографических изменений, ожидаемых в будущем. Центральное значение здесь имеют согласованные демографические прогнозы статистических управлений, которые рассчитывают демографическое развитие на относительно далекую перспективу. В рамках демографических прогнозах количество населения прогнозируется на основе текущих демографических данных при определенных допущениях. При этом экстраполируются важные компоненты, которые дают информацию о возможном развитии населения. Центральными факторами являются (1) рождаемость, (2) ожидаемая продолжительность жизни и (3) миграция (въезд и выезд). Поскольку население в начальный год 14-го согласованного демографического прогноза (2019) характеризуется, с одной стороны, большим числом людей молодого возраста, а с другой - явно прогрессирующим старением, можно предположить, что предстоящие изменения в численности и возрастной структуре населения Германии могут быть более умеренными, чем было описано в предыдущих прогнозах.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(2019): Bevölkerung im Wandel. Annahmen und Ergebnisse der 14. koordinierten Bevölkerungsvorausberechnung, Wiesbaden;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https://www.destatis.de/DE/Presse/Pressekonferenzen/2019/Bevoelkerung/pressebroschuere-bevoelkerung.pdf?__blob=publicationFile</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Fachserie 1, Reihe 1.3. Fortschreibung des Bevölkerungsstandes, versch. Jahrgänge.</a:t>
            </a:r>
          </a:p>
        </p:txBody>
      </p:sp>
      <p:sp>
        <p:nvSpPr>
          <p:cNvPr id="4" name="Foliennummernplatzhalter 3"/>
          <p:cNvSpPr>
            <a:spLocks noGrp="1"/>
          </p:cNvSpPr>
          <p:nvPr>
            <p:ph type="sldNum" sz="quarter" idx="10"/>
          </p:nvPr>
        </p:nvSpPr>
        <p:spPr/>
        <p:txBody>
          <a:bodyPr/>
          <a:lstStyle/>
          <a:p>
            <a:fld id="{178ACBB0-B8BD-7243-B5CA-EEE1A71994D0}" type="slidenum">
              <a:rPr lang="de-DE" smtClean="0"/>
              <a:t>5</a:t>
            </a:fld>
            <a:endParaRPr lang="de-DE"/>
          </a:p>
        </p:txBody>
      </p:sp>
    </p:spTree>
    <p:extLst>
      <p:ext uri="{BB962C8B-B14F-4D97-AF65-F5344CB8AC3E}">
        <p14:creationId xmlns:p14="http://schemas.microsoft.com/office/powerpoint/2010/main" val="3326613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78ACBB0-B8BD-7243-B5CA-EEE1A71994D0}" type="slidenum">
              <a:rPr lang="de-DE" smtClean="0"/>
              <a:t>50</a:t>
            </a:fld>
            <a:endParaRPr lang="de-DE"/>
          </a:p>
        </p:txBody>
      </p:sp>
    </p:spTree>
    <p:extLst>
      <p:ext uri="{BB962C8B-B14F-4D97-AF65-F5344CB8AC3E}">
        <p14:creationId xmlns:p14="http://schemas.microsoft.com/office/powerpoint/2010/main" val="11176229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9028435"/>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 27 (1) Книги VIII Социального кодекса является определяющей нормой для всех видов помощи в воспитании. В этом пункте определены обладатели прав, предпосылки и содержание.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Права</a:t>
            </a:r>
            <a:r>
              <a:rPr lang="ru-RU" sz="1100" dirty="0">
                <a:latin typeface="Open Sans" panose="020B0606030504020204" pitchFamily="34" charset="0"/>
                <a:ea typeface="Open Sans" panose="020B0606030504020204" pitchFamily="34" charset="0"/>
                <a:cs typeface="Open Sans" panose="020B0606030504020204" pitchFamily="34" charset="0"/>
              </a:rPr>
              <a:t> имеют исключительно </a:t>
            </a:r>
            <a:r>
              <a:rPr lang="ru-RU" sz="1100" b="1" dirty="0">
                <a:latin typeface="Open Sans" panose="020B0606030504020204" pitchFamily="34" charset="0"/>
                <a:ea typeface="Open Sans" panose="020B0606030504020204" pitchFamily="34" charset="0"/>
                <a:cs typeface="Open Sans" panose="020B0606030504020204" pitchFamily="34" charset="0"/>
              </a:rPr>
              <a:t>законные опекуны </a:t>
            </a:r>
            <a:r>
              <a:rPr lang="ru-RU" sz="1100" dirty="0">
                <a:latin typeface="Open Sans" panose="020B0606030504020204" pitchFamily="34" charset="0"/>
                <a:ea typeface="Open Sans" panose="020B0606030504020204" pitchFamily="34" charset="0"/>
                <a:cs typeface="Open Sans" panose="020B0606030504020204" pitchFamily="34" charset="0"/>
              </a:rPr>
              <a:t>детей и подростков. Из этого следует, что все формы помощи в воспитании заканчиваются, когда молодой человек достигает совершеннолетия. Для удовлетворения своей потребности в помощи после достижения совершеннолетия, совершеннолетние молодые люди имеют законное право на формы помощи для молодых взрослых согласно § 41 Социального кодекса VIII (см. слайд 2.5.1). Они могут подать заявление на продолжение оказания существующей помощи или на начало получения новой помощи.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Основной предпосылкой для получения помощи </a:t>
            </a:r>
            <a:r>
              <a:rPr lang="ru-RU" sz="1100" dirty="0">
                <a:latin typeface="Open Sans" panose="020B0606030504020204" pitchFamily="34" charset="0"/>
                <a:ea typeface="Open Sans" panose="020B0606030504020204" pitchFamily="34" charset="0"/>
                <a:cs typeface="Open Sans" panose="020B0606030504020204" pitchFamily="34" charset="0"/>
              </a:rPr>
              <a:t>в воспитании является констатация того факта, что воспитание в соответствии с обеспечением благополучия ребенка отсутствует. Эта предпосылка должна быть профессионально оценена в ходе социально-педагогической диагностики. Ввиду разнообразия обстоятельств, в которых находятся дети, подростки и родители, законодатель не может определить критерии, а может лишь определить цель помощи, не имея возможности точно указать, в какой исходной точке возникает право на помощь. Таким образом, законодатель опирается на расплывчатое юридическое понятие «необеспечения благополучия ребенка» согласно § 27 Социального кодекса VIII в качестве пускового механизма для правого притязания на предоставление помощи, конкретизируемое (социально-педагогическими) специалистами в каждом отдельном случае. То же самое относится и к правовым последствиям: что является правильной («необходимой и подходящей») помощью согласно § 27 Социального кодекса VIII, также должно быть оценено и конкретизировано в индивидуальном порядке при рассмотрении конкретного случая (проблемные ситуации, семейная ситуация, окружение ребенка, предыдущий опыт ребенка и родителей, личные и социальные ресурсы ребенка и родителей и т.д.).</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Подходящая социально-педагогическая помощь должна быть способной компенсировать ситуации недостаточного воспитания или способствовать восстановлению родителями ситуации воспитания, обеспечивающей благополучие ребенка. Термины «необходимый» и «подходящий» являются ориентирами для конкретных мер помощи.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Поэтому инстанции, принимающие социально-педагогическое решение о предоставлении помощи в воспитании, довольно свободны в принятии решения по собственному усмотрению. Определение потребности в инициировании и организации помощи в воспитании включает в себя профессиональную интерпретацию («социально-педагогический взгляд»), профессионально компетентную интерпретацию, а также индивидуальное планирование помощи согласно § 36 Социального кодекса VIII (см. слайд 2.3.2).</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Albus, Stefanie (2010): Die Erzieherischen Hilfen, in: Thole, Werner (Hrsg.), Grundriss Soziale Arbeit, Wiesbaden, S. 477−482.</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Moch</a:t>
            </a:r>
            <a:r>
              <a:rPr lang="de-DE" sz="1100" dirty="0">
                <a:latin typeface="Open Sans" panose="020B0606030504020204" pitchFamily="34" charset="0"/>
                <a:ea typeface="Open Sans" panose="020B0606030504020204" pitchFamily="34" charset="0"/>
                <a:cs typeface="Open Sans" panose="020B0606030504020204" pitchFamily="34" charset="0"/>
              </a:rPr>
              <a:t>, Matthias (2018): Hilfen zur Erziehung, in: Otto, Hans-Uwe/Thiersch, Hans/Treptow, Rainer/Ziegler, Holger (Hrsg.), Handbuch Soziale Arbeit, 6. Aufl., München, S. 632−645.</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Richter, Martina (2018): Handlungsfeld Hilfen zur Erziehung, in: Böllert, Karin (Hrsg.), Kompendium Kinder- und Jugendhilfe, Wiesbaden, S. 825−840.</a:t>
            </a:r>
          </a:p>
        </p:txBody>
      </p:sp>
      <p:sp>
        <p:nvSpPr>
          <p:cNvPr id="4" name="Foliennummernplatzhalter 3"/>
          <p:cNvSpPr>
            <a:spLocks noGrp="1"/>
          </p:cNvSpPr>
          <p:nvPr>
            <p:ph type="sldNum" sz="quarter" idx="10"/>
          </p:nvPr>
        </p:nvSpPr>
        <p:spPr/>
        <p:txBody>
          <a:bodyPr/>
          <a:lstStyle/>
          <a:p>
            <a:fld id="{178ACBB0-B8BD-7243-B5CA-EEE1A71994D0}" type="slidenum">
              <a:rPr lang="de-DE" smtClean="0"/>
              <a:t>51</a:t>
            </a:fld>
            <a:endParaRPr lang="de-DE"/>
          </a:p>
        </p:txBody>
      </p:sp>
    </p:spTree>
    <p:extLst>
      <p:ext uri="{BB962C8B-B14F-4D97-AF65-F5344CB8AC3E}">
        <p14:creationId xmlns:p14="http://schemas.microsoft.com/office/powerpoint/2010/main" val="40777083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3420923"/>
          </a:xfrm>
        </p:spPr>
        <p:txBody>
          <a:bodyPr/>
          <a:lstStyle/>
          <a:p>
            <a:r>
              <a:rPr lang="de-DE" sz="1100" b="1"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Обязанность планирования помощь сформулирована в статье 36, параграф 2 VIII книги Социального кодекса. Планирование помощи - это процедура рассмотрения, конкретизации и согласования социально-правовых притязаний на получение помощи в воспитании в соответствии с § 27 Книги VIII Социального кодекса, помощи в социализации в случае (угрожающей) психической инвалидности в соответствии с § 35a Книги VIII Социального кодекса и помощь молодым взрослым в соответствии с § 41 Книги VIII Социального кодекса. Однако планирование помощи не должно сводиться к административной процедуре; планирование помощи - это, прежде всего, социально-педагогический процесс переговоров и принятия решений о помощи, предоставляемой общественными и независимыми организациями. В этом процессе дети, подростки и родители или молодые взрослые должны быть поставлены в положение, позволяющее им справиться с названными проблемами при поддержке мер подходящей и необходимой помощи.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Планирование помощи предполагает  формы помощи, оказываемой в течение длительного периода времени: это может быть помощь в воспитании согласно § 27 и далее Книги VIII Социального кодекса, помощь в социализации согласно § 35a Книги VIII Социального кодекса и помощь молодым взрослым согласно § 41 Книги VIII Социального кодекса.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Планирование помощи охватывает весь процесс от первоначального консультирования, оценки потребностей и составления плана помощи до завершения помощи. Процедура составления плана помощи, т.е. конкретная методическая реализация, делится на три подпроцесса: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mj-lt"/>
              <a:buAutoNum type="arabicPeriod"/>
              <a:tabLst>
                <a:tab pos="469900" algn="l"/>
              </a:tabLst>
            </a:pPr>
            <a:r>
              <a:rPr lang="ru-RU" sz="1100" dirty="0">
                <a:latin typeface="Open Sans" panose="020B0606030504020204" pitchFamily="34" charset="0"/>
                <a:ea typeface="Open Sans" panose="020B0606030504020204" pitchFamily="34" charset="0"/>
                <a:cs typeface="Open Sans" panose="020B0606030504020204" pitchFamily="34" charset="0"/>
              </a:rPr>
              <a:t>уточнение потребности в помощи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mj-lt"/>
              <a:buAutoNum type="arabicPeriod"/>
              <a:tabLst>
                <a:tab pos="469900" algn="l"/>
              </a:tabLst>
            </a:pPr>
            <a:r>
              <a:rPr lang="ru-RU" sz="1100" dirty="0">
                <a:latin typeface="Open Sans" panose="020B0606030504020204" pitchFamily="34" charset="0"/>
                <a:ea typeface="Open Sans" panose="020B0606030504020204" pitchFamily="34" charset="0"/>
                <a:cs typeface="Open Sans" panose="020B0606030504020204" pitchFamily="34" charset="0"/>
              </a:rPr>
              <a:t>планирование помощи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mj-lt"/>
              <a:buAutoNum type="arabicPeriod"/>
              <a:tabLst>
                <a:tab pos="469900" algn="l"/>
              </a:tabLst>
            </a:pPr>
            <a:r>
              <a:rPr lang="ru-RU" sz="1100" dirty="0">
                <a:latin typeface="Open Sans" panose="020B0606030504020204" pitchFamily="34" charset="0"/>
                <a:ea typeface="Open Sans" panose="020B0606030504020204" pitchFamily="34" charset="0"/>
                <a:cs typeface="Open Sans" panose="020B0606030504020204" pitchFamily="34" charset="0"/>
              </a:rPr>
              <a:t>мониторинг процесса, внесение изменений и завершение.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Планирование помощи в соответствии с § 36 Социального кодекса VIII считается ключевым для оказания качественной помощи. В принципе, процесс планирования помощи призван повысить эффективность помощи и обеспечить ее качество. Эмпирические исследования подтверждают взаимозависимость между планированием помощи и ее оказанием, т.е. качество планирования помощи влияет на возможность предоставления качественной воспитательной помощи. Ответственность за планирование помощи лежит на Главной социальной службе (ASD) ведомства по делам молодежи. Она призвана осуществлять планирование помощи в качестве инструмента индивидуального ведения случая.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разделе 36 Книги VIII Социального кодекса сформулированы следующие требования к процессу составления плана помощи: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69900" algn="l"/>
              </a:tabLst>
            </a:pPr>
            <a:r>
              <a:rPr lang="ru-RU" sz="1100" dirty="0">
                <a:latin typeface="Open Sans" panose="020B0606030504020204" pitchFamily="34" charset="0"/>
                <a:ea typeface="Open Sans" panose="020B0606030504020204" pitchFamily="34" charset="0"/>
                <a:cs typeface="Open Sans" panose="020B0606030504020204" pitchFamily="34" charset="0"/>
              </a:rPr>
              <a:t>всестороннее консультирование и участие опекунов и родителей (при необходимости также родителей, не являющихся опекунами), а также подростков в понятной, доходчивой и воспринимаемой форме (например, о возможных последствиях для развития ребенка или подростка),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69900" algn="l"/>
              </a:tabLst>
            </a:pPr>
            <a:r>
              <a:rPr lang="ru-RU" sz="1100" dirty="0">
                <a:latin typeface="Open Sans" panose="020B0606030504020204" pitchFamily="34" charset="0"/>
                <a:ea typeface="Open Sans" panose="020B0606030504020204" pitchFamily="34" charset="0"/>
                <a:cs typeface="Open Sans" panose="020B0606030504020204" pitchFamily="34" charset="0"/>
              </a:rPr>
              <a:t>сотрудничество нескольких специалистов при принятии решения о выборе соответствующего вида помощи,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69900" algn="l"/>
              </a:tabLst>
            </a:pPr>
            <a:r>
              <a:rPr lang="ru-RU" sz="1100" dirty="0">
                <a:latin typeface="Open Sans" panose="020B0606030504020204" pitchFamily="34" charset="0"/>
                <a:ea typeface="Open Sans" panose="020B0606030504020204" pitchFamily="34" charset="0"/>
                <a:cs typeface="Open Sans" panose="020B0606030504020204" pitchFamily="34" charset="0"/>
              </a:rPr>
              <a:t>составление плана помощи (протокола заседания), на который возлагаются различные функции: он обеспечивает участие центральных субъектов данной сферы, описывает причины предоставления помощи («воспитательные потребности»), тип помощи, которая должна быть предоставлена, а также цели, подходы к решениям и возможные шаги по оказанию помощи. В этом смысле план помощи служит для управления помощью и для того, чтобы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82600" algn="l"/>
              </a:tabLst>
            </a:pPr>
            <a:r>
              <a:rPr lang="ru-RU" sz="1100" dirty="0">
                <a:latin typeface="Open Sans" panose="020B0606030504020204" pitchFamily="34" charset="0"/>
                <a:ea typeface="Open Sans" panose="020B0606030504020204" pitchFamily="34" charset="0"/>
                <a:cs typeface="Open Sans" panose="020B0606030504020204" pitchFamily="34" charset="0"/>
              </a:rPr>
              <a:t>была обеспечена непрерывность планирования помощи, т.е. регулярный мониторинг помощи и достижения ею целей при участии лиц или учреждений, участвующих в реализации помощи.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Закон об укреплении социализации детей и молодежи (KJSG) от 2021 года повысил значимость планов предоставления помощи как документов. Они документируют обязательства в отношении прав молодых совершеннолетних, молодых людей с ограниченными возможностями, а также их родителей и опекунов (§§ 36 b, 37 c п. 4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Кроме того, с тех пор перед Управлениями по делам молодежи была четко  поставлена задача регулярного участия в процессах планирования помощи по социализации детей и подростков с физическими и/или умственными недостатками, все еще относящейся в настоящее время к системе помощи согласно IX книги Социального кодекса (статья 10a, параграф 3 книги VIII Социального кодекса, статья 117, параграф 6 Социального кодекса IX ). До передачи в 2028 году этой формы помощи в систему помощи детям и подросткам (так называемое решение об инклюзивности) должно быть гарантировано, что, их потребности, а  также потребности их братьев, сестер и родителей будут рассматриваться не только с точки зрения осложненной социализации, но уже сегодня будут включать в себя  социально-педагогические и семейно-системные перспективы помощи с точки зрения  ведомства по делам молодежи, а также возможность предоставления  необходимой помощи.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Merchel</a:t>
            </a:r>
            <a:r>
              <a:rPr lang="de-DE" sz="1100" dirty="0">
                <a:latin typeface="Open Sans" panose="020B0606030504020204" pitchFamily="34" charset="0"/>
                <a:ea typeface="Open Sans" panose="020B0606030504020204" pitchFamily="34" charset="0"/>
                <a:cs typeface="Open Sans" panose="020B0606030504020204" pitchFamily="34" charset="0"/>
              </a:rPr>
              <a:t>, Joachim (2019): Hilfeplanung, in: </a:t>
            </a:r>
            <a:r>
              <a:rPr lang="de-DE" sz="1100" dirty="0" err="1">
                <a:latin typeface="Open Sans" panose="020B0606030504020204" pitchFamily="34" charset="0"/>
                <a:ea typeface="Open Sans" panose="020B0606030504020204" pitchFamily="34" charset="0"/>
                <a:cs typeface="Open Sans" panose="020B0606030504020204" pitchFamily="34" charset="0"/>
              </a:rPr>
              <a:t>Merchel</a:t>
            </a:r>
            <a:r>
              <a:rPr lang="de-DE" sz="1100" dirty="0">
                <a:latin typeface="Open Sans" panose="020B0606030504020204" pitchFamily="34" charset="0"/>
                <a:ea typeface="Open Sans" panose="020B0606030504020204" pitchFamily="34" charset="0"/>
                <a:cs typeface="Open Sans" panose="020B0606030504020204" pitchFamily="34" charset="0"/>
              </a:rPr>
              <a:t>, Joachim (Hrsg.), Handbuch Allgemeiner Sozialer Dienst (ASD), 3. Auflage, München, S. 190−202.</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Pluto, Liane (2018): Partizipation und Beteiligungsrechte, in: Böllert, Karin (Hrsg.), Kompendium Kinder- und Jugendhilfe, Wiesbaden, S. 945−965.</a:t>
            </a:r>
          </a:p>
        </p:txBody>
      </p:sp>
      <p:sp>
        <p:nvSpPr>
          <p:cNvPr id="4" name="Foliennummernplatzhalter 3"/>
          <p:cNvSpPr>
            <a:spLocks noGrp="1"/>
          </p:cNvSpPr>
          <p:nvPr>
            <p:ph type="sldNum" sz="quarter" idx="10"/>
          </p:nvPr>
        </p:nvSpPr>
        <p:spPr/>
        <p:txBody>
          <a:bodyPr/>
          <a:lstStyle/>
          <a:p>
            <a:fld id="{178ACBB0-B8BD-7243-B5CA-EEE1A71994D0}" type="slidenum">
              <a:rPr lang="de-DE" smtClean="0"/>
              <a:t>52</a:t>
            </a:fld>
            <a:endParaRPr lang="de-DE"/>
          </a:p>
        </p:txBody>
      </p:sp>
    </p:spTree>
    <p:extLst>
      <p:ext uri="{BB962C8B-B14F-4D97-AF65-F5344CB8AC3E}">
        <p14:creationId xmlns:p14="http://schemas.microsoft.com/office/powerpoint/2010/main" val="1501639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0252571"/>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Законодатель определяет в § 27 Книги VIII Социального кодекса, что если воспитание ребенка не обеспечивает его благополучие, родители имеют законное право на необходимую и подходящую помощь со стороны служб помощи детям и подросткам. Ведомство по делам молодежи в рамках обязанности, вытекающей из гарантии, обязано при необходимости предоставить такую помощь. Сам закон в §§ 28-35 Социального кодекса VIII определяет широкий спектр различных вариантов помощи, которые должны быть доступны в стандартной комплектации. Кроме того, специалисты Ведомства по делам молодежи при необходимости разрабатывают вместе с заинтересованными лицами креативные идеи по оказанию помощи в получении образования (</a:t>
            </a:r>
            <a:r>
              <a:rPr lang="ru-RU" sz="1100" dirty="0" err="1">
                <a:latin typeface="Open Sans" panose="020B0606030504020204" pitchFamily="34" charset="0"/>
                <a:ea typeface="Open Sans" panose="020B0606030504020204" pitchFamily="34" charset="0"/>
                <a:cs typeface="Open Sans" panose="020B0606030504020204" pitchFamily="34" charset="0"/>
              </a:rPr>
              <a:t>HzE</a:t>
            </a:r>
            <a:r>
              <a:rPr lang="ru-RU" sz="1100" dirty="0">
                <a:latin typeface="Open Sans" panose="020B0606030504020204" pitchFamily="34" charset="0"/>
                <a:ea typeface="Open Sans" panose="020B0606030504020204" pitchFamily="34" charset="0"/>
                <a:cs typeface="Open Sans" panose="020B0606030504020204" pitchFamily="34" charset="0"/>
              </a:rPr>
              <a:t>). § 27 (2) Книги VIII Социального кодекса предоставляет возможность для этого. Формулировка «в частности» в отношении помощи в соответствии с §§ 28-35 Социального кодекса VIII открывает возможность для развития дальнейшей, индивидуально разработанной помощи, если потребность в помощи может быть лучше удовлетворена другими формами помощи, чем стандартными.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целом, помощь может быть описана следующим образом: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Прежде всего, существуют </a:t>
            </a:r>
            <a:r>
              <a:rPr lang="ru-RU" sz="1100" b="1" dirty="0">
                <a:latin typeface="Open Sans" panose="020B0606030504020204" pitchFamily="34" charset="0"/>
                <a:ea typeface="Open Sans" panose="020B0606030504020204" pitchFamily="34" charset="0"/>
                <a:cs typeface="Open Sans" panose="020B0606030504020204" pitchFamily="34" charset="0"/>
              </a:rPr>
              <a:t>амбулаторная и частично стационарная помощь </a:t>
            </a:r>
            <a:r>
              <a:rPr lang="ru-RU" sz="1100" dirty="0">
                <a:latin typeface="Open Sans" panose="020B0606030504020204" pitchFamily="34" charset="0"/>
                <a:ea typeface="Open Sans" panose="020B0606030504020204" pitchFamily="34" charset="0"/>
                <a:cs typeface="Open Sans" panose="020B0606030504020204" pitchFamily="34" charset="0"/>
              </a:rPr>
              <a:t>(см. слайд 2.3.3.1), при которой дети и подростки продолжают жить со своими родителями. По сути, эти формы помощи можно охарактеризовать двумя различными подходами. Некоторые виды помощи (например, консультации по вопросам образования, социально-педагогическая поддержка семьи) направлена на консультирование и поддержку родителей </a:t>
            </a:r>
            <a:r>
              <a:rPr lang="ru-RU" sz="1100" b="1" dirty="0">
                <a:latin typeface="Open Sans" panose="020B0606030504020204" pitchFamily="34" charset="0"/>
                <a:ea typeface="Open Sans" panose="020B0606030504020204" pitchFamily="34" charset="0"/>
                <a:cs typeface="Open Sans" panose="020B0606030504020204" pitchFamily="34" charset="0"/>
              </a:rPr>
              <a:t>в восстановлении их родительских навыков</a:t>
            </a:r>
            <a:r>
              <a:rPr lang="ru-RU" sz="1100" dirty="0">
                <a:latin typeface="Open Sans" panose="020B0606030504020204" pitchFamily="34" charset="0"/>
                <a:ea typeface="Open Sans" panose="020B0606030504020204" pitchFamily="34" charset="0"/>
                <a:cs typeface="Open Sans" panose="020B0606030504020204" pitchFamily="34" charset="0"/>
              </a:rPr>
              <a:t>. Другая часть (например, работа в социальных группах, образовательная помощь) более непосредственно направлена на детей и подростков, чтобы поддержать их в решении конфликтов с родителями или с окружающей средой (школа, досуг). В случае с подростками старшего возраста нередко целью помощи на дому является оказание им поддержки в отделении от семьи и обретении </a:t>
            </a:r>
            <a:r>
              <a:rPr lang="ru-RU" sz="1100" b="1" dirty="0">
                <a:latin typeface="Open Sans" panose="020B0606030504020204" pitchFamily="34" charset="0"/>
                <a:ea typeface="Open Sans" panose="020B0606030504020204" pitchFamily="34" charset="0"/>
                <a:cs typeface="Open Sans" panose="020B0606030504020204" pitchFamily="34" charset="0"/>
              </a:rPr>
              <a:t>самостоятельности</a:t>
            </a:r>
            <a:r>
              <a:rPr lang="ru-RU" sz="1100" dirty="0">
                <a:latin typeface="Open Sans" panose="020B0606030504020204" pitchFamily="34" charset="0"/>
                <a:ea typeface="Open Sans" panose="020B0606030504020204" pitchFamily="34" charset="0"/>
                <a:cs typeface="Open Sans" panose="020B0606030504020204" pitchFamily="34" charset="0"/>
              </a:rPr>
              <a:t>.</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Термин «</a:t>
            </a:r>
            <a:r>
              <a:rPr lang="ru-RU" sz="1100" b="1" dirty="0">
                <a:latin typeface="Open Sans" panose="020B0606030504020204" pitchFamily="34" charset="0"/>
                <a:ea typeface="Open Sans" panose="020B0606030504020204" pitchFamily="34" charset="0"/>
                <a:cs typeface="Open Sans" panose="020B0606030504020204" pitchFamily="34" charset="0"/>
              </a:rPr>
              <a:t>стационарная помощь в воспитании</a:t>
            </a:r>
            <a:r>
              <a:rPr lang="ru-RU" sz="1100" dirty="0">
                <a:latin typeface="Open Sans" panose="020B0606030504020204" pitchFamily="34" charset="0"/>
                <a:ea typeface="Open Sans" panose="020B0606030504020204" pitchFamily="34" charset="0"/>
                <a:cs typeface="Open Sans" panose="020B0606030504020204" pitchFamily="34" charset="0"/>
              </a:rPr>
              <a:t>» используется для описания размещения детей и подростков вне их собственных семей. Целью является предоставление альтернативных мест проживания для детей и подростков, которые временно или постоянно не могут жить со своими родителями. Для этого существует множество различных форм. Основными формами являются помещение в другую семью (круглосуточный присмотр) (см. слайд 2.3.3.2) как семейная форма внешнего устройства, и институциональные формы помещения </a:t>
            </a:r>
            <a:r>
              <a:rPr lang="ru-RU" sz="1100" b="1" dirty="0">
                <a:latin typeface="Open Sans" panose="020B0606030504020204" pitchFamily="34" charset="0"/>
                <a:ea typeface="Open Sans" panose="020B0606030504020204" pitchFamily="34" charset="0"/>
                <a:cs typeface="Open Sans" panose="020B0606030504020204" pitchFamily="34" charset="0"/>
              </a:rPr>
              <a:t>в приюты или другие учреждения сопровождаемого проживания</a:t>
            </a:r>
            <a:r>
              <a:rPr lang="ru-RU" sz="1100" dirty="0">
                <a:latin typeface="Open Sans" panose="020B0606030504020204" pitchFamily="34" charset="0"/>
                <a:ea typeface="Open Sans" panose="020B0606030504020204" pitchFamily="34" charset="0"/>
                <a:cs typeface="Open Sans" panose="020B0606030504020204" pitchFamily="34" charset="0"/>
              </a:rPr>
              <a:t> (см. слайд 2.3.3.3).</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Кроме того, на практике, особенно в контексте § 27 абз. 2 (см. выше), сложилось большое разнообразие иных форм, не стандартизированных в законе, в основном под общим термином «</a:t>
            </a:r>
            <a:r>
              <a:rPr lang="ru-RU" sz="1100" b="1" dirty="0">
                <a:latin typeface="Open Sans" panose="020B0606030504020204" pitchFamily="34" charset="0"/>
                <a:ea typeface="Open Sans" panose="020B0606030504020204" pitchFamily="34" charset="0"/>
                <a:cs typeface="Open Sans" panose="020B0606030504020204" pitchFamily="34" charset="0"/>
              </a:rPr>
              <a:t>гибкая помощь</a:t>
            </a:r>
            <a:r>
              <a:rPr lang="ru-RU" sz="1100" dirty="0">
                <a:latin typeface="Open Sans" panose="020B0606030504020204" pitchFamily="34" charset="0"/>
                <a:ea typeface="Open Sans" panose="020B0606030504020204" pitchFamily="34" charset="0"/>
                <a:cs typeface="Open Sans" panose="020B0606030504020204" pitchFamily="34" charset="0"/>
              </a:rPr>
              <a:t>», которые находятся между стандартными формами, упомянутыми выше, и пытаются разработать и реализовать помощь детям и подросткам (и их родителям) в соответствии с их конкретными проблемными ситуациями, используя индивидуальные приоритеты и комбинации.  В контексте практической реализации на местном уровне часто возникают проблемы разграничения и дублирования видов помощи.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Помощь в воспитании должна предоставляться и разрабатываться в соответствии с потребностями. Поэтому всегда возможно сочетание различных подходов к оказанию помощи (§ 27 абз. 2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Albus, Stefanie (2010): Die Erzieherischen Hilfen, in: </a:t>
            </a:r>
            <a:r>
              <a:rPr lang="de-DE" sz="1100" dirty="0" err="1">
                <a:latin typeface="Open Sans" panose="020B0606030504020204" pitchFamily="34" charset="0"/>
                <a:ea typeface="Open Sans" panose="020B0606030504020204" pitchFamily="34" charset="0"/>
                <a:cs typeface="Open Sans" panose="020B0606030504020204" pitchFamily="34" charset="0"/>
              </a:rPr>
              <a:t>Thole</a:t>
            </a:r>
            <a:r>
              <a:rPr lang="de-DE" sz="1100" dirty="0">
                <a:latin typeface="Open Sans" panose="020B0606030504020204" pitchFamily="34" charset="0"/>
                <a:ea typeface="Open Sans" panose="020B0606030504020204" pitchFamily="34" charset="0"/>
                <a:cs typeface="Open Sans" panose="020B0606030504020204" pitchFamily="34" charset="0"/>
              </a:rPr>
              <a:t>, Werner (Hrsg.), Grundriss Soziale Arbeit, Wiesbaden, S. 477−482.</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Moch</a:t>
            </a:r>
            <a:r>
              <a:rPr lang="de-DE" sz="1100" dirty="0">
                <a:latin typeface="Open Sans" panose="020B0606030504020204" pitchFamily="34" charset="0"/>
                <a:ea typeface="Open Sans" panose="020B0606030504020204" pitchFamily="34" charset="0"/>
                <a:cs typeface="Open Sans" panose="020B0606030504020204" pitchFamily="34" charset="0"/>
              </a:rPr>
              <a:t>, Matthias (2018): Hilfen zur Erziehung, in: Otto, Hans-Uwe/Thiersch, Hans/Treptow, Rainer/Ziegler, Holger (Hrsg.), Handbuch Soziale Arbeit, 6. Aufl., München, S. 632−645.</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Richter, Martina (2018): Handlungsfeld Hilfen zur Erziehung, in: Böllert, Karin (Hrsg.), Kompendium Kinder- und Jugendhilfe, Wiesbaden, S. 825−840.</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53</a:t>
            </a:fld>
            <a:endParaRPr lang="de-DE" dirty="0"/>
          </a:p>
        </p:txBody>
      </p:sp>
    </p:spTree>
    <p:extLst>
      <p:ext uri="{BB962C8B-B14F-4D97-AF65-F5344CB8AC3E}">
        <p14:creationId xmlns:p14="http://schemas.microsoft.com/office/powerpoint/2010/main" val="33973684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623520" cy="13708955"/>
          </a:xfrm>
        </p:spPr>
        <p:txBody>
          <a:bodyPr/>
          <a:lstStyle/>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Амбулаторная помощь в воспитании </a:t>
            </a:r>
            <a:r>
              <a:rPr lang="ru-RU" sz="1100" dirty="0">
                <a:latin typeface="Open Sans" panose="020B0606030504020204" pitchFamily="34" charset="0"/>
                <a:ea typeface="Open Sans" panose="020B0606030504020204" pitchFamily="34" charset="0"/>
                <a:cs typeface="Open Sans" panose="020B0606030504020204" pitchFamily="34" charset="0"/>
              </a:rPr>
              <a:t>- это социально-педагогическая помощь детям, подросткам, молодым взрослым и их родителям, при которой молодые люди сохраняют свое место проживания (обычно в семье), а помощь направлена на преодоление проблем именно в том месте, где они живут.  Амбулаторная помощь включает в себя, в частности: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76250" algn="l"/>
              </a:tabLst>
            </a:pPr>
            <a:r>
              <a:rPr lang="ru-RU" sz="1100" dirty="0">
                <a:latin typeface="Open Sans" panose="020B0606030504020204" pitchFamily="34" charset="0"/>
                <a:ea typeface="Open Sans" panose="020B0606030504020204" pitchFamily="34" charset="0"/>
                <a:cs typeface="Open Sans" panose="020B0606030504020204" pitchFamily="34" charset="0"/>
              </a:rPr>
              <a:t>консультации по вопросам воспитания (§ 28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76250" algn="l"/>
              </a:tabLst>
            </a:pPr>
            <a:r>
              <a:rPr lang="ru-RU" sz="1100" dirty="0">
                <a:latin typeface="Open Sans" panose="020B0606030504020204" pitchFamily="34" charset="0"/>
                <a:ea typeface="Open Sans" panose="020B0606030504020204" pitchFamily="34" charset="0"/>
                <a:cs typeface="Open Sans" panose="020B0606030504020204" pitchFamily="34" charset="0"/>
              </a:rPr>
              <a:t>работу в социальной группе (§ 29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76250" algn="l"/>
              </a:tabLst>
            </a:pPr>
            <a:r>
              <a:rPr lang="ru-RU" sz="1100" dirty="0">
                <a:latin typeface="Open Sans" panose="020B0606030504020204" pitchFamily="34" charset="0"/>
                <a:ea typeface="Open Sans" panose="020B0606030504020204" pitchFamily="34" charset="0"/>
                <a:cs typeface="Open Sans" panose="020B0606030504020204" pitchFamily="34" charset="0"/>
              </a:rPr>
              <a:t>работа со специалистом по воспитанию и специалистом по социальному сопровождению (§ 30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76250" algn="l"/>
              </a:tabLst>
            </a:pPr>
            <a:r>
              <a:rPr lang="ru-RU" sz="1100" dirty="0">
                <a:latin typeface="Open Sans" panose="020B0606030504020204" pitchFamily="34" charset="0"/>
                <a:ea typeface="Open Sans" panose="020B0606030504020204" pitchFamily="34" charset="0"/>
                <a:cs typeface="Open Sans" panose="020B0606030504020204" pitchFamily="34" charset="0"/>
              </a:rPr>
              <a:t>Социально-педагогическую помощь семье (§ 31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Частично стационарная помощь в воспитании </a:t>
            </a:r>
            <a:r>
              <a:rPr lang="ru-RU" sz="1100" dirty="0">
                <a:latin typeface="Open Sans" panose="020B0606030504020204" pitchFamily="34" charset="0"/>
                <a:ea typeface="Open Sans" panose="020B0606030504020204" pitchFamily="34" charset="0"/>
                <a:cs typeface="Open Sans" panose="020B0606030504020204" pitchFamily="34" charset="0"/>
              </a:rPr>
              <a:t>также осуществляется частично по месту жительства. Дети находятся в определенном учреждении только в дневное время. Такими формами являются: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76250" algn="l"/>
              </a:tabLst>
            </a:pPr>
            <a:r>
              <a:rPr lang="ru-RU" sz="1100" dirty="0">
                <a:latin typeface="Open Sans" panose="020B0606030504020204" pitchFamily="34" charset="0"/>
                <a:ea typeface="Open Sans" panose="020B0606030504020204" pitchFamily="34" charset="0"/>
                <a:cs typeface="Open Sans" panose="020B0606030504020204" pitchFamily="34" charset="0"/>
              </a:rPr>
              <a:t>Воспитание в дневной группе (§ 32 Социального кодекса VIII) или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476250" algn="l"/>
              </a:tabLst>
            </a:pPr>
            <a:r>
              <a:rPr lang="ru-RU" sz="1100" dirty="0">
                <a:latin typeface="Open Sans" panose="020B0606030504020204" pitchFamily="34" charset="0"/>
                <a:ea typeface="Open Sans" panose="020B0606030504020204" pitchFamily="34" charset="0"/>
                <a:cs typeface="Open Sans" panose="020B0606030504020204" pitchFamily="34" charset="0"/>
              </a:rPr>
              <a:t>Воспитание в подходящей форме семейного присмотра (§ 32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Помимо этих основных форм амбулаторной/частично стационарной помощи по воспитанию, на практике могут быть разработаны и другие предложения, которые имеют смысл и необходимы в соответствии с планированием помощи («помощь согласно § 27 абз. 2 Социального кодекса VIII» или «интенсивная социально-педагогическая индивидуальная поддержка» согласно § 35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Амбулаторная помощь предоставляется бесплатно. За частично стационарную помощь могут взиматься взносы (§ 91 абз. 2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Консультации по вопросам воспитания </a:t>
            </a:r>
            <a:r>
              <a:rPr lang="ru-RU" sz="1100" dirty="0">
                <a:latin typeface="Open Sans" panose="020B0606030504020204" pitchFamily="34" charset="0"/>
                <a:ea typeface="Open Sans" panose="020B0606030504020204" pitchFamily="34" charset="0"/>
                <a:cs typeface="Open Sans" panose="020B0606030504020204" pitchFamily="34" charset="0"/>
              </a:rPr>
              <a:t>(Раздел 28 Книги VIII Социального кодекса) составляют наибольшую долю помощи в области воспитания. В 2019 году было проведено около 480 000 консультаций, т.е. почти 40 процентов всех мер помощи в воспитании. В основном консультации проводятся в консультационных центрах, но также могут быть предложены в социальном пространстве или помещениях, связанных с образом жизни конкретных людей.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Работа в социальных группах </a:t>
            </a:r>
            <a:r>
              <a:rPr lang="ru-RU" sz="1100" dirty="0">
                <a:latin typeface="Open Sans" panose="020B0606030504020204" pitchFamily="34" charset="0"/>
                <a:ea typeface="Open Sans" panose="020B0606030504020204" pitchFamily="34" charset="0"/>
                <a:cs typeface="Open Sans" panose="020B0606030504020204" pitchFamily="34" charset="0"/>
              </a:rPr>
              <a:t>(§ 29 Социального кодекса VIII) -  довольно мало используемая форма помощи, насчитывающая около 17 000 случаев помощи. Она также может быть предложена в социальном пространстве или на территории учреждений.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Специалисты по воспитанию и специалисты по социальному сопровождению </a:t>
            </a:r>
            <a:r>
              <a:rPr lang="ru-RU" sz="1100" dirty="0">
                <a:latin typeface="Open Sans" panose="020B0606030504020204" pitchFamily="34" charset="0"/>
                <a:ea typeface="Open Sans" panose="020B0606030504020204" pitchFamily="34" charset="0"/>
                <a:cs typeface="Open Sans" panose="020B0606030504020204" pitchFamily="34" charset="0"/>
              </a:rPr>
              <a:t>(§ 30 Социального кодекса VIII) - это индивидуальная помощь детям и подросткам, находящимся в трудной жизненной ситуации. Такие специалисты могут стать важной поддержкой, например, для детей, родители которых имеют психические нарушения или находятся в заключении, для детей, переживших домашнее насилие, или для прояснения перспектив после длительного пребывания в стационаре, например, в психиатрических учреждениях. В 2019 году количество случаев предоставления этой формы помощи составило 71 500.</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Социально-педагогическая помощь семье </a:t>
            </a:r>
            <a:r>
              <a:rPr lang="ru-RU" sz="1100" dirty="0">
                <a:latin typeface="Open Sans" panose="020B0606030504020204" pitchFamily="34" charset="0"/>
                <a:ea typeface="Open Sans" panose="020B0606030504020204" pitchFamily="34" charset="0"/>
                <a:cs typeface="Open Sans" panose="020B0606030504020204" pitchFamily="34" charset="0"/>
              </a:rPr>
              <a:t>(§ 31 Социального кодекса VIII) охватила 257 392 подростков в 132 764 семьях, т.е. 20 процентов случаев предоставления помощи в воспитании. Близость этой формы помощи к жизненному миру конкретных людей содержит большой потенциал благодаря ежедневной поддержке семей и их членов. Однако при непрофессиональном подходе такая форма помощи таит в себе ряд опасностей, например, неуместное вторжение в частную сферу семьи, неумелое обращение с интимной информацией, разрушающее доверие, или неявные меры контроля, которые возлагаются на специалистов, особенно в контексте защиты детей. Поэтому с профессиональной точки зрения уважение к соответствующей самобытной семейной культуре и защита доверительных отношений являются фундаментальными предпосылками для такой помощи семьям.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Интенсивная индивидуальная социально-педагогическая поддержка </a:t>
            </a:r>
            <a:r>
              <a:rPr lang="ru-RU" sz="1100" dirty="0">
                <a:latin typeface="Open Sans" panose="020B0606030504020204" pitchFamily="34" charset="0"/>
                <a:ea typeface="Open Sans" panose="020B0606030504020204" pitchFamily="34" charset="0"/>
                <a:cs typeface="Open Sans" panose="020B0606030504020204" pitchFamily="34" charset="0"/>
              </a:rPr>
              <a:t>(§ 35 Социального кодекса VIII) - форма помощи, которая может быть оказана в различных условиях. Часто это более трудоемкий и, соответственно, более дорогой вариант амбулаторной или стационарной помощи. В 2019 году такая форма амбулаторной помощи была оказана примерно в 5300 случаях.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Положение статьи 27 (2) Книги VIII Социального кодекса о том, что помощь должна предоставляться только «в частности» в соответствии со статьями 28-35 Книги VIII Социального кодекса, также дает возможность Ведомствам по делам молодежи разрабатывать и предоставлять специальную помощь в соответствии с конкретным случаем. Такая помощь называется «гибкой помощью в соответствии с § 27 (2) книги VIII Социального кодекса». В 2019 году такая помощь была оказана около 71 000 случаях.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Обучение жизни в социуме, помощь в школьном обучении и работа с родителями — это то, на что направлена работа дневных групп и (гораздо реже) конкретных интенсивных форм каждодневной работы с семьями (§ 32 Социального кодекса VIII). Она представляет собой интенсивную форму сопровождения, направленную на то, чтобы избежать изъятия детей из семьи (помещение детей в патронатные семьи или учреждения). Дети или подростки остаются в своих семьях, но в будние дни о них заботятся либо в соответствующем учреждении, либо в функционирующей надлежащим образом патронатной семье. 24 000 случаев получения такой помощи составляют лишь относительно небольшую долю всех случаев получения помощи в 2019 году.</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Freigang, W. (2016): Ambulante und teilstationäre Erziehungshilfen, in: Schröer, Wolfgang/Struck, Norbert/ Wolff, Mechthild (Hrsg.), Handbuch Kinder- und Jugendhilfe, 2. Auflage, Weinheim u. Basel, S. 832−851.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(2020): Statistiken der Kinder- und Jugendhilfe - Erzieherische Hilfe, Eingliederungshilfe für seelisch behinderte junge Menschen, Hilfe für junge Volljährige 2019;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https://www.destatis.de/DE/Themen/Gesellschaft-Umwelt/Soziales/Kinderhilfe-Jugendhilfe/Publikationen/Downloads-Kinder-und-Jugendhilfe/erzieherische-hilfe-5225112197004.pdf?__blob=publicationFile</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54</a:t>
            </a:fld>
            <a:endParaRPr lang="de-DE"/>
          </a:p>
        </p:txBody>
      </p:sp>
    </p:spTree>
    <p:extLst>
      <p:ext uri="{BB962C8B-B14F-4D97-AF65-F5344CB8AC3E}">
        <p14:creationId xmlns:p14="http://schemas.microsoft.com/office/powerpoint/2010/main" val="26911214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5005099"/>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Патронат (также называемый попечительством в семье) - традиционная форма воспитания вне родительского дома. Попечительство в семье в соответствии с § 33 Книги VIII Социального кодекса является формой помощи в воспитании, для которой должны быть выполнены требования § 27 Книги VIII Социального кодекса (помощь в воспитании). Однако он также используется для детей и подростков, которым определяется место проживания в соответствии с § 35a Социального кодекса VIII (помощь детям/подросткам с психическими нарушениями) или согласно § 41 Социального кодекса VIII (помощь молодым взрослым).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Как правило, патронатные семьи — это семьи, которые либо воспитывают детей своих родственников, либо принимают в свою семью чужих детей/подростков по гуманистическим или социальным причинам. Специальной подготовки патронатным родителям не требуется - за исключением особо интенсивных форм семейной заботы. Ведомство по делам молодежи обязано проверять соответствующую пригодность патронатных семей. Набором, обучением, поддержкой и консультированием патронатных родителей в основном занимаются специализированные (профессиональные) службы при Управлении по делам молодежи или независимые организаторы. На одного специалиста должно приходиться не более 25 патронатных семей.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Более интенсивные формы патроната должны быть предусмотрены для полной заботы о детях или подростках с особо слабым развитием (профессиональные детские центры, патронатные воспитательные дома).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Патронатные семьи получают пособие на содержание принятых в семью детей/подростков, которое покрывает материальные расходы, связанные с присмотром, а также (минимальную) не облагаемую налогом единовременную компенсацию. Однако в специальных патронатных семьях для детей с особыми потребностями в уходе в каждом конкретном случае часто выплачивается более высокая финансовая сумма на материальные расходы и оплату помощи в воспитании.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Передача детей на полное патронатное воспитание основана на «открытой» концепции семьи. Поэтому службы по делам молодежи не должны руководствоваться моделью традиционной семьи при подборе патронатных воспитателей и также должны принимать во внимание неженатые пары, зарегистрированные гражданские партнерства, частных лиц, лиц, проживающих в расширенных и иных домашних сообществах, если они обеспечивают перспективы успешной воспитательной работы для данного конкретного патронатного ребенка.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Для соответствующих детей и подростков, их родных и приемных семей решающее значение имеет то, какая перспектива связана с такой формой размещения. § 33 указывает на решающее различие: патронатная семья может «обеспечивать или ограниченную по времени помощь в воспитании, или постоянную форму жизни».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Временный патронат</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b="1" dirty="0">
                <a:latin typeface="Open Sans" panose="020B0606030504020204" pitchFamily="34" charset="0"/>
                <a:ea typeface="Open Sans" panose="020B0606030504020204" pitchFamily="34" charset="0"/>
                <a:cs typeface="Open Sans" panose="020B0606030504020204" pitchFamily="34" charset="0"/>
              </a:rPr>
              <a:t>краткосрочное</a:t>
            </a:r>
            <a:r>
              <a:rPr lang="ru-RU" sz="1100" dirty="0">
                <a:latin typeface="Open Sans" panose="020B0606030504020204" pitchFamily="34" charset="0"/>
                <a:ea typeface="Open Sans" panose="020B0606030504020204" pitchFamily="34" charset="0"/>
                <a:cs typeface="Open Sans" panose="020B0606030504020204" pitchFamily="34" charset="0"/>
              </a:rPr>
              <a:t> принятие в семью в случае временного отсутствия родителей, гарантирующее жизнеобеспечение и воспитание ребенка.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Постоянный патронат</a:t>
            </a:r>
            <a:r>
              <a:rPr lang="ru-RU" sz="1100" dirty="0">
                <a:latin typeface="Open Sans" panose="020B0606030504020204" pitchFamily="34" charset="0"/>
                <a:ea typeface="Open Sans" panose="020B0606030504020204" pitchFamily="34" charset="0"/>
                <a:cs typeface="Open Sans" panose="020B0606030504020204" pitchFamily="34" charset="0"/>
              </a:rPr>
              <a:t>: попечительские отношения, рассчитанные на непрерывность, при которых несовершеннолетние помещаются в патронатную семью на постоянной основе.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Закон об укреплении социализации детей и молодежи (KJSG) от 2021 года в статье 1632(4) Гражданского кодекса (BGB) создал возможность для издания судебного постановления – в служебном порядке или по просьбе патронатного воспитателя – о том, что пребывание с патронатным воспитателем является постоянным, если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200"/>
              <a:buFont typeface="+mj-lt"/>
              <a:buAutoNum type="arabicPeriod"/>
              <a:tabLst>
                <a:tab pos="455930" algn="l"/>
                <a:tab pos="457835" algn="l"/>
              </a:tabLst>
            </a:pPr>
            <a:r>
              <a:rPr lang="ru-RU" sz="1100" dirty="0">
                <a:latin typeface="Open Sans" panose="020B0606030504020204" pitchFamily="34" charset="0"/>
                <a:ea typeface="Open Sans" panose="020B0606030504020204" pitchFamily="34" charset="0"/>
                <a:cs typeface="Open Sans" panose="020B0606030504020204" pitchFamily="34" charset="0"/>
              </a:rPr>
              <a:t>«... в сроки, соответствующие развитию ребенка,</a:t>
            </a:r>
            <a:br>
              <a:rPr lang="ru-RU" sz="1100" dirty="0">
                <a:latin typeface="Open Sans" panose="020B0606030504020204" pitchFamily="34" charset="0"/>
                <a:ea typeface="Open Sans" panose="020B0606030504020204" pitchFamily="34" charset="0"/>
                <a:cs typeface="Open Sans" panose="020B0606030504020204" pitchFamily="34" charset="0"/>
              </a:rPr>
            </a:br>
            <a:r>
              <a:rPr lang="ru-RU" sz="1100" dirty="0">
                <a:latin typeface="Open Sans" panose="020B0606030504020204" pitchFamily="34" charset="0"/>
                <a:ea typeface="Open Sans" panose="020B0606030504020204" pitchFamily="34" charset="0"/>
                <a:cs typeface="Open Sans" panose="020B0606030504020204" pitchFamily="34" charset="0"/>
              </a:rPr>
              <a:t>несмотря на предоставление соответствующих консультаций и мер поддержки, ситуация с воспитанием родителями в долгосрочной перспективе не улучшилась, и такое улучшение маловероятно в будущем» 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just">
              <a:spcAft>
                <a:spcPts val="600"/>
              </a:spcAft>
              <a:buClr>
                <a:srgbClr val="000000"/>
              </a:buClr>
              <a:buSzPts val="1200"/>
              <a:buFont typeface="+mj-lt"/>
              <a:buAutoNum type="arabicPeriod"/>
              <a:tabLst>
                <a:tab pos="461010" algn="l"/>
                <a:tab pos="463550" algn="l"/>
              </a:tabLst>
            </a:pPr>
            <a:r>
              <a:rPr lang="ru-RU" sz="1100" dirty="0">
                <a:latin typeface="Open Sans" panose="020B0606030504020204" pitchFamily="34" charset="0"/>
                <a:ea typeface="Open Sans" panose="020B0606030504020204" pitchFamily="34" charset="0"/>
                <a:cs typeface="Open Sans" panose="020B0606030504020204" pitchFamily="34" charset="0"/>
              </a:rPr>
              <a:t>«... издание постановления необходимо для благополучия ребенка».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Однако такое постановление должно быть «отменено по требованию родителей, если возвращение ребенка от патронатного воспитателя не угрожает благополучию ребенка» (§ 1696 абз. 3 BGB).</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Родители, чьи дети находятся в патронатных семьях или учреждениях, имеют право на консультации и поддержку, а также на содействие развитию отношений со своим ребенком (§ 37 абз. 1 Социального кодекса VIII). Соответственно,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патронатные воспитатели также имеют право на консультации и поддержку (§ 37a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2019 году число случаев </a:t>
            </a:r>
            <a:r>
              <a:rPr lang="ru-RU" sz="1100" dirty="0" err="1">
                <a:latin typeface="Open Sans" panose="020B0606030504020204" pitchFamily="34" charset="0"/>
                <a:ea typeface="Open Sans" panose="020B0606030504020204" pitchFamily="34" charset="0"/>
                <a:cs typeface="Open Sans" panose="020B0606030504020204" pitchFamily="34" charset="0"/>
              </a:rPr>
              <a:t>полнодневного</a:t>
            </a:r>
            <a:r>
              <a:rPr lang="ru-RU" sz="1100" dirty="0">
                <a:latin typeface="Open Sans" panose="020B0606030504020204" pitchFamily="34" charset="0"/>
                <a:ea typeface="Open Sans" panose="020B0606030504020204" pitchFamily="34" charset="0"/>
                <a:cs typeface="Open Sans" panose="020B0606030504020204" pitchFamily="34" charset="0"/>
              </a:rPr>
              <a:t> патронатного воспитания составило 15 362, включая 1 904 случаев патронатного воспитания, при которых изменилась лишь ответственность государственного ведомства. В 3 905 случаях помощь в воспитании была оказана родственниками. В 2019 году в общей сложности 91 176 подростков (по состоянию на 31.12., включая случаи завершенной в этом году помощи) жили в патронатных семьях в соответствии с разделом 33 книги VIII Социального кодекса.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Blandow</a:t>
            </a:r>
            <a:r>
              <a:rPr lang="de-DE" sz="1100" dirty="0">
                <a:latin typeface="Open Sans" panose="020B0606030504020204" pitchFamily="34" charset="0"/>
                <a:ea typeface="Open Sans" panose="020B0606030504020204" pitchFamily="34" charset="0"/>
                <a:cs typeface="Open Sans" panose="020B0606030504020204" pitchFamily="34" charset="0"/>
              </a:rPr>
              <a:t>, Jürgen (2004): Pflegekinder und ihre Familien - Geschichte, Situation und Perspektiven des Pflegekinderwesens, Weinheim.</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Kindler, Heinz/</a:t>
            </a:r>
            <a:r>
              <a:rPr lang="de-DE" sz="1100" dirty="0" err="1">
                <a:latin typeface="Open Sans" panose="020B0606030504020204" pitchFamily="34" charset="0"/>
                <a:ea typeface="Open Sans" panose="020B0606030504020204" pitchFamily="34" charset="0"/>
                <a:cs typeface="Open Sans" panose="020B0606030504020204" pitchFamily="34" charset="0"/>
              </a:rPr>
              <a:t>Helming</a:t>
            </a:r>
            <a:r>
              <a:rPr lang="de-DE" sz="1100" dirty="0">
                <a:latin typeface="Open Sans" panose="020B0606030504020204" pitchFamily="34" charset="0"/>
                <a:ea typeface="Open Sans" panose="020B0606030504020204" pitchFamily="34" charset="0"/>
                <a:cs typeface="Open Sans" panose="020B0606030504020204" pitchFamily="34" charset="0"/>
              </a:rPr>
              <a:t>, Elisabeth/</a:t>
            </a:r>
            <a:r>
              <a:rPr lang="de-DE" sz="1100" dirty="0" err="1">
                <a:latin typeface="Open Sans" panose="020B0606030504020204" pitchFamily="34" charset="0"/>
                <a:ea typeface="Open Sans" panose="020B0606030504020204" pitchFamily="34" charset="0"/>
                <a:cs typeface="Open Sans" panose="020B0606030504020204" pitchFamily="34" charset="0"/>
              </a:rPr>
              <a:t>Meysen</a:t>
            </a:r>
            <a:r>
              <a:rPr lang="de-DE" sz="1100" dirty="0">
                <a:latin typeface="Open Sans" panose="020B0606030504020204" pitchFamily="34" charset="0"/>
                <a:ea typeface="Open Sans" panose="020B0606030504020204" pitchFamily="34" charset="0"/>
                <a:cs typeface="Open Sans" panose="020B0606030504020204" pitchFamily="34" charset="0"/>
              </a:rPr>
              <a:t>, Thomas u. a. (Hrsg.) (2010) Handbuch Pflegekinderhilfe, München.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Webseite „Dialogforum Pflegekinderhilfe“ der Internationalen Gesellschaft für erzieherische Hilfen (</a:t>
            </a:r>
            <a:r>
              <a:rPr lang="de-DE" sz="1100" dirty="0" err="1">
                <a:latin typeface="Open Sans" panose="020B0606030504020204" pitchFamily="34" charset="0"/>
                <a:ea typeface="Open Sans" panose="020B0606030504020204" pitchFamily="34" charset="0"/>
                <a:cs typeface="Open Sans" panose="020B0606030504020204" pitchFamily="34" charset="0"/>
              </a:rPr>
              <a:t>IGfH</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https://www.dialogforum-pflegekinderhilfe.de/</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p:txBody>
      </p:sp>
      <p:sp>
        <p:nvSpPr>
          <p:cNvPr id="4" name="Foliennummernplatzhalter 3"/>
          <p:cNvSpPr>
            <a:spLocks noGrp="1"/>
          </p:cNvSpPr>
          <p:nvPr>
            <p:ph type="sldNum" sz="quarter" idx="10"/>
          </p:nvPr>
        </p:nvSpPr>
        <p:spPr/>
        <p:txBody>
          <a:bodyPr/>
          <a:lstStyle/>
          <a:p>
            <a:fld id="{178ACBB0-B8BD-7243-B5CA-EEE1A71994D0}" type="slidenum">
              <a:rPr lang="de-DE" smtClean="0"/>
              <a:t>55</a:t>
            </a:fld>
            <a:endParaRPr lang="de-DE"/>
          </a:p>
        </p:txBody>
      </p:sp>
    </p:spTree>
    <p:extLst>
      <p:ext uri="{BB962C8B-B14F-4D97-AF65-F5344CB8AC3E}">
        <p14:creationId xmlns:p14="http://schemas.microsoft.com/office/powerpoint/2010/main" val="16300871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6373251"/>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Помощь в воспитании в доме для несовершеннолетних или ином учреждении, оказывающем помощь в проживании, является стационарной помощью в учреждении, которая может иметь три различные цели согласно § 34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200"/>
              <a:buFont typeface="Wingdings" panose="05000000000000000000" pitchFamily="2" charset="2"/>
              <a:buChar char="Ø"/>
              <a:tabLst>
                <a:tab pos="469900" algn="l"/>
              </a:tabLst>
            </a:pPr>
            <a:r>
              <a:rPr lang="ru-RU" sz="1100" dirty="0">
                <a:latin typeface="Open Sans" panose="020B0606030504020204" pitchFamily="34" charset="0"/>
                <a:ea typeface="Open Sans" panose="020B0606030504020204" pitchFamily="34" charset="0"/>
                <a:cs typeface="Open Sans" panose="020B0606030504020204" pitchFamily="34" charset="0"/>
              </a:rPr>
              <a:t>возвращение в семью,</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200"/>
              <a:buFont typeface="Wingdings" panose="05000000000000000000" pitchFamily="2" charset="2"/>
              <a:buChar char="Ø"/>
              <a:tabLst>
                <a:tab pos="469900" algn="l"/>
              </a:tabLst>
            </a:pPr>
            <a:r>
              <a:rPr lang="ru-RU" sz="1100" dirty="0">
                <a:latin typeface="Open Sans" panose="020B0606030504020204" pitchFamily="34" charset="0"/>
                <a:ea typeface="Open Sans" panose="020B0606030504020204" pitchFamily="34" charset="0"/>
                <a:cs typeface="Open Sans" panose="020B0606030504020204" pitchFamily="34" charset="0"/>
              </a:rPr>
              <a:t>подготовка к обучению в другой семье или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200"/>
              <a:buFont typeface="Wingdings" panose="05000000000000000000" pitchFamily="2" charset="2"/>
              <a:buChar char="Ø"/>
              <a:tabLst>
                <a:tab pos="469900" algn="l"/>
              </a:tabLst>
            </a:pPr>
            <a:r>
              <a:rPr lang="ru-RU" sz="1100" dirty="0">
                <a:latin typeface="Open Sans" panose="020B0606030504020204" pitchFamily="34" charset="0"/>
                <a:ea typeface="Open Sans" panose="020B0606030504020204" pitchFamily="34" charset="0"/>
                <a:cs typeface="Open Sans" panose="020B0606030504020204" pitchFamily="34" charset="0"/>
              </a:rPr>
              <a:t>форма проживания, рассчитанная на более длительный период времени и предназначенная для подготовки к самостоятельной жизни.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Родители, чьи дети были переданы на воспитание, имеют право на консультации и поддержку, а также на содействие развитию отношений со своим ребенком. Консультации и поддержка направлены на улучшение условий развития, участия или воспитания в семье происхождения в разумный период времени с учетом уровня развития ребенка или подростка до такой степени, чтобы они могли снова сами воспитывать своего ребенка или подростка. Если в течение этого периода не удается добиться устойчивого улучшения условий, то консультирование и поддержка родителей, а также развитие их отношений с ребенком служат для выработки и принятия другого решения, направленного на благополучие ребенка или подростка и их долгосрочные жизненные перспективы. (§ 37 абз. 1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Существует множество причин, по которым подростки оказываются в патронатной семье или вынуждены жить в приютах или других институциональных учреждениях иной формы. Причины, наиболее часто упоминаемые в статистике помощи детям и подросткам, следующие: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200"/>
              <a:buFont typeface="Wingdings" panose="05000000000000000000" pitchFamily="2" charset="2"/>
              <a:buChar char="Ø"/>
              <a:tabLst>
                <a:tab pos="482600" algn="l"/>
              </a:tabLst>
            </a:pPr>
            <a:r>
              <a:rPr lang="ru-RU" sz="1100" dirty="0">
                <a:latin typeface="Open Sans" panose="020B0606030504020204" pitchFamily="34" charset="0"/>
                <a:ea typeface="Open Sans" panose="020B0606030504020204" pitchFamily="34" charset="0"/>
                <a:cs typeface="Open Sans" panose="020B0606030504020204" pitchFamily="34" charset="0"/>
              </a:rPr>
              <a:t>ограниченные воспитательные навыки родителей/опекунов,</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200"/>
              <a:buFont typeface="Wingdings" panose="05000000000000000000" pitchFamily="2" charset="2"/>
              <a:buChar char="Ø"/>
              <a:tabLst>
                <a:tab pos="482600" algn="l"/>
              </a:tabLst>
            </a:pPr>
            <a:r>
              <a:rPr lang="ru-RU" sz="1100" dirty="0">
                <a:latin typeface="Open Sans" panose="020B0606030504020204" pitchFamily="34" charset="0"/>
                <a:ea typeface="Open Sans" panose="020B0606030504020204" pitchFamily="34" charset="0"/>
                <a:cs typeface="Open Sans" panose="020B0606030504020204" pitchFamily="34" charset="0"/>
              </a:rPr>
              <a:t>недостаточная поддержка/уход/обеспечение молодых людей в семье 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200"/>
              <a:buFont typeface="Wingdings" panose="05000000000000000000" pitchFamily="2" charset="2"/>
              <a:buChar char="Ø"/>
              <a:tabLst>
                <a:tab pos="482600" algn="l"/>
              </a:tabLst>
            </a:pPr>
            <a:r>
              <a:rPr lang="ru-RU" sz="1100" dirty="0">
                <a:latin typeface="Open Sans" panose="020B0606030504020204" pitchFamily="34" charset="0"/>
                <a:ea typeface="Open Sans" panose="020B0606030504020204" pitchFamily="34" charset="0"/>
                <a:cs typeface="Open Sans" panose="020B0606030504020204" pitchFamily="34" charset="0"/>
              </a:rPr>
              <a:t>угроза благополучию ребенка.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2019 году в общей сложности около 136 000 подростков были помещены в интернатные учреждения на этом правовом основании.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Однако в рамках помощи детям и подросткам существуют и другие правовые основания и формы помощи, некоторые из которых предоставляются в стационарных учреждениях - например, помощь в социализации молодым людям с психическими отклонениями. Если учесть эти данные, то в общей сложности в этом году в стационарных учреждениях помощи детям и подросткам размещены около 165 000 молодых людей. Как и прежде, около 60 % ­находятся в многогрупповых учреждениях­, 36 % - в </a:t>
            </a:r>
            <a:r>
              <a:rPr lang="ru-RU" sz="1100" dirty="0" err="1">
                <a:latin typeface="Open Sans" panose="020B0606030504020204" pitchFamily="34" charset="0"/>
                <a:ea typeface="Open Sans" panose="020B0606030504020204" pitchFamily="34" charset="0"/>
                <a:cs typeface="Open Sans" panose="020B0606030504020204" pitchFamily="34" charset="0"/>
              </a:rPr>
              <a:t>одногрупповых</a:t>
            </a:r>
            <a:r>
              <a:rPr lang="ru-RU" sz="1100" dirty="0">
                <a:latin typeface="Open Sans" panose="020B0606030504020204" pitchFamily="34" charset="0"/>
                <a:ea typeface="Open Sans" panose="020B0606030504020204" pitchFamily="34" charset="0"/>
                <a:cs typeface="Open Sans" panose="020B0606030504020204" pitchFamily="34" charset="0"/>
              </a:rPr>
              <a:t> и 4 % - в собственных жилищах. В период с 2006 по 2018 год количество учреждений увеличилось на 87 % и достигло 12 400. 14-18-летние подростки составляют возрастное ядро интернатного воспитания. Однако за последние 10 лет также увеличилось количество случаев интернатного размещения детей, не достигших школьного возраста (2019: 6 300).</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Дети и подростки, помещенные в приюты, часто росли в неблагоприятных условиях: более 50 % семей подростков в приютах живут на государственные трансфертные выплаты; 40 % семей - одинокие родители. 70 % родителей-одиночек живут на государственные трансфертные выплаты. У 2 % подростков оба родителя умерли. Почти у половины детей и подростков миграционное прошлое, и почти для трети семейный язык не является немецким.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Девочки представлены во всех формах поддержки воспитания в меньшей степени. Только с наступлением половой зрелости девочки все чаще появляются в поле зрения учреждений и служб.</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Дети и подростки, находящиеся в таких учреждениях, часто заявляют, что термин «приют» больше не должен использоваться, и что в законе также должна быть использована другая формулировка.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Они сталкиваются с термином «приютский ребенок», который воспринимается ими как стигматизация.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Приюты и другие виды домов для несовершеннолетних должны получать лицензию (§ 45 Социального кодекса VIII), выдачу которой осуществляет Ведомство по делам молодежи (§ 85 абз. 2 № 6 Социального кодекса VIII). Необходимым условием для выдачи лицензии является, среди прочего, подтверждения наличия процедур рассмотрения жалоб и концепций защиты.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Государственное учреждение несет расходы на проживание (§§ 39, 40 в сочетании с § 91 абз. 5 Социального кодекса VIII). Родителей могут обязать участвовать в расходах из своих доходов. Размер взноса определяется в законодательном порядке (раздел 94, подраздел 5, книга VIII Социального кодекса). Подростки и молодые совершеннолетние должны вносить 25 % своего дохода на покрытие расходов - однако Ведомство по делам молодежи обладает определенной свободой действий в этом вопросе (статья 94(6) Социального кодекса VIII). При определении дохода не учитывается: доход от студенческой работы или стажировки с вознаграждением до 150 евро; доход от работы в период отпуска; доход от работы на общественных началах или 150 евро в месяц в рамках пособия на обучение.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Bundesarbeitsgemeinschaft der Landesjugendämter/Internationale Gesellschaft für erzieherische Hilfen (</a:t>
            </a:r>
            <a:r>
              <a:rPr lang="de-DE" sz="1100" dirty="0" err="1">
                <a:latin typeface="Open Sans" panose="020B0606030504020204" pitchFamily="34" charset="0"/>
                <a:ea typeface="Open Sans" panose="020B0606030504020204" pitchFamily="34" charset="0"/>
                <a:cs typeface="Open Sans" panose="020B0606030504020204" pitchFamily="34" charset="0"/>
              </a:rPr>
              <a:t>IGfH</a:t>
            </a:r>
            <a:r>
              <a:rPr lang="de-DE" sz="1100" dirty="0">
                <a:latin typeface="Open Sans" panose="020B0606030504020204" pitchFamily="34" charset="0"/>
                <a:ea typeface="Open Sans" panose="020B0606030504020204" pitchFamily="34" charset="0"/>
                <a:cs typeface="Open Sans" panose="020B0606030504020204" pitchFamily="34" charset="0"/>
              </a:rPr>
              <a:t>) (2018): Rechte haben – Recht kriegen. Ein Ratgeberhandbuch für Jugendliche in Erziehungshilfen, 3. Auflage, Weinheim</a:t>
            </a:r>
            <a:r>
              <a:rPr lang="de-DE" sz="1100" baseline="0" dirty="0">
                <a:latin typeface="Open Sans" panose="020B0606030504020204" pitchFamily="34" charset="0"/>
                <a:ea typeface="Open Sans" panose="020B0606030504020204" pitchFamily="34" charset="0"/>
                <a:cs typeface="Open Sans" panose="020B0606030504020204" pitchFamily="34" charset="0"/>
              </a:rPr>
              <a:t> u. </a:t>
            </a:r>
            <a:r>
              <a:rPr lang="de-DE" sz="1100" dirty="0">
                <a:latin typeface="Open Sans" panose="020B0606030504020204" pitchFamily="34" charset="0"/>
                <a:ea typeface="Open Sans" panose="020B0606030504020204" pitchFamily="34" charset="0"/>
                <a:cs typeface="Open Sans" panose="020B0606030504020204" pitchFamily="34" charset="0"/>
              </a:rPr>
              <a:t>Basel;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https://igfh.de/publikationen/fachbuecher/rechte-haben-recht-kriegen</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Tabel</a:t>
            </a:r>
            <a:r>
              <a:rPr lang="de-DE" sz="1100" dirty="0">
                <a:latin typeface="Open Sans" panose="020B0606030504020204" pitchFamily="34" charset="0"/>
                <a:ea typeface="Open Sans" panose="020B0606030504020204" pitchFamily="34" charset="0"/>
                <a:cs typeface="Open Sans" panose="020B0606030504020204" pitchFamily="34" charset="0"/>
              </a:rPr>
              <a:t>, Agathe (2020): Empirische Standortbestimmung der Heimerziehung, </a:t>
            </a:r>
            <a:r>
              <a:rPr lang="de-DE" sz="1100" dirty="0" err="1">
                <a:latin typeface="Open Sans" panose="020B0606030504020204" pitchFamily="34" charset="0"/>
                <a:ea typeface="Open Sans" panose="020B0606030504020204" pitchFamily="34" charset="0"/>
                <a:cs typeface="Open Sans" panose="020B0606030504020204" pitchFamily="34" charset="0"/>
              </a:rPr>
              <a:t>IGfH</a:t>
            </a:r>
            <a:r>
              <a:rPr lang="de-DE" sz="1100" dirty="0">
                <a:latin typeface="Open Sans" panose="020B0606030504020204" pitchFamily="34" charset="0"/>
                <a:ea typeface="Open Sans" panose="020B0606030504020204" pitchFamily="34" charset="0"/>
                <a:cs typeface="Open Sans" panose="020B0606030504020204" pitchFamily="34" charset="0"/>
              </a:rPr>
              <a:t>-Eigenverlag, Frankfurt/M. </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a:t>
            </a:r>
            <a:r>
              <a:rPr lang="de-DE" sz="1100" dirty="0" err="1">
                <a:latin typeface="Open Sans" panose="020B0606030504020204" pitchFamily="34" charset="0"/>
                <a:ea typeface="Open Sans" panose="020B0606030504020204" pitchFamily="34" charset="0"/>
                <a:cs typeface="Open Sans" panose="020B0606030504020204" pitchFamily="34" charset="0"/>
              </a:rPr>
              <a:t>Destatis</a:t>
            </a:r>
            <a:r>
              <a:rPr lang="de-DE" sz="1100" dirty="0">
                <a:latin typeface="Open Sans" panose="020B0606030504020204" pitchFamily="34" charset="0"/>
                <a:ea typeface="Open Sans" panose="020B0606030504020204" pitchFamily="34" charset="0"/>
                <a:cs typeface="Open Sans" panose="020B0606030504020204" pitchFamily="34" charset="0"/>
              </a:rPr>
              <a:t>) (2020): Statistiken der Kinder- und Jugendhilfe – Erzieherische Hilfen, Eingliederungshilfe für seelisch behinderte junge Menschen, Hilfen für junge Volljährige 2019, Wiesbaden;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https://www.destatis.de/DE/Themen/Gesellschaft-Umwelt/Soziales/Kinderhilfe-Jugendhilfe/Publikationen/Downloads-Kinder-und-Jugendhilfe/erzieherische-hilfe-5225112197004.pdf?__blob=publicationFile</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Zukunftsforum Heimerziehung, eine Initiative zur Weiterentwicklung der Heimerziehung, gefördert durch das Bundesministerium für Familien, Senioren, Frauen und Jugend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5"/>
              </a:rPr>
              <a:t>www.zukunftsforum-heimerziehung.de</a:t>
            </a:r>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56</a:t>
            </a:fld>
            <a:endParaRPr lang="de-DE"/>
          </a:p>
        </p:txBody>
      </p:sp>
    </p:spTree>
    <p:extLst>
      <p:ext uri="{BB962C8B-B14F-4D97-AF65-F5344CB8AC3E}">
        <p14:creationId xmlns:p14="http://schemas.microsoft.com/office/powerpoint/2010/main" val="4110477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0468595"/>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На рисунке показано только количество несовершеннолетних, получающих помощь в воспитании (§ 27 Социального кодекса VIII). Оно не включает в себя количество детей с психическими отклонениями (§ 35a Социального кодекса VIII) или большое количество молодых взрослых (§ 41 Социального кодекса VIII), которые представлены во всех формах получения помощи (особенно в разделе размещения вне семьи происхождения).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Распределение форм помощи иллюстрирует неоднородный спектр мер по оказанию помощи в воспитании несовершеннолетних в соответствии с §§ 27 и далее Книги VIII Социального кодекса, который не претерпел существенных изменений за последние годы. Текущее процентное распределение форм помощи при общем количестве 1 026 882 детей и подростков в возрасте до 18 лет и их семей, получивших поддержку в воспитании в 2019 году, указывает на количественную значимость консультаций по вопросам воспитания, которые составили 43 %, то есть большую часть всей помощи в области воспитания для лиц в возрасте до 18 лет. Безусловно, играет роль то, что за такой формой помощи родители и подростки могут обращаться напрямую, не запрашивая разрешения и финансирования со стороны ведомства по делам молодежи. (§ 36 a абз. 2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Что касается амбулаторной помощи, очевиден значительный перевес социально-педагогической помощи семье (СППС) в соответствии с разделом 31 книги VIII Социального кодекса. В 2019 году около 24 % несовершеннолетних, получающих помощь в воспитании, были охвачены этими семейно-ориентированными формами помощи. Далее со значительным отрывом следуют амбулаторная «помощь по § 27.2» и образовательная помощь в соответствии с § 30 Книги VIII Социального кодекса, на долю которых приходится 4 % всей воспитательной помощи. Напротив, доля работы в социальных группах (§ 29 Книги VIII Социального кодекса) и помощь специалистов по воспитанию (§ 30 Книги VIII Социального кодекса) была сравнительно небольшой в общем спектре форм помощи, составляя 1,6 % и 0,5 % соответственно.</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Стационарная помощь в рамках воспитания в дневной группе (§ 32 Социального кодекса VIII), а также помощь в виде интенсивной индивидуальной социально-педагогической поддержки (ISE) (§ 35 Социального кодекса VIII), которая включает как амбулаторную, так и стационарную помощь, были представлены в таком же небольшом масштабе.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2019 году чуть менее 18 % детей до 18 лет, получающих помощь в воспитании, были размещены в рамках стационарной помощи (согласно § 27 в сочетании с §§ 33, 34 Социального кодекса VIII и включая «помощь по § 27.2»). Чуть менее 9 % воспитывались в приютах (§ 34 Социального кодекса VIII) и 8 % - в патронатных семьях (§ 33 Социального кодекса VIII). На стационарную форму «помощь 27,2» пришлась незначительная доля - менее 1 %.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По сравнению с несовершеннолетними процентное распределение помощи для молодых взрослых в возрасте от 18 до 27 лет в 2019 году показывает другую картину. Среди 140 923 молодых людей, воспользовавшихся соответствующими формами помощи, на долю помещения в стационарных условиях (согласно § 27 в сочетании с §§ 33, 34 Социального кодекса VIII и включая стационарную «помощь по § 27.2») приходится значительно большая доля (38 %), чем среди детей до 18 лет. В частности, важную роль для лиц старше 1ё8 лет играло воспитание в приютах ­(с долей 30 % от всех форм помощи). Среди амбулаторных форм помощи особое значение имела помощь специалиста по воспитанию (14 %). Консультациями по вопросам воспитания воспользовались 24 % молодых взрослых, получивших помощь.</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Fendrich, Sandra/</a:t>
            </a:r>
            <a:r>
              <a:rPr lang="de-DE" sz="1100" dirty="0" err="1">
                <a:latin typeface="Open Sans" panose="020B0606030504020204" pitchFamily="34" charset="0"/>
                <a:ea typeface="Open Sans" panose="020B0606030504020204" pitchFamily="34" charset="0"/>
                <a:cs typeface="Open Sans" panose="020B0606030504020204" pitchFamily="34" charset="0"/>
              </a:rPr>
              <a:t>Pothmann</a:t>
            </a:r>
            <a:r>
              <a:rPr lang="de-DE" sz="1100" dirty="0">
                <a:latin typeface="Open Sans" panose="020B0606030504020204" pitchFamily="34" charset="0"/>
                <a:ea typeface="Open Sans" panose="020B0606030504020204" pitchFamily="34" charset="0"/>
                <a:cs typeface="Open Sans" panose="020B0606030504020204" pitchFamily="34" charset="0"/>
              </a:rPr>
              <a:t>, Jens/</a:t>
            </a:r>
            <a:r>
              <a:rPr lang="de-DE" sz="1100" dirty="0" err="1">
                <a:latin typeface="Open Sans" panose="020B0606030504020204" pitchFamily="34" charset="0"/>
                <a:ea typeface="Open Sans" panose="020B0606030504020204" pitchFamily="34" charset="0"/>
                <a:cs typeface="Open Sans" panose="020B0606030504020204" pitchFamily="34" charset="0"/>
              </a:rPr>
              <a:t>Tabel</a:t>
            </a:r>
            <a:r>
              <a:rPr lang="de-DE" sz="1100" dirty="0">
                <a:latin typeface="Open Sans" panose="020B0606030504020204" pitchFamily="34" charset="0"/>
                <a:ea typeface="Open Sans" panose="020B0606030504020204" pitchFamily="34" charset="0"/>
                <a:cs typeface="Open Sans" panose="020B0606030504020204" pitchFamily="34" charset="0"/>
              </a:rPr>
              <a:t>, Agathe (2021 </a:t>
            </a:r>
            <a:r>
              <a:rPr lang="de-DE" sz="1100" dirty="0" err="1">
                <a:latin typeface="Open Sans" panose="020B0606030504020204" pitchFamily="34" charset="0"/>
                <a:ea typeface="Open Sans" panose="020B0606030504020204" pitchFamily="34" charset="0"/>
                <a:cs typeface="Open Sans" panose="020B0606030504020204" pitchFamily="34" charset="0"/>
              </a:rPr>
              <a:t>i.E.</a:t>
            </a:r>
            <a:r>
              <a:rPr lang="de-DE" sz="1100" dirty="0">
                <a:latin typeface="Open Sans" panose="020B0606030504020204" pitchFamily="34" charset="0"/>
                <a:ea typeface="Open Sans" panose="020B0606030504020204" pitchFamily="34" charset="0"/>
                <a:cs typeface="Open Sans" panose="020B0606030504020204" pitchFamily="34" charset="0"/>
              </a:rPr>
              <a:t>): Monitor Hilfen zur Erziehung 2020, Dortmund.</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Bundesamt(2020): Statistiken der Kinder- und Jugendhilfe – Erzieherische Hilfe, Eingliederungshilfe, Hilfe für junge Volljährige 2019, Wiesbaden;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https://www.destatis.de/DE/Themen/Gesellschaft-Umwelt/Soziales/Kinderhilfe-Jugendhilfe/Publikationen/Downloads-Kinder-und-Jugendhilfe/erzieherische-hilfe-5225112197004.pdf?__blob=publicationFile</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p:txBody>
      </p:sp>
      <p:sp>
        <p:nvSpPr>
          <p:cNvPr id="4" name="Foliennummernplatzhalter 3"/>
          <p:cNvSpPr>
            <a:spLocks noGrp="1"/>
          </p:cNvSpPr>
          <p:nvPr>
            <p:ph type="sldNum" sz="quarter" idx="10"/>
          </p:nvPr>
        </p:nvSpPr>
        <p:spPr/>
        <p:txBody>
          <a:bodyPr/>
          <a:lstStyle/>
          <a:p>
            <a:fld id="{178ACBB0-B8BD-7243-B5CA-EEE1A71994D0}" type="slidenum">
              <a:rPr lang="de-DE" smtClean="0"/>
              <a:t>57</a:t>
            </a:fld>
            <a:endParaRPr lang="de-DE"/>
          </a:p>
        </p:txBody>
      </p:sp>
    </p:spTree>
    <p:extLst>
      <p:ext uri="{BB962C8B-B14F-4D97-AF65-F5344CB8AC3E}">
        <p14:creationId xmlns:p14="http://schemas.microsoft.com/office/powerpoint/2010/main" val="35833084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78ACBB0-B8BD-7243-B5CA-EEE1A71994D0}" type="slidenum">
              <a:rPr lang="de-DE" smtClean="0"/>
              <a:t>58</a:t>
            </a:fld>
            <a:endParaRPr lang="de-DE"/>
          </a:p>
        </p:txBody>
      </p:sp>
    </p:spTree>
    <p:extLst>
      <p:ext uri="{BB962C8B-B14F-4D97-AF65-F5344CB8AC3E}">
        <p14:creationId xmlns:p14="http://schemas.microsoft.com/office/powerpoint/2010/main" val="16526044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3204899"/>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Помощь в социализации обеспечивает людям с ограниченными возможностями их (человеческие) права на равное участие в жизни общества, которые Германия ­обязалась гарантировать не позднее вступления в силу Конвенции ООН о правах лиц с ограниченными возможностями ­(UNCRPD) в 2009 году. Сферы участия включают в себя различные области (участие в получении медицинского обеспечения, участие в профессиональной жизни, участие в получении образования , участие в жизни социума и дополнительная материальная помощь); ответственность за предоставление помощи по обеспечению участия в этих сфер жизни распределена между различными провайдерами реабилитационной помощи (например, фондами медицинского страхования, Федеральным агентством занятости, пенсионным страхованием, службами социального обеспечения молодежи и содействия социализации).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2015 году Германия прошла аудит ООН по состоянию реализации КПИ ООН, в ходе которого был выявлен ряд улучшений. В результате в 2017 году была проведена масштабная реформа права на социализацию в духе Федерального закона о социализации (BTHG). Одним из центральных нововведений стала адаптация понимания инвалидности в соответствии с положениями UNCRPD. В соответствии с этим, человек считается инвалидом и, следовательно, получает доступ к помощи в социализации, если он имеет физические, психические, интеллектуальные или сенсорные нарушения, которые - во взаимодействии с </a:t>
            </a:r>
            <a:r>
              <a:rPr lang="ru-RU" sz="1100" dirty="0" err="1">
                <a:latin typeface="Open Sans" panose="020B0606030504020204" pitchFamily="34" charset="0"/>
                <a:ea typeface="Open Sans" panose="020B0606030504020204" pitchFamily="34" charset="0"/>
                <a:cs typeface="Open Sans" panose="020B0606030504020204" pitchFamily="34" charset="0"/>
              </a:rPr>
              <a:t>отношенческими</a:t>
            </a:r>
            <a:r>
              <a:rPr lang="ru-RU" sz="1100" dirty="0">
                <a:latin typeface="Open Sans" panose="020B0606030504020204" pitchFamily="34" charset="0"/>
                <a:ea typeface="Open Sans" panose="020B0606030504020204" pitchFamily="34" charset="0"/>
                <a:cs typeface="Open Sans" panose="020B0606030504020204" pitchFamily="34" charset="0"/>
              </a:rPr>
              <a:t> и экологическими барьерами - мешают ему участвовать в жизни общества наравне с другими людьми или угрожают ему таким нарушением участия (§ 2 Социального кодекса IX).</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Если раньше признание инвалидности каузально связывалось только с индивидуальным нарушением (так называемая патологическая концепция инвалидности), то теперь в него должны включаться и конкретные условия жизни человека - в том смысле, что люди не только сами ограниченны в своих возможностях, но их ограничивают в возможностях и внешние обстоятельства (так называемая </a:t>
            </a:r>
            <a:r>
              <a:rPr lang="ru-RU" sz="1100" dirty="0" err="1">
                <a:latin typeface="Open Sans" panose="020B0606030504020204" pitchFamily="34" charset="0"/>
                <a:ea typeface="Open Sans" panose="020B0606030504020204" pitchFamily="34" charset="0"/>
                <a:cs typeface="Open Sans" panose="020B0606030504020204" pitchFamily="34" charset="0"/>
              </a:rPr>
              <a:t>био</a:t>
            </a:r>
            <a:r>
              <a:rPr lang="ru-RU" sz="1100" dirty="0">
                <a:latin typeface="Open Sans" panose="020B0606030504020204" pitchFamily="34" charset="0"/>
                <a:ea typeface="Open Sans" panose="020B0606030504020204" pitchFamily="34" charset="0"/>
                <a:cs typeface="Open Sans" panose="020B0606030504020204" pitchFamily="34" charset="0"/>
              </a:rPr>
              <a:t>-психо-социальная модель). Такое понимание инвалидности также было прямо закреплено в качестве общего определения в § 7 абз. 2 Социального кодекса VIII для детей, подростков и молодых взрослых в Законе об укреплении социализации детей и молодежи (KJSG) 2021 года. Однако в этом контексте не была произведена соответствующая корректировка стандарта базовой помощи для молодых людей с психическими нарушениями в разделе 35a Книги VIII Социального кодекса с его устаревшим пониманием инвалидности, поэтому существует необходимость дальнейшей корректировки с точки зрения прав человека и юридических несоответствий в отношении общих определений в разделе 2 Социального кодекса IX  и разделе 7 Книги VIII Социального кодекса.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то время как государственные службы помощи детям и подросткам являются также службами реабилитации, отвечающими за помощь в социализации детей и  подростков с (угрожающими) психическими нарушениями (§ 35a Социального кодекса VIII), дети и подростки с физическими и/или ментальными нарушениями в настоящее время исключены из этого направления помощи и отнесены к системе интеграционной помощи, отвечающей за взрослых людей с ограниченными возможностями в соответствии с Социальным кодексом IX (см. также слайд 1.1.16). На основании KJSG был разработан поэтапный план по устранению этого разделения ответственности к 2028 году и предоставлению помощи из одного источника – Ведомства по делам молодежи - для всех детей и подростков, как с ограниченными возможностями, так и без них (см. слайды 1.1.16 и 3.2.4).</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отличие от помощи в воспитании (см. главу 2.3), право на получение помощи в социализации имеют не законные опекуны, а сам ребенок или подросток, даже если они при пользовании формами помощи регулярно представлены своими законными опекунами. Сначала требуется представить диагноз психического расстройства, поставленный детскими и юношескими психиатрами или детскими и юношескими психотерапевтами (§ 35a абз. 1a Социального кодекса VIII). Затем Ведомство по делам молодежи рассматривает, в какой степени молодой человек лишен возможности на равных участвовать в жизни общества или существует угроза такого лишения.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Если право притязание на предоставлении помощи подтверждается, то конкретное содержание помощи определяется правилами, указанными в Законе об социализации Социального кодекса IX, к которому относится статья 35a, параграф 3 Социального кодекса VIII. В частности, сюда относится помощь в получении образования  (например, помощь в школе, § 112 Социального кодекса IX), а также помощь в участии в социальной жизни (например, проживание в патронатной семье, § 113 № 4 Социального кодекса IX), а также, если это применимо, помощь в участии в профессиональной жизни или медицинской реабилитации (например, терапия, § 42 Социального кодекса IX); о формах помощи см. также слайд 2.4.3.</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Ausschuss der Vereinten Nationen für die Rechte von Menschen mit Behinderungen, Abschließende Bemerkungen über den ersten Staatenbericht Deutschlands, (CRPD/C/DEU/CO/1), 2015, III. A. Nr. 8 (a).</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v. Boetticher, Arne/</a:t>
            </a:r>
            <a:r>
              <a:rPr lang="de-DE" sz="1100" dirty="0" err="1">
                <a:latin typeface="Open Sans" panose="020B0606030504020204" pitchFamily="34" charset="0"/>
                <a:ea typeface="Open Sans" panose="020B0606030504020204" pitchFamily="34" charset="0"/>
                <a:cs typeface="Open Sans" panose="020B0606030504020204" pitchFamily="34" charset="0"/>
              </a:rPr>
              <a:t>Meysen</a:t>
            </a:r>
            <a:r>
              <a:rPr lang="de-DE" sz="1100" dirty="0">
                <a:latin typeface="Open Sans" panose="020B0606030504020204" pitchFamily="34" charset="0"/>
                <a:ea typeface="Open Sans" panose="020B0606030504020204" pitchFamily="34" charset="0"/>
                <a:cs typeface="Open Sans" panose="020B0606030504020204" pitchFamily="34" charset="0"/>
              </a:rPr>
              <a:t>, Thomas (2019): § 35a, in: Münder, Johannes/</a:t>
            </a:r>
            <a:r>
              <a:rPr lang="de-DE" sz="1100" dirty="0" err="1">
                <a:latin typeface="Open Sans" panose="020B0606030504020204" pitchFamily="34" charset="0"/>
                <a:ea typeface="Open Sans" panose="020B0606030504020204" pitchFamily="34" charset="0"/>
                <a:cs typeface="Open Sans" panose="020B0606030504020204" pitchFamily="34" charset="0"/>
              </a:rPr>
              <a:t>Meysen</a:t>
            </a:r>
            <a:r>
              <a:rPr lang="de-DE" sz="1100" dirty="0">
                <a:latin typeface="Open Sans" panose="020B0606030504020204" pitchFamily="34" charset="0"/>
                <a:ea typeface="Open Sans" panose="020B0606030504020204" pitchFamily="34" charset="0"/>
                <a:cs typeface="Open Sans" panose="020B0606030504020204" pitchFamily="34" charset="0"/>
              </a:rPr>
              <a:t>, Thomas/</a:t>
            </a:r>
            <a:r>
              <a:rPr lang="de-DE" sz="1100" dirty="0" err="1">
                <a:latin typeface="Open Sans" panose="020B0606030504020204" pitchFamily="34" charset="0"/>
                <a:ea typeface="Open Sans" panose="020B0606030504020204" pitchFamily="34" charset="0"/>
                <a:cs typeface="Open Sans" panose="020B0606030504020204" pitchFamily="34" charset="0"/>
              </a:rPr>
              <a:t>Trenczek</a:t>
            </a:r>
            <a:r>
              <a:rPr lang="de-DE" sz="1100" dirty="0">
                <a:latin typeface="Open Sans" panose="020B0606030504020204" pitchFamily="34" charset="0"/>
                <a:ea typeface="Open Sans" panose="020B0606030504020204" pitchFamily="34" charset="0"/>
                <a:cs typeface="Open Sans" panose="020B0606030504020204" pitchFamily="34" charset="0"/>
              </a:rPr>
              <a:t>, Thomas, Frankfurter Kommentar zum SGB VIII. Kinder- und Jugendhilfe, 8. Aufl., Baden-Baden.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Schönecker, Lydia (2019). Auswirkungen des BTHG auf Kinder und Jugendliche mit Behinderungen, Heilpädagogik.de 3, S. 18−23.</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59</a:t>
            </a:fld>
            <a:endParaRPr lang="de-DE"/>
          </a:p>
        </p:txBody>
      </p:sp>
    </p:spTree>
    <p:extLst>
      <p:ext uri="{BB962C8B-B14F-4D97-AF65-F5344CB8AC3E}">
        <p14:creationId xmlns:p14="http://schemas.microsoft.com/office/powerpoint/2010/main" val="2341654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20688" y="4400549"/>
            <a:ext cx="5688632" cy="9604499"/>
          </a:xfrm>
        </p:spPr>
        <p:txBody>
          <a:bodyPr/>
          <a:lstStyle/>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Последние два десятилетия характеризуются снижением числа семей в Германии. Если в 1996 году еще насчитывалось около 13,2 миллиона семей, то в 2019 году их число сократилось до 11,2 миллиона. Если рассматривать только семьи, в которых есть хотя бы один ребенок в возрасте до 18 лет, то в 2019 году было учтено 8,19 млн семей.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Дети и подростки растут в совершенно разных семейных ситуациях. Например, существуют семьи, в которых хотя бы один из родителей является неродным, «лоскутные» семьи, в которой есть дети не только от этого брака, но и от предыдущего, неполные семьи с одним родителем, патронатные семьи, семьи, где родители состоят или не состоят в зарегистрированном браке, или «радужные семьи» (семьи с однополыми родителями). Важным фактором для детей и подростков является то, живут ли они с обоими родителями или только с одним. В парных семьях оба родителя могут разделять не только обязанности по воспитанию детей, но и задачи по ведению быта и получению семейного дохода. Если дети и подростки растут только с одним родителем в семье, этот родитель обычно должен справляться с вышеупомянутыми задачами в одиночку. Кроме того, такому образу жизни обычно предшествует расставание или развод со вторым родителем, что также может привести к (высокому) психологическому стрессу для одинокого родителя, а также детей и подростков.</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Большинство детей и подростков растут в семейной паре, т. е. вместе с парой, живущей вместе как супруги или сожители. На неполные семьи в 2019 году приходится около 16 % всех семей с детьми до 18 лет. С одной стороны, доля неполных семей увеличивается с возрастом детей. С другой стороны, в течение длительного периода число таких семей увеличивалось, а после 2016 года снова немного снизилось.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 то же время увеличивается доля работающих родителей с маленькими детьми. В настоящее время в половине семей с детьми до 6 лет оба партнера работают, тогда как в 2006 году это было характерно только для 41 %. В группе одиноких родителей с детьми до 18 лет также наблюдается рост работающих родителей - с 67 % до почти 73 % в течение 10 лет.</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Службы помощи детям и подросткам оказывают важную поддержку многим детям и их семьям, например, в контексте услуг по дневному уходу. Поддержка, оказываемая семьям службами Помощь детям и подросткам, относится, например, к созданию условий или облегчению интеграции на рынке труда или освобождению от повседневных задач и проблем.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Böwing-Schmalenbrock</a:t>
            </a:r>
            <a:r>
              <a:rPr lang="de-DE" sz="1100" dirty="0">
                <a:latin typeface="Open Sans" panose="020B0606030504020204" pitchFamily="34" charset="0"/>
                <a:ea typeface="Open Sans" panose="020B0606030504020204" pitchFamily="34" charset="0"/>
                <a:cs typeface="Open Sans" panose="020B0606030504020204" pitchFamily="34" charset="0"/>
              </a:rPr>
              <a:t>, Melanie /</a:t>
            </a:r>
            <a:r>
              <a:rPr lang="de-DE" sz="1100" dirty="0" err="1">
                <a:latin typeface="Open Sans" panose="020B0606030504020204" pitchFamily="34" charset="0"/>
                <a:ea typeface="Open Sans" panose="020B0606030504020204" pitchFamily="34" charset="0"/>
                <a:cs typeface="Open Sans" panose="020B0606030504020204" pitchFamily="34" charset="0"/>
              </a:rPr>
              <a:t>Detemple</a:t>
            </a:r>
            <a:r>
              <a:rPr lang="de-DE" sz="1100" dirty="0">
                <a:latin typeface="Open Sans" panose="020B0606030504020204" pitchFamily="34" charset="0"/>
                <a:ea typeface="Open Sans" panose="020B0606030504020204" pitchFamily="34" charset="0"/>
                <a:cs typeface="Open Sans" panose="020B0606030504020204" pitchFamily="34" charset="0"/>
              </a:rPr>
              <a:t>, Jonas /Meiner-Teubner, Christiane (2021): Aufwachsen in Deutschland – Rahmenbedingungen der Kinder- und Jugendhilfe, in: Autorengruppe Kinder- und Jugendhilfestatistik, Kinder- und Jugendhilfereport Extra 2021, Dortmund, S. 7−11.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Bundesministerium für Familie, Senioren, Frauen und Jugend (Hrsg.) (2020): Familie heute. Daten. Fakten. Trends. Familienreport 2020, Berlin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https://www.bmfsfj.de/blob/163108/edcf52db42aa6bc27683f797f16a350e/familienreport-2020-familie-heute-daten-fakten-trends-data.pdf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16.02.2021).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Ergebnisse des Mikrozensus – Bevölkerung in Familie/Lebensform am Hauptwohnsitz (Ergebnisse des Mikrozensus 2019). Stand 22.07.2020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www.destatis.de/DE/Themen/Gesellschaft-Umwelt/Bevoelkerung/Haushalte-Familien/Tabellen/2-5-familien.html</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30.01.2021).</a:t>
            </a:r>
          </a:p>
        </p:txBody>
      </p:sp>
      <p:sp>
        <p:nvSpPr>
          <p:cNvPr id="4" name="Foliennummernplatzhalter 3"/>
          <p:cNvSpPr>
            <a:spLocks noGrp="1"/>
          </p:cNvSpPr>
          <p:nvPr>
            <p:ph type="sldNum" sz="quarter" idx="10"/>
          </p:nvPr>
        </p:nvSpPr>
        <p:spPr/>
        <p:txBody>
          <a:bodyPr/>
          <a:lstStyle/>
          <a:p>
            <a:fld id="{178ACBB0-B8BD-7243-B5CA-EEE1A71994D0}" type="slidenum">
              <a:rPr lang="de-DE" smtClean="0"/>
              <a:t>6</a:t>
            </a:fld>
            <a:endParaRPr lang="de-DE"/>
          </a:p>
        </p:txBody>
      </p:sp>
    </p:spTree>
    <p:extLst>
      <p:ext uri="{BB962C8B-B14F-4D97-AF65-F5344CB8AC3E}">
        <p14:creationId xmlns:p14="http://schemas.microsoft.com/office/powerpoint/2010/main" val="4263194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8524379"/>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Ответственность за обеспечение участия людей с ограниченными возможностями распределена между различными провайдерами реабилитационной помощи (см. также слайд 2.4.1). С одной стороны, эта дифференцированная система помощи гарантирует, что помощь максимально ориентирована на потребности. Однако, с другой стороны, это также влечет за собой риск того, что лица, имеющие право на помощь, испытывают трудности с определением ответственного за них реабилитационного учреждения, включая применимые процедурные требования, или подвергаются демаркационным спорам между реабилитационными учреждениями, что приводит к задержкам в предоставлении необходимых помощи.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На этом фоне законодатель установил обязательные процедурные правила для всех реабилитационных учреждений в части 1 Социального кодекса IX  - которые были еще более ужесточены с 2018 года в рамках масштабной реформы закона о социализации (BTHG) (см. слайд 2.4.1) - которые в некоторых случаях имеют приоритет, даже если их собственное процессуальное право (например, Книга VIII Социального кодекса) предусматривает иные процедуры (§ 7 абз. 2 Социального кодекса IX). Когда речь идет о помощи в социализации для подростков с психическими отклонениями в соответствии с § 35a Социального кодекса VIII, ведомство по делам молодежи действует в качестве организатора реабилитации и поэтому также связано этими конкретными процедурными директивами в соответствии с Социальным кодексом IX.</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К особо важным положениям Социального кодекса IX, которые должны соблюдаться в первоочередном порядке, относятся, в частности: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231775" algn="l"/>
              </a:tabLst>
            </a:pPr>
            <a:r>
              <a:rPr lang="ru-RU" sz="1100" dirty="0">
                <a:latin typeface="Open Sans" panose="020B0606030504020204" pitchFamily="34" charset="0"/>
                <a:ea typeface="Open Sans" panose="020B0606030504020204" pitchFamily="34" charset="0"/>
                <a:cs typeface="Open Sans" panose="020B0606030504020204" pitchFamily="34" charset="0"/>
              </a:rPr>
              <a:t>Соблюдение </a:t>
            </a:r>
            <a:r>
              <a:rPr lang="ru-RU" sz="1100" b="1" dirty="0">
                <a:latin typeface="Open Sans" panose="020B0606030504020204" pitchFamily="34" charset="0"/>
                <a:ea typeface="Open Sans" panose="020B0606030504020204" pitchFamily="34" charset="0"/>
                <a:cs typeface="Open Sans" panose="020B0606030504020204" pitchFamily="34" charset="0"/>
              </a:rPr>
              <a:t>ускоренной процедуры согласования согласно § 14 </a:t>
            </a:r>
            <a:r>
              <a:rPr lang="ru-RU" sz="1100" dirty="0">
                <a:latin typeface="Open Sans" panose="020B0606030504020204" pitchFamily="34" charset="0"/>
                <a:ea typeface="Open Sans" panose="020B0606030504020204" pitchFamily="34" charset="0"/>
                <a:cs typeface="Open Sans" panose="020B0606030504020204" pitchFamily="34" charset="0"/>
              </a:rPr>
              <a:t>Социального кодекса IX: Это означает, что при поступлении заявления на получение помощи в очень короткие сроки должна быть проверена собственная компетенция ведомства и право заявителя на получение помощи, а также быстро утверждены необходимые меры помощи. Заявление на получение помощи может быть передано другому провайдеру реабилитационной помощи только в течение первых двух недель, если будет установлено, что получившее заявление ведомство не обладает соответствующей компетенцией. После этого возникает ответственность за обеспечение помощью, даже если провайдер реабилитации фактически не компетентен в данной области. Начиная с этого момента, ведомство уже не имеет права заявлять о своей некомпетентности лицу, имеющему право на помощь, а должно, при необходимости, разрешить предоставление помощи в социализации «третьей стороне», а затем обратиться за возмещением расходов к действительно компетентному реабилитационному учреждению.</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231775" algn="l"/>
              </a:tabLst>
            </a:pPr>
            <a:r>
              <a:rPr lang="ru-RU" sz="1100" dirty="0">
                <a:latin typeface="Open Sans" panose="020B0606030504020204" pitchFamily="34" charset="0"/>
                <a:ea typeface="Open Sans" panose="020B0606030504020204" pitchFamily="34" charset="0"/>
                <a:cs typeface="Open Sans" panose="020B0606030504020204" pitchFamily="34" charset="0"/>
              </a:rPr>
              <a:t>Задача </a:t>
            </a:r>
            <a:r>
              <a:rPr lang="ru-RU" sz="1100" b="1" dirty="0">
                <a:latin typeface="Open Sans" panose="020B0606030504020204" pitchFamily="34" charset="0"/>
                <a:ea typeface="Open Sans" panose="020B0606030504020204" pitchFamily="34" charset="0"/>
                <a:cs typeface="Open Sans" panose="020B0606030504020204" pitchFamily="34" charset="0"/>
              </a:rPr>
              <a:t>организации помощи «как из одних рук»: </a:t>
            </a:r>
            <a:r>
              <a:rPr lang="ru-RU" sz="1100" dirty="0">
                <a:latin typeface="Open Sans" panose="020B0606030504020204" pitchFamily="34" charset="0"/>
                <a:ea typeface="Open Sans" panose="020B0606030504020204" pitchFamily="34" charset="0"/>
                <a:cs typeface="Open Sans" panose="020B0606030504020204" pitchFamily="34" charset="0"/>
              </a:rPr>
              <a:t>на провайдера реабилитационной помощи (если он обладает данной компетенцией) возлагается комплексная ответственность за предоставление помощи. Это означает, что если необходимо предоставить меры помощи, которые находятся в ведении нескольких реабилитационных учреждений, то провайдер реабилитационной помощи, с одной стороны, несет ответственность за предоставление этих мер помощи (§ 15 Социального кодекса IX ), а с другой стороны, отвечает за их объединение в рамках общего процесса планирования социализации (§§ 19, 20 Социального кодекса IX ). Таким образом, у лиц, имеющих право на помощь, есть только одно ответственное контактное лицо, которое разрабатывает и обеспечивает необходимую помощь «из одних рук».</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v. Boetticher, Arne (2020). Das neue Teilhaberecht, 2. Aufl., Baden-Baden.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Schönecker, Lydia (2019). Auswirkungen des BTHG auf Kinder und Jugendliche mit Behinderungen, Heilpädagogik.de 3, S. 18−23.</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60</a:t>
            </a:fld>
            <a:endParaRPr lang="de-DE"/>
          </a:p>
        </p:txBody>
      </p:sp>
    </p:spTree>
    <p:extLst>
      <p:ext uri="{BB962C8B-B14F-4D97-AF65-F5344CB8AC3E}">
        <p14:creationId xmlns:p14="http://schemas.microsoft.com/office/powerpoint/2010/main" val="4324076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1116013"/>
            <a:ext cx="4114800" cy="3086100"/>
          </a:xfrm>
        </p:spPr>
      </p:sp>
      <p:sp>
        <p:nvSpPr>
          <p:cNvPr id="3" name="Notizenplatzhalter 2"/>
          <p:cNvSpPr>
            <a:spLocks noGrp="1"/>
          </p:cNvSpPr>
          <p:nvPr>
            <p:ph type="body" idx="1"/>
          </p:nvPr>
        </p:nvSpPr>
        <p:spPr>
          <a:xfrm>
            <a:off x="685800" y="4400549"/>
            <a:ext cx="5486400" cy="11548715"/>
          </a:xfrm>
        </p:spPr>
        <p:txBody>
          <a:bodyPr/>
          <a:lstStyle/>
          <a:p>
            <a:r>
              <a:rPr lang="ru-RU" sz="1100" dirty="0">
                <a:latin typeface="Open Sans" panose="020B0606030504020204" pitchFamily="34" charset="0"/>
                <a:ea typeface="Open Sans" panose="020B0606030504020204" pitchFamily="34" charset="0"/>
                <a:cs typeface="Open Sans" panose="020B0606030504020204" pitchFamily="34" charset="0"/>
              </a:rPr>
              <a:t>Службы помощи детям и подросткам несут совместную ответственность за реабилитацию подростков с ограниченными возможностями, актуальную в настоящее время только при наличии психических расстройств (о законодательном планировании служб помощи детям и подросткам для подростков с физическими и/или психическими расстройствами до 2028 года: см. слайд 1.1.16). При соблюдении критериев соответствия § 35a Социального кодекса VIII (см. слайд 2.4.1), помощь в принципе может предоставляться в любой форме (амбулаторная, частично или постоянно стационарно), как и помощь в воспитании (§ 35a абз. 2 Социального кодекса VIII). Конкретное содержание форм помощи изложено в книге IX Социального кодекса (раздел 35a (3) книги VIII Социального кодекса).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29000"/>
              </a:lnSpc>
              <a:spcAft>
                <a:spcPts val="500"/>
              </a:spcAft>
            </a:pPr>
            <a:r>
              <a:rPr lang="ru-RU" sz="1100" dirty="0">
                <a:latin typeface="Open Sans" panose="020B0606030504020204" pitchFamily="34" charset="0"/>
                <a:ea typeface="Open Sans" panose="020B0606030504020204" pitchFamily="34" charset="0"/>
                <a:cs typeface="Open Sans" panose="020B0606030504020204" pitchFamily="34" charset="0"/>
              </a:rPr>
              <a:t>В соответствии с § 6 абз.1 статьи 6 Социального кодекса IX в обязанности службы помощи детям и подросткам входят следующие сферы социализации: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buClr>
                <a:srgbClr val="000000"/>
              </a:buClr>
              <a:buSzPts val="1100"/>
              <a:buFont typeface="Wingdings" panose="05000000000000000000" pitchFamily="2" charset="2"/>
              <a:buChar char="Ø"/>
              <a:tabLst>
                <a:tab pos="231775" algn="l"/>
              </a:tabLst>
            </a:pPr>
            <a:r>
              <a:rPr lang="ru-RU" sz="1100" dirty="0">
                <a:latin typeface="Open Sans" panose="020B0606030504020204" pitchFamily="34" charset="0"/>
                <a:ea typeface="Open Sans" panose="020B0606030504020204" pitchFamily="34" charset="0"/>
                <a:cs typeface="Open Sans" panose="020B0606030504020204" pitchFamily="34" charset="0"/>
              </a:rPr>
              <a:t>Помощь в получении </a:t>
            </a:r>
            <a:r>
              <a:rPr lang="ru-RU" sz="1100" b="1" dirty="0">
                <a:latin typeface="Open Sans" panose="020B0606030504020204" pitchFamily="34" charset="0"/>
                <a:ea typeface="Open Sans" panose="020B0606030504020204" pitchFamily="34" charset="0"/>
                <a:cs typeface="Open Sans" panose="020B0606030504020204" pitchFamily="34" charset="0"/>
              </a:rPr>
              <a:t>медицинских услуг</a:t>
            </a:r>
            <a:r>
              <a:rPr lang="ru-RU" sz="1100" dirty="0">
                <a:latin typeface="Open Sans" panose="020B0606030504020204" pitchFamily="34" charset="0"/>
                <a:ea typeface="Open Sans" panose="020B0606030504020204" pitchFamily="34" charset="0"/>
                <a:cs typeface="Open Sans" panose="020B0606030504020204" pitchFamily="34" charset="0"/>
              </a:rPr>
              <a:t>: как правило, это основная обязанность фондов обязательного медицинского страхования. Однако, если форма помощи не подлежит оплате через медицинскую страховку (например, терапия дислексии), может актуализироваться ответственность за помощь согласно § 35a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buClr>
                <a:srgbClr val="000000"/>
              </a:buClr>
              <a:buSzPts val="1100"/>
              <a:buFont typeface="Wingdings" panose="05000000000000000000" pitchFamily="2" charset="2"/>
              <a:buChar char="Ø"/>
              <a:tabLst>
                <a:tab pos="231775" algn="l"/>
              </a:tabLst>
            </a:pPr>
            <a:r>
              <a:rPr lang="ru-RU" sz="1100" b="1" dirty="0">
                <a:latin typeface="Open Sans" panose="020B0606030504020204" pitchFamily="34" charset="0"/>
                <a:ea typeface="Open Sans" panose="020B0606030504020204" pitchFamily="34" charset="0"/>
                <a:cs typeface="Open Sans" panose="020B0606030504020204" pitchFamily="34" charset="0"/>
              </a:rPr>
              <a:t>Помощь в профессиональной социализации</a:t>
            </a:r>
            <a:r>
              <a:rPr lang="ru-RU" sz="1100" dirty="0">
                <a:latin typeface="Open Sans" panose="020B0606030504020204" pitchFamily="34" charset="0"/>
                <a:ea typeface="Open Sans" panose="020B0606030504020204" pitchFamily="34" charset="0"/>
                <a:cs typeface="Open Sans" panose="020B0606030504020204" pitchFamily="34" charset="0"/>
              </a:rPr>
              <a:t>: здесь также за оказание помощи преимущественно отвечает другое реабилитационное агентство (Федеральное агентство занятости), даже если в рамках помощи в профессиональном обучении необходимы и педагогические мероприятия (например, размещение в интернате). Однако если социально-педагогическая помощь является воспитательной помощью, которая не связана с профессиональным обучением, в исключительных случаях может возникнуть правовое притязание на получение помощи в соответствии с § 35a Книги VIII Социального кодекса.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buClr>
                <a:srgbClr val="000000"/>
              </a:buClr>
              <a:buSzPts val="1100"/>
              <a:buFont typeface="Wingdings" panose="05000000000000000000" pitchFamily="2" charset="2"/>
              <a:buChar char="Ø"/>
              <a:tabLst>
                <a:tab pos="231775" algn="l"/>
              </a:tabLst>
            </a:pPr>
            <a:r>
              <a:rPr lang="ru-RU" sz="1100" dirty="0">
                <a:latin typeface="Open Sans" panose="020B0606030504020204" pitchFamily="34" charset="0"/>
                <a:ea typeface="Open Sans" panose="020B0606030504020204" pitchFamily="34" charset="0"/>
                <a:cs typeface="Open Sans" panose="020B0606030504020204" pitchFamily="34" charset="0"/>
              </a:rPr>
              <a:t>Помощь, направленная на </a:t>
            </a:r>
            <a:r>
              <a:rPr lang="ru-RU" sz="1100" b="1" dirty="0">
                <a:latin typeface="Open Sans" panose="020B0606030504020204" pitchFamily="34" charset="0"/>
                <a:ea typeface="Open Sans" panose="020B0606030504020204" pitchFamily="34" charset="0"/>
                <a:cs typeface="Open Sans" panose="020B0606030504020204" pitchFamily="34" charset="0"/>
              </a:rPr>
              <a:t>участие в процессе образования</a:t>
            </a:r>
            <a:r>
              <a:rPr lang="ru-RU" sz="1100" dirty="0">
                <a:latin typeface="Open Sans" panose="020B0606030504020204" pitchFamily="34" charset="0"/>
                <a:ea typeface="Open Sans" panose="020B0606030504020204" pitchFamily="34" charset="0"/>
                <a:cs typeface="Open Sans" panose="020B0606030504020204" pitchFamily="34" charset="0"/>
              </a:rPr>
              <a:t>: Основную ответственность за обеспечение равного участия в процессе образования, то есть, в частности, в рамках общеобразовательной системы, в принципе несет школьная система. Однако, поскольку школьная система часто не справляется с реализации этой задачи (ср. высокий уровень специального школьного образования: слайд 1.1.9), службы помощи детям и подросткам призваны компенсировать этот дефицит, в частности в форме индивидуального сопровождения при получении школьного (высшего) образования (§ 112 Социального кодекса IX).</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Clr>
                <a:srgbClr val="000000"/>
              </a:buClr>
              <a:buSzPts val="1100"/>
              <a:buFont typeface="Wingdings" panose="05000000000000000000" pitchFamily="2" charset="2"/>
              <a:buChar char="Ø"/>
              <a:tabLst>
                <a:tab pos="231775" algn="l"/>
              </a:tabLst>
            </a:pPr>
            <a:r>
              <a:rPr lang="ru-RU" sz="1100" dirty="0">
                <a:latin typeface="Open Sans" panose="020B0606030504020204" pitchFamily="34" charset="0"/>
                <a:ea typeface="Open Sans" panose="020B0606030504020204" pitchFamily="34" charset="0"/>
                <a:cs typeface="Open Sans" panose="020B0606030504020204" pitchFamily="34" charset="0"/>
              </a:rPr>
              <a:t>Помощь, направленная на </a:t>
            </a:r>
            <a:r>
              <a:rPr lang="ru-RU" sz="1100" b="1" dirty="0">
                <a:latin typeface="Open Sans" panose="020B0606030504020204" pitchFamily="34" charset="0"/>
                <a:ea typeface="Open Sans" panose="020B0606030504020204" pitchFamily="34" charset="0"/>
                <a:cs typeface="Open Sans" panose="020B0606030504020204" pitchFamily="34" charset="0"/>
              </a:rPr>
              <a:t>участие в жизни социума</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de-DE" sz="1100" dirty="0">
                <a:latin typeface="Open Sans" panose="020B0606030504020204" pitchFamily="34" charset="0"/>
                <a:ea typeface="Open Sans" panose="020B0606030504020204" pitchFamily="34" charset="0"/>
                <a:cs typeface="Open Sans" panose="020B0606030504020204" pitchFamily="34" charset="0"/>
              </a:rPr>
              <a:t>AG</a:t>
            </a:r>
            <a:r>
              <a:rPr lang="ru-RU" sz="1100" dirty="0">
                <a:latin typeface="Open Sans" panose="020B0606030504020204" pitchFamily="34" charset="0"/>
                <a:ea typeface="Open Sans" panose="020B0606030504020204" pitchFamily="34" charset="0"/>
                <a:cs typeface="Open Sans" panose="020B0606030504020204" pitchFamily="34" charset="0"/>
              </a:rPr>
              <a:t>К формам помощи, направленным на обеспечение участия в жизни социума изначально относится помощь в социализации детей и подростков с психическими расстройствами. К ним относятся, в частности, лечебно-воспитательная помощь (раздел 79 Социального кодекса IX), используемая для детей, еще не посещающих школу, особенно в контексте дневного присмотра, или помощь в области досуга, например, также в контексте дневного присмотра (раздел 113 Социального кодекса IX).</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Основные данные статистики по помощи в социализации за 2019 год в соответствии с разделом 35a Книги VIII Социального кодекса: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endParaRPr lang="ru-RU"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endParaRPr lang="ru-RU"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Tabel</a:t>
            </a:r>
            <a:r>
              <a:rPr lang="de-DE" sz="1100" dirty="0">
                <a:latin typeface="Open Sans" panose="020B0606030504020204" pitchFamily="34" charset="0"/>
                <a:ea typeface="Open Sans" panose="020B0606030504020204" pitchFamily="34" charset="0"/>
                <a:cs typeface="Open Sans" panose="020B0606030504020204" pitchFamily="34" charset="0"/>
              </a:rPr>
              <a:t>, Agathe/Fendrich, Sandra: Eingliederungshilfen (§ 35a SGB VIII und 6. Kapitel SGB XII), in: Autorengruppe Kinder- und Jugendhilfestatistik (2021). Kinder- und Jugendhilfereport Extra 2021, Dortmund, S. 26−30.</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Schönecker, Lydia/</a:t>
            </a:r>
            <a:r>
              <a:rPr lang="de-DE" sz="1100" dirty="0" err="1">
                <a:latin typeface="Open Sans" panose="020B0606030504020204" pitchFamily="34" charset="0"/>
                <a:ea typeface="Open Sans" panose="020B0606030504020204" pitchFamily="34" charset="0"/>
                <a:cs typeface="Open Sans" panose="020B0606030504020204" pitchFamily="34" charset="0"/>
              </a:rPr>
              <a:t>Meysen</a:t>
            </a:r>
            <a:r>
              <a:rPr lang="de-DE" sz="1100" dirty="0">
                <a:latin typeface="Open Sans" panose="020B0606030504020204" pitchFamily="34" charset="0"/>
                <a:ea typeface="Open Sans" panose="020B0606030504020204" pitchFamily="34" charset="0"/>
                <a:cs typeface="Open Sans" panose="020B0606030504020204" pitchFamily="34" charset="0"/>
              </a:rPr>
              <a:t>, Thomas: § 10 SGB VIII, in: Münder, Johannes/</a:t>
            </a:r>
            <a:r>
              <a:rPr lang="de-DE" sz="1100" dirty="0" err="1">
                <a:latin typeface="Open Sans" panose="020B0606030504020204" pitchFamily="34" charset="0"/>
                <a:ea typeface="Open Sans" panose="020B0606030504020204" pitchFamily="34" charset="0"/>
                <a:cs typeface="Open Sans" panose="020B0606030504020204" pitchFamily="34" charset="0"/>
              </a:rPr>
              <a:t>Meysen</a:t>
            </a:r>
            <a:r>
              <a:rPr lang="de-DE" sz="1100" dirty="0">
                <a:latin typeface="Open Sans" panose="020B0606030504020204" pitchFamily="34" charset="0"/>
                <a:ea typeface="Open Sans" panose="020B0606030504020204" pitchFamily="34" charset="0"/>
                <a:cs typeface="Open Sans" panose="020B0606030504020204" pitchFamily="34" charset="0"/>
              </a:rPr>
              <a:t>, Thomas/</a:t>
            </a:r>
            <a:r>
              <a:rPr lang="de-DE" sz="1100" dirty="0" err="1">
                <a:latin typeface="Open Sans" panose="020B0606030504020204" pitchFamily="34" charset="0"/>
                <a:ea typeface="Open Sans" panose="020B0606030504020204" pitchFamily="34" charset="0"/>
                <a:cs typeface="Open Sans" panose="020B0606030504020204" pitchFamily="34" charset="0"/>
              </a:rPr>
              <a:t>Trenczek</a:t>
            </a:r>
            <a:r>
              <a:rPr lang="de-DE" sz="1100" dirty="0">
                <a:latin typeface="Open Sans" panose="020B0606030504020204" pitchFamily="34" charset="0"/>
                <a:ea typeface="Open Sans" panose="020B0606030504020204" pitchFamily="34" charset="0"/>
                <a:cs typeface="Open Sans" panose="020B0606030504020204" pitchFamily="34" charset="0"/>
              </a:rPr>
              <a:t>, Thomas (2019). Frankfurter Kommentar zum SGB VIII. Kinder- und Jugendhilfe, 8. Aufl., Baden-Baden.</a:t>
            </a:r>
          </a:p>
        </p:txBody>
      </p:sp>
      <p:sp>
        <p:nvSpPr>
          <p:cNvPr id="4" name="Foliennummernplatzhalter 3"/>
          <p:cNvSpPr>
            <a:spLocks noGrp="1"/>
          </p:cNvSpPr>
          <p:nvPr>
            <p:ph type="sldNum" sz="quarter" idx="10"/>
          </p:nvPr>
        </p:nvSpPr>
        <p:spPr/>
        <p:txBody>
          <a:bodyPr/>
          <a:lstStyle/>
          <a:p>
            <a:fld id="{178ACBB0-B8BD-7243-B5CA-EEE1A71994D0}" type="slidenum">
              <a:rPr lang="de-DE" smtClean="0"/>
              <a:t>61</a:t>
            </a:fld>
            <a:endParaRPr lang="de-DE"/>
          </a:p>
        </p:txBody>
      </p:sp>
      <p:pic>
        <p:nvPicPr>
          <p:cNvPr id="6" name="Grafik 5">
            <a:extLst>
              <a:ext uri="{FF2B5EF4-FFF2-40B4-BE49-F238E27FC236}">
                <a16:creationId xmlns:a16="http://schemas.microsoft.com/office/drawing/2014/main" id="{454957C5-9991-4355-B924-E74162970656}"/>
              </a:ext>
            </a:extLst>
          </p:cNvPr>
          <p:cNvPicPr>
            <a:picLocks noChangeAspect="1"/>
          </p:cNvPicPr>
          <p:nvPr/>
        </p:nvPicPr>
        <p:blipFill>
          <a:blip r:embed="rId3"/>
          <a:stretch>
            <a:fillRect/>
          </a:stretch>
        </p:blipFill>
        <p:spPr>
          <a:xfrm>
            <a:off x="790565" y="13212960"/>
            <a:ext cx="5230723" cy="3195041"/>
          </a:xfrm>
          <a:prstGeom prst="rect">
            <a:avLst/>
          </a:prstGeom>
        </p:spPr>
      </p:pic>
    </p:spTree>
    <p:extLst>
      <p:ext uri="{BB962C8B-B14F-4D97-AF65-F5344CB8AC3E}">
        <p14:creationId xmlns:p14="http://schemas.microsoft.com/office/powerpoint/2010/main" val="3918769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62</a:t>
            </a:fld>
            <a:endParaRPr lang="de-DE"/>
          </a:p>
        </p:txBody>
      </p:sp>
    </p:spTree>
    <p:extLst>
      <p:ext uri="{BB962C8B-B14F-4D97-AF65-F5344CB8AC3E}">
        <p14:creationId xmlns:p14="http://schemas.microsoft.com/office/powerpoint/2010/main" val="22466197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0036547"/>
          </a:xfrm>
        </p:spPr>
        <p:txBody>
          <a:bodyPr/>
          <a:lstStyle/>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«Молодые совершеннолетние получают соответствующую и необходимую помощь (...), если и до тех пор, пока развитие их личности не гарантирует их самоопределяемый, ответственный и независимый образ жизни. Как правило, помощь предоставляется только до достижения возраста 21 года включительно; в обоснованных отдельных случаях она продолжается в течение ограниченного периода времени после достижения этого возраста. Прекращение помощи не препятствует повторному предоставлению или продолжению помощи в соответствии с предложениями 1 и 2». (§ 41 абз. 1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Отправной точкой для решения о предоставлении такой помощи является осознание того, что «фаза молодости» сместилась далеко за пределы 18-летнего возраста и не определяется фиксированными возрастными и статусными переходами. Поэтому, с юридической точки зрения, наступление совершеннолетия в 18 лет не должно приводить к резкому прекращению помощи по юридическим показаниям. Инициативы «выходящих из под опеки» </a:t>
            </a:r>
            <a:r>
              <a:rPr lang="ru-RU" sz="1100" dirty="0">
                <a:solidFill>
                  <a:schemeClr val="accent1"/>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(https://www.careleaver.de/) </a:t>
            </a:r>
            <a:r>
              <a:rPr lang="ru-RU" sz="1100" dirty="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по </a:t>
            </a:r>
            <a:r>
              <a:rPr lang="ru-RU" sz="1100" dirty="0">
                <a:latin typeface="Open Sans" panose="020B0606030504020204" pitchFamily="34" charset="0"/>
                <a:ea typeface="Open Sans" panose="020B0606030504020204" pitchFamily="34" charset="0"/>
                <a:cs typeface="Open Sans" panose="020B0606030504020204" pitchFamily="34" charset="0"/>
              </a:rPr>
              <a:t>всему миру привлекли пристальное внимание к проблеме слишком раннего прекращения помощи: бездомность, прекращение образования, психосоматические реакции, родительские сертификаты, которые невозможно получить, - вот лишь некоторые из проблем, на которые они обратили внимание. Требование «выходящих из-под опеки» значительно повысить возрастной ценз с нынешнего 21 года до 25 лет поддерживается многими профессиональными организациями. Однако они еще не нашли своего отражения в законодательных нормах.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принципе, виды помощи для молодых совершеннолетних основываются на каталоге амбулаторной и стационарной помощи по воспитанию. Однако основное внимание уделяется продолжению воспитательных процессов в приютах, группах проживания и патронатных семьях в стационарных, а также в амбулаторных формах.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Молодые совершеннолетние имеют право на получение «консультаций и поддержки в обретении самостоятельности в необходимой степени и в понятной, доходчивой и ощутимой для них форме» в течение разумного периода времени после окончания помощи (§ 41 a абз. 1 Социального кодекса VIII). Если прекращение помощи окажется преждевременным и вредящим, помощь может быть возобновлена (раздел 41 (1) книги VIII Социального кодекса). Поэтому ведомство по делам молодежи должно оставаться в контакте с молодыми людьми - через регулярные промежутки времени - и после окончания помощи (§ 41 абз. 2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Когда рассматривается вопрос о прекращении помощи, ведомство по делам молодежи должно за год до срока, предусмотренного в плане помощи, проверить, может ли быть рассмотрена возможность передачи ответственности другим провайдерам социальных форм помощи с учетом потребностей молодого совершеннолетнего (§ 41 абз. 3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До мая 2021 года с молодых совершеннолетних взималось 75 % от их дохода и, если применимо, также от их имущества для покрытия расходов на помощь. В настоящее время их имущество больше не учитывается, и с них взимается только 25 % от дохода. Доходы от стажировок, работы в каникулы, добровольной работы и 150 евро стипендии не учитываются (раздел 94(6)).</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14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de-DE" sz="1100" dirty="0">
                <a:latin typeface="Open Sans" panose="020B0606030504020204" pitchFamily="34" charset="0"/>
                <a:ea typeface="Open Sans" panose="020B0606030504020204" pitchFamily="34" charset="0"/>
                <a:cs typeface="Open Sans" panose="020B0606030504020204" pitchFamily="34" charset="0"/>
              </a:rPr>
              <a:t> </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Nüsken</a:t>
            </a:r>
            <a:r>
              <a:rPr lang="de-DE" sz="1100" dirty="0">
                <a:latin typeface="Open Sans" panose="020B0606030504020204" pitchFamily="34" charset="0"/>
                <a:ea typeface="Open Sans" panose="020B0606030504020204" pitchFamily="34" charset="0"/>
                <a:cs typeface="Open Sans" panose="020B0606030504020204" pitchFamily="34" charset="0"/>
              </a:rPr>
              <a:t>, Dirk (2014): Übergang aus der stationären Jugendhilfe ins Erwachsenenleben in Deutschland;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https://igfh.de/publikationen/broschueren-expertisen/uebergang-aus-stationaeren-jugendhilfe-ins-erwachsenenleben</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Nüsken</a:t>
            </a:r>
            <a:r>
              <a:rPr lang="de-DE" sz="1100" dirty="0">
                <a:latin typeface="Open Sans" panose="020B0606030504020204" pitchFamily="34" charset="0"/>
                <a:ea typeface="Open Sans" panose="020B0606030504020204" pitchFamily="34" charset="0"/>
                <a:cs typeface="Open Sans" panose="020B0606030504020204" pitchFamily="34" charset="0"/>
              </a:rPr>
              <a:t>, Dirk (2008): Regionale Disparitäten in der Kinder- und Jugendhilfe. Eine empirische Untersuchung zu den Hilfen für junge Volljährige, Münster u. a.</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Webseite des Vereins </a:t>
            </a:r>
            <a:r>
              <a:rPr lang="de-DE" sz="1100" dirty="0" err="1">
                <a:latin typeface="Open Sans" panose="020B0606030504020204" pitchFamily="34" charset="0"/>
                <a:ea typeface="Open Sans" panose="020B0606030504020204" pitchFamily="34" charset="0"/>
                <a:cs typeface="Open Sans" panose="020B0606030504020204" pitchFamily="34" charset="0"/>
              </a:rPr>
              <a:t>Careleaver</a:t>
            </a:r>
            <a:r>
              <a:rPr lang="de-DE" sz="1100" dirty="0">
                <a:latin typeface="Open Sans" panose="020B0606030504020204" pitchFamily="34" charset="0"/>
                <a:ea typeface="Open Sans" panose="020B0606030504020204" pitchFamily="34" charset="0"/>
                <a:cs typeface="Open Sans" panose="020B0606030504020204" pitchFamily="34" charset="0"/>
              </a:rPr>
              <a:t> e. V.: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https://www.careleaver.de/</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p:txBody>
      </p:sp>
      <p:sp>
        <p:nvSpPr>
          <p:cNvPr id="4" name="Foliennummernplatzhalter 3"/>
          <p:cNvSpPr>
            <a:spLocks noGrp="1"/>
          </p:cNvSpPr>
          <p:nvPr>
            <p:ph type="sldNum" sz="quarter" idx="10"/>
          </p:nvPr>
        </p:nvSpPr>
        <p:spPr/>
        <p:txBody>
          <a:bodyPr/>
          <a:lstStyle/>
          <a:p>
            <a:fld id="{178ACBB0-B8BD-7243-B5CA-EEE1A71994D0}" type="slidenum">
              <a:rPr lang="de-DE" smtClean="0"/>
              <a:t>63</a:t>
            </a:fld>
            <a:endParaRPr lang="de-DE" dirty="0"/>
          </a:p>
        </p:txBody>
      </p:sp>
    </p:spTree>
    <p:extLst>
      <p:ext uri="{BB962C8B-B14F-4D97-AF65-F5344CB8AC3E}">
        <p14:creationId xmlns:p14="http://schemas.microsoft.com/office/powerpoint/2010/main" val="25009707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78ACBB0-B8BD-7243-B5CA-EEE1A71994D0}" type="slidenum">
              <a:rPr lang="de-DE" smtClean="0"/>
              <a:t>64</a:t>
            </a:fld>
            <a:endParaRPr lang="de-DE"/>
          </a:p>
        </p:txBody>
      </p:sp>
    </p:spTree>
    <p:extLst>
      <p:ext uri="{BB962C8B-B14F-4D97-AF65-F5344CB8AC3E}">
        <p14:creationId xmlns:p14="http://schemas.microsoft.com/office/powerpoint/2010/main" val="29638699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7957427"/>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дополнение к консультированию, содействию, воспитанию, поддержке и помощи, службы помощи детям и подросткам должны защищать детей и подростков от опасностей, угрожающих их благополучию (§ 1 абз. 3 № 4 Социального кодекса VIII). В этой связи мандат на защиту в случае угрозы для благополучия детей относится к узкому пониманию защиты детей как предотвращению опасностей для их развития. В юриспруденции под угрозой понимается »существующая опасность в той степени, при которой с высокой степенью уверенности можно предвидеть значительный вред в случае дальнейшего развития событий» (Федеральный суд 1956 года). В соответствии с § 1666 (1) предложение 1 Гражданского кодекса Германии (BGB) благополучие ребенка считается находящимся под угрозой, если в случае продолжения идентифицируемой ситуации, представляющей опасность для ребенка, можно предположить и обосновать с высокой степенью вероятности значительный вред его физическому, психическому или психологическому благополучию.</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Социальный кодекс VIII во многих местах ссылается на это требование мандата на защиту в случае возникновения угрозы для благополучия ребенка. Основными нормами в этом контексте являются: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700"/>
              </a:spcAft>
              <a:buClr>
                <a:srgbClr val="000000"/>
              </a:buClr>
              <a:buSzPts val="1100"/>
              <a:buFont typeface="Wingdings" panose="05000000000000000000" pitchFamily="2" charset="2"/>
              <a:buChar char="Ø"/>
              <a:tabLst>
                <a:tab pos="468630" algn="l"/>
                <a:tab pos="469900" algn="l"/>
              </a:tabLst>
            </a:pPr>
            <a:r>
              <a:rPr lang="ru-RU" sz="1100" dirty="0">
                <a:latin typeface="Open Sans" panose="020B0606030504020204" pitchFamily="34" charset="0"/>
                <a:ea typeface="Open Sans" panose="020B0606030504020204" pitchFamily="34" charset="0"/>
                <a:cs typeface="Open Sans" panose="020B0606030504020204" pitchFamily="34" charset="0"/>
              </a:rPr>
              <a:t>§ 8a Мандат на защиту в случае риска для благополучия ребенка,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700"/>
              </a:spcAft>
              <a:buClr>
                <a:srgbClr val="000000"/>
              </a:buClr>
              <a:buSzPts val="1100"/>
              <a:buFont typeface="Wingdings" panose="05000000000000000000" pitchFamily="2" charset="2"/>
              <a:buChar char="Ø"/>
              <a:tabLst>
                <a:tab pos="468630" algn="l"/>
                <a:tab pos="469900" algn="l"/>
              </a:tabLst>
            </a:pPr>
            <a:r>
              <a:rPr lang="ru-RU" sz="1100" dirty="0">
                <a:latin typeface="Open Sans" panose="020B0606030504020204" pitchFamily="34" charset="0"/>
                <a:ea typeface="Open Sans" panose="020B0606030504020204" pitchFamily="34" charset="0"/>
                <a:cs typeface="Open Sans" panose="020B0606030504020204" pitchFamily="34" charset="0"/>
              </a:rPr>
              <a:t>§ 42 Взятие детей и подростков под опеку,</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700"/>
              </a:spcAft>
              <a:buClr>
                <a:srgbClr val="000000"/>
              </a:buClr>
              <a:buSzPts val="1100"/>
              <a:buFont typeface="Wingdings" panose="05000000000000000000" pitchFamily="2" charset="2"/>
              <a:buChar char="Ø"/>
              <a:tabLst>
                <a:tab pos="468630" algn="l"/>
                <a:tab pos="469900" algn="l"/>
              </a:tabLst>
            </a:pPr>
            <a:r>
              <a:rPr lang="ru-RU" sz="1100" dirty="0">
                <a:latin typeface="Open Sans" panose="020B0606030504020204" pitchFamily="34" charset="0"/>
                <a:ea typeface="Open Sans" panose="020B0606030504020204" pitchFamily="34" charset="0"/>
                <a:cs typeface="Open Sans" panose="020B0606030504020204" pitchFamily="34" charset="0"/>
              </a:rPr>
              <a:t>§ 8b Профессиональное консультирование и рекомендации по защите детей и подростков,</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700"/>
              </a:spcAft>
              <a:buClr>
                <a:srgbClr val="000000"/>
              </a:buClr>
              <a:buSzPts val="1100"/>
              <a:buFont typeface="Wingdings" panose="05000000000000000000" pitchFamily="2" charset="2"/>
              <a:buChar char="Ø"/>
              <a:tabLst>
                <a:tab pos="468630" algn="l"/>
                <a:tab pos="469900" algn="l"/>
              </a:tabLst>
            </a:pPr>
            <a:r>
              <a:rPr lang="ru-RU" sz="1100" dirty="0">
                <a:latin typeface="Open Sans" panose="020B0606030504020204" pitchFamily="34" charset="0"/>
                <a:ea typeface="Open Sans" panose="020B0606030504020204" pitchFamily="34" charset="0"/>
                <a:cs typeface="Open Sans" panose="020B0606030504020204" pitchFamily="34" charset="0"/>
              </a:rPr>
              <a:t>§ 45 Разрешение на функционирование учреждения.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Конкретные обязанности по защите вплетены в ряд других норм (например, § 37b, 44 Социального кодекса VIII - обеспечение прав детей и подростков, находящихся на попечении семьи, § 38 Социального кодекса VIII - допустимость принятия мер за рубежом; и т.д.). Кроме того, Закон о сотрудничестве и информации в области защиты детей (KKG) с его пятью параграфами также содержит важные положения о защите детей (в частности, § 4 KKG с его полномочиями по защите профессиональных групп, не связанных с защитой детей и молодежи, сформулированными аналогично § 8a Социального кодекса VIII). Эти нормы определяют процедуры, распределяют задачи и формулируют права.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de-DE" sz="1100" b="1" dirty="0">
                <a:latin typeface="Open Sans" panose="020B0606030504020204" pitchFamily="34" charset="0"/>
                <a:ea typeface="Open Sans" panose="020B0606030504020204" pitchFamily="34" charset="0"/>
                <a:cs typeface="Open Sans" panose="020B0606030504020204" pitchFamily="34" charset="0"/>
              </a:rPr>
              <a:t>§</a:t>
            </a:r>
            <a:r>
              <a:rPr lang="ru-RU" sz="1100" b="1" dirty="0">
                <a:latin typeface="Open Sans" panose="020B0606030504020204" pitchFamily="34" charset="0"/>
                <a:ea typeface="Open Sans" panose="020B0606030504020204" pitchFamily="34" charset="0"/>
                <a:cs typeface="Open Sans" panose="020B0606030504020204" pitchFamily="34" charset="0"/>
              </a:rPr>
              <a:t> 8a Книги VIII Социального кодекса </a:t>
            </a:r>
            <a:r>
              <a:rPr lang="ru-RU" sz="1100" dirty="0">
                <a:latin typeface="Open Sans" panose="020B0606030504020204" pitchFamily="34" charset="0"/>
                <a:ea typeface="Open Sans" panose="020B0606030504020204" pitchFamily="34" charset="0"/>
                <a:cs typeface="Open Sans" panose="020B0606030504020204" pitchFamily="34" charset="0"/>
              </a:rPr>
              <a:t>определяет, что должно делать ведомство по делам молодежи, если ему стало известно о «важных признаках» угрозы для благополучия ребенка. Затем оно должно оценить риск опасности в сотрудничестве с несколькими экспертами. Если это возможно, необходимо привлечь ребенка или подростка и его законных опекунов. Ведомству по делам молодежи может также потребоваться получить непосредственное впечатление о личном окружении ребенка или подростка и, при необходимости, привлечь к оценке угрозы лицо, сообщившее об угрозе. Если оно видит необходимость в помощи для предотвращения опасности, оно должен предложить такую помощь.</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Кроме того, необходимо заключить </a:t>
            </a:r>
            <a:r>
              <a:rPr lang="ru-RU" sz="1100" b="1" dirty="0">
                <a:latin typeface="Open Sans" panose="020B0606030504020204" pitchFamily="34" charset="0"/>
                <a:ea typeface="Open Sans" panose="020B0606030504020204" pitchFamily="34" charset="0"/>
                <a:cs typeface="Open Sans" panose="020B0606030504020204" pitchFamily="34" charset="0"/>
              </a:rPr>
              <a:t>соглашения</a:t>
            </a:r>
            <a:r>
              <a:rPr lang="ru-RU" sz="1100" dirty="0">
                <a:latin typeface="Open Sans" panose="020B0606030504020204" pitchFamily="34" charset="0"/>
                <a:ea typeface="Open Sans" panose="020B0606030504020204" pitchFamily="34" charset="0"/>
                <a:cs typeface="Open Sans" panose="020B0606030504020204" pitchFamily="34" charset="0"/>
              </a:rPr>
              <a:t> со всеми провайдерами помощи детям и подросткам, чтобы обеспечить проведение оценки угрозы в случае наличия серьезных признаков того, что благополучие ребенка или подростка находится под угрозой. Следует проконсультироваться со специалистом, имеющим опыт в этой области, и привлечь заинтересованных лиц, если это не увеличивает риск для ребенка. Критерии квалификации специалистов с глубоким опытом, с которыми должны проводиться консультации, должны быть регламентированы в соглашениях, которые, в частности, должны также учитывать особые потребности в защите детей и подростков с ограниченными возможностями. Там, где это необходимо, следует поощрять принятие помощи. Если специалисты учреждений и служб исчерпали свои возможности по оказанию помощи и защите, они обязаны сообщить об этом в ведомство по делам молодежи (§ 8a абз. 4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 случае возникновения срочной опасности, требующей немедленных действий, ведомство по делам молодежи имеет право и обязано взять ребенка или подростка (подростков) под опеку (раздел 42(2)) (см. слайд 2.6.2). Если родители возражают против опеки, решение о продолжении опеки принимает суд по семейным делам.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Если вмешательство суда по семейным делам считается необходимым, необходимо обратиться в суд (раздел 8a (2)). Вмешательство в родительскую опеку (исключение: защита, которая незамедлительно становится необходимой в результате принятия под опеку) всегда относится к компетенции суда по семейным делам (§ 1666 BGB) (см. слайд 2.6.3). Если вмешательство в право опекунства необходимо, несовершеннолетним назначаются соответствующие опекуны/попечители, которые затем берут на себя юридическое представительство их интересов (см. слайд 2.6.5).</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Лица</a:t>
            </a:r>
            <a:r>
              <a:rPr lang="ru-RU" sz="1100" dirty="0">
                <a:latin typeface="Open Sans" panose="020B0606030504020204" pitchFamily="34" charset="0"/>
                <a:ea typeface="Open Sans" panose="020B0606030504020204" pitchFamily="34" charset="0"/>
                <a:cs typeface="Open Sans" panose="020B0606030504020204" pitchFamily="34" charset="0"/>
              </a:rPr>
              <a:t>, «которые профессионально контактируют с детьми или подростками» (т.е. помимо специалистов помощи детям и подросткам также хозяйственные работники, учителя, детские медсестры, врачи и т.д.), имеют право на консультацию специалиста по защите детей из ведомства по делам молодежи, если они подозревают наличие угрозы для благополучия ребенка. (§ 8b абз. 1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Учреждения</a:t>
            </a:r>
            <a:r>
              <a:rPr lang="ru-RU" sz="1100" dirty="0">
                <a:latin typeface="Open Sans" panose="020B0606030504020204" pitchFamily="34" charset="0"/>
                <a:ea typeface="Open Sans" panose="020B0606030504020204" pitchFamily="34" charset="0"/>
                <a:cs typeface="Open Sans" panose="020B0606030504020204" pitchFamily="34" charset="0"/>
              </a:rPr>
              <a:t> имеют право на получение консультаций от Земельного ведомства по делам молодежи по вопросам разработки концепций защиты, участия и подачи жалоб, наличие которых является условием для получения лицензии на их деятельность (§ 45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Закон о сотрудничестве и информации в сфере защиты детей </a:t>
            </a:r>
            <a:r>
              <a:rPr lang="ru-RU" sz="1100" dirty="0">
                <a:latin typeface="Open Sans" panose="020B0606030504020204" pitchFamily="34" charset="0"/>
                <a:ea typeface="Open Sans" panose="020B0606030504020204" pitchFamily="34" charset="0"/>
                <a:cs typeface="Open Sans" panose="020B0606030504020204" pitchFamily="34" charset="0"/>
              </a:rPr>
              <a:t>(</a:t>
            </a:r>
            <a:r>
              <a:rPr lang="ru-RU" sz="1100" dirty="0" err="1">
                <a:latin typeface="Open Sans" panose="020B0606030504020204" pitchFamily="34" charset="0"/>
                <a:ea typeface="Open Sans" panose="020B0606030504020204" pitchFamily="34" charset="0"/>
                <a:cs typeface="Open Sans" panose="020B0606030504020204" pitchFamily="34" charset="0"/>
              </a:rPr>
              <a:t>Gesetz</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zur</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Kooperation</a:t>
            </a:r>
            <a:r>
              <a:rPr lang="ru-RU" sz="1100" dirty="0">
                <a:latin typeface="Open Sans" panose="020B0606030504020204" pitchFamily="34" charset="0"/>
                <a:ea typeface="Open Sans" panose="020B0606030504020204" pitchFamily="34" charset="0"/>
                <a:cs typeface="Open Sans" panose="020B0606030504020204" pitchFamily="34" charset="0"/>
              </a:rPr>
              <a:t> und Information </a:t>
            </a:r>
            <a:r>
              <a:rPr lang="ru-RU" sz="1100" dirty="0" err="1">
                <a:latin typeface="Open Sans" panose="020B0606030504020204" pitchFamily="34" charset="0"/>
                <a:ea typeface="Open Sans" panose="020B0606030504020204" pitchFamily="34" charset="0"/>
                <a:cs typeface="Open Sans" panose="020B0606030504020204" pitchFamily="34" charset="0"/>
              </a:rPr>
              <a:t>im</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Kinderschutz</a:t>
            </a:r>
            <a:r>
              <a:rPr lang="ru-RU" sz="1100" dirty="0">
                <a:latin typeface="Open Sans" panose="020B0606030504020204" pitchFamily="34" charset="0"/>
                <a:ea typeface="Open Sans" panose="020B0606030504020204" pitchFamily="34" charset="0"/>
                <a:cs typeface="Open Sans" panose="020B0606030504020204" pitchFamily="34" charset="0"/>
              </a:rPr>
              <a:t>, KKG) является независимым законом, который устанавливает важные правила, связанные с защитой детей, особенно в сферах взаимодействия, и предназначен для создания «рамочных условий для обязательных сетевых структур в сфере защиты детей» (§ 3 KKG). Он также регулирует «передачу информации в ведомство по делам молодежи носителями служебной тайны в случаях угрозы для благополучия ребенка» (§ 4 KKG). Эти положения основаны на той же логике, как и § 8a Социального кодекса VIII в отношении специалистов помощи детям и подросткам: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700"/>
              </a:spcAft>
              <a:buClr>
                <a:srgbClr val="000000"/>
              </a:buClr>
              <a:buSzPts val="1100"/>
              <a:buFont typeface="Wingdings" panose="05000000000000000000" pitchFamily="2" charset="2"/>
              <a:buChar char="Ø"/>
              <a:tabLst>
                <a:tab pos="488950" algn="l"/>
              </a:tabLst>
            </a:pPr>
            <a:r>
              <a:rPr lang="ru-RU" sz="1100" dirty="0">
                <a:latin typeface="Open Sans" panose="020B0606030504020204" pitchFamily="34" charset="0"/>
                <a:ea typeface="Open Sans" panose="020B0606030504020204" pitchFamily="34" charset="0"/>
                <a:cs typeface="Open Sans" panose="020B0606030504020204" pitchFamily="34" charset="0"/>
              </a:rPr>
              <a:t>Максимальное привлечение лиц, находящихся в опасности, к её оценке и предложение помощи;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800"/>
              </a:spcAft>
              <a:buClr>
                <a:srgbClr val="000000"/>
              </a:buClr>
              <a:buSzPts val="1100"/>
              <a:buFont typeface="Wingdings" panose="05000000000000000000" pitchFamily="2" charset="2"/>
              <a:buChar char="Ø"/>
              <a:tabLst>
                <a:tab pos="488950" algn="l"/>
              </a:tabLst>
            </a:pPr>
            <a:r>
              <a:rPr lang="ru-RU" sz="1100" dirty="0">
                <a:latin typeface="Open Sans" panose="020B0606030504020204" pitchFamily="34" charset="0"/>
                <a:ea typeface="Open Sans" panose="020B0606030504020204" pitchFamily="34" charset="0"/>
                <a:cs typeface="Open Sans" panose="020B0606030504020204" pitchFamily="34" charset="0"/>
              </a:rPr>
              <a:t>использование консультаций специалиста с глубоким опытом;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700"/>
              </a:spcAft>
              <a:buClr>
                <a:srgbClr val="000000"/>
              </a:buClr>
              <a:buSzPts val="1100"/>
              <a:buFont typeface="Wingdings" panose="05000000000000000000" pitchFamily="2" charset="2"/>
              <a:buChar char="Ø"/>
              <a:tabLst>
                <a:tab pos="463550" algn="l"/>
              </a:tabLst>
            </a:pPr>
            <a:r>
              <a:rPr lang="ru-RU" sz="1100" dirty="0">
                <a:latin typeface="Open Sans" panose="020B0606030504020204" pitchFamily="34" charset="0"/>
                <a:ea typeface="Open Sans" panose="020B0606030504020204" pitchFamily="34" charset="0"/>
                <a:cs typeface="Open Sans" panose="020B0606030504020204" pitchFamily="34" charset="0"/>
              </a:rPr>
              <a:t>если опасность сохраняется, сообщение об этом в ведомство по делам молодежи - для медицинских работников это обязательное правило (§ 4 абз. 3 KKG).</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700"/>
              </a:spcAft>
              <a:buClr>
                <a:srgbClr val="000000"/>
              </a:buClr>
              <a:buSzPts val="1100"/>
              <a:buFont typeface="Wingdings" panose="05000000000000000000" pitchFamily="2" charset="2"/>
              <a:buChar char="Ø"/>
              <a:tabLst>
                <a:tab pos="463550" algn="l"/>
              </a:tabLst>
            </a:pPr>
            <a:r>
              <a:rPr lang="ru-RU" sz="1100" dirty="0">
                <a:latin typeface="Open Sans" panose="020B0606030504020204" pitchFamily="34" charset="0"/>
                <a:ea typeface="Open Sans" panose="020B0606030504020204" pitchFamily="34" charset="0"/>
                <a:cs typeface="Open Sans" panose="020B0606030504020204" pitchFamily="34" charset="0"/>
              </a:rPr>
              <a:t>Если в ходе уголовного разбирательства имеются серьезные признаки риска для благополучия ребенка, органы прокуратуры или суд должны незамедлительно сообщить об этом в ведомство по делам молодежи. (§ 5 ККГ)</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Biesel, Kai/Urban-Stahl, Ulrike (2018): Lehrbuch Kinderschutz. Weinheim u. Basel.</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Schone, Reinhold/Struck, Norbert (2015): Kinderschutz, in: Otto, Hans-Uwe/Thiersch, Hans (Hrsg.), Handbuch Soziale Arbeit, 5. erweiterte Auflage, München u. Basel, S. 791−814.</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65</a:t>
            </a:fld>
            <a:endParaRPr lang="de-DE"/>
          </a:p>
        </p:txBody>
      </p:sp>
    </p:spTree>
    <p:extLst>
      <p:ext uri="{BB962C8B-B14F-4D97-AF65-F5344CB8AC3E}">
        <p14:creationId xmlns:p14="http://schemas.microsoft.com/office/powerpoint/2010/main" val="10923230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3708955"/>
          </a:xfrm>
        </p:spPr>
        <p:txBody>
          <a:bodyPr/>
          <a:lstStyle/>
          <a:p>
            <a:pPr>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 первую очередь, взятие под опеку — это безусловное право детей и подростков, которые просят взять их под опеку, потому что - по какой бы ни было причине - их нынешняя жизненная ситуация воспринимается как невыносимая.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Кроме того, ведомство по делам молодежи «имеет право и обязано» брать детей под опеку,</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700"/>
              </a:spcAft>
              <a:buClr>
                <a:srgbClr val="000000"/>
              </a:buClr>
              <a:buSzPts val="1100"/>
              <a:buFont typeface="Arial" panose="020B0604020202020204" pitchFamily="34" charset="0"/>
              <a:buChar char="•"/>
              <a:tabLst>
                <a:tab pos="454025" algn="l"/>
              </a:tabLst>
            </a:pPr>
            <a:r>
              <a:rPr lang="ru-RU" sz="1100" dirty="0">
                <a:latin typeface="Open Sans" panose="020B0606030504020204" pitchFamily="34" charset="0"/>
                <a:ea typeface="Open Sans" panose="020B0606030504020204" pitchFamily="34" charset="0"/>
                <a:cs typeface="Open Sans" panose="020B0606030504020204" pitchFamily="34" charset="0"/>
              </a:rPr>
              <a:t>если «неотложная угроза благополучию ребенка требует передачи его под опеку» и если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800"/>
              </a:spcAft>
              <a:buClr>
                <a:srgbClr val="000000"/>
              </a:buClr>
              <a:buSzPts val="1100"/>
              <a:buFont typeface="Arial" panose="020B0604020202020204" pitchFamily="34" charset="0"/>
              <a:buChar char="•"/>
              <a:tabLst>
                <a:tab pos="454025" algn="l"/>
              </a:tabLst>
            </a:pPr>
            <a:r>
              <a:rPr lang="ru-RU" sz="1100" dirty="0">
                <a:latin typeface="Open Sans" panose="020B0606030504020204" pitchFamily="34" charset="0"/>
                <a:ea typeface="Open Sans" panose="020B0606030504020204" pitchFamily="34" charset="0"/>
                <a:cs typeface="Open Sans" panose="020B0606030504020204" pitchFamily="34" charset="0"/>
              </a:rPr>
              <a:t>«иностранный ребенок или иностранный подросток прибывает в Германию без сопровождения, и ни законные опекуны, ни законные попечители не находятся в Германии». (§ 42 абз. 1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900"/>
              </a:spcAft>
            </a:pPr>
            <a:r>
              <a:rPr lang="ru-RU" sz="1100" dirty="0">
                <a:latin typeface="Open Sans" panose="020B0606030504020204" pitchFamily="34" charset="0"/>
                <a:ea typeface="Open Sans" panose="020B0606030504020204" pitchFamily="34" charset="0"/>
                <a:cs typeface="Open Sans" panose="020B0606030504020204" pitchFamily="34" charset="0"/>
              </a:rPr>
              <a:t>Взятие под опеку — это временное размещение у подходящего опекуна, в подходящем учреждении или с использованием другой формы размещения (§ 42 абз. 1 Социального кодекса VIII). Оно служит для того, чтобы прояснить с ребенком или подростком суть кризиса и как можно быстрее найти перспективное решение с родителями и их детьми или опекунами и их подопечными.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Для взятия ребенка или подростка под опеку ведомством по делам молодежи требуется либо согласие его законных опекунов, которые должны быть немедленно проинформированы о взятии под опеку (статья 42, пункт 1, № 1a Книги VIII Социального кодекса), либо ситуация, которая требует незамедлительного принятия мер по защите несовершеннолетнего(их), в результате чего «решение суда по семейным делам», которое в противном случае всегда является основанием для вмешательства в право родительской опеки, «не может быть получено своевременно» (§ 42 абз. 1 № 1b Социального кодекса VIII). После этого ведомство по делам молодежи должно незамедлительно получить такое решение от суда по семейным делам (раздел 42 (3) № 2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В период опеки ведомство по делам молодежи имеет право «совершать юридические действия, необходимые для обеспечения благополучия ребенка или подростка» (раздел 42 (2) книги VIII Социального кодекса).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В 2015 году большое количество беженцев, прибывающих в Германию, послужило причиной принятия новых правил в Книге VIII Социального кодекса о «временном взятии под опеку» (§ 42a и далее Книги VIII Социального кодекса) несопровождаемых несовершеннолетних беженцев (</a:t>
            </a:r>
            <a:r>
              <a:rPr lang="ru-RU" sz="1100" dirty="0" err="1">
                <a:latin typeface="Open Sans" panose="020B0606030504020204" pitchFamily="34" charset="0"/>
                <a:ea typeface="Open Sans" panose="020B0606030504020204" pitchFamily="34" charset="0"/>
                <a:cs typeface="Open Sans" panose="020B0606030504020204" pitchFamily="34" charset="0"/>
              </a:rPr>
              <a:t>UmF</a:t>
            </a:r>
            <a:r>
              <a:rPr lang="ru-RU" sz="1100" dirty="0">
                <a:latin typeface="Open Sans" panose="020B0606030504020204" pitchFamily="34" charset="0"/>
                <a:ea typeface="Open Sans" panose="020B0606030504020204" pitchFamily="34" charset="0"/>
                <a:cs typeface="Open Sans" panose="020B0606030504020204" pitchFamily="34" charset="0"/>
              </a:rPr>
              <a:t>).</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«Временная опека» регулирует распределение действий между федеральными землями, которое затем должно привести к регулярной опеке (§ 42 Социального кодекса VIII). Цель введения этих правил состояла в том, чтобы разгрузить муниципалитеты, где в 2015 году накопилось слишком большое количество прибывших несовершеннолетних. К концу 2020 года Федеральное министерство по делам семьи, пожилых людей, женщин и молодежи (BMFSFJ) должно было представить Бундестагу результаты оценки этого закона. Кроме того, Бундестаг должен получать ежегодный отчет «о положении несопровождаемых несовершеннолетних иностранцев в Германии» (§ 42e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Взятие под опеку и временное взятие под опеку относятся к «другим задачам по защите молодежи» (раздел 2 подраздел 3 книги VIII Социального кодекса), которые в принципе и в конечном итоге находятся в ведении государственных организаций по защите молодежи (раздел 3 подраздел 3 книги VIII Социального кодекса). Согласно § 76 (1) Книги VIII Социального кодекса, государственное учреждение не может делегировать суверенный акт принятия детей под опеку, но оно может привлекать признанные добровольные общественные организации по защите молодежи к осуществлению принятия детей под опеку.</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 2019 году в общей сложности около 49 550 детей и подростков были взяты под опеку: 8 400 по их собственной просьбе (в основном: подростки от 14 до 18 лет, почти 2/3 - женщины), 32 500 из-за срочного риска для благополучия ребенка (примерно равное распределение по всем возрастным группам и полам) и было проведено 8 650 процедур взятия под опеку несопровождаемых несовершеннолетних беженцев (в основном: подростки от 14 до 18 лет, примерно 80 % - мужчины).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Приблизительно 50 % защитных мер могли быть прекращены не позднее, чем через две недели. Большинство мальчиков и девочек затем вернулись на прежнее место жительства к своим опекунам, в патронатную семью или в приют (38 %). С другой стороны, почти 30 % пострадавших были размещены в новых патронатных семьях, интернатах или учреждениях по оказанию помощи.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Bericht der Bundesregierung zu dem Gesetz zur Verbesserung der Unterbringung, Versorgung und Betreuung ausländischer Kinder und Jugendlicher gem. § 42e SGB VIII – Die Situation unbegleiteter Minderjähriger in Deutschland (2020);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https://www.bmfsfj.de/blob/148642/43592ef3cccc4a39f8ab039da77162d5/uma-bericht-2020-data.pdf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Fachgruppe Inobhutnahme (Hrsg.) (2020): Handbuch Inobhutnahme. Grundlagen – Praxis und Methoden – Spannungsfelder. Frankfurt/M., </a:t>
            </a:r>
            <a:r>
              <a:rPr lang="de-DE" sz="1100" dirty="0" err="1">
                <a:latin typeface="Open Sans" panose="020B0606030504020204" pitchFamily="34" charset="0"/>
                <a:ea typeface="Open Sans" panose="020B0606030504020204" pitchFamily="34" charset="0"/>
                <a:cs typeface="Open Sans" panose="020B0606030504020204" pitchFamily="34" charset="0"/>
              </a:rPr>
              <a:t>IGfH</a:t>
            </a:r>
            <a:r>
              <a:rPr lang="de-DE" sz="1100" dirty="0">
                <a:latin typeface="Open Sans" panose="020B0606030504020204" pitchFamily="34" charset="0"/>
                <a:ea typeface="Open Sans" panose="020B0606030504020204" pitchFamily="34" charset="0"/>
                <a:cs typeface="Open Sans" panose="020B0606030504020204" pitchFamily="34" charset="0"/>
              </a:rPr>
              <a:t>-Eigenverlag.</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Trenczek</a:t>
            </a:r>
            <a:r>
              <a:rPr lang="de-DE" sz="1100" dirty="0">
                <a:latin typeface="Open Sans" panose="020B0606030504020204" pitchFamily="34" charset="0"/>
                <a:ea typeface="Open Sans" panose="020B0606030504020204" pitchFamily="34" charset="0"/>
                <a:cs typeface="Open Sans" panose="020B0606030504020204" pitchFamily="34" charset="0"/>
              </a:rPr>
              <a:t>, Thomas/Düring, Diana/Neumann-Witt, Andreas (2017): Inobhutnahme, 3. Auflage, München u. a.</a:t>
            </a:r>
          </a:p>
        </p:txBody>
      </p:sp>
      <p:sp>
        <p:nvSpPr>
          <p:cNvPr id="4" name="Foliennummernplatzhalter 3"/>
          <p:cNvSpPr>
            <a:spLocks noGrp="1"/>
          </p:cNvSpPr>
          <p:nvPr>
            <p:ph type="sldNum" sz="quarter" idx="10"/>
          </p:nvPr>
        </p:nvSpPr>
        <p:spPr/>
        <p:txBody>
          <a:bodyPr/>
          <a:lstStyle/>
          <a:p>
            <a:fld id="{178ACBB0-B8BD-7243-B5CA-EEE1A71994D0}" type="slidenum">
              <a:rPr lang="de-DE" smtClean="0"/>
              <a:t>66</a:t>
            </a:fld>
            <a:endParaRPr lang="de-DE"/>
          </a:p>
        </p:txBody>
      </p:sp>
    </p:spTree>
    <p:extLst>
      <p:ext uri="{BB962C8B-B14F-4D97-AF65-F5344CB8AC3E}">
        <p14:creationId xmlns:p14="http://schemas.microsoft.com/office/powerpoint/2010/main" val="2911483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4717067"/>
          </a:xfrm>
        </p:spPr>
        <p:txBody>
          <a:bodyPr/>
          <a:lstStyle/>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Немецкая юрисдикция понимает угрозу для благополучия ребенка как «опасность, существующую в настоящее время в такой степени, что с высокой степенью уверенности можно предвидеть значительный вред при дальнейшем развитии событий». Если родители не хотят или не могут предотвратить такие экзистенциальные опасности для детей или даже сами являются их причиной, задача государства - защитить этих детей и подростков от этих опасностей (государственная опека).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Государство возложило эту задачу в основном на суды по семейным делам и ведомства по делам молодежи. Они составляют ядро «сообщества ответственных за защиту детей» и несут ответственность за обеспечение благополучия ребенка. Правовые основания для осуществления государственной опеки в основном изложены в Книге VIII Социального кодекса, семейном праве Гражданского кодекса (BGB) и процессуальном праве Закона о судопроизводстве по семейным делам и делам добровольной юрисдикции (</a:t>
            </a:r>
            <a:r>
              <a:rPr lang="ru-RU" sz="1100" dirty="0" err="1">
                <a:latin typeface="Open Sans" panose="020B0606030504020204" pitchFamily="34" charset="0"/>
                <a:ea typeface="Open Sans" panose="020B0606030504020204" pitchFamily="34" charset="0"/>
                <a:cs typeface="Open Sans" panose="020B0606030504020204" pitchFamily="34" charset="0"/>
              </a:rPr>
              <a:t>Familienverfahrensgesetz</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FamFG</a:t>
            </a:r>
            <a:r>
              <a:rPr lang="ru-RU" sz="1100" dirty="0">
                <a:latin typeface="Open Sans" panose="020B0606030504020204" pitchFamily="34" charset="0"/>
                <a:ea typeface="Open Sans" panose="020B0606030504020204" pitchFamily="34" charset="0"/>
                <a:cs typeface="Open Sans" panose="020B0606030504020204" pitchFamily="34" charset="0"/>
              </a:rPr>
              <a:t>). Эти законы предусматривают взаимные обязательства по участию или сотрудничеству с отделом по делам молодежи в судебных разбирательствах по семейным делам.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gn="just">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§1666 Гражданского кодекса Германии (судебные меры в   случае (возможного) риска для благополучия ребенка) направлен на реализацию обязанности государства по опеке. В пункте 1 указанного параграфа описаны предпосылки фактической ситуации, т.е. юридически определенные различные формы угрозы физическому, умственному или эмоциональному благополучию, а также готовность и компетентность родителей самостоятельно или с помощью предотвратить возможные опасности. В пункте 3 перечислены возможные меры вмешательства суда по семейным делам. К ним относятся предписания, запреты, замена лица, заявленного в качестве обладателя родительских прав, частичное или полное лишение родительских прав. Вмешательство суда по семейным делам должно обеспечивать принцип пропорциональности и приоритет государственной помощи в соответствии с § 1666a BGB. Разлучение родителей и детей трактуется как крайняя мера.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gn="just">
              <a:spcAft>
                <a:spcPts val="700"/>
              </a:spcAft>
            </a:pPr>
            <a:r>
              <a:rPr lang="ru-RU" sz="1100" b="1" dirty="0">
                <a:latin typeface="Open Sans" panose="020B0606030504020204" pitchFamily="34" charset="0"/>
                <a:ea typeface="Open Sans" panose="020B0606030504020204" pitchFamily="34" charset="0"/>
                <a:cs typeface="Open Sans" panose="020B0606030504020204" pitchFamily="34" charset="0"/>
              </a:rPr>
              <a:t>Роль и задачи ведомства по делам молодежи </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lgn="just">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На ведомство по делам молодежи возлагаются самостоятельные задачи в ходе судебного разбирательства по предотвращению угрозы для благополучия ребенка (особенно в §§ 8a и 50 Социального кодекса VIII). Задачи ведомства по делам молодежи в соответствии с § 50 Книги VIII Социального кодекса касаются, прежде всего, адекватного учета потребностей развития ребенка в семейном судопроизводстве. Кроме того, ведомство по делам молодежи информирует суд по семейным делам о предыдущей и все еще доступной помощи. Как правило, ведомство по делам молодежи узнает об угрозах благополучию ребенка в ходе своей деятельности и пытается устранить их путем социально-педагогического вмешательства. Если это не удается, потому что родители не сотрудничают в оценке риска опасности или не могут (не в состоянии) предотвратить существующую опасность, ведомство по делам молодежи обращается в суд по семейным делам. Цель обращения - добиться решения в рамках семейного суда, например, об ограничении или лишении родительских прав на опеку над ребенком и передачи этих прав опекуну или попечителю (см. слайд 2.6.4), чтобы защитить ребенка от дальнейшей угрозы его благополучию. Ведомство по делам молодежи не уполномочено самостоятельно вмешиваться в родительские права.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gn="just">
              <a:spcAft>
                <a:spcPts val="700"/>
              </a:spcAft>
            </a:pPr>
            <a:r>
              <a:rPr lang="ru-RU" sz="1100" b="1" dirty="0">
                <a:latin typeface="Open Sans" panose="020B0606030504020204" pitchFamily="34" charset="0"/>
                <a:ea typeface="Open Sans" panose="020B0606030504020204" pitchFamily="34" charset="0"/>
                <a:cs typeface="Open Sans" panose="020B0606030504020204" pitchFamily="34" charset="0"/>
              </a:rPr>
              <a:t>Роль и задачи суда по семейным делам</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Только суд по семейным делам имеет право решать, оправдано ли вмешательство в родительскую автономию - помимо краткосрочной и временной опеки - в связи с ситуацией угрозы для ребенка. Суд по семейным делам является единственной инстанцией, которая (в качестве судебной инстанции) уполномочена законом (§ 1666 BGB) вмешиваться в родительское право на воспитание. Такое вмешательство может заключаться в вышеупомянутых предписаниях или запретах для родителей или в лишении их частично или полностью родительских прав и передаче их назначенным опекунам и попечителям.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b="1" dirty="0">
                <a:latin typeface="Open Sans" panose="020B0606030504020204" pitchFamily="34" charset="0"/>
                <a:ea typeface="Open Sans" panose="020B0606030504020204" pitchFamily="34" charset="0"/>
                <a:cs typeface="Open Sans" panose="020B0606030504020204" pitchFamily="34" charset="0"/>
              </a:rPr>
              <a:t>Процессуальное право </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С 1 сентября 2009 года Закон о семейном судопроизводстве (</a:t>
            </a:r>
            <a:r>
              <a:rPr lang="ru-RU" sz="1100" dirty="0" err="1">
                <a:latin typeface="Open Sans" panose="020B0606030504020204" pitchFamily="34" charset="0"/>
                <a:ea typeface="Open Sans" panose="020B0606030504020204" pitchFamily="34" charset="0"/>
                <a:cs typeface="Open Sans" panose="020B0606030504020204" pitchFamily="34" charset="0"/>
              </a:rPr>
              <a:t>FamFG</a:t>
            </a:r>
            <a:r>
              <a:rPr lang="ru-RU" sz="1100" dirty="0">
                <a:latin typeface="Open Sans" panose="020B0606030504020204" pitchFamily="34" charset="0"/>
                <a:ea typeface="Open Sans" panose="020B0606030504020204" pitchFamily="34" charset="0"/>
                <a:cs typeface="Open Sans" panose="020B0606030504020204" pitchFamily="34" charset="0"/>
              </a:rPr>
              <a:t>) регулирует организацию судебных разбирательств по семейным делам родителей и детей. Это включает требование приоритетности и ускорения (раздел 155 </a:t>
            </a:r>
            <a:r>
              <a:rPr lang="ru-RU" sz="1100" dirty="0" err="1">
                <a:latin typeface="Open Sans" panose="020B0606030504020204" pitchFamily="34" charset="0"/>
                <a:ea typeface="Open Sans" panose="020B0606030504020204" pitchFamily="34" charset="0"/>
                <a:cs typeface="Open Sans" panose="020B0606030504020204" pitchFamily="34" charset="0"/>
              </a:rPr>
              <a:t>FamFG</a:t>
            </a:r>
            <a:r>
              <a:rPr lang="ru-RU" sz="1100" dirty="0">
                <a:latin typeface="Open Sans" panose="020B0606030504020204" pitchFamily="34" charset="0"/>
                <a:ea typeface="Open Sans" panose="020B0606030504020204" pitchFamily="34" charset="0"/>
                <a:cs typeface="Open Sans" panose="020B0606030504020204" pitchFamily="34" charset="0"/>
              </a:rPr>
              <a:t>), возможность раннего обсуждения риска для благополучия ребенка в суде и возможность вынесения временных постановлений (раздел 157 </a:t>
            </a:r>
            <a:r>
              <a:rPr lang="ru-RU" sz="1100" dirty="0" err="1">
                <a:latin typeface="Open Sans" panose="020B0606030504020204" pitchFamily="34" charset="0"/>
                <a:ea typeface="Open Sans" panose="020B0606030504020204" pitchFamily="34" charset="0"/>
                <a:cs typeface="Open Sans" panose="020B0606030504020204" pitchFamily="34" charset="0"/>
              </a:rPr>
              <a:t>FamFG</a:t>
            </a:r>
            <a:r>
              <a:rPr lang="ru-RU" sz="1100" dirty="0">
                <a:latin typeface="Open Sans" panose="020B0606030504020204" pitchFamily="34" charset="0"/>
                <a:ea typeface="Open Sans" panose="020B0606030504020204" pitchFamily="34" charset="0"/>
                <a:cs typeface="Open Sans" panose="020B0606030504020204" pitchFamily="34" charset="0"/>
              </a:rPr>
              <a:t>), а также назначение процессуальных консультантов для детей и подростков, которые должны выразить их волю (раздел 158 </a:t>
            </a:r>
            <a:r>
              <a:rPr lang="ru-RU" sz="1100" dirty="0" err="1">
                <a:latin typeface="Open Sans" panose="020B0606030504020204" pitchFamily="34" charset="0"/>
                <a:ea typeface="Open Sans" panose="020B0606030504020204" pitchFamily="34" charset="0"/>
                <a:cs typeface="Open Sans" panose="020B0606030504020204" pitchFamily="34" charset="0"/>
              </a:rPr>
              <a:t>FamFG</a:t>
            </a:r>
            <a:r>
              <a:rPr lang="ru-RU" sz="1100" dirty="0">
                <a:latin typeface="Open Sans" panose="020B0606030504020204" pitchFamily="34" charset="0"/>
                <a:ea typeface="Open Sans" panose="020B0606030504020204" pitchFamily="34" charset="0"/>
                <a:cs typeface="Open Sans" panose="020B0606030504020204" pitchFamily="34" charset="0"/>
              </a:rPr>
              <a:t>). Кроме того, может быть получено экспертное заключение (раздел 163 </a:t>
            </a:r>
            <a:r>
              <a:rPr lang="ru-RU" sz="1100" dirty="0" err="1">
                <a:latin typeface="Open Sans" panose="020B0606030504020204" pitchFamily="34" charset="0"/>
                <a:ea typeface="Open Sans" panose="020B0606030504020204" pitchFamily="34" charset="0"/>
                <a:cs typeface="Open Sans" panose="020B0606030504020204" pitchFamily="34" charset="0"/>
              </a:rPr>
              <a:t>FamFG</a:t>
            </a:r>
            <a:r>
              <a:rPr lang="ru-RU" sz="1100" dirty="0">
                <a:latin typeface="Open Sans" panose="020B0606030504020204" pitchFamily="34" charset="0"/>
                <a:ea typeface="Open Sans" panose="020B0606030504020204" pitchFamily="34" charset="0"/>
                <a:cs typeface="Open Sans" panose="020B0606030504020204" pitchFamily="34" charset="0"/>
              </a:rPr>
              <a:t>).</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Центральным элементом судопроизводства в семейном суде является также обязанность суда заслушивать детей и подростков (§ 159 Личное заслушивание ребенка) и привлекать опекунов (§ 160 Заслушивание родителей).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Berghaus, Michaela (2020): Erleben und Bewältigen von Verfahren zur Abwendung einer Kindeswohlgefährdung aus Sicht betroffener Eltern, Weinheim.</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Deutsches Institut für Jugendhilfe und Familienrecht e. V. (</a:t>
            </a:r>
            <a:r>
              <a:rPr lang="de-DE" sz="1100" dirty="0" err="1">
                <a:latin typeface="Open Sans" panose="020B0606030504020204" pitchFamily="34" charset="0"/>
                <a:ea typeface="Open Sans" panose="020B0606030504020204" pitchFamily="34" charset="0"/>
                <a:cs typeface="Open Sans" panose="020B0606030504020204" pitchFamily="34" charset="0"/>
              </a:rPr>
              <a:t>DIJuF</a:t>
            </a:r>
            <a:r>
              <a:rPr lang="de-DE" sz="1100" dirty="0">
                <a:latin typeface="Open Sans" panose="020B0606030504020204" pitchFamily="34" charset="0"/>
                <a:ea typeface="Open Sans" panose="020B0606030504020204" pitchFamily="34" charset="0"/>
                <a:cs typeface="Open Sans" panose="020B0606030504020204" pitchFamily="34" charset="0"/>
              </a:rPr>
              <a:t>) (2010): Situation, Perspektiven und Entwicklungsbedarf verlässlicher Qualitätsstandards und klarer Rollengestaltung im familiengerichtlichen Verfahren im Kinderschutz. Positionspapier;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https://www.dijuf.de/files/downloads/2011/2012/Positionspapier_SKF_2.pdf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p:txBody>
      </p:sp>
      <p:sp>
        <p:nvSpPr>
          <p:cNvPr id="4" name="Foliennummernplatzhalter 3"/>
          <p:cNvSpPr>
            <a:spLocks noGrp="1"/>
          </p:cNvSpPr>
          <p:nvPr>
            <p:ph type="sldNum" sz="quarter" idx="10"/>
          </p:nvPr>
        </p:nvSpPr>
        <p:spPr/>
        <p:txBody>
          <a:bodyPr/>
          <a:lstStyle/>
          <a:p>
            <a:fld id="{178ACBB0-B8BD-7243-B5CA-EEE1A71994D0}" type="slidenum">
              <a:rPr lang="de-DE" smtClean="0"/>
              <a:t>67</a:t>
            </a:fld>
            <a:endParaRPr lang="de-DE"/>
          </a:p>
        </p:txBody>
      </p:sp>
    </p:spTree>
    <p:extLst>
      <p:ext uri="{BB962C8B-B14F-4D97-AF65-F5344CB8AC3E}">
        <p14:creationId xmlns:p14="http://schemas.microsoft.com/office/powerpoint/2010/main" val="36959950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Совместная опека родителей обычно сохраняется и после развода (независимо от того, состоят ли родители в браке или состояли ранее). В лучшем случае родители, проживающие раздельно, совместно договариваются о том, как они будут распределять родительские обязанности и права в будущем и как они будут организовывать свои отношения с ребенком. Ведомство по делам молодежи может оказать поддержку отцам и матерям в этом процессе, например, в форме помощи согласно § 17 Социального кодекса VIII (консультирование по вопросам партнерства, раздельного проживания и развода) и согласно § 18 Социального кодекса VIII (консультирование и поддержка в осуществлении личной опеки и прав общения). Родители могут воспользоваться этими формами помощи добровольно. С помощью консультаций и оказания поддержки ведомство по делам молодежи способствует выработке совместных решений по осуществлению родительской ответственности в случае, если родители живут раздельно.</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Участие ведомства по делам молодежи в судебных разбирательствах по семейным делам в качестве суверенной задачи тесно связано с формами помощи ведомства по делам молодежи в контексте содействия воспитанию в семье (см. также слайд 2.2.4). Если конфликты по поводу опекунства происходят в суде, например, если один из родителей обращается в суд по семейным делам с просьбой изменить или урегулировать права опекунства или доступа, ведомство по делам молодежи должно быть привлечено судом в обязательном порядке. Закон о судопроизводстве по семейным делам гласит следующее: «Суд должен заслушать представителей ведомства по делам молодежи в ходе разбирательств, касающихся личности ребенка. Если слушание не проводится из-за непосредственной опасности, оно при появлении возможности должно быть проведено без промедления (раздел 162 (1) Закона о семейном судопроизводстве, </a:t>
            </a:r>
            <a:r>
              <a:rPr lang="ru-RU" sz="1100" dirty="0" err="1">
                <a:latin typeface="Open Sans" panose="020B0606030504020204" pitchFamily="34" charset="0"/>
                <a:ea typeface="Open Sans" panose="020B0606030504020204" pitchFamily="34" charset="0"/>
                <a:cs typeface="Open Sans" panose="020B0606030504020204" pitchFamily="34" charset="0"/>
              </a:rPr>
              <a:t>FamFG</a:t>
            </a:r>
            <a:r>
              <a:rPr lang="ru-RU" sz="1100" dirty="0">
                <a:latin typeface="Open Sans" panose="020B0606030504020204" pitchFamily="34" charset="0"/>
                <a:ea typeface="Open Sans" panose="020B0606030504020204" pitchFamily="34" charset="0"/>
                <a:cs typeface="Open Sans" panose="020B0606030504020204" pitchFamily="34" charset="0"/>
              </a:rPr>
              <a:t>). В соответствии со статьей 50, параграф 1 книги VIII Социального кодекса (участие в разбирательствах в семейных судах), ведомство по делам молодежи должно участвовать во всех разбирательствах, касающихся заботы о детях и подростках, и оказывать поддержку суду. Ведомство по делам молодежи в первую очередь призвано оказывать помощь семьям с целью содействия решению родительских конфликтов по взаимному согласию. С этой целью специалисты призывают, например, к (повторным) обращениям за консультациями и поддержкой в соответствии с разделами 17 и 18 Книги VIII Социального кодекса.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Ведомство по делам молодежи информирует суд по семейным делам об уже предложенной и предоставленной помощи, а также о дальнейших возможностях предоставления помощи. На основании своей социально-педагогической экспертизы ведомство по делам молодежи консультирует и поддерживает суд по семейным делам в процессе принятия решений. В своих экспертных заключениях ведомство по делам молодежи рассматривает социальное и эмоциональное развитие соответствующих детей и подростков, дает оценку поведению, отношениям и привязанностям, отношениям между братьями и сестрами, а также описывает склонности, желания и волю ребенка. Особенностью семейных судебных разбирательств при расставании и разводе родителей является последовательная ориентация на консенсуальное решение. Эта целенаправленность регулируется законом в § 156 Закона о семейном судопроизводстве (</a:t>
            </a:r>
            <a:r>
              <a:rPr lang="ru-RU" sz="1100" dirty="0" err="1">
                <a:latin typeface="Open Sans" panose="020B0606030504020204" pitchFamily="34" charset="0"/>
                <a:ea typeface="Open Sans" panose="020B0606030504020204" pitchFamily="34" charset="0"/>
                <a:cs typeface="Open Sans" panose="020B0606030504020204" pitchFamily="34" charset="0"/>
              </a:rPr>
              <a:t>FamFG</a:t>
            </a:r>
            <a:r>
              <a:rPr lang="ru-RU" sz="1100" dirty="0">
                <a:latin typeface="Open Sans" panose="020B0606030504020204" pitchFamily="34" charset="0"/>
                <a:ea typeface="Open Sans" panose="020B0606030504020204" pitchFamily="34" charset="0"/>
                <a:cs typeface="Open Sans" panose="020B0606030504020204" pitchFamily="34" charset="0"/>
              </a:rPr>
              <a:t>). Если родители не могут найти решение самостоятельно, они имеют доступ </a:t>
            </a:r>
            <a:r>
              <a:rPr lang="ru-RU" sz="1100" b="1" dirty="0">
                <a:latin typeface="Open Sans" panose="020B0606030504020204" pitchFamily="34" charset="0"/>
                <a:ea typeface="Open Sans" panose="020B0606030504020204" pitchFamily="34" charset="0"/>
                <a:cs typeface="Open Sans" panose="020B0606030504020204" pitchFamily="34" charset="0"/>
              </a:rPr>
              <a:t>к консультационной и посреднической помощи</a:t>
            </a:r>
            <a:r>
              <a:rPr lang="ru-RU" sz="1100" dirty="0">
                <a:latin typeface="Open Sans" panose="020B0606030504020204" pitchFamily="34" charset="0"/>
                <a:ea typeface="Open Sans" panose="020B0606030504020204" pitchFamily="34" charset="0"/>
                <a:cs typeface="Open Sans" panose="020B0606030504020204" pitchFamily="34" charset="0"/>
              </a:rPr>
              <a:t>, предлагаемой службами помощи детям и подросткам, для разработки согласованной концепции родительской заботы. Если родители добровольно не соглашаются на эти предложения, суд по семейным делам также может назначить консультацию или бесплатную информационную </a:t>
            </a:r>
            <a:r>
              <a:rPr lang="ru-RU" sz="1100" dirty="0" err="1">
                <a:latin typeface="Open Sans" panose="020B0606030504020204" pitchFamily="34" charset="0"/>
                <a:ea typeface="Open Sans" panose="020B0606030504020204" pitchFamily="34" charset="0"/>
                <a:cs typeface="Open Sans" panose="020B0606030504020204" pitchFamily="34" charset="0"/>
              </a:rPr>
              <a:t>медиационную</a:t>
            </a:r>
            <a:r>
              <a:rPr lang="ru-RU" sz="1100" dirty="0">
                <a:latin typeface="Open Sans" panose="020B0606030504020204" pitchFamily="34" charset="0"/>
                <a:ea typeface="Open Sans" panose="020B0606030504020204" pitchFamily="34" charset="0"/>
                <a:cs typeface="Open Sans" panose="020B0606030504020204" pitchFamily="34" charset="0"/>
              </a:rPr>
              <a:t> сессию.</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При так называемом «раннем первом назначении приема» (не позднее одного месяца после начала разбирательства), согласно § 155 </a:t>
            </a:r>
            <a:r>
              <a:rPr lang="ru-RU" sz="1100" dirty="0" err="1">
                <a:latin typeface="Open Sans" panose="020B0606030504020204" pitchFamily="34" charset="0"/>
                <a:ea typeface="Open Sans" panose="020B0606030504020204" pitchFamily="34" charset="0"/>
                <a:cs typeface="Open Sans" panose="020B0606030504020204" pitchFamily="34" charset="0"/>
              </a:rPr>
              <a:t>FamFG</a:t>
            </a:r>
            <a:r>
              <a:rPr lang="ru-RU" sz="1100" dirty="0">
                <a:latin typeface="Open Sans" panose="020B0606030504020204" pitchFamily="34" charset="0"/>
                <a:ea typeface="Open Sans" panose="020B0606030504020204" pitchFamily="34" charset="0"/>
                <a:cs typeface="Open Sans" panose="020B0606030504020204" pitchFamily="34" charset="0"/>
              </a:rPr>
              <a:t>, согласно </a:t>
            </a:r>
            <a:r>
              <a:rPr lang="ru-RU" sz="1100" b="1" dirty="0">
                <a:latin typeface="Open Sans" panose="020B0606030504020204" pitchFamily="34" charset="0"/>
                <a:ea typeface="Open Sans" panose="020B0606030504020204" pitchFamily="34" charset="0"/>
                <a:cs typeface="Open Sans" panose="020B0606030504020204" pitchFamily="34" charset="0"/>
              </a:rPr>
              <a:t>требованию приоритета и ускорения</a:t>
            </a:r>
            <a:r>
              <a:rPr lang="ru-RU" sz="1100" dirty="0">
                <a:latin typeface="Open Sans" panose="020B0606030504020204" pitchFamily="34" charset="0"/>
                <a:ea typeface="Open Sans" panose="020B0606030504020204" pitchFamily="34" charset="0"/>
                <a:cs typeface="Open Sans" panose="020B0606030504020204" pitchFamily="34" charset="0"/>
              </a:rPr>
              <a:t>, во-первых, ситуация должна быть обсуждена со всеми заинтересованными сторонами, а во-вторых, прояснена готовность и способность к сотрудничеству всех сторон. В ходе этой дискуссии обсуждаются варианты дальнейшего разбирательства и, в лучшем случае, достигаются соглашения. Если это невозможно, судья семейного суда может принять предварительное решение в рамках временного распоряжения. В ходе основного разбирательства будет получена дополнительная информация и принято окончательное решение.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Meysen</a:t>
            </a:r>
            <a:r>
              <a:rPr lang="de-DE" sz="1100" dirty="0">
                <a:latin typeface="Open Sans" panose="020B0606030504020204" pitchFamily="34" charset="0"/>
                <a:ea typeface="Open Sans" panose="020B0606030504020204" pitchFamily="34" charset="0"/>
                <a:cs typeface="Open Sans" panose="020B0606030504020204" pitchFamily="34" charset="0"/>
              </a:rPr>
              <a:t>, Thomas/</a:t>
            </a:r>
            <a:r>
              <a:rPr lang="de-DE" sz="1100" dirty="0" err="1">
                <a:latin typeface="Open Sans" panose="020B0606030504020204" pitchFamily="34" charset="0"/>
                <a:ea typeface="Open Sans" panose="020B0606030504020204" pitchFamily="34" charset="0"/>
                <a:cs typeface="Open Sans" panose="020B0606030504020204" pitchFamily="34" charset="0"/>
              </a:rPr>
              <a:t>Nonninger</a:t>
            </a:r>
            <a:r>
              <a:rPr lang="de-DE" sz="1100" dirty="0">
                <a:latin typeface="Open Sans" panose="020B0606030504020204" pitchFamily="34" charset="0"/>
                <a:ea typeface="Open Sans" panose="020B0606030504020204" pitchFamily="34" charset="0"/>
                <a:cs typeface="Open Sans" panose="020B0606030504020204" pitchFamily="34" charset="0"/>
              </a:rPr>
              <a:t>, Sybille (2019): Familienrecht und familiengerichtliches Verfahren (</a:t>
            </a:r>
            <a:r>
              <a:rPr lang="de-DE" sz="1100" dirty="0" err="1">
                <a:latin typeface="Open Sans" panose="020B0606030504020204" pitchFamily="34" charset="0"/>
                <a:ea typeface="Open Sans" panose="020B0606030504020204" pitchFamily="34" charset="0"/>
                <a:cs typeface="Open Sans" panose="020B0606030504020204" pitchFamily="34" charset="0"/>
              </a:rPr>
              <a:t>FamFG</a:t>
            </a:r>
            <a:r>
              <a:rPr lang="de-DE" sz="1100" dirty="0">
                <a:latin typeface="Open Sans" panose="020B0606030504020204" pitchFamily="34" charset="0"/>
                <a:ea typeface="Open Sans" panose="020B0606030504020204" pitchFamily="34" charset="0"/>
                <a:cs typeface="Open Sans" panose="020B0606030504020204" pitchFamily="34" charset="0"/>
              </a:rPr>
              <a:t>), in: </a:t>
            </a:r>
            <a:r>
              <a:rPr lang="de-DE" sz="1100" dirty="0" err="1">
                <a:latin typeface="Open Sans" panose="020B0606030504020204" pitchFamily="34" charset="0"/>
                <a:ea typeface="Open Sans" panose="020B0606030504020204" pitchFamily="34" charset="0"/>
                <a:cs typeface="Open Sans" panose="020B0606030504020204" pitchFamily="34" charset="0"/>
              </a:rPr>
              <a:t>Merchel</a:t>
            </a:r>
            <a:r>
              <a:rPr lang="de-DE" sz="1100" dirty="0">
                <a:latin typeface="Open Sans" panose="020B0606030504020204" pitchFamily="34" charset="0"/>
                <a:ea typeface="Open Sans" panose="020B0606030504020204" pitchFamily="34" charset="0"/>
                <a:cs typeface="Open Sans" panose="020B0606030504020204" pitchFamily="34" charset="0"/>
              </a:rPr>
              <a:t>, Joachim (Hrsg.), Handbuch Allgemeiner Sozialer Dienst, 3. Auflage, München, S. 126−136.</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Münder, Johannes (Hrsg.) (2017): Kindeswohl zwischen Jugendhilfe und Justiz: Weinheim</a:t>
            </a:r>
            <a:r>
              <a:rPr lang="de-DE" sz="1100" baseline="0" dirty="0">
                <a:latin typeface="Open Sans" panose="020B0606030504020204" pitchFamily="34" charset="0"/>
                <a:ea typeface="Open Sans" panose="020B0606030504020204" pitchFamily="34" charset="0"/>
                <a:cs typeface="Open Sans" panose="020B0606030504020204" pitchFamily="34" charset="0"/>
              </a:rPr>
              <a:t> u. </a:t>
            </a:r>
            <a:r>
              <a:rPr lang="de-DE" sz="1100" dirty="0">
                <a:latin typeface="Open Sans" panose="020B0606030504020204" pitchFamily="34" charset="0"/>
                <a:ea typeface="Open Sans" panose="020B0606030504020204" pitchFamily="34" charset="0"/>
                <a:cs typeface="Open Sans" panose="020B0606030504020204" pitchFamily="34" charset="0"/>
              </a:rPr>
              <a:t>Basel.</a:t>
            </a:r>
          </a:p>
        </p:txBody>
      </p:sp>
      <p:sp>
        <p:nvSpPr>
          <p:cNvPr id="4" name="Foliennummernplatzhalter 3"/>
          <p:cNvSpPr>
            <a:spLocks noGrp="1"/>
          </p:cNvSpPr>
          <p:nvPr>
            <p:ph type="sldNum" sz="quarter" idx="10"/>
          </p:nvPr>
        </p:nvSpPr>
        <p:spPr/>
        <p:txBody>
          <a:bodyPr/>
          <a:lstStyle/>
          <a:p>
            <a:fld id="{178ACBB0-B8BD-7243-B5CA-EEE1A71994D0}" type="slidenum">
              <a:rPr lang="de-DE" smtClean="0"/>
              <a:t>68</a:t>
            </a:fld>
            <a:endParaRPr lang="de-DE"/>
          </a:p>
        </p:txBody>
      </p:sp>
    </p:spTree>
    <p:extLst>
      <p:ext uri="{BB962C8B-B14F-4D97-AF65-F5344CB8AC3E}">
        <p14:creationId xmlns:p14="http://schemas.microsoft.com/office/powerpoint/2010/main" val="8096254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9892531"/>
          </a:xfrm>
        </p:spPr>
        <p:txBody>
          <a:bodyPr/>
          <a:lstStyle/>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Ни один ребенок или подросток не должен быть лишен законного представителя. В «обычном случае» это родители с совместной опекой или один родитель с единоличной опекой. Опека передается от естественных родителей опекунам (передача всей родительской заботы) или попечителям (передача части родительской заботы) судом по семейным делам с привлечением ведомства по делам молодежи, если родители не хотят или не могут сами осуществлять родительскую заботу или если они не предотвращают существующие опасности для своих детей тем, как они осуществляют родительскую заботу, или даже сами подвергают их опасности (жестокое обращение, небрежное отношение, сексуальное насилие).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500"/>
              </a:spcAft>
            </a:pPr>
            <a:r>
              <a:rPr lang="ru-RU" sz="1100" dirty="0">
                <a:latin typeface="Open Sans" panose="020B0606030504020204" pitchFamily="34" charset="0"/>
                <a:ea typeface="Open Sans" panose="020B0606030504020204" pitchFamily="34" charset="0"/>
                <a:cs typeface="Open Sans" panose="020B0606030504020204" pitchFamily="34" charset="0"/>
              </a:rPr>
              <a:t>Различают официальную опеку, </a:t>
            </a:r>
            <a:r>
              <a:rPr lang="ru-RU" sz="1100" b="1" dirty="0">
                <a:latin typeface="Open Sans" panose="020B0606030504020204" pitchFamily="34" charset="0"/>
                <a:ea typeface="Open Sans" panose="020B0606030504020204" pitchFamily="34" charset="0"/>
                <a:cs typeface="Open Sans" panose="020B0606030504020204" pitchFamily="34" charset="0"/>
              </a:rPr>
              <a:t>назначаемую</a:t>
            </a:r>
            <a:r>
              <a:rPr lang="ru-RU" sz="1100" dirty="0">
                <a:latin typeface="Open Sans" panose="020B0606030504020204" pitchFamily="34" charset="0"/>
                <a:ea typeface="Open Sans" panose="020B0606030504020204" pitchFamily="34" charset="0"/>
                <a:cs typeface="Open Sans" panose="020B0606030504020204" pitchFamily="34" charset="0"/>
              </a:rPr>
              <a:t> семейным судом (§ 1791b BGB) или официальное попечительство (§ 1909 BGB), и официальную опеку, </a:t>
            </a:r>
            <a:r>
              <a:rPr lang="ru-RU" sz="1100" b="1" dirty="0">
                <a:latin typeface="Open Sans" panose="020B0606030504020204" pitchFamily="34" charset="0"/>
                <a:ea typeface="Open Sans" panose="020B0606030504020204" pitchFamily="34" charset="0"/>
                <a:cs typeface="Open Sans" panose="020B0606030504020204" pitchFamily="34" charset="0"/>
              </a:rPr>
              <a:t>установленную законом </a:t>
            </a:r>
            <a:r>
              <a:rPr lang="ru-RU" sz="1100" dirty="0">
                <a:latin typeface="Open Sans" panose="020B0606030504020204" pitchFamily="34" charset="0"/>
                <a:ea typeface="Open Sans" panose="020B0606030504020204" pitchFamily="34" charset="0"/>
                <a:cs typeface="Open Sans" panose="020B0606030504020204" pitchFamily="34" charset="0"/>
              </a:rPr>
              <a:t>(§ 1791c, § 1751 BGB). Официальная опека возникает по закону, если ребенок рождается у несовершеннолетней матери, не состоящей в браке с отцом ребенка, или если родители отдают ребенка на усыновление.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С передачей личной опеки опекуну, опекун принимает на себя право и обязанность заботиться о личности несовершеннолетнего (§ 1800 BGB), например, определять его/ее место жительства или обращаться за помощью и принимать меры против отказов в помощи. В своих решениях он обязан действовать исключительно в наилучших интересах своего подопечного и, как правило, не подчиняется инструкциям. Кроме того, с 2011 года действует законодательное требование к опекунам и попечителям поддерживать личный контакт со своими подопечными, что, как правило, должно включать в себя ежемесячные посещения (§ 1793 абз. 1a BGB).</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В случае передачи прав попечения и опекунства также необходимо проводить различие между индивидуальными или ассоциативными опекунами/попечителями и официальными опекунами/попечителями. В последних случаях изъятые права опеки передаются ведомству по делам молодежи как органу власти (§§ 1791a, 1791b BGB). Ведомство по делам молодежи возлагает выполнение задачи опекунства/попечения на отдельных специалистов. В рамках, ограниченных передачей прав, они становятся законными представителями ребенка или подростка (§ 55 абз. 2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Помимо полного или частичного лишения прав родительской опеки судами по семейным делам, статья 1666 Гражданского кодекса Германии (BGB) предусматривает, что судом по семейным делам могут быть изданы указания или запреты. К ним относятся предписания по использованию государственной помощи или обязательном обучении, запреты на установление контактов или пребывание в определенных местах (см. </a:t>
            </a:r>
            <a:r>
              <a:rPr lang="de-DE" sz="1100" dirty="0">
                <a:latin typeface="Open Sans" panose="020B0606030504020204" pitchFamily="34" charset="0"/>
                <a:ea typeface="Open Sans" panose="020B0606030504020204" pitchFamily="34" charset="0"/>
                <a:cs typeface="Open Sans" panose="020B0606030504020204" pitchFamily="34" charset="0"/>
              </a:rPr>
              <a:t>Münder 2017).</a:t>
            </a:r>
          </a:p>
          <a:p>
            <a:pPr>
              <a:spcAft>
                <a:spcPts val="7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Münder, Johannes (2017): Kindeswohl zwischen Jugendhilfe und Justiz. Zur Entwicklung von Entscheidungsgrundlagen und Verfahren zur Sicherung des Kindeswohls zwischen Jugendämtern und Familiengerichten, Weinheim</a:t>
            </a:r>
            <a:r>
              <a:rPr lang="de-DE" sz="1100" baseline="0" dirty="0">
                <a:latin typeface="Open Sans" panose="020B0606030504020204" pitchFamily="34" charset="0"/>
                <a:ea typeface="Open Sans" panose="020B0606030504020204" pitchFamily="34" charset="0"/>
                <a:cs typeface="Open Sans" panose="020B0606030504020204" pitchFamily="34" charset="0"/>
              </a:rPr>
              <a:t> u. </a:t>
            </a:r>
            <a:r>
              <a:rPr lang="de-DE" sz="1100" dirty="0">
                <a:latin typeface="Open Sans" panose="020B0606030504020204" pitchFamily="34" charset="0"/>
                <a:ea typeface="Open Sans" panose="020B0606030504020204" pitchFamily="34" charset="0"/>
                <a:cs typeface="Open Sans" panose="020B0606030504020204" pitchFamily="34" charset="0"/>
              </a:rPr>
              <a:t>Basel.</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Pothmann</a:t>
            </a:r>
            <a:r>
              <a:rPr lang="de-DE" sz="1100" dirty="0">
                <a:latin typeface="Open Sans" panose="020B0606030504020204" pitchFamily="34" charset="0"/>
                <a:ea typeface="Open Sans" panose="020B0606030504020204" pitchFamily="34" charset="0"/>
                <a:cs typeface="Open Sans" panose="020B0606030504020204" pitchFamily="34" charset="0"/>
              </a:rPr>
              <a:t>, Jens (2021): Amtsvormundschaften, </a:t>
            </a:r>
            <a:r>
              <a:rPr lang="de-DE" sz="1100" dirty="0" err="1">
                <a:latin typeface="Open Sans" panose="020B0606030504020204" pitchFamily="34" charset="0"/>
                <a:ea typeface="Open Sans" panose="020B0606030504020204" pitchFamily="34" charset="0"/>
                <a:cs typeface="Open Sans" panose="020B0606030504020204" pitchFamily="34" charset="0"/>
              </a:rPr>
              <a:t>Amtspflegschaften</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dirty="0" err="1">
                <a:latin typeface="Open Sans" panose="020B0606030504020204" pitchFamily="34" charset="0"/>
                <a:ea typeface="Open Sans" panose="020B0606030504020204" pitchFamily="34" charset="0"/>
                <a:cs typeface="Open Sans" panose="020B0606030504020204" pitchFamily="34" charset="0"/>
              </a:rPr>
              <a:t>Beistandschaften</a:t>
            </a:r>
            <a:r>
              <a:rPr lang="de-DE" sz="1100" dirty="0">
                <a:latin typeface="Open Sans" panose="020B0606030504020204" pitchFamily="34" charset="0"/>
                <a:ea typeface="Open Sans" panose="020B0606030504020204" pitchFamily="34" charset="0"/>
                <a:cs typeface="Open Sans" panose="020B0606030504020204" pitchFamily="34" charset="0"/>
              </a:rPr>
              <a:t>, in: Autorengruppe Kinder- und Jugendhilfestatistik: Kinder- und Jugendhilfereport Extra 2021, Dortmund, S. 45−47;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https://www.akjstat.tu-dortmund.de/fileadmin/user_upload/Kinder-_und_Jugendhilfereport_Extra_2021_AKJStat.pdf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Wabnitz</a:t>
            </a:r>
            <a:r>
              <a:rPr lang="de-DE" sz="1100" dirty="0">
                <a:latin typeface="Open Sans" panose="020B0606030504020204" pitchFamily="34" charset="0"/>
                <a:ea typeface="Open Sans" panose="020B0606030504020204" pitchFamily="34" charset="0"/>
                <a:cs typeface="Open Sans" panose="020B0606030504020204" pitchFamily="34" charset="0"/>
              </a:rPr>
              <a:t>, Reinhard J. (2018): Andere Aufgaben der Kinder- und Jugendhilfe, in: Böllert, Karin (Hrsg.), Kompendium Kinder- und Jugendhilfe, Wiesbaden, S. 853−864.</a:t>
            </a:r>
          </a:p>
        </p:txBody>
      </p:sp>
      <p:sp>
        <p:nvSpPr>
          <p:cNvPr id="4" name="Foliennummernplatzhalter 3"/>
          <p:cNvSpPr>
            <a:spLocks noGrp="1"/>
          </p:cNvSpPr>
          <p:nvPr>
            <p:ph type="sldNum" sz="quarter" idx="10"/>
          </p:nvPr>
        </p:nvSpPr>
        <p:spPr/>
        <p:txBody>
          <a:bodyPr/>
          <a:lstStyle/>
          <a:p>
            <a:fld id="{178ACBB0-B8BD-7243-B5CA-EEE1A71994D0}" type="slidenum">
              <a:rPr lang="de-DE" smtClean="0"/>
              <a:t>69</a:t>
            </a:fld>
            <a:endParaRPr lang="de-DE"/>
          </a:p>
        </p:txBody>
      </p:sp>
    </p:spTree>
    <p:extLst>
      <p:ext uri="{BB962C8B-B14F-4D97-AF65-F5344CB8AC3E}">
        <p14:creationId xmlns:p14="http://schemas.microsoft.com/office/powerpoint/2010/main" val="407525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7309355"/>
          </a:xfrm>
        </p:spPr>
        <p:txBody>
          <a:bodyPr/>
          <a:lstStyle/>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Информация о структуре и условиях жизни детей, подростков и молодых взрослых, является важным ориентиром для служб помощи детям и подросткам, позволяющим лучше выявлять проблемные ситуации. Важным показателем в этом контексте является количество молодых людей в возрасте до 27 лет, получающих услуги служб помощи детям и подросткам. После первоначального снижения в течение длительного периода времени, в последнее время их численность вновь возросла благодаря повышению рождаемости и увеличению иммиграции в 2015 и 2016 годах.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 Германии молодые люди достигают совершеннолетия в 18 лет. Поэтому, как несовершеннолетние, дети до 18 лет являются центральной возрастной группой для работы служб помощи детям и подросткам. Оказывая разнообразные услуги, они предоставляет детям, подросткам и их семьям помощь и поддержку. Таким образом, важно знать, какое количественное значение эта возрастная группа имела ранее, имеет в настоящее время и будет иметь в будущем. Поэтому основное внимание уделяется вопросу о том, за какое количество молодых людей отвечают службы помощи детям и подросткам.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31 декабря 2019 года в Германии проживало 13,7 млн несовершеннолетних в возрасте до 18 лет. Это соответствует доле в 16,4 % от общей численности населения. В последние годы этот показатель остается практически неизменным, несмотря на небольшой абсолютный рост. Кроме того, в стране насчитывается 8,2 миллиона молодых взрослых (от 18 до 27 лет), которые составляют 9,8 % населения. В целом, целевая группа служб помощи детям и подросткам в 2019 году составила 21,9 млн молодых людей в возрасте до 27 лет, что составляет чуть более четверти всего населения.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Для различных областей работы по обеспечению благополучия детей и молодежи в каждом случае важны конкретные возрастные группы и их численное развитие; например, для области работы по дневному уходу за детьми актуальны дети до трех лет и трехлетние дети до возраста поступления в школу, тогда как для работы с детьми и молодежью актуальны возрастные группы от 6 лет и далее, а для области работы по оказанию помощи в воспитании актуальны все возрастные группы. В последние годы увеличение численности населения происходило в основном в младших возрастных группах, в то время как численность старших подростков и молодых взрослых в период с 2016 по 2019 год несколько снизилась. Для служб помощи детям и подросткам увеличение числа молодых людей в составе населения означает необходимость создания дополнительных служб при сохранении прежних потребностей в помощи. Знания о развитии возрастных групп, входящих в сферу внимания служб помощи детям и подросткам, являются необходимым фактором планирования во многих областях деятельности по обеспечению благополучия детей и молодежи, например, в области работы детских учреждений полного дня, с целью их обеспечения помещениями и персоналом.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 целях планирования важно также посмотреть на прогнозируемое развитие числа населения. Если следовать 14-му согласованному демографическому прогнозу в его умеренном варианте, то общее число детей до 18 лет, например, продолжит рост в будущем, от нынешних 13,7 млн. до 14,2 млн. несовершеннолетних к 2030 году (таким образом, их доля, вероятно, еще больше увеличится с 16,4 % до 17,0 %). Центральной задачей планирования и, прежде всего, политической задачей таких демографических прогнозов на местном уровне является организация ориентированных на будущее услуг в сфере помощи детям и подросткам для подростков и их семей в соответствии с их потребностями и их внедрение на местном уровне в гибкую и многообразную структуру предложений с учетом индивидуальных потребностей.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Böwing-Schmalenbrock</a:t>
            </a:r>
            <a:r>
              <a:rPr lang="de-DE" sz="1100" dirty="0">
                <a:latin typeface="Open Sans" panose="020B0606030504020204" pitchFamily="34" charset="0"/>
                <a:ea typeface="Open Sans" panose="020B0606030504020204" pitchFamily="34" charset="0"/>
                <a:cs typeface="Open Sans" panose="020B0606030504020204" pitchFamily="34" charset="0"/>
              </a:rPr>
              <a:t>, Melanie/</a:t>
            </a:r>
            <a:r>
              <a:rPr lang="de-DE" sz="1100" dirty="0" err="1">
                <a:latin typeface="Open Sans" panose="020B0606030504020204" pitchFamily="34" charset="0"/>
                <a:ea typeface="Open Sans" panose="020B0606030504020204" pitchFamily="34" charset="0"/>
                <a:cs typeface="Open Sans" panose="020B0606030504020204" pitchFamily="34" charset="0"/>
              </a:rPr>
              <a:t>Detemple</a:t>
            </a:r>
            <a:r>
              <a:rPr lang="de-DE" sz="1100" dirty="0">
                <a:latin typeface="Open Sans" panose="020B0606030504020204" pitchFamily="34" charset="0"/>
                <a:ea typeface="Open Sans" panose="020B0606030504020204" pitchFamily="34" charset="0"/>
                <a:cs typeface="Open Sans" panose="020B0606030504020204" pitchFamily="34" charset="0"/>
              </a:rPr>
              <a:t>, Jonas/Meiner-Teubner, Christiane (2021): Aufwachsen in Deutschland – Rahmenbedingungen der Kinder- und Jugendhilfe, in: Autorengruppe Kinder- und Jugendhilfestatistik: Kinder- und Jugendhilfereport Extra 2021, Dortmund, S. 7–11.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Fendrich, Sandra (2018): Auswirkungen des demografischen Wandels auf die Arbeitsfelder der Kinder- und Jugendhilfe, in: Böllert, Karin (Hrsg.), Kompendium Kinder- und Jugendhilfe, Münster 2018.</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Fortschreibung des Bevölkerungsstandes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https://www-genesis.destatis.de/genesis//online?operation=table&amp;code=12411-0005&amp;bypass=true&amp;levelindex=0&amp;levelid=1615581699068#abreadcrumb</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12.03.2021).</a:t>
            </a:r>
          </a:p>
        </p:txBody>
      </p:sp>
      <p:sp>
        <p:nvSpPr>
          <p:cNvPr id="4" name="Foliennummernplatzhalter 3"/>
          <p:cNvSpPr>
            <a:spLocks noGrp="1"/>
          </p:cNvSpPr>
          <p:nvPr>
            <p:ph type="sldNum" sz="quarter" idx="10"/>
          </p:nvPr>
        </p:nvSpPr>
        <p:spPr/>
        <p:txBody>
          <a:bodyPr/>
          <a:lstStyle/>
          <a:p>
            <a:fld id="{178ACBB0-B8BD-7243-B5CA-EEE1A71994D0}" type="slidenum">
              <a:rPr lang="de-DE" smtClean="0"/>
              <a:t>7</a:t>
            </a:fld>
            <a:endParaRPr lang="de-DE"/>
          </a:p>
        </p:txBody>
      </p:sp>
    </p:spTree>
    <p:extLst>
      <p:ext uri="{BB962C8B-B14F-4D97-AF65-F5344CB8AC3E}">
        <p14:creationId xmlns:p14="http://schemas.microsoft.com/office/powerpoint/2010/main" val="16770525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1548715"/>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Согласно § 52 Социального кодекса VIII, ведомство по делам молодежи участвует в разбирательствах по Закону о суде по делам несовершеннолетних в отношении несовершеннолетних (в возрасте от 14 до 17 лет на момент совершения преступления) или молодых взрослых (в возрасте от 18 до 21 года на момент совершения преступления). Молодежная судебная помощь (JGH) или Молодежная помощь в уголовном процессе (</a:t>
            </a:r>
            <a:r>
              <a:rPr lang="ru-RU" sz="1100" dirty="0" err="1">
                <a:latin typeface="Open Sans" panose="020B0606030504020204" pitchFamily="34" charset="0"/>
                <a:ea typeface="Open Sans" panose="020B0606030504020204" pitchFamily="34" charset="0"/>
                <a:cs typeface="Open Sans" panose="020B0606030504020204" pitchFamily="34" charset="0"/>
              </a:rPr>
              <a:t>JuHiS</a:t>
            </a:r>
            <a:r>
              <a:rPr lang="ru-RU" sz="1100" dirty="0">
                <a:latin typeface="Open Sans" panose="020B0606030504020204" pitchFamily="34" charset="0"/>
                <a:ea typeface="Open Sans" panose="020B0606030504020204" pitchFamily="34" charset="0"/>
                <a:cs typeface="Open Sans" panose="020B0606030504020204" pitchFamily="34" charset="0"/>
              </a:rPr>
              <a:t>) начинает действовать с того момента, когда полиция сообщает в ведомство по делам молодежи о подозрении подростка или молодого взрослого в совершении преступления и возбуждается уголовное дело. </a:t>
            </a:r>
            <a:r>
              <a:rPr lang="ru-RU" sz="1100" dirty="0" err="1">
                <a:latin typeface="Open Sans" panose="020B0606030504020204" pitchFamily="34" charset="0"/>
                <a:ea typeface="Open Sans" panose="020B0606030504020204" pitchFamily="34" charset="0"/>
                <a:cs typeface="Open Sans" panose="020B0606030504020204" pitchFamily="34" charset="0"/>
              </a:rPr>
              <a:t>JuHiS</a:t>
            </a:r>
            <a:r>
              <a:rPr lang="ru-RU" sz="1100" dirty="0">
                <a:latin typeface="Open Sans" panose="020B0606030504020204" pitchFamily="34" charset="0"/>
                <a:ea typeface="Open Sans" panose="020B0606030504020204" pitchFamily="34" charset="0"/>
                <a:cs typeface="Open Sans" panose="020B0606030504020204" pitchFamily="34" charset="0"/>
              </a:rPr>
              <a:t> занимается делом несовершеннолетних и молодых взрослых, совершивших уголовное преступление, на протяжении всего уголовного процесса по делам несовершеннолетних.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Круг задач JGH/</a:t>
            </a:r>
            <a:r>
              <a:rPr lang="ru-RU" sz="1100" dirty="0" err="1">
                <a:latin typeface="Open Sans" panose="020B0606030504020204" pitchFamily="34" charset="0"/>
                <a:ea typeface="Open Sans" panose="020B0606030504020204" pitchFamily="34" charset="0"/>
                <a:cs typeface="Open Sans" panose="020B0606030504020204" pitchFamily="34" charset="0"/>
              </a:rPr>
              <a:t>JuHiS</a:t>
            </a:r>
            <a:r>
              <a:rPr lang="ru-RU" sz="1100" dirty="0">
                <a:latin typeface="Open Sans" panose="020B0606030504020204" pitchFamily="34" charset="0"/>
                <a:ea typeface="Open Sans" panose="020B0606030504020204" pitchFamily="34" charset="0"/>
                <a:cs typeface="Open Sans" panose="020B0606030504020204" pitchFamily="34" charset="0"/>
              </a:rPr>
              <a:t> принципиально не отличается от общего мандата по обеспечению помощи детям и подросткам (§ 1 Социального кодекса VIII), но JGG наделяет их дополнительными правами и обязанностями. Таким образом, с одной стороны, JGH/</a:t>
            </a:r>
            <a:r>
              <a:rPr lang="ru-RU" sz="1100" dirty="0" err="1">
                <a:latin typeface="Open Sans" panose="020B0606030504020204" pitchFamily="34" charset="0"/>
                <a:ea typeface="Open Sans" panose="020B0606030504020204" pitchFamily="34" charset="0"/>
                <a:cs typeface="Open Sans" panose="020B0606030504020204" pitchFamily="34" charset="0"/>
              </a:rPr>
              <a:t>JuHiS</a:t>
            </a:r>
            <a:r>
              <a:rPr lang="ru-RU" sz="1100" dirty="0">
                <a:latin typeface="Open Sans" panose="020B0606030504020204" pitchFamily="34" charset="0"/>
                <a:ea typeface="Open Sans" panose="020B0606030504020204" pitchFamily="34" charset="0"/>
                <a:cs typeface="Open Sans" panose="020B0606030504020204" pitchFamily="34" charset="0"/>
              </a:rPr>
              <a:t> предоставляет помощь молодым обвиняемым на основе их воспитательных потребностей в смысле законодательства о благополучии молодежи. В частности, но не исключительно, он рассматривает, имеет ли подросток право на получение воспитательной помощи от системы социального обеспечения молодежи, что позволит судебным органам воздержаться от судебного преследования или прекратить производство по делу.</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JGH/</a:t>
            </a:r>
            <a:r>
              <a:rPr lang="ru-RU" sz="1100" dirty="0" err="1">
                <a:latin typeface="Open Sans" panose="020B0606030504020204" pitchFamily="34" charset="0"/>
                <a:ea typeface="Open Sans" panose="020B0606030504020204" pitchFamily="34" charset="0"/>
                <a:cs typeface="Open Sans" panose="020B0606030504020204" pitchFamily="34" charset="0"/>
              </a:rPr>
              <a:t>JuHiS</a:t>
            </a:r>
            <a:r>
              <a:rPr lang="ru-RU" sz="1100" dirty="0">
                <a:latin typeface="Open Sans" panose="020B0606030504020204" pitchFamily="34" charset="0"/>
                <a:ea typeface="Open Sans" panose="020B0606030504020204" pitchFamily="34" charset="0"/>
                <a:cs typeface="Open Sans" panose="020B0606030504020204" pitchFamily="34" charset="0"/>
              </a:rPr>
              <a:t> призваны внедрять социально-педагогические аспекты в уголовное судопроизводство по делам несовершеннолетних.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С другой стороны, JGH/</a:t>
            </a:r>
            <a:r>
              <a:rPr lang="ru-RU" sz="1100" dirty="0" err="1">
                <a:latin typeface="Open Sans" panose="020B0606030504020204" pitchFamily="34" charset="0"/>
                <a:ea typeface="Open Sans" panose="020B0606030504020204" pitchFamily="34" charset="0"/>
                <a:cs typeface="Open Sans" panose="020B0606030504020204" pitchFamily="34" charset="0"/>
              </a:rPr>
              <a:t>JuHiS</a:t>
            </a:r>
            <a:r>
              <a:rPr lang="ru-RU" sz="1100" dirty="0">
                <a:latin typeface="Open Sans" panose="020B0606030504020204" pitchFamily="34" charset="0"/>
                <a:ea typeface="Open Sans" panose="020B0606030504020204" pitchFamily="34" charset="0"/>
                <a:cs typeface="Open Sans" panose="020B0606030504020204" pitchFamily="34" charset="0"/>
              </a:rPr>
              <a:t> работают также в пользу суда по делам несовершеннолетних, в ходе которого он оказывает поддержку «соответствующим органам власти, исследуя личность, развитие и семейное, социальное и экономическое происхождение подростка» (§ 38 II 2 JGG). Их представители присутствует на основных слушаниях в отношении обвиняемых подростков и докладывают суду об их личности и жизненных обстоятельствах. Кроме того, после возможного осуждения JGH/</a:t>
            </a:r>
            <a:r>
              <a:rPr lang="ru-RU" sz="1100" dirty="0" err="1">
                <a:latin typeface="Open Sans" panose="020B0606030504020204" pitchFamily="34" charset="0"/>
                <a:ea typeface="Open Sans" panose="020B0606030504020204" pitchFamily="34" charset="0"/>
                <a:cs typeface="Open Sans" panose="020B0606030504020204" pitchFamily="34" charset="0"/>
              </a:rPr>
              <a:t>JuHiS</a:t>
            </a:r>
            <a:r>
              <a:rPr lang="ru-RU" sz="1100" dirty="0">
                <a:latin typeface="Open Sans" panose="020B0606030504020204" pitchFamily="34" charset="0"/>
                <a:ea typeface="Open Sans" panose="020B0606030504020204" pitchFamily="34" charset="0"/>
                <a:cs typeface="Open Sans" panose="020B0606030504020204" pitchFamily="34" charset="0"/>
              </a:rPr>
              <a:t> следят за тем, чтобы осужденные подростки соблюдали предписания и требования (раздел 38 V 1 JGG, «контролирующая деятельность»). Ответственность за обеспечение соответствующей структуры амбулаторной работы (например, поручения по надзору, поручения по работе под педагогическим руководством, курсы социального обучения) лежит на местной организации </a:t>
            </a:r>
            <a:r>
              <a:rPr lang="ru-RU" sz="1100" dirty="0" err="1">
                <a:latin typeface="Open Sans" panose="020B0606030504020204" pitchFamily="34" charset="0"/>
                <a:ea typeface="Open Sans" panose="020B0606030504020204" pitchFamily="34" charset="0"/>
                <a:cs typeface="Open Sans" panose="020B0606030504020204" pitchFamily="34" charset="0"/>
              </a:rPr>
              <a:t>JuHiS</a:t>
            </a:r>
            <a:r>
              <a:rPr lang="ru-RU" sz="1100" dirty="0">
                <a:latin typeface="Open Sans" panose="020B0606030504020204" pitchFamily="34" charset="0"/>
                <a:ea typeface="Open Sans" panose="020B0606030504020204" pitchFamily="34" charset="0"/>
                <a:cs typeface="Open Sans" panose="020B0606030504020204" pitchFamily="34" charset="0"/>
              </a:rPr>
              <a:t>. В некоторых случаях </a:t>
            </a:r>
            <a:r>
              <a:rPr lang="ru-RU" sz="1100" dirty="0" err="1">
                <a:latin typeface="Open Sans" panose="020B0606030504020204" pitchFamily="34" charset="0"/>
                <a:ea typeface="Open Sans" panose="020B0606030504020204" pitchFamily="34" charset="0"/>
                <a:cs typeface="Open Sans" panose="020B0606030504020204" pitchFamily="34" charset="0"/>
              </a:rPr>
              <a:t>JuHiS</a:t>
            </a:r>
            <a:r>
              <a:rPr lang="ru-RU" sz="1100" dirty="0">
                <a:latin typeface="Open Sans" panose="020B0606030504020204" pitchFamily="34" charset="0"/>
                <a:ea typeface="Open Sans" panose="020B0606030504020204" pitchFamily="34" charset="0"/>
                <a:cs typeface="Open Sans" panose="020B0606030504020204" pitchFamily="34" charset="0"/>
              </a:rPr>
              <a:t> также предлагает помощь детям младше 14 лет и их родителям.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Такая двойная интеграция права в Социальный кодекс VIII и JGG часто описывается как «поле напряжения», поскольку обе области права руководствуются различной логикой. Ювенальное уголовное право ориентировано на (предположительно) совершенные преступления, а судебное разбирательство призвано выяснить «правду» о факте и избежать дальнейших правонарушений («юридическая пробация»).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В отличие от этого закон о благополучии молодежи основан на воспитательных потребностях и содействии или поддержке подростков в соответствии с их индивидуальными потребностями. Этот «дуализм» между социальной работой и (уголовным) правосудием также отражается в различных терминах, используемых для характеристики данной области социальной работы.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Если традиционный термин «судебной молодежной помощи» скорее символизирует близость к судебной системе, то термин «помощь молодежи в уголовном процессе» подчеркивает интеграцию в систему помощи молодежи. На JGH/</a:t>
            </a:r>
            <a:r>
              <a:rPr lang="ru-RU" sz="1100" dirty="0" err="1">
                <a:latin typeface="Open Sans" panose="020B0606030504020204" pitchFamily="34" charset="0"/>
                <a:ea typeface="Open Sans" panose="020B0606030504020204" pitchFamily="34" charset="0"/>
                <a:cs typeface="Open Sans" panose="020B0606030504020204" pitchFamily="34" charset="0"/>
              </a:rPr>
              <a:t>JuHiS</a:t>
            </a:r>
            <a:r>
              <a:rPr lang="ru-RU" sz="1100" dirty="0">
                <a:latin typeface="Open Sans" panose="020B0606030504020204" pitchFamily="34" charset="0"/>
                <a:ea typeface="Open Sans" panose="020B0606030504020204" pitchFamily="34" charset="0"/>
                <a:cs typeface="Open Sans" panose="020B0606030504020204" pitchFamily="34" charset="0"/>
              </a:rPr>
              <a:t> не распространяются полномочия по выдаче предписаний со стороны суда. Также нет обязанности расследовать уголовные преступления.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На практике можно наблюдать очень разные формы организации, которые сильно отличаются от муниципалитета к муниципалитету. Ведомства по делам молодежи обычно выполняют свои задачи самостоятельно, редко делегируя их полностью или частично независимым провайдерам. Однако JGH/</a:t>
            </a:r>
            <a:r>
              <a:rPr lang="ru-RU" sz="1100" dirty="0" err="1">
                <a:latin typeface="Open Sans" panose="020B0606030504020204" pitchFamily="34" charset="0"/>
                <a:ea typeface="Open Sans" panose="020B0606030504020204" pitchFamily="34" charset="0"/>
                <a:cs typeface="Open Sans" panose="020B0606030504020204" pitchFamily="34" charset="0"/>
              </a:rPr>
              <a:t>JuHiS</a:t>
            </a:r>
            <a:r>
              <a:rPr lang="ru-RU" sz="1100" dirty="0">
                <a:latin typeface="Open Sans" panose="020B0606030504020204" pitchFamily="34" charset="0"/>
                <a:ea typeface="Open Sans" panose="020B0606030504020204" pitchFamily="34" charset="0"/>
                <a:cs typeface="Open Sans" panose="020B0606030504020204" pitchFamily="34" charset="0"/>
              </a:rPr>
              <a:t> могут существовать в рамках ведомств по делам молодежи как самостоятельное организационное подразделение (специализированное) или как часть общей социальной службы. В зависимости от размера и штатной численности муниципалитетов и ведомств по делам молодежи, работа может выполняться группами специалистов или одним специалистом.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gn="just">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Cornel, Heinz/</a:t>
            </a:r>
            <a:r>
              <a:rPr lang="de-DE" sz="1100" dirty="0" err="1">
                <a:latin typeface="Open Sans" panose="020B0606030504020204" pitchFamily="34" charset="0"/>
                <a:ea typeface="Open Sans" panose="020B0606030504020204" pitchFamily="34" charset="0"/>
                <a:cs typeface="Open Sans" panose="020B0606030504020204" pitchFamily="34" charset="0"/>
              </a:rPr>
              <a:t>Trenczek</a:t>
            </a:r>
            <a:r>
              <a:rPr lang="de-DE" sz="1100" dirty="0">
                <a:latin typeface="Open Sans" panose="020B0606030504020204" pitchFamily="34" charset="0"/>
                <a:ea typeface="Open Sans" panose="020B0606030504020204" pitchFamily="34" charset="0"/>
                <a:cs typeface="Open Sans" panose="020B0606030504020204" pitchFamily="34" charset="0"/>
              </a:rPr>
              <a:t>, Thomas (2019): Strafrecht und Soziale Arbeit – Lehrbuch, Baden-Baden.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Goldberg, Brigitta/</a:t>
            </a:r>
            <a:r>
              <a:rPr lang="de-DE" sz="1100" dirty="0" err="1">
                <a:latin typeface="Open Sans" panose="020B0606030504020204" pitchFamily="34" charset="0"/>
                <a:ea typeface="Open Sans" panose="020B0606030504020204" pitchFamily="34" charset="0"/>
                <a:cs typeface="Open Sans" panose="020B0606030504020204" pitchFamily="34" charset="0"/>
              </a:rPr>
              <a:t>Trenczek</a:t>
            </a:r>
            <a:r>
              <a:rPr lang="de-DE" sz="1100" dirty="0">
                <a:latin typeface="Open Sans" panose="020B0606030504020204" pitchFamily="34" charset="0"/>
                <a:ea typeface="Open Sans" panose="020B0606030504020204" pitchFamily="34" charset="0"/>
                <a:cs typeface="Open Sans" panose="020B0606030504020204" pitchFamily="34" charset="0"/>
              </a:rPr>
              <a:t>, Thomas (2016): Jugendkriminalität, Jugendhilfe und Strafjustiz: Mitwirkung der Jugendhilfe im strafrechtlichen Verfahren, Stuttgart.</a:t>
            </a:r>
          </a:p>
        </p:txBody>
      </p:sp>
      <p:sp>
        <p:nvSpPr>
          <p:cNvPr id="4" name="Foliennummernplatzhalter 3"/>
          <p:cNvSpPr>
            <a:spLocks noGrp="1"/>
          </p:cNvSpPr>
          <p:nvPr>
            <p:ph type="sldNum" sz="quarter" idx="10"/>
          </p:nvPr>
        </p:nvSpPr>
        <p:spPr/>
        <p:txBody>
          <a:bodyPr/>
          <a:lstStyle/>
          <a:p>
            <a:fld id="{178ACBB0-B8BD-7243-B5CA-EEE1A71994D0}" type="slidenum">
              <a:rPr lang="de-DE" smtClean="0"/>
              <a:t>70</a:t>
            </a:fld>
            <a:endParaRPr lang="de-DE"/>
          </a:p>
        </p:txBody>
      </p:sp>
    </p:spTree>
    <p:extLst>
      <p:ext uri="{BB962C8B-B14F-4D97-AF65-F5344CB8AC3E}">
        <p14:creationId xmlns:p14="http://schemas.microsoft.com/office/powerpoint/2010/main" val="18764434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3132891"/>
          </a:xfrm>
        </p:spPr>
        <p:txBody>
          <a:bodyPr/>
          <a:lstStyle/>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Усыновления или удочерения детей относительно редки по сравнению с количеством случаев других форм устройства несовершеннолетних вне родительского дома. Тем не менее, усыновлению уделяется большое внимание в политических, профессиональных и медийных дискуссиях. Основной причиной этого является то, что усыновление связано с далеко идущими и, как правило, необратимыми юридическими последствиями. Оно призвано дать возможность ребенку, который не может постоянно проживать со своими биологическими родителями, расти в стабильной и юридически обеспеченной семейной структуре в форме социального родительства.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Усыновители приравниваются к естественным родителям в своих правах и (также финансовых) обязанностях по отношению к ребенку. Биологические родители, соглашаясь с усыновлением, окончательно и бесповоротно отказываются от своего права на опекунство. Как правило, усыновленный ребенок принимает фамилию усыновителя (усыновителей), который теперь несет права и обязанности опекунства.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В Германии отношения усыновления имеют силу и после достижения совершеннолетия. Это долгосрочное обязательство сопровождается, например, обязательствами по взаимной поддержке между усыновителями и усыновленными (например, доход родителей учитывается при расчете стипендий </a:t>
            </a:r>
            <a:r>
              <a:rPr lang="ru-RU" sz="1100" dirty="0" err="1">
                <a:latin typeface="Open Sans" panose="020B0606030504020204" pitchFamily="34" charset="0"/>
                <a:ea typeface="Open Sans" panose="020B0606030504020204" pitchFamily="34" charset="0"/>
                <a:cs typeface="Open Sans" panose="020B0606030504020204" pitchFamily="34" charset="0"/>
              </a:rPr>
              <a:t>Bafög</a:t>
            </a:r>
            <a:r>
              <a:rPr lang="ru-RU" sz="1100" dirty="0">
                <a:latin typeface="Open Sans" panose="020B0606030504020204" pitchFamily="34" charset="0"/>
                <a:ea typeface="Open Sans" panose="020B0606030504020204" pitchFamily="34" charset="0"/>
                <a:cs typeface="Open Sans" panose="020B0606030504020204" pitchFamily="34" charset="0"/>
              </a:rPr>
              <a:t>, усыновленный ребенок должен участвовать в затратах на уход за усыновителями в домах престарелых). Усыновленные дети также имеют тот же статус, что и родные дети в вопросах наследования.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b="1" dirty="0">
                <a:latin typeface="Open Sans" panose="020B0606030504020204" pitchFamily="34" charset="0"/>
                <a:ea typeface="Open Sans" panose="020B0606030504020204" pitchFamily="34" charset="0"/>
                <a:cs typeface="Open Sans" panose="020B0606030504020204" pitchFamily="34" charset="0"/>
              </a:rPr>
              <a:t>Формы усыновления </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Существуют различные формы усыновления. С одной стороны, существуют различные варианты отношений между ребенком и усыновителями, которые (с 2017 года) также могут быть однополыми парами. «Классическая» форма усыновления - усыновление ребенка, с которым нет семейных отношений или отношений с отчимом/мачехой, - называется «усыновлением третьими лицами». В этих случаях усыновление может быть альтернативой долгосрочной помощи в воспитании вне родной семьи в соответствии с §§ 27 и далее Книги VIII Социального кодекса, например, </a:t>
            </a:r>
            <a:r>
              <a:rPr lang="ru-RU" sz="1100" dirty="0" err="1">
                <a:latin typeface="Open Sans" panose="020B0606030504020204" pitchFamily="34" charset="0"/>
                <a:ea typeface="Open Sans" panose="020B0606030504020204" pitchFamily="34" charset="0"/>
                <a:cs typeface="Open Sans" panose="020B0606030504020204" pitchFamily="34" charset="0"/>
              </a:rPr>
              <a:t>полнодневной</a:t>
            </a:r>
            <a:r>
              <a:rPr lang="ru-RU" sz="1100" dirty="0">
                <a:latin typeface="Open Sans" panose="020B0606030504020204" pitchFamily="34" charset="0"/>
                <a:ea typeface="Open Sans" panose="020B0606030504020204" pitchFamily="34" charset="0"/>
                <a:cs typeface="Open Sans" panose="020B0606030504020204" pitchFamily="34" charset="0"/>
              </a:rPr>
              <a:t> заботе. При усыновлении пасынка/падчерицы неродной родитель усыновляет биологического ребенка своего партнера. Родственное усыновление - это усыновление ребенка родственниками по прямой линии (бабушки и дедушки) или по боковой линии до третьей степени (братья и сестры, тети и дяди). С другой стороны, проводится различие между внутренним и международным усыновлением. Иностранные усыновления - это случаи, когда ребенок был привезен в Германию из-за границы с целью усыновления.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Для всех форм усыновления основной профессиональный вопрос заключается в том, насколько это открывает наилучшие перспективы для ребенка в каждом конкретном случае (по сравнению, например, с постоянной опекой).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b="1" dirty="0">
                <a:latin typeface="Open Sans" panose="020B0606030504020204" pitchFamily="34" charset="0"/>
                <a:ea typeface="Open Sans" panose="020B0606030504020204" pitchFamily="34" charset="0"/>
                <a:cs typeface="Open Sans" panose="020B0606030504020204" pitchFamily="34" charset="0"/>
              </a:rPr>
              <a:t>Посредничество при усыновлении </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Поэтому посредничество в усыновлении, проверка пригодности потенциальных усыновителей, проверка «соответствия» между усыновленными детьми и усыновителями, а также консультирование и поддержка соответствующих лиц относятся к сфере деятельности помощи детям и подросткам. Однако наиболее важные правовые основы содержатся не в VIII книге Социального кодекса, а в Гражданском кодексе Германии (BGB) и Законе о посредничестве при усыновлении (</a:t>
            </a:r>
            <a:r>
              <a:rPr lang="ru-RU" sz="1100" dirty="0" err="1">
                <a:latin typeface="Open Sans" panose="020B0606030504020204" pitchFamily="34" charset="0"/>
                <a:ea typeface="Open Sans" panose="020B0606030504020204" pitchFamily="34" charset="0"/>
                <a:cs typeface="Open Sans" panose="020B0606030504020204" pitchFamily="34" charset="0"/>
              </a:rPr>
              <a:t>AdVermiG</a:t>
            </a:r>
            <a:r>
              <a:rPr lang="ru-RU" sz="1100" dirty="0">
                <a:latin typeface="Open Sans" panose="020B0606030504020204" pitchFamily="34" charset="0"/>
                <a:ea typeface="Open Sans" panose="020B0606030504020204" pitchFamily="34" charset="0"/>
                <a:cs typeface="Open Sans" panose="020B0606030504020204" pitchFamily="34" charset="0"/>
              </a:rPr>
              <a:t>). Согласно § 2 </a:t>
            </a:r>
            <a:r>
              <a:rPr lang="ru-RU" sz="1100" dirty="0" err="1">
                <a:latin typeface="Open Sans" panose="020B0606030504020204" pitchFamily="34" charset="0"/>
                <a:ea typeface="Open Sans" panose="020B0606030504020204" pitchFamily="34" charset="0"/>
                <a:cs typeface="Open Sans" panose="020B0606030504020204" pitchFamily="34" charset="0"/>
              </a:rPr>
              <a:t>AdVermiG</a:t>
            </a:r>
            <a:r>
              <a:rPr lang="ru-RU" sz="1100" dirty="0">
                <a:latin typeface="Open Sans" panose="020B0606030504020204" pitchFamily="34" charset="0"/>
                <a:ea typeface="Open Sans" panose="020B0606030504020204" pitchFamily="34" charset="0"/>
                <a:cs typeface="Open Sans" panose="020B0606030504020204" pitchFamily="34" charset="0"/>
              </a:rPr>
              <a:t>, усыновление является задачей муниципальных ведомств по делам молодежи и земельных ведомств по делам молодежи. Однако независимым провайдерам также разрешено вести дела агентства по усыновлению, если оно признано земельным ведомством по делам молодежи.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Bach, Rolf P. (2017): Adoption (Annahme als Kind), in: Kreft, Dieter/</a:t>
            </a:r>
            <a:r>
              <a:rPr lang="de-DE" sz="1100" dirty="0" err="1">
                <a:latin typeface="Open Sans" panose="020B0606030504020204" pitchFamily="34" charset="0"/>
                <a:ea typeface="Open Sans" panose="020B0606030504020204" pitchFamily="34" charset="0"/>
                <a:cs typeface="Open Sans" panose="020B0606030504020204" pitchFamily="34" charset="0"/>
              </a:rPr>
              <a:t>Mielenz</a:t>
            </a:r>
            <a:r>
              <a:rPr lang="de-DE" sz="1100" dirty="0">
                <a:latin typeface="Open Sans" panose="020B0606030504020204" pitchFamily="34" charset="0"/>
                <a:ea typeface="Open Sans" panose="020B0606030504020204" pitchFamily="34" charset="0"/>
                <a:cs typeface="Open Sans" panose="020B0606030504020204" pitchFamily="34" charset="0"/>
              </a:rPr>
              <a:t>, Ingrid (Hrsg.), Wörterbuch Soziale Arbeit. Aufgaben, Praxisfelder, Begriffe und Methoden der Sozialarbeit und Sozialpädagogik, 8. vollständig überarbeitete und aktualisierte Auflage, Weinheim u. Basel, S. 46−50.</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Bovenschen</a:t>
            </a:r>
            <a:r>
              <a:rPr lang="de-DE" sz="1100" dirty="0">
                <a:latin typeface="Open Sans" panose="020B0606030504020204" pitchFamily="34" charset="0"/>
                <a:ea typeface="Open Sans" panose="020B0606030504020204" pitchFamily="34" charset="0"/>
                <a:cs typeface="Open Sans" panose="020B0606030504020204" pitchFamily="34" charset="0"/>
              </a:rPr>
              <a:t>, Ina/</a:t>
            </a:r>
            <a:r>
              <a:rPr lang="de-DE" sz="1100" dirty="0" err="1">
                <a:latin typeface="Open Sans" panose="020B0606030504020204" pitchFamily="34" charset="0"/>
                <a:ea typeface="Open Sans" panose="020B0606030504020204" pitchFamily="34" charset="0"/>
                <a:cs typeface="Open Sans" panose="020B0606030504020204" pitchFamily="34" charset="0"/>
              </a:rPr>
              <a:t>Bränzel</a:t>
            </a:r>
            <a:r>
              <a:rPr lang="de-DE" sz="1100" dirty="0">
                <a:latin typeface="Open Sans" panose="020B0606030504020204" pitchFamily="34" charset="0"/>
                <a:ea typeface="Open Sans" panose="020B0606030504020204" pitchFamily="34" charset="0"/>
                <a:cs typeface="Open Sans" panose="020B0606030504020204" pitchFamily="34" charset="0"/>
              </a:rPr>
              <a:t>, Paul/</a:t>
            </a:r>
            <a:r>
              <a:rPr lang="de-DE" sz="1100" dirty="0" err="1">
                <a:latin typeface="Open Sans" panose="020B0606030504020204" pitchFamily="34" charset="0"/>
                <a:ea typeface="Open Sans" panose="020B0606030504020204" pitchFamily="34" charset="0"/>
                <a:cs typeface="Open Sans" panose="020B0606030504020204" pitchFamily="34" charset="0"/>
              </a:rPr>
              <a:t>Dietzsch</a:t>
            </a:r>
            <a:r>
              <a:rPr lang="de-DE" sz="1100" dirty="0">
                <a:latin typeface="Open Sans" panose="020B0606030504020204" pitchFamily="34" charset="0"/>
                <a:ea typeface="Open Sans" panose="020B0606030504020204" pitchFamily="34" charset="0"/>
                <a:cs typeface="Open Sans" panose="020B0606030504020204" pitchFamily="34" charset="0"/>
              </a:rPr>
              <a:t>, Fabienne/Zimmermann, Janin/</a:t>
            </a:r>
            <a:r>
              <a:rPr lang="de-DE" sz="1100" dirty="0" err="1">
                <a:latin typeface="Open Sans" panose="020B0606030504020204" pitchFamily="34" charset="0"/>
                <a:ea typeface="Open Sans" panose="020B0606030504020204" pitchFamily="34" charset="0"/>
                <a:cs typeface="Open Sans" panose="020B0606030504020204" pitchFamily="34" charset="0"/>
              </a:rPr>
              <a:t>Zwönitzer</a:t>
            </a:r>
            <a:r>
              <a:rPr lang="de-DE" sz="1100" dirty="0">
                <a:latin typeface="Open Sans" panose="020B0606030504020204" pitchFamily="34" charset="0"/>
                <a:ea typeface="Open Sans" panose="020B0606030504020204" pitchFamily="34" charset="0"/>
                <a:cs typeface="Open Sans" panose="020B0606030504020204" pitchFamily="34" charset="0"/>
              </a:rPr>
              <a:t>, Annabel (2017): Dossier Adoptionen in Deutschland. Bestandsaufnahme des Expertise- und Forschungszentrums Adoption. Kurzfassung, München;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https://www.dji.de/fileadmin/user_upload/bibs2017/24323_EFZA_Dossier_Kurzfassung.pdf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Mühlmann</a:t>
            </a:r>
            <a:r>
              <a:rPr lang="de-DE" sz="1100" dirty="0">
                <a:latin typeface="Open Sans" panose="020B0606030504020204" pitchFamily="34" charset="0"/>
                <a:ea typeface="Open Sans" panose="020B0606030504020204" pitchFamily="34" charset="0"/>
                <a:cs typeface="Open Sans" panose="020B0606030504020204" pitchFamily="34" charset="0"/>
              </a:rPr>
              <a:t>, Thomas (2021): 11. Adoptionen, in: Autorengruppe Kinder- und Jugendhilfestatistik: Kinder- und Jugendhilfereport Extra 2021, Dortmund, S. 48−50;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https://www.akjstat.tu-dortmund.de/fileadmin/user_upload/Kinder-_und_Jugendhilfereport_Extra_2021_AKJStat.pdf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(2020): Statistiken der Kinder- und Jugendhilfe – Adoptionen 2019, Wiesbaden;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5"/>
              </a:rPr>
              <a:t>https://www.destatis.de/DE/Themen/Gesellschaft-Umwelt/Soziales/Kinderhilfe-Jugendhilfe/Publikationen/Downloads-Kinder-und-Jugendhilfe/adoptionen-5225201197004.pdf?__blob=publicationFile</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p:txBody>
      </p:sp>
      <p:sp>
        <p:nvSpPr>
          <p:cNvPr id="4" name="Foliennummernplatzhalter 3"/>
          <p:cNvSpPr>
            <a:spLocks noGrp="1"/>
          </p:cNvSpPr>
          <p:nvPr>
            <p:ph type="sldNum" sz="quarter" idx="10"/>
          </p:nvPr>
        </p:nvSpPr>
        <p:spPr/>
        <p:txBody>
          <a:bodyPr/>
          <a:lstStyle/>
          <a:p>
            <a:fld id="{178ACBB0-B8BD-7243-B5CA-EEE1A71994D0}" type="slidenum">
              <a:rPr lang="de-DE" smtClean="0"/>
              <a:t>71</a:t>
            </a:fld>
            <a:endParaRPr lang="de-DE"/>
          </a:p>
        </p:txBody>
      </p:sp>
    </p:spTree>
    <p:extLst>
      <p:ext uri="{BB962C8B-B14F-4D97-AF65-F5344CB8AC3E}">
        <p14:creationId xmlns:p14="http://schemas.microsoft.com/office/powerpoint/2010/main" val="6247249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78ACBB0-B8BD-7243-B5CA-EEE1A71994D0}" type="slidenum">
              <a:rPr lang="de-DE" smtClean="0"/>
              <a:t>72</a:t>
            </a:fld>
            <a:endParaRPr lang="de-DE"/>
          </a:p>
        </p:txBody>
      </p:sp>
    </p:spTree>
    <p:extLst>
      <p:ext uri="{BB962C8B-B14F-4D97-AF65-F5344CB8AC3E}">
        <p14:creationId xmlns:p14="http://schemas.microsoft.com/office/powerpoint/2010/main" val="33565226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8380363"/>
          </a:xfrm>
        </p:spPr>
        <p:txBody>
          <a:bodyPr/>
          <a:lstStyle/>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На </a:t>
            </a:r>
            <a:r>
              <a:rPr lang="ru-RU" sz="1100" b="1" dirty="0">
                <a:latin typeface="Open Sans" panose="020B0606030504020204" pitchFamily="34" charset="0"/>
                <a:ea typeface="Open Sans" panose="020B0606030504020204" pitchFamily="34" charset="0"/>
                <a:cs typeface="Open Sans" panose="020B0606030504020204" pitchFamily="34" charset="0"/>
              </a:rPr>
              <a:t>федеральном уровне </a:t>
            </a:r>
            <a:r>
              <a:rPr lang="ru-RU" sz="1100" dirty="0">
                <a:latin typeface="Open Sans" panose="020B0606030504020204" pitchFamily="34" charset="0"/>
                <a:ea typeface="Open Sans" panose="020B0606030504020204" pitchFamily="34" charset="0"/>
                <a:cs typeface="Open Sans" panose="020B0606030504020204" pitchFamily="34" charset="0"/>
              </a:rPr>
              <a:t>(§ 83 Социального кодекса VIII) цели детской и молодежной политики определяются и координируются в рамках Федерального правительства Федеральным министерством по делам семьи, пожилых людей, женщин и молодежи (BMFSFJ). Бундестаг, как законодательный орган, отвечает за общенациональное законодательство (Социальный кодекс VIII). Центральным инструментом финансирования детской и молодежной политики на федеральном уровне является Федеральный план по делам детей и молодежи (см. слайд 3.3.3). Задача Федерального совета по делам молодежи (BJK) - консультировать федеральное правительство по фундаментальным вопросам помощи детям и подросткам. BJK состоит из экспертов, назначаемых федеральным министром по делам семьи, пожилых людей, женщин и молодежи от имени федерального правительства. В каждый законодательный период независимые эксперты- представители наука и практики также составляют отчет о положении молодежи и состоянии служб помощи детям и подросткам (Отчеты о детях и молодежи).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На </a:t>
            </a:r>
            <a:r>
              <a:rPr lang="ru-RU" sz="1100" b="1" dirty="0">
                <a:latin typeface="Open Sans" panose="020B0606030504020204" pitchFamily="34" charset="0"/>
                <a:ea typeface="Open Sans" panose="020B0606030504020204" pitchFamily="34" charset="0"/>
                <a:cs typeface="Open Sans" panose="020B0606030504020204" pitchFamily="34" charset="0"/>
              </a:rPr>
              <a:t>уровне земель </a:t>
            </a:r>
            <a:r>
              <a:rPr lang="ru-RU" sz="1100" dirty="0">
                <a:latin typeface="Open Sans" panose="020B0606030504020204" pitchFamily="34" charset="0"/>
                <a:ea typeface="Open Sans" panose="020B0606030504020204" pitchFamily="34" charset="0"/>
                <a:cs typeface="Open Sans" panose="020B0606030504020204" pitchFamily="34" charset="0"/>
              </a:rPr>
              <a:t>(разделы 83 и 85 VIII книги Социального кодекса) 16 земель отвечают за законодательство в областях, которые не регулируются федеральным правительством в восьмой книге Социального кодекса или которые отнесены к компетенции земель. Так, все 16 земель имеют законы, регламентирующие, например,  муниципальные организационные вопросы, работу  детских дневных учреждениях или работу с детьми и молодежью.</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Социальный кодекс VIII «Помощь детям и подросткам» обязывает земли учредить земельное ведомство по делам молодежи, которое состоит из земельного комитета по делам молодежи и администрации земельного ведомства по делам молодежи. (см. слайд 3.1.3)</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Земельные министерства по делам молодежи (высшие земельные органы по делам молодежи) должны поощрять и стимулировать деятельность государственных и негосударственных организаций по защите молодежи и дальнейшее развитие молодежного благополучия. Земли должны стремиться к равномерному расширению возможностей и помощи и оказывать поддержку ведомствам по делам молодежи и земельным ведомствам по делам молодежи в выполнении их задач.</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b="1" dirty="0">
                <a:latin typeface="Open Sans" panose="020B0606030504020204" pitchFamily="34" charset="0"/>
                <a:ea typeface="Open Sans" panose="020B0606030504020204" pitchFamily="34" charset="0"/>
                <a:cs typeface="Open Sans" panose="020B0606030504020204" pitchFamily="34" charset="0"/>
              </a:rPr>
              <a:t>Муниципальный уровень </a:t>
            </a:r>
            <a:r>
              <a:rPr lang="ru-RU" sz="1100" dirty="0">
                <a:latin typeface="Open Sans" panose="020B0606030504020204" pitchFamily="34" charset="0"/>
                <a:ea typeface="Open Sans" panose="020B0606030504020204" pitchFamily="34" charset="0"/>
                <a:cs typeface="Open Sans" panose="020B0606030504020204" pitchFamily="34" charset="0"/>
              </a:rPr>
              <a:t>является основой для профессиональной и практической реализации инфраструктуры, предложений помощи и суверенных задач помощи детям и подросткам в Германии. Муниципалитеты как субъекты публичной власти, несут полную ответственность, включая ответственность за планирование, за выполнение задач по обеспечению помощи детям и подросткам. Для этого они создают </a:t>
            </a:r>
            <a:r>
              <a:rPr lang="ru-RU" sz="1100" b="1" dirty="0">
                <a:latin typeface="Open Sans" panose="020B0606030504020204" pitchFamily="34" charset="0"/>
                <a:ea typeface="Open Sans" panose="020B0606030504020204" pitchFamily="34" charset="0"/>
                <a:cs typeface="Open Sans" panose="020B0606030504020204" pitchFamily="34" charset="0"/>
              </a:rPr>
              <a:t>ведомство по делам молодежи </a:t>
            </a:r>
            <a:r>
              <a:rPr lang="ru-RU" sz="1100" dirty="0">
                <a:latin typeface="Open Sans" panose="020B0606030504020204" pitchFamily="34" charset="0"/>
                <a:ea typeface="Open Sans" panose="020B0606030504020204" pitchFamily="34" charset="0"/>
                <a:cs typeface="Open Sans" panose="020B0606030504020204" pitchFamily="34" charset="0"/>
              </a:rPr>
              <a:t>(разделы 69, 70, 71 Книги VIII Социального кодекса) как центральный орган, который объединяет и координирует задачи по обеспечению помощи детям и подросткам. Местные власти должны обеспечить надлежащее оснащение ведомств по делам молодежи. (§ 79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В Германии существует 577 муниципальных ведомств по делам молодежи (109 муниципальных ведомств по делам молодежи в городах районного значения, 290 районных ведомств по делам молодежи, 159 муниципальных ведомств по делам молодежи в городах, входящих в состав районов, и 19 районных ведомств по делам молодежи в городах-землях Гамбург и Берлин).</a:t>
            </a:r>
          </a:p>
          <a:p>
            <a:pPr>
              <a:spcAft>
                <a:spcPts val="7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Autorengruppe Kinder- und Jugendhilfestatistik (2019): Kinder- und Jugendhilfereport 2018. Eine kennzahlenbasierte Analyse, Opladen u. a.;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https://shop.budrich.de/wp-content/uploads/2019/01/9783847413400.pdf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178ACBB0-B8BD-7243-B5CA-EEE1A71994D0}" type="slidenum">
              <a:rPr lang="de-DE" smtClean="0"/>
              <a:t>73</a:t>
            </a:fld>
            <a:endParaRPr lang="de-DE"/>
          </a:p>
        </p:txBody>
      </p:sp>
    </p:spTree>
    <p:extLst>
      <p:ext uri="{BB962C8B-B14F-4D97-AF65-F5344CB8AC3E}">
        <p14:creationId xmlns:p14="http://schemas.microsoft.com/office/powerpoint/2010/main" val="12330273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u-RU" dirty="0"/>
              <a:t>См. разъяснение в разделе 3.1.1a</a:t>
            </a:r>
            <a:r>
              <a:rPr lang="de-DE" baseline="0" dirty="0"/>
              <a:t> </a:t>
            </a:r>
            <a:r>
              <a:rPr lang="ru-RU" dirty="0"/>
              <a:t>Федерация, Земли и муниципалитеты в системе служб помощи детям и молодежи</a:t>
            </a:r>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74</a:t>
            </a:fld>
            <a:endParaRPr lang="de-DE"/>
          </a:p>
        </p:txBody>
      </p:sp>
    </p:spTree>
    <p:extLst>
      <p:ext uri="{BB962C8B-B14F-4D97-AF65-F5344CB8AC3E}">
        <p14:creationId xmlns:p14="http://schemas.microsoft.com/office/powerpoint/2010/main" val="34576137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7876307"/>
          </a:xfrm>
        </p:spPr>
        <p:txBody>
          <a:bodyPr/>
          <a:lstStyle/>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Районы и города, и, таким образом, муниципальные местные учреждения по обеспечению помощи детям и подросткам, несут ответственность за обязательства по предоставлению помощи и выполнению других задач в соответствии с Книгой VIII Социального кодекса. В основном это касается реализации социальных помощи (субъективные правовые притязания и обязательства по публичным гарантиям), а также выполнения других задач в соответствии с Книгой VIII Социального кодекса.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Обязательства по оказанию помощи, вытекающие из VIII книги Социального кодекса (Социального кодекса VIII), всегда возлагаются на государственное ведомство по делам молодежи (§ 3 абз. 2 Социального кодекса VIII). Обязанность предоставления гарантии лежит на нем же. Различная меры в рамках помощи детям и подросткам в значительной степени осуществляются негосударственными организациями по помощи молодежи, но в некоторых случаях и государственными организациями по помощи молодежи. Другие задачи по помощи молодежи выполняют государственные организации по помощи молодежи (раздел 3 подраздел 3 книги VIII Социального кодекса). Только в случае выполнения других задач, прямо указанных в § 76 Книги VIII Социального кодекса (например, взятие детей под опеку, участие в судебных разбирательствах), негосударственные организации по защите молодежи могут быть привлечены к выполнению других задач.</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Муниципалитеты выполняют задачи согласно восьмой книге Социального кодекса (Социального кодекса VIII) в рамках самоуправления как обязательные задачи, т.е. выполнение этих является для местных органов власти обязательным.  Они обязаны создать для этой цели необходимые организационные структуры.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Федеральная структура помощи детям и подросткам с ее акцентом на муниципальную ответственность и развитие сервисных структур позволяет городам и районам в рамках их ответственности за планирование, руководство и реализацию разрабатывать инфраструктуру, помощь и социальные сервисы в соответствии с местными требованиями и потребностями подростков и их семей.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Одновременно, создание муниципальной структура ведет также к появлению региональных различий, так что помощь в рамках VIII книги Социального кодекса часто реализуются в разных муниципалитетах с очень разным качеством и направленностью. Причинами этого являются различные политические и региональные условия, например, соотношение политических сил, экономические условия, культура или же уровень специалистов. Эти факторы влияют на то, как ведомства по делам молодежи выполняют свои задачи и как они сотрудничают с негосударственными провайдерами помощи (в контексте индивидуальной работы над отдельными случаями, а также планирования помощи молодежи) и разрабатывают социальную инфраструктуру для подростков и их семей.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7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Bettmer</a:t>
            </a:r>
            <a:r>
              <a:rPr lang="de-DE" sz="1100" dirty="0">
                <a:latin typeface="Open Sans" panose="020B0606030504020204" pitchFamily="34" charset="0"/>
                <a:ea typeface="Open Sans" panose="020B0606030504020204" pitchFamily="34" charset="0"/>
                <a:cs typeface="Open Sans" panose="020B0606030504020204" pitchFamily="34" charset="0"/>
              </a:rPr>
              <a:t>, Franz (2010): Die öffentlichen Träger der Sozialen Arbeit; in: </a:t>
            </a:r>
            <a:r>
              <a:rPr lang="de-DE" sz="1100" dirty="0" err="1">
                <a:latin typeface="Open Sans" panose="020B0606030504020204" pitchFamily="34" charset="0"/>
                <a:ea typeface="Open Sans" panose="020B0606030504020204" pitchFamily="34" charset="0"/>
                <a:cs typeface="Open Sans" panose="020B0606030504020204" pitchFamily="34" charset="0"/>
              </a:rPr>
              <a:t>Thole</a:t>
            </a:r>
            <a:r>
              <a:rPr lang="de-DE" sz="1100" dirty="0">
                <a:latin typeface="Open Sans" panose="020B0606030504020204" pitchFamily="34" charset="0"/>
                <a:ea typeface="Open Sans" panose="020B0606030504020204" pitchFamily="34" charset="0"/>
                <a:cs typeface="Open Sans" panose="020B0606030504020204" pitchFamily="34" charset="0"/>
              </a:rPr>
              <a:t>, Werner (</a:t>
            </a:r>
            <a:r>
              <a:rPr lang="de-DE" sz="1100" dirty="0" err="1">
                <a:latin typeface="Open Sans" panose="020B0606030504020204" pitchFamily="34" charset="0"/>
                <a:ea typeface="Open Sans" panose="020B0606030504020204" pitchFamily="34" charset="0"/>
                <a:cs typeface="Open Sans" panose="020B0606030504020204" pitchFamily="34" charset="0"/>
              </a:rPr>
              <a:t>Hg</a:t>
            </a:r>
            <a:r>
              <a:rPr lang="de-DE" sz="1100" dirty="0">
                <a:latin typeface="Open Sans" panose="020B0606030504020204" pitchFamily="34" charset="0"/>
                <a:ea typeface="Open Sans" panose="020B0606030504020204" pitchFamily="34" charset="0"/>
                <a:cs typeface="Open Sans" panose="020B0606030504020204" pitchFamily="34" charset="0"/>
              </a:rPr>
              <a:t>.): Grundriss Soziale Arbeit, Wiesbaden, S. 795−812.</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75</a:t>
            </a:fld>
            <a:endParaRPr lang="de-DE"/>
          </a:p>
        </p:txBody>
      </p:sp>
    </p:spTree>
    <p:extLst>
      <p:ext uri="{BB962C8B-B14F-4D97-AF65-F5344CB8AC3E}">
        <p14:creationId xmlns:p14="http://schemas.microsoft.com/office/powerpoint/2010/main" val="13554324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9316467"/>
          </a:xfrm>
        </p:spPr>
        <p:txBody>
          <a:bodyPr/>
          <a:lstStyle/>
          <a:p>
            <a:pPr>
              <a:lnSpc>
                <a:spcPct val="107000"/>
              </a:lnSpc>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Для выполнения задач, предусмотренных восьмой книгой Социального кодекса (Социального кодекса VIII), местные органы, отвечающие за государственную помощь детям и подросткам (районы и города районного значения, некоторые крупные города, входящие в состав районов), создают ведомство по делам молодежи. В целом по стране ведомства по делам молодежи существуют примерно в 600 городах и районах.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5000"/>
              </a:lnSpc>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Каждое ведомство по делам молодежи, будь то на местном или - в случае ведомств по делам молодежи земли - на земельном уровне, состоит из двух частей: с одной стороны, комитет по делам молодежи и, с другой стороны, администрация ведомства по делам молодежи и его социальных служб. Социальные службы и администрация несут повседневную ответственность за управление и осуществление местных форм помощи детям и подросткам в сотрудничестве с негосударственными организациями помощи детям и молодежи. При этом они должны привлекать подростков и семьи к участию в работе. Благодаря комитету по делам молодежи как центральной местной инстанции, принимающей решения по дальнейшему развитию системы помощи детям и подросткам, структура сотрудничества между негосударственными и государственными органами помощи детям и подросткам также </a:t>
            </a:r>
            <a:r>
              <a:rPr lang="ru-RU" sz="1100" dirty="0" err="1">
                <a:latin typeface="Open Sans" panose="020B0606030504020204" pitchFamily="34" charset="0"/>
                <a:ea typeface="Open Sans" panose="020B0606030504020204" pitchFamily="34" charset="0"/>
                <a:cs typeface="Open Sans" panose="020B0606030504020204" pitchFamily="34" charset="0"/>
              </a:rPr>
              <a:t>институционализирована</a:t>
            </a:r>
            <a:r>
              <a:rPr lang="ru-RU" sz="1100" dirty="0">
                <a:latin typeface="Open Sans" panose="020B0606030504020204" pitchFamily="34" charset="0"/>
                <a:ea typeface="Open Sans" panose="020B0606030504020204" pitchFamily="34" charset="0"/>
                <a:cs typeface="Open Sans" panose="020B0606030504020204" pitchFamily="34" charset="0"/>
              </a:rPr>
              <a:t> законом в рамках ответственности за планирование.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Таким образом, в ведомствах по делам молодежи (Комитетах по делам молодежи) провайдеры негосударственной и государственной помощи детям и подросткам работают вместе. Это особое качество помощи детям и подросткам в Германии, заключающееся в том, что ведомство по делам молодежи основано на кооперативном взаимодействии между различными участниками.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Комитеты по делам молодежи состоят на три пятых из представителей муниципальных парламентов с правом голоса и на две пятых из представителей негосударственных организаций помощи детям и подросткам. Кроме того, комитеты по делам молодежи консультируются с представителями церквей, школ, органов здравоохранения, судов и т.д. Согласно § 71 абз. 2 Социального кодекса VIII в комитет по делам молодежи в качестве консультативных членов должны входить </a:t>
            </a:r>
            <a:r>
              <a:rPr lang="ru-RU" sz="1100" dirty="0" err="1">
                <a:latin typeface="Open Sans" panose="020B0606030504020204" pitchFamily="34" charset="0"/>
                <a:ea typeface="Open Sans" panose="020B0606030504020204" pitchFamily="34" charset="0"/>
                <a:cs typeface="Open Sans" panose="020B0606030504020204" pitchFamily="34" charset="0"/>
              </a:rPr>
              <a:t>самоорганизованные</a:t>
            </a:r>
            <a:r>
              <a:rPr lang="ru-RU" sz="1100" dirty="0">
                <a:latin typeface="Open Sans" panose="020B0606030504020204" pitchFamily="34" charset="0"/>
                <a:ea typeface="Open Sans" panose="020B0606030504020204" pitchFamily="34" charset="0"/>
                <a:cs typeface="Open Sans" panose="020B0606030504020204" pitchFamily="34" charset="0"/>
              </a:rPr>
              <a:t> объединения. Они включают в себя </a:t>
            </a:r>
            <a:r>
              <a:rPr lang="ru-RU" sz="1100" dirty="0" err="1">
                <a:latin typeface="Open Sans" panose="020B0606030504020204" pitchFamily="34" charset="0"/>
                <a:ea typeface="Open Sans" panose="020B0606030504020204" pitchFamily="34" charset="0"/>
                <a:cs typeface="Open Sans" panose="020B0606030504020204" pitchFamily="34" charset="0"/>
              </a:rPr>
              <a:t>самопредставительства</a:t>
            </a:r>
            <a:r>
              <a:rPr lang="ru-RU" sz="1100" dirty="0">
                <a:latin typeface="Open Sans" panose="020B0606030504020204" pitchFamily="34" charset="0"/>
                <a:ea typeface="Open Sans" panose="020B0606030504020204" pitchFamily="34" charset="0"/>
                <a:cs typeface="Open Sans" panose="020B0606030504020204" pitchFamily="34" charset="0"/>
              </a:rPr>
              <a:t> как в рамках учреждений и институтов, так и в рамках социальных обязательств по защите собственных интересов, а также различные формы самопомощи. Подробная информация о работе и составе комитетов по делам молодежи регулируется землями в законах о применении VIII книги Социального кодекса.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5000"/>
              </a:lnSpc>
              <a:spcAft>
                <a:spcPts val="700"/>
              </a:spcAft>
            </a:pPr>
            <a:r>
              <a:rPr lang="ru-RU" sz="1100" dirty="0">
                <a:latin typeface="Open Sans" panose="020B0606030504020204" pitchFamily="34" charset="0"/>
                <a:ea typeface="Open Sans" panose="020B0606030504020204" pitchFamily="34" charset="0"/>
                <a:cs typeface="Open Sans" panose="020B0606030504020204" pitchFamily="34" charset="0"/>
              </a:rPr>
              <a:t>Для конкретного сотрудничества между государственными и негосударственными организациями помощи детям и подросткам, а также для поддержки планирования работы по помощи молодежи существуют также подкомитеты комитетов по защите молодежи, ориентированные на различные сферы деятельности или отдельные задачи, и рабочие группы, правовую основу для которых составляет § 78 Социального кодекса VIII. Например, подкомитеты или рабочие группы создаются для планирования благополучия молодежи, представительства интересов детей/молодежи, поддержки молодежи, социальной работы с молодежью, помощи в воспитания или поддержки семьи.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7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Gries, Jürgen/Ringler, Dominik (2005): Jugendamt und Jugendhilfe in der Bundesrepublik Deutschland, 2. Aufl., </a:t>
            </a:r>
            <a:r>
              <a:rPr lang="de-DE" sz="1100" dirty="0" err="1">
                <a:latin typeface="Open Sans" panose="020B0606030504020204" pitchFamily="34" charset="0"/>
                <a:ea typeface="Open Sans" panose="020B0606030504020204" pitchFamily="34" charset="0"/>
                <a:cs typeface="Open Sans" panose="020B0606030504020204" pitchFamily="34" charset="0"/>
              </a:rPr>
              <a:t>Hohengehren</a:t>
            </a:r>
            <a:r>
              <a:rPr lang="de-DE" sz="1100" dirty="0">
                <a:latin typeface="Open Sans" panose="020B0606030504020204" pitchFamily="34" charset="0"/>
                <a:ea typeface="Open Sans" panose="020B0606030504020204" pitchFamily="34" charset="0"/>
                <a:cs typeface="Open Sans" panose="020B0606030504020204" pitchFamily="34" charset="0"/>
              </a:rPr>
              <a:t>.</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Merchel</a:t>
            </a:r>
            <a:r>
              <a:rPr lang="de-DE" sz="1100" dirty="0">
                <a:latin typeface="Open Sans" panose="020B0606030504020204" pitchFamily="34" charset="0"/>
                <a:ea typeface="Open Sans" panose="020B0606030504020204" pitchFamily="34" charset="0"/>
                <a:cs typeface="Open Sans" panose="020B0606030504020204" pitchFamily="34" charset="0"/>
              </a:rPr>
              <a:t>, Joachim/</a:t>
            </a:r>
            <a:r>
              <a:rPr lang="de-DE" sz="1100" dirty="0" err="1">
                <a:latin typeface="Open Sans" panose="020B0606030504020204" pitchFamily="34" charset="0"/>
                <a:ea typeface="Open Sans" panose="020B0606030504020204" pitchFamily="34" charset="0"/>
                <a:cs typeface="Open Sans" panose="020B0606030504020204" pitchFamily="34" charset="0"/>
              </a:rPr>
              <a:t>Reismann</a:t>
            </a:r>
            <a:r>
              <a:rPr lang="de-DE" sz="1100" dirty="0">
                <a:latin typeface="Open Sans" panose="020B0606030504020204" pitchFamily="34" charset="0"/>
                <a:ea typeface="Open Sans" panose="020B0606030504020204" pitchFamily="34" charset="0"/>
                <a:cs typeface="Open Sans" panose="020B0606030504020204" pitchFamily="34" charset="0"/>
              </a:rPr>
              <a:t>, Hendrik (2004): Der Jugendhilfeausschuss, Weinheim u. München.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Münder, Johannes/</a:t>
            </a:r>
            <a:r>
              <a:rPr lang="de-DE" sz="1100" dirty="0" err="1">
                <a:latin typeface="Open Sans" panose="020B0606030504020204" pitchFamily="34" charset="0"/>
                <a:ea typeface="Open Sans" panose="020B0606030504020204" pitchFamily="34" charset="0"/>
                <a:cs typeface="Open Sans" panose="020B0606030504020204" pitchFamily="34" charset="0"/>
              </a:rPr>
              <a:t>Ottenberg</a:t>
            </a:r>
            <a:r>
              <a:rPr lang="de-DE" sz="1100" dirty="0">
                <a:latin typeface="Open Sans" panose="020B0606030504020204" pitchFamily="34" charset="0"/>
                <a:ea typeface="Open Sans" panose="020B0606030504020204" pitchFamily="34" charset="0"/>
                <a:cs typeface="Open Sans" panose="020B0606030504020204" pitchFamily="34" charset="0"/>
              </a:rPr>
              <a:t>, Peter (1999): Der Jugendhilfeausschuss, Münster.</a:t>
            </a:r>
            <a:endParaRPr lang="de-DE" sz="11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76</a:t>
            </a:fld>
            <a:endParaRPr lang="de-DE"/>
          </a:p>
        </p:txBody>
      </p:sp>
    </p:spTree>
    <p:extLst>
      <p:ext uri="{BB962C8B-B14F-4D97-AF65-F5344CB8AC3E}">
        <p14:creationId xmlns:p14="http://schemas.microsoft.com/office/powerpoint/2010/main" val="42412580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3924979"/>
          </a:xfrm>
        </p:spPr>
        <p:txBody>
          <a:bodyPr/>
          <a:lstStyle/>
          <a:p>
            <a:pPr>
              <a:spcAft>
                <a:spcPts val="1600"/>
              </a:spcAft>
            </a:pPr>
            <a:r>
              <a:rPr lang="ru-RU" sz="1100" b="1" dirty="0">
                <a:latin typeface="Open Sans" panose="020B0606030504020204" pitchFamily="34" charset="0"/>
                <a:ea typeface="Open Sans" panose="020B0606030504020204" pitchFamily="34" charset="0"/>
                <a:cs typeface="Open Sans" panose="020B0606030504020204" pitchFamily="34" charset="0"/>
              </a:rPr>
              <a:t>Термин «провайдер</a:t>
            </a:r>
            <a:r>
              <a:rPr lang="ru-RU" sz="1100" dirty="0">
                <a:latin typeface="Open Sans" panose="020B0606030504020204" pitchFamily="34" charset="0"/>
                <a:ea typeface="Open Sans" panose="020B0606030504020204" pitchFamily="34" charset="0"/>
                <a:cs typeface="Open Sans" panose="020B0606030504020204" pitchFamily="34" charset="0"/>
              </a:rPr>
              <a:t>» является общим термином для организаций, которые занимаются социальной работой, продвигая идеи, разрабатывая концепции, планируя и, прежде всего, реализуя и финансируя. Помощь детям и подросткам характеризуется наличием множества провайдеров помощи. В зависимости от понимания термина можно выделить </a:t>
            </a:r>
            <a:r>
              <a:rPr lang="ru-RU" sz="1100" b="1" dirty="0">
                <a:latin typeface="Open Sans" panose="020B0606030504020204" pitchFamily="34" charset="0"/>
                <a:ea typeface="Open Sans" panose="020B0606030504020204" pitchFamily="34" charset="0"/>
                <a:cs typeface="Open Sans" panose="020B0606030504020204" pitchFamily="34" charset="0"/>
              </a:rPr>
              <a:t>три типа провайдеров</a:t>
            </a:r>
            <a:r>
              <a:rPr lang="ru-RU" sz="1100" dirty="0">
                <a:latin typeface="Open Sans" panose="020B0606030504020204" pitchFamily="34" charset="0"/>
                <a:ea typeface="Open Sans" panose="020B0606030504020204" pitchFamily="34" charset="0"/>
                <a:cs typeface="Open Sans" panose="020B0606030504020204" pitchFamily="34" charset="0"/>
              </a:rPr>
              <a:t> (количественное распределение см. слайд 3.1.5):</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200"/>
              </a:spcAft>
            </a:pPr>
            <a:r>
              <a:rPr lang="ru-RU" sz="1100" b="1" dirty="0">
                <a:latin typeface="Open Sans" panose="020B0606030504020204" pitchFamily="34" charset="0"/>
                <a:ea typeface="Open Sans" panose="020B0606030504020204" pitchFamily="34" charset="0"/>
                <a:cs typeface="Open Sans" panose="020B0606030504020204" pitchFamily="34" charset="0"/>
              </a:rPr>
              <a:t>Государственные учреждения по защите молодежи </a:t>
            </a:r>
            <a:r>
              <a:rPr lang="ru-RU" sz="1100" dirty="0">
                <a:latin typeface="Open Sans" panose="020B0606030504020204" pitchFamily="34" charset="0"/>
                <a:ea typeface="Open Sans" panose="020B0606030504020204" pitchFamily="34" charset="0"/>
                <a:cs typeface="Open Sans" panose="020B0606030504020204" pitchFamily="34" charset="0"/>
              </a:rPr>
              <a:t>(«государственные учреждения»)</a:t>
            </a:r>
          </a:p>
          <a:p>
            <a:pPr>
              <a:spcAft>
                <a:spcPts val="200"/>
              </a:spcAft>
            </a:pPr>
            <a:r>
              <a:rPr lang="de-DE" sz="1100" dirty="0">
                <a:latin typeface="Open Sans" panose="020B0606030504020204" pitchFamily="34" charset="0"/>
                <a:ea typeface="Open Sans" panose="020B0606030504020204" pitchFamily="34" charset="0"/>
                <a:cs typeface="Open Sans" panose="020B0606030504020204" pitchFamily="34" charset="0"/>
              </a:rPr>
              <a:t>§ 69 </a:t>
            </a:r>
            <a:r>
              <a:rPr lang="ru-RU" sz="1100" dirty="0">
                <a:latin typeface="Open Sans" panose="020B0606030504020204" pitchFamily="34" charset="0"/>
                <a:ea typeface="Open Sans" panose="020B0606030504020204" pitchFamily="34" charset="0"/>
                <a:cs typeface="Open Sans" panose="020B0606030504020204" pitchFamily="34" charset="0"/>
              </a:rPr>
              <a:t>абз. 1 Книги VIII Социального кодекса гласит, что соответствующий земельный закон определяет, кто является государственным провайдером помощи детям и подросткам. На местном уровне государственными провайдерами обычно являются города районного значения и районы. Кроме того, в некоторых землях (здесь в первую очередь речь идет о Северном Рейне-Вестфалии) на города с определенным числом населения, входящие в состав района, также может быть возложена функция  государственных провайдеров. В таких случаях район не несет ответственности за помощь детям и подросткам в этих городах.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500"/>
              </a:spcAft>
            </a:pPr>
            <a:r>
              <a:rPr lang="ru-RU" sz="1100" dirty="0">
                <a:latin typeface="Open Sans" panose="020B0606030504020204" pitchFamily="34" charset="0"/>
                <a:ea typeface="Open Sans" panose="020B0606030504020204" pitchFamily="34" charset="0"/>
                <a:cs typeface="Open Sans" panose="020B0606030504020204" pitchFamily="34" charset="0"/>
              </a:rPr>
              <a:t>В соответствии со </a:t>
            </a:r>
            <a:r>
              <a:rPr lang="de-DE" sz="1100" dirty="0">
                <a:latin typeface="Open Sans" panose="020B0606030504020204" pitchFamily="34" charset="0"/>
                <a:ea typeface="Open Sans" panose="020B0606030504020204" pitchFamily="34" charset="0"/>
                <a:cs typeface="Open Sans" panose="020B0606030504020204" pitchFamily="34" charset="0"/>
              </a:rPr>
              <a:t>§</a:t>
            </a:r>
            <a:r>
              <a:rPr lang="ru-RU" sz="1100" dirty="0">
                <a:latin typeface="Open Sans" panose="020B0606030504020204" pitchFamily="34" charset="0"/>
                <a:ea typeface="Open Sans" panose="020B0606030504020204" pitchFamily="34" charset="0"/>
                <a:cs typeface="Open Sans" panose="020B0606030504020204" pitchFamily="34" charset="0"/>
              </a:rPr>
              <a:t> 69 (3) местные провайдеры помощи молодежи создают </a:t>
            </a:r>
            <a:r>
              <a:rPr lang="ru-RU" sz="1100" b="1" dirty="0">
                <a:latin typeface="Open Sans" panose="020B0606030504020204" pitchFamily="34" charset="0"/>
                <a:ea typeface="Open Sans" panose="020B0606030504020204" pitchFamily="34" charset="0"/>
                <a:cs typeface="Open Sans" panose="020B0606030504020204" pitchFamily="34" charset="0"/>
              </a:rPr>
              <a:t>ведомство по делам молодежи </a:t>
            </a:r>
            <a:r>
              <a:rPr lang="ru-RU" sz="1100" dirty="0">
                <a:latin typeface="Open Sans" panose="020B0606030504020204" pitchFamily="34" charset="0"/>
                <a:ea typeface="Open Sans" panose="020B0606030504020204" pitchFamily="34" charset="0"/>
                <a:cs typeface="Open Sans" panose="020B0606030504020204" pitchFamily="34" charset="0"/>
              </a:rPr>
              <a:t>(см. слайд 3.1.3), которое берет на себя задачи помощи детям и подросткам. Местные государственные провайдеры помощи молодежи обязаны выполнять задачи, предусмотренные в Книге VIII Социального кодекса для зоны их ответственности. При этом ведомство по делам молодежи несет общую ответственность, ответственность за планирование и администрирование. Таким образом, у ведомства по делам молодежи три основные функции, а именно:</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spcAft>
                <a:spcPts val="500"/>
              </a:spcAft>
              <a:buClr>
                <a:srgbClr val="000000"/>
              </a:buClr>
              <a:buSzPts val="1200"/>
              <a:buFont typeface="+mj-lt"/>
              <a:buAutoNum type="arabicPeriod"/>
              <a:tabLst>
                <a:tab pos="448945" algn="l"/>
              </a:tabLst>
            </a:pPr>
            <a:r>
              <a:rPr lang="ru-RU" sz="1100" dirty="0">
                <a:latin typeface="Open Sans" panose="020B0606030504020204" pitchFamily="34" charset="0"/>
                <a:ea typeface="Open Sans" panose="020B0606030504020204" pitchFamily="34" charset="0"/>
                <a:cs typeface="Open Sans" panose="020B0606030504020204" pitchFamily="34" charset="0"/>
              </a:rPr>
              <a:t>в рамках своих обязательств по гарантированию помощи (§ 79 Социального кодекса VIII) оно обеспечивает своевременное и достаточное предоставление помощи и выполнения задач, предусмотренных законом, в зоне своей ответственности (планирование помощи подросткам);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spcAft>
                <a:spcPts val="500"/>
              </a:spcAft>
              <a:buClr>
                <a:srgbClr val="000000"/>
              </a:buClr>
              <a:buSzPts val="1200"/>
              <a:buFont typeface="+mj-lt"/>
              <a:buAutoNum type="arabicPeriod"/>
              <a:tabLst>
                <a:tab pos="448945" algn="l"/>
              </a:tabLst>
            </a:pPr>
            <a:r>
              <a:rPr lang="ru-RU" sz="1100" dirty="0">
                <a:latin typeface="Open Sans" panose="020B0606030504020204" pitchFamily="34" charset="0"/>
                <a:ea typeface="Open Sans" panose="020B0606030504020204" pitchFamily="34" charset="0"/>
                <a:cs typeface="Open Sans" panose="020B0606030504020204" pitchFamily="34" charset="0"/>
              </a:rPr>
              <a:t>самостоятельно предоставляет помощь там, где нет (достаточного) количества негосударственных провайдеров;</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spcAft>
                <a:spcPts val="500"/>
              </a:spcAft>
              <a:buClr>
                <a:srgbClr val="000000"/>
              </a:buClr>
              <a:buSzPts val="1200"/>
              <a:buFont typeface="+mj-lt"/>
              <a:buAutoNum type="arabicPeriod"/>
              <a:tabLst>
                <a:tab pos="448945" algn="l"/>
              </a:tabLst>
            </a:pPr>
            <a:r>
              <a:rPr lang="ru-RU" sz="1100" dirty="0">
                <a:latin typeface="Open Sans" panose="020B0606030504020204" pitchFamily="34" charset="0"/>
                <a:ea typeface="Open Sans" panose="020B0606030504020204" pitchFamily="34" charset="0"/>
                <a:cs typeface="Open Sans" panose="020B0606030504020204" pitchFamily="34" charset="0"/>
              </a:rPr>
              <a:t>выполняет и другие задачи, некоторые из которых носят характер суверенных задач, например вмешательств в родительские права для защиты детей и подростков.</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1600"/>
              </a:spcAft>
            </a:pPr>
            <a:r>
              <a:rPr lang="ru-RU" sz="1100" dirty="0">
                <a:latin typeface="Open Sans" panose="020B0606030504020204" pitchFamily="34" charset="0"/>
                <a:ea typeface="Open Sans" panose="020B0606030504020204" pitchFamily="34" charset="0"/>
                <a:cs typeface="Open Sans" panose="020B0606030504020204" pitchFamily="34" charset="0"/>
              </a:rPr>
              <a:t>Земельное законодательство дополнительно определяет, кто становится земельным провайдером государственной помощи молодежи, и учреждает земельное ведомство по делам молодежи в соответствии со статьей 69 (3) Книги VIII Социального кодекса, чтобы иметь возможность реализовать задачи, поставленные законом в статье 85 (2) Книги VIII Социального кодекса. Земельные ведомства по делам молодежи отвечают, например, за консультирование местных провайдеров помощи, содействие профессиональным инновациям (например, модельным проектам, повышению квалификации и рекомендациям) и выдачу лицензий на работу учреждений (так называемый «надзор за приютами»).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1600"/>
              </a:spcAft>
            </a:pPr>
            <a:r>
              <a:rPr lang="ru-RU" sz="1100" dirty="0">
                <a:latin typeface="Open Sans" panose="020B0606030504020204" pitchFamily="34" charset="0"/>
                <a:ea typeface="Open Sans" panose="020B0606030504020204" pitchFamily="34" charset="0"/>
                <a:cs typeface="Open Sans" panose="020B0606030504020204" pitchFamily="34" charset="0"/>
              </a:rPr>
              <a:t>Особой структурной особенностью местных ведомств по делам молодежи и земельных ведомств по делам молодежи является двухуровневая структура, связь между администрацией и (земельным) комитетом по делам молодежи. (Раздел 70 (3)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300"/>
              </a:spcAft>
            </a:pPr>
            <a:r>
              <a:rPr lang="ru-RU" sz="1100" b="1" dirty="0">
                <a:latin typeface="Open Sans" panose="020B0606030504020204" pitchFamily="34" charset="0"/>
                <a:ea typeface="Open Sans" panose="020B0606030504020204" pitchFamily="34" charset="0"/>
                <a:cs typeface="Open Sans" panose="020B0606030504020204" pitchFamily="34" charset="0"/>
              </a:rPr>
              <a:t>Негосударственные провайдеры помощи молодежи</a:t>
            </a:r>
            <a:r>
              <a:rPr lang="de-DE" sz="1100" b="1" dirty="0">
                <a:latin typeface="Open Sans" panose="020B0606030504020204" pitchFamily="34" charset="0"/>
                <a:ea typeface="Open Sans" panose="020B0606030504020204" pitchFamily="34" charset="0"/>
                <a:cs typeface="Open Sans" panose="020B0606030504020204" pitchFamily="34" charset="0"/>
              </a:rPr>
              <a:t>: </a:t>
            </a:r>
            <a:r>
              <a:rPr lang="ru-RU" sz="1100" b="1" dirty="0">
                <a:latin typeface="Open Sans" panose="020B0606030504020204" pitchFamily="34" charset="0"/>
                <a:ea typeface="Open Sans" panose="020B0606030504020204" pitchFamily="34" charset="0"/>
                <a:cs typeface="Open Sans" panose="020B0606030504020204" pitchFamily="34" charset="0"/>
              </a:rPr>
              <a:t>Негосударственные некоммерческие организации</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1600"/>
              </a:spcAft>
            </a:pPr>
            <a:r>
              <a:rPr lang="ru-RU" sz="1100" dirty="0">
                <a:latin typeface="Open Sans" panose="020B0606030504020204" pitchFamily="34" charset="0"/>
                <a:ea typeface="Open Sans" panose="020B0606030504020204" pitchFamily="34" charset="0"/>
                <a:cs typeface="Open Sans" panose="020B0606030504020204" pitchFamily="34" charset="0"/>
              </a:rPr>
              <a:t>Негосударственные некоммерческие провайдеры обычно имеют юридическую форму зарегистрированной ассоциации, признанной некоммерческой (</a:t>
            </a:r>
            <a:r>
              <a:rPr lang="ru-RU" sz="1100" dirty="0" err="1">
                <a:latin typeface="Open Sans" panose="020B0606030504020204" pitchFamily="34" charset="0"/>
                <a:ea typeface="Open Sans" panose="020B0606030504020204" pitchFamily="34" charset="0"/>
                <a:cs typeface="Open Sans" panose="020B0606030504020204" pitchFamily="34" charset="0"/>
              </a:rPr>
              <a:t>gem</a:t>
            </a:r>
            <a:r>
              <a:rPr lang="ru-RU" sz="1100" dirty="0">
                <a:latin typeface="Open Sans" panose="020B0606030504020204" pitchFamily="34" charset="0"/>
                <a:ea typeface="Open Sans" panose="020B0606030504020204" pitchFamily="34" charset="0"/>
                <a:cs typeface="Open Sans" panose="020B0606030504020204" pitchFamily="34" charset="0"/>
              </a:rPr>
              <a:t>. e.V.) или некоммерческого общества с ограниченной ответственностью (</a:t>
            </a:r>
            <a:r>
              <a:rPr lang="ru-RU" sz="1100" dirty="0" err="1">
                <a:latin typeface="Open Sans" panose="020B0606030504020204" pitchFamily="34" charset="0"/>
                <a:ea typeface="Open Sans" panose="020B0606030504020204" pitchFamily="34" charset="0"/>
                <a:cs typeface="Open Sans" panose="020B0606030504020204" pitchFamily="34" charset="0"/>
              </a:rPr>
              <a:t>gGmbH</a:t>
            </a:r>
            <a:r>
              <a:rPr lang="ru-RU" sz="1100" dirty="0">
                <a:latin typeface="Open Sans" panose="020B0606030504020204" pitchFamily="34" charset="0"/>
                <a:ea typeface="Open Sans" panose="020B0606030504020204" pitchFamily="34" charset="0"/>
                <a:cs typeface="Open Sans" panose="020B0606030504020204" pitchFamily="34" charset="0"/>
              </a:rPr>
              <a:t>). Церкви также относятся к некоммерческим негосударственным провайдерам.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500"/>
              </a:spcAft>
            </a:pPr>
            <a:r>
              <a:rPr lang="ru-RU" sz="1100" dirty="0">
                <a:latin typeface="Open Sans" panose="020B0606030504020204" pitchFamily="34" charset="0"/>
                <a:ea typeface="Open Sans" panose="020B0606030504020204" pitchFamily="34" charset="0"/>
                <a:cs typeface="Open Sans" panose="020B0606030504020204" pitchFamily="34" charset="0"/>
              </a:rPr>
              <a:t>Большинство негосударственных организаций входят в один из шести союзов благотворительных организаций (и присоединившихся к ним провайдеров) или в молодежные ассоциации. Шесть головных организаций негосударственного социального обеспечения - это:</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spcAft>
                <a:spcPts val="500"/>
              </a:spcAft>
              <a:buClr>
                <a:srgbClr val="000000"/>
              </a:buClr>
              <a:buSzPts val="1200"/>
              <a:buFont typeface="+mj-lt"/>
              <a:buAutoNum type="arabicPeriod"/>
              <a:tabLst>
                <a:tab pos="466725" algn="l"/>
              </a:tabLst>
            </a:pPr>
            <a:r>
              <a:rPr lang="ru-RU" sz="1100" dirty="0">
                <a:latin typeface="Open Sans" panose="020B0606030504020204" pitchFamily="34" charset="0"/>
                <a:ea typeface="Open Sans" panose="020B0606030504020204" pitchFamily="34" charset="0"/>
                <a:cs typeface="Open Sans" panose="020B0606030504020204" pitchFamily="34" charset="0"/>
              </a:rPr>
              <a:t>Ассоциация «</a:t>
            </a:r>
            <a:r>
              <a:rPr lang="ru-RU" sz="1100" dirty="0" err="1">
                <a:latin typeface="Open Sans" panose="020B0606030504020204" pitchFamily="34" charset="0"/>
                <a:ea typeface="Open Sans" panose="020B0606030504020204" pitchFamily="34" charset="0"/>
                <a:cs typeface="Open Sans" panose="020B0606030504020204" pitchFamily="34" charset="0"/>
              </a:rPr>
              <a:t>Каритас</a:t>
            </a:r>
            <a:r>
              <a:rPr lang="ru-RU" sz="1100" dirty="0">
                <a:latin typeface="Open Sans" panose="020B0606030504020204" pitchFamily="34" charset="0"/>
                <a:ea typeface="Open Sans" panose="020B0606030504020204" pitchFamily="34" charset="0"/>
                <a:cs typeface="Open Sans" panose="020B0606030504020204" pitchFamily="34" charset="0"/>
              </a:rPr>
              <a:t>»,</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spcAft>
                <a:spcPts val="500"/>
              </a:spcAft>
              <a:buClr>
                <a:srgbClr val="000000"/>
              </a:buClr>
              <a:buSzPts val="1200"/>
              <a:buFont typeface="+mj-lt"/>
              <a:buAutoNum type="arabicPeriod"/>
              <a:tabLst>
                <a:tab pos="466725" algn="l"/>
              </a:tabLst>
            </a:pPr>
            <a:r>
              <a:rPr lang="ru-RU" sz="1100" dirty="0" err="1">
                <a:latin typeface="Open Sans" panose="020B0606030504020204" pitchFamily="34" charset="0"/>
                <a:ea typeface="Open Sans" panose="020B0606030504020204" pitchFamily="34" charset="0"/>
                <a:cs typeface="Open Sans" panose="020B0606030504020204" pitchFamily="34" charset="0"/>
              </a:rPr>
              <a:t>Диаконическая</a:t>
            </a:r>
            <a:r>
              <a:rPr lang="ru-RU" sz="1100" dirty="0">
                <a:latin typeface="Open Sans" panose="020B0606030504020204" pitchFamily="34" charset="0"/>
                <a:ea typeface="Open Sans" panose="020B0606030504020204" pitchFamily="34" charset="0"/>
                <a:cs typeface="Open Sans" panose="020B0606030504020204" pitchFamily="34" charset="0"/>
              </a:rPr>
              <a:t> служба,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spcAft>
                <a:spcPts val="500"/>
              </a:spcAft>
              <a:buClr>
                <a:srgbClr val="000000"/>
              </a:buClr>
              <a:buSzPts val="1200"/>
              <a:buFont typeface="+mj-lt"/>
              <a:buAutoNum type="arabicPeriod"/>
              <a:tabLst>
                <a:tab pos="466725" algn="l"/>
              </a:tabLst>
            </a:pPr>
            <a:r>
              <a:rPr lang="ru-RU" sz="1100" dirty="0">
                <a:latin typeface="Open Sans" panose="020B0606030504020204" pitchFamily="34" charset="0"/>
                <a:ea typeface="Open Sans" panose="020B0606030504020204" pitchFamily="34" charset="0"/>
                <a:cs typeface="Open Sans" panose="020B0606030504020204" pitchFamily="34" charset="0"/>
              </a:rPr>
              <a:t>Центральное управление социального обеспечения евреев в Германии (как провайдеры, связанные конфессиональными узами) 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spcAft>
                <a:spcPts val="500"/>
              </a:spcAft>
              <a:buClr>
                <a:srgbClr val="000000"/>
              </a:buClr>
              <a:buSzPts val="1200"/>
              <a:buFont typeface="+mj-lt"/>
              <a:buAutoNum type="arabicPeriod"/>
              <a:tabLst>
                <a:tab pos="466725" algn="l"/>
              </a:tabLst>
            </a:pPr>
            <a:r>
              <a:rPr lang="ru-RU" sz="1100" dirty="0">
                <a:latin typeface="Open Sans" panose="020B0606030504020204" pitchFamily="34" charset="0"/>
                <a:ea typeface="Open Sans" panose="020B0606030504020204" pitchFamily="34" charset="0"/>
                <a:cs typeface="Open Sans" panose="020B0606030504020204" pitchFamily="34" charset="0"/>
              </a:rPr>
              <a:t>«</a:t>
            </a:r>
            <a:r>
              <a:rPr lang="ru-RU" sz="1100" dirty="0" err="1">
                <a:latin typeface="Open Sans" panose="020B0606030504020204" pitchFamily="34" charset="0"/>
                <a:ea typeface="Open Sans" panose="020B0606030504020204" pitchFamily="34" charset="0"/>
                <a:cs typeface="Open Sans" panose="020B0606030504020204" pitchFamily="34" charset="0"/>
              </a:rPr>
              <a:t>Paritätischer</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Wohlfahrtsverband</a:t>
            </a:r>
            <a:r>
              <a:rPr lang="ru-RU" sz="1100" dirty="0">
                <a:latin typeface="Open Sans" panose="020B0606030504020204" pitchFamily="34" charset="0"/>
                <a:ea typeface="Open Sans" panose="020B0606030504020204" pitchFamily="34" charset="0"/>
                <a:cs typeface="Open Sans" panose="020B0606030504020204" pitchFamily="34" charset="0"/>
              </a:rPr>
              <a:t>», Германский паритетный благотворительный союз</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spcAft>
                <a:spcPts val="500"/>
              </a:spcAft>
              <a:buClr>
                <a:srgbClr val="000000"/>
              </a:buClr>
              <a:buSzPts val="1200"/>
              <a:buFont typeface="+mj-lt"/>
              <a:buAutoNum type="arabicPeriod"/>
              <a:tabLst>
                <a:tab pos="466725" algn="l"/>
              </a:tabLst>
            </a:pPr>
            <a:r>
              <a:rPr lang="ru-RU" sz="1100" dirty="0">
                <a:latin typeface="Open Sans" panose="020B0606030504020204" pitchFamily="34" charset="0"/>
                <a:ea typeface="Open Sans" panose="020B0606030504020204" pitchFamily="34" charset="0"/>
                <a:cs typeface="Open Sans" panose="020B0606030504020204" pitchFamily="34" charset="0"/>
              </a:rPr>
              <a:t>Благотворительный союз «</a:t>
            </a:r>
            <a:r>
              <a:rPr lang="ru-RU" sz="1100" dirty="0" err="1">
                <a:latin typeface="Open Sans" panose="020B0606030504020204" pitchFamily="34" charset="0"/>
                <a:ea typeface="Open Sans" panose="020B0606030504020204" pitchFamily="34" charset="0"/>
                <a:cs typeface="Open Sans" panose="020B0606030504020204" pitchFamily="34" charset="0"/>
              </a:rPr>
              <a:t>Arbeiterwohlfahrt</a:t>
            </a:r>
            <a:r>
              <a:rPr lang="ru-RU" sz="1100" dirty="0">
                <a:latin typeface="Open Sans" panose="020B0606030504020204" pitchFamily="34" charset="0"/>
                <a:ea typeface="Open Sans" panose="020B0606030504020204" pitchFamily="34" charset="0"/>
                <a:cs typeface="Open Sans" panose="020B0606030504020204" pitchFamily="34" charset="0"/>
              </a:rPr>
              <a:t>»,</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spcAft>
                <a:spcPts val="1600"/>
              </a:spcAft>
              <a:buClr>
                <a:srgbClr val="000000"/>
              </a:buClr>
              <a:buSzPts val="1200"/>
              <a:buFont typeface="+mj-lt"/>
              <a:buAutoNum type="arabicPeriod"/>
              <a:tabLst>
                <a:tab pos="466725" algn="l"/>
              </a:tabLst>
            </a:pPr>
            <a:r>
              <a:rPr lang="ru-RU" sz="1100" dirty="0">
                <a:latin typeface="Open Sans" panose="020B0606030504020204" pitchFamily="34" charset="0"/>
                <a:ea typeface="Open Sans" panose="020B0606030504020204" pitchFamily="34" charset="0"/>
                <a:cs typeface="Open Sans" panose="020B0606030504020204" pitchFamily="34" charset="0"/>
              </a:rPr>
              <a:t>Немецкий Красный Крест (как </a:t>
            </a:r>
            <a:r>
              <a:rPr lang="ru-RU" sz="1100" dirty="0" err="1">
                <a:latin typeface="Open Sans" panose="020B0606030504020204" pitchFamily="34" charset="0"/>
                <a:ea typeface="Open Sans" panose="020B0606030504020204" pitchFamily="34" charset="0"/>
                <a:cs typeface="Open Sans" panose="020B0606030504020204" pitchFamily="34" charset="0"/>
              </a:rPr>
              <a:t>неконфессиональные</a:t>
            </a:r>
            <a:r>
              <a:rPr lang="ru-RU" sz="1100" dirty="0">
                <a:latin typeface="Open Sans" panose="020B0606030504020204" pitchFamily="34" charset="0"/>
                <a:ea typeface="Open Sans" panose="020B0606030504020204" pitchFamily="34" charset="0"/>
                <a:cs typeface="Open Sans" panose="020B0606030504020204" pitchFamily="34" charset="0"/>
              </a:rPr>
              <a:t> провайдеры).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1800"/>
              </a:spcAft>
            </a:pPr>
            <a:r>
              <a:rPr lang="ru-RU" sz="1100" dirty="0">
                <a:latin typeface="Open Sans" panose="020B0606030504020204" pitchFamily="34" charset="0"/>
                <a:ea typeface="Open Sans" panose="020B0606030504020204" pitchFamily="34" charset="0"/>
                <a:cs typeface="Open Sans" panose="020B0606030504020204" pitchFamily="34" charset="0"/>
              </a:rPr>
              <a:t>Кроме того, существует большое количество небольших негосударственных провайдеров, не входящих в союзы благотворительных организаций и молодежные ассоциации, которые также активно работают в качестве некоммерческих провайдеров. Некоммерческие организации занимают особое положение в системе помощи детям и подросткам, поскольку они представлены местом и правом голоса в политических комитетах по помощи молодежи при ведомствах по делам молодежи.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300"/>
              </a:spcAft>
            </a:pPr>
            <a:r>
              <a:rPr lang="ru-RU" sz="1100" b="1" dirty="0">
                <a:latin typeface="Open Sans" panose="020B0606030504020204" pitchFamily="34" charset="0"/>
                <a:ea typeface="Open Sans" panose="020B0606030504020204" pitchFamily="34" charset="0"/>
                <a:cs typeface="Open Sans" panose="020B0606030504020204" pitchFamily="34" charset="0"/>
              </a:rPr>
              <a:t>Частно-коммерческие провайдеры</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1600"/>
              </a:spcAft>
            </a:pPr>
            <a:r>
              <a:rPr lang="ru-RU" sz="1100" dirty="0">
                <a:latin typeface="Open Sans" panose="020B0606030504020204" pitchFamily="34" charset="0"/>
                <a:ea typeface="Open Sans" panose="020B0606030504020204" pitchFamily="34" charset="0"/>
                <a:cs typeface="Open Sans" panose="020B0606030504020204" pitchFamily="34" charset="0"/>
              </a:rPr>
              <a:t>Частные коммерческие провайдеры (до сих пор) имели лишь незначительное значение в практике помощи детям и подросткам. По сути, это компании, предоставляющие помощь (например, детские сады) или негосударственные провайдеры амбулаторной и стационарной помощи подросткам.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1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de-DE" sz="1100" dirty="0">
                <a:latin typeface="Open Sans" panose="020B0606030504020204" pitchFamily="34" charset="0"/>
                <a:ea typeface="Open Sans" panose="020B0606030504020204" pitchFamily="34" charset="0"/>
                <a:cs typeface="Open Sans" panose="020B0606030504020204" pitchFamily="34" charset="0"/>
              </a:rPr>
              <a:t> </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Bieker</a:t>
            </a:r>
            <a:r>
              <a:rPr lang="de-DE" sz="1100" dirty="0">
                <a:latin typeface="Open Sans" panose="020B0606030504020204" pitchFamily="34" charset="0"/>
                <a:ea typeface="Open Sans" panose="020B0606030504020204" pitchFamily="34" charset="0"/>
                <a:cs typeface="Open Sans" panose="020B0606030504020204" pitchFamily="34" charset="0"/>
              </a:rPr>
              <a:t>, Rudolf (2011): Trägerstrukturen in der Sozialen Arbeit – ein Überblick, in: </a:t>
            </a:r>
            <a:r>
              <a:rPr lang="de-DE" sz="1100" dirty="0" err="1">
                <a:latin typeface="Open Sans" panose="020B0606030504020204" pitchFamily="34" charset="0"/>
                <a:ea typeface="Open Sans" panose="020B0606030504020204" pitchFamily="34" charset="0"/>
                <a:cs typeface="Open Sans" panose="020B0606030504020204" pitchFamily="34" charset="0"/>
              </a:rPr>
              <a:t>Bieker</a:t>
            </a:r>
            <a:r>
              <a:rPr lang="de-DE" sz="1100" dirty="0">
                <a:latin typeface="Open Sans" panose="020B0606030504020204" pitchFamily="34" charset="0"/>
                <a:ea typeface="Open Sans" panose="020B0606030504020204" pitchFamily="34" charset="0"/>
                <a:cs typeface="Open Sans" panose="020B0606030504020204" pitchFamily="34" charset="0"/>
              </a:rPr>
              <a:t>, Rudolf/</a:t>
            </a:r>
            <a:r>
              <a:rPr lang="de-DE" sz="1100" dirty="0" err="1">
                <a:latin typeface="Open Sans" panose="020B0606030504020204" pitchFamily="34" charset="0"/>
                <a:ea typeface="Open Sans" panose="020B0606030504020204" pitchFamily="34" charset="0"/>
                <a:cs typeface="Open Sans" panose="020B0606030504020204" pitchFamily="34" charset="0"/>
              </a:rPr>
              <a:t>Floerecke</a:t>
            </a:r>
            <a:r>
              <a:rPr lang="de-DE" sz="1100" dirty="0">
                <a:latin typeface="Open Sans" panose="020B0606030504020204" pitchFamily="34" charset="0"/>
                <a:ea typeface="Open Sans" panose="020B0606030504020204" pitchFamily="34" charset="0"/>
                <a:cs typeface="Open Sans" panose="020B0606030504020204" pitchFamily="34" charset="0"/>
              </a:rPr>
              <a:t>, Peter (Hrsg.), Träger, Arbeitsfelder und Zielgruppen der Sozialen Arbeit, Stuttgart, S. 13−43.</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Merchel</a:t>
            </a:r>
            <a:r>
              <a:rPr lang="de-DE" sz="1100" dirty="0">
                <a:latin typeface="Open Sans" panose="020B0606030504020204" pitchFamily="34" charset="0"/>
                <a:ea typeface="Open Sans" panose="020B0606030504020204" pitchFamily="34" charset="0"/>
                <a:cs typeface="Open Sans" panose="020B0606030504020204" pitchFamily="34" charset="0"/>
              </a:rPr>
              <a:t>, Joachim (2017): Trägerstrukturen und Organisationsformen in der Kinder- und Jugendhilfe, in: Böllert, Karin (Hrsg.), Kompendium der Kinder- und Jugendhilfe, Wiesbaden, S. 93−113.</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77</a:t>
            </a:fld>
            <a:endParaRPr lang="de-DE"/>
          </a:p>
        </p:txBody>
      </p:sp>
    </p:spTree>
    <p:extLst>
      <p:ext uri="{BB962C8B-B14F-4D97-AF65-F5344CB8AC3E}">
        <p14:creationId xmlns:p14="http://schemas.microsoft.com/office/powerpoint/2010/main" val="12612660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9244459"/>
          </a:xfrm>
        </p:spPr>
        <p:txBody>
          <a:bodyPr/>
          <a:lstStyle/>
          <a:p>
            <a:r>
              <a:rPr lang="ru-RU" sz="1100" dirty="0">
                <a:latin typeface="Open Sans" panose="020B0606030504020204" pitchFamily="34" charset="0"/>
                <a:ea typeface="Open Sans" panose="020B0606030504020204" pitchFamily="34" charset="0"/>
                <a:cs typeface="Open Sans" panose="020B0606030504020204" pitchFamily="34" charset="0"/>
              </a:rPr>
              <a:t>Государственные и негосударственные провайдеры являются важным структурным элементом </a:t>
            </a:r>
            <a:r>
              <a:rPr lang="ru-RU" sz="1100" dirty="0" err="1">
                <a:latin typeface="Open Sans" panose="020B0606030504020204" pitchFamily="34" charset="0"/>
                <a:ea typeface="Open Sans" panose="020B0606030504020204" pitchFamily="34" charset="0"/>
                <a:cs typeface="Open Sans" panose="020B0606030504020204" pitchFamily="34" charset="0"/>
              </a:rPr>
              <a:t>корпоративистского</a:t>
            </a:r>
            <a:r>
              <a:rPr lang="ru-RU" sz="1100" dirty="0">
                <a:latin typeface="Open Sans" panose="020B0606030504020204" pitchFamily="34" charset="0"/>
                <a:ea typeface="Open Sans" panose="020B0606030504020204" pitchFamily="34" charset="0"/>
                <a:cs typeface="Open Sans" panose="020B0606030504020204" pitchFamily="34" charset="0"/>
              </a:rPr>
              <a:t> (примечание редактора: характеризуется участием социальных групп в процессах принятия политических решений) государства всеобщего благосостояния. Провайдеры являются так называемыми «юридическими лицами». С одной стороны, это могут быть региональные органы власти - так называемые государственные провайдеры, а в сфере помощи детям и подросткам, прежде всего, муниципальные ведомства по делам молодежи - или, с другой стороны, партнерства, кооперативы, фонды и, в частности, ассоциации - так называемые негосударственные провайдеры. Сюда также входят </a:t>
            </a:r>
            <a:r>
              <a:rPr lang="de-DE" sz="1100" dirty="0">
                <a:latin typeface="Open Sans" panose="020B0606030504020204" pitchFamily="34" charset="0"/>
                <a:ea typeface="Open Sans" panose="020B0606030504020204" pitchFamily="34" charset="0"/>
                <a:cs typeface="Open Sans" panose="020B0606030504020204" pitchFamily="34" charset="0"/>
              </a:rPr>
              <a:t>«</a:t>
            </a:r>
            <a:r>
              <a:rPr lang="ru-RU" sz="1100" dirty="0">
                <a:latin typeface="Open Sans" panose="020B0606030504020204" pitchFamily="34" charset="0"/>
                <a:ea typeface="Open Sans" panose="020B0606030504020204" pitchFamily="34" charset="0"/>
                <a:cs typeface="Open Sans" panose="020B0606030504020204" pitchFamily="34" charset="0"/>
              </a:rPr>
              <a:t>головные организации союзов независимых благотворительных объединений</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т</a:t>
            </a:r>
            <a:r>
              <a:rPr lang="de-DE" sz="1100" dirty="0">
                <a:latin typeface="Open Sans" panose="020B0606030504020204" pitchFamily="34" charset="0"/>
                <a:ea typeface="Open Sans" panose="020B0606030504020204" pitchFamily="34" charset="0"/>
                <a:cs typeface="Open Sans" panose="020B0606030504020204" pitchFamily="34" charset="0"/>
              </a:rPr>
              <a:t>.</a:t>
            </a:r>
            <a:r>
              <a:rPr lang="ru-RU" sz="1100" dirty="0">
                <a:latin typeface="Open Sans" panose="020B0606030504020204" pitchFamily="34" charset="0"/>
                <a:ea typeface="Open Sans" panose="020B0606030504020204" pitchFamily="34" charset="0"/>
                <a:cs typeface="Open Sans" panose="020B0606030504020204" pitchFamily="34" charset="0"/>
              </a:rPr>
              <a:t>е</a:t>
            </a:r>
            <a:r>
              <a:rPr lang="de-DE" sz="1100" dirty="0">
                <a:latin typeface="Open Sans" panose="020B0606030504020204" pitchFamily="34" charset="0"/>
                <a:ea typeface="Open Sans" panose="020B0606030504020204" pitchFamily="34" charset="0"/>
                <a:cs typeface="Open Sans" panose="020B0606030504020204" pitchFamily="34" charset="0"/>
              </a:rPr>
              <a:t>. Arbeiterwohlfahrt (AWO), Deutsche Caritasverband (DCV), Paritätische Gesamtverband (Der Paritätische), Deutsche Rote Kreuz (DRK), Diakonie Deutschland (Evangelisches Werk für Diakonie und Entwicklung) </a:t>
            </a:r>
            <a:r>
              <a:rPr lang="ru-RU" sz="1100" dirty="0">
                <a:latin typeface="Open Sans" panose="020B0606030504020204" pitchFamily="34" charset="0"/>
                <a:ea typeface="Open Sans" panose="020B0606030504020204" pitchFamily="34" charset="0"/>
                <a:cs typeface="Open Sans" panose="020B0606030504020204" pitchFamily="34" charset="0"/>
              </a:rPr>
              <a:t>и</a:t>
            </a:r>
            <a:r>
              <a:rPr lang="de-DE" sz="1100" dirty="0">
                <a:latin typeface="Open Sans" panose="020B0606030504020204" pitchFamily="34" charset="0"/>
                <a:ea typeface="Open Sans" panose="020B0606030504020204" pitchFamily="34" charset="0"/>
                <a:cs typeface="Open Sans" panose="020B0606030504020204" pitchFamily="34" charset="0"/>
              </a:rPr>
              <a:t> Zentralwohlfahrtsstelle der Juden in Deutschland (ZWST).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ru-RU" sz="1100" dirty="0">
                <a:latin typeface="Open Sans" panose="020B0606030504020204" pitchFamily="34" charset="0"/>
                <a:ea typeface="Open Sans" panose="020B0606030504020204" pitchFamily="34" charset="0"/>
                <a:cs typeface="Open Sans" panose="020B0606030504020204" pitchFamily="34" charset="0"/>
              </a:rPr>
              <a:t>Провести измерение «общего ландшафта провайдеров помощи», включающего государственных и негосударственных провайдеров помощи, можно путем подсчета объектов отдельных групп провайдеров. Эти учреждения являются важнейшей частью инфраструктуры обеспечения помощи детям и подросткам. Они являются частью институциональной структуры поддержки молодежи, устранения случаев ущемления интересов, консультирования и поддержки, создания позитивных условий жизни, а также институциональной защиты детей. Учреждения помощи детям и подросткам находятся в государственном или частном управлении.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ru-RU" sz="1100" dirty="0">
                <a:latin typeface="Open Sans" panose="020B0606030504020204" pitchFamily="34" charset="0"/>
                <a:ea typeface="Open Sans" panose="020B0606030504020204" pitchFamily="34" charset="0"/>
                <a:cs typeface="Open Sans" panose="020B0606030504020204" pitchFamily="34" charset="0"/>
              </a:rPr>
              <a:t>Официальная статистика в области помощи детям и подросткам показывает, что значительная часть учреждений, финансируемых в основном из государственных средств, поддерживается негосударственными провайдерами помощи. Это относится как к учреждениям дневного ухода за детьми, так и к учреждениям, работающим в других областях помощи детям и подросткам, таким как работа с детьми и молодежью или воспитательные дома. Например, в случае детских садов (по состоянию на март 2019 года) около 9 400 учреждений находятся в ведении Ассоциации </a:t>
            </a:r>
            <a:r>
              <a:rPr lang="ru-RU" sz="1100" dirty="0" err="1">
                <a:latin typeface="Open Sans" panose="020B0606030504020204" pitchFamily="34" charset="0"/>
                <a:ea typeface="Open Sans" panose="020B0606030504020204" pitchFamily="34" charset="0"/>
                <a:cs typeface="Open Sans" panose="020B0606030504020204" pitchFamily="34" charset="0"/>
              </a:rPr>
              <a:t>Каритас</a:t>
            </a:r>
            <a:r>
              <a:rPr lang="ru-RU" sz="1100" dirty="0">
                <a:latin typeface="Open Sans" panose="020B0606030504020204" pitchFamily="34" charset="0"/>
                <a:ea typeface="Open Sans" panose="020B0606030504020204" pitchFamily="34" charset="0"/>
                <a:cs typeface="Open Sans" panose="020B0606030504020204" pitchFamily="34" charset="0"/>
              </a:rPr>
              <a:t> или католических приходов, а еще 9 000 учреждений - в ведении </a:t>
            </a:r>
            <a:r>
              <a:rPr lang="ru-RU" sz="1100" dirty="0" err="1">
                <a:latin typeface="Open Sans" panose="020B0606030504020204" pitchFamily="34" charset="0"/>
                <a:ea typeface="Open Sans" panose="020B0606030504020204" pitchFamily="34" charset="0"/>
                <a:cs typeface="Open Sans" panose="020B0606030504020204" pitchFamily="34" charset="0"/>
              </a:rPr>
              <a:t>Диаконического</a:t>
            </a:r>
            <a:r>
              <a:rPr lang="ru-RU" sz="1100" dirty="0">
                <a:latin typeface="Open Sans" panose="020B0606030504020204" pitchFamily="34" charset="0"/>
                <a:ea typeface="Open Sans" panose="020B0606030504020204" pitchFamily="34" charset="0"/>
                <a:cs typeface="Open Sans" panose="020B0606030504020204" pitchFamily="34" charset="0"/>
              </a:rPr>
              <a:t> центра или протестантских приходов.</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Schilling, M. (2019): Kinder- und Jugendhilfe im Überblick, in: Autorengruppe Kinder- und Jugendhilfestatistik (Hrsg.), Kinder- und Jugendhilfereport 2018, Opladen u. a., S. 23−38,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https://shop.budrich.de/wp-content/uploads/2019/01/9783847413400.pdf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Statistiken der Kinder- und Jugendhilfe – Einrichtungen und tätige Personen (ohne Tageseinrichtungen für Kinder) am 31.12.2018;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https://www.destatis.de/DE/Themen/Gesellschaft-Umwelt/Soziales/Kinderhilfe-Jugendhilfe/Publikationen/Downloads-Kinder-und-Jugendhilfe/sonstige-einrichtungen-5225403189004.pdf?__blob=publicationFile</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Statistiken der Kinder- und Jugendhilfe – Kinder und tätige Personen in Tageseinrichtungen und in öffentlich geförderter Kindertagespflege am 01.03.2019;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5"/>
              </a:rPr>
              <a:t>https://www.destatis.de/DE/Themen/Gesellschaft-Umwelt/Soziales/Kindertagesbetreuung/Publikationen/Downloads-Kindertagesbetreuung/tageseinrichtungen-kindertagespflege-5225402197004.pdf?__blob=publicationFile</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0" algn="l" defTabSz="914400" rtl="0" eaLnBrk="1" latinLnBrk="0" hangingPunct="1"/>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78</a:t>
            </a:fld>
            <a:endParaRPr lang="de-DE"/>
          </a:p>
        </p:txBody>
      </p:sp>
    </p:spTree>
    <p:extLst>
      <p:ext uri="{BB962C8B-B14F-4D97-AF65-F5344CB8AC3E}">
        <p14:creationId xmlns:p14="http://schemas.microsoft.com/office/powerpoint/2010/main" val="9929937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2200"/>
              </a:spcBef>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Головные организации</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Рабочие группы и ассоциации по помощи детям и подросткам на федеральном уровне не являются иерархически организованными и структурированными головными организациями. Членство не дает прямых эффектов и не ведет к последствиям для аффилированных учреждений, ассоциаций и организаций. Как правило, участие и сотрудничество основываются на принципах добровольности и партнерского сотрудничества в целях профессионального развития и квалификации служб помощи детям и подросткам, а также их совместного представления интересов молодежной политики (политики помощи молодежи).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Ввиду многообразия структурного состава системы помощи детям и подросткам в Германии с ее различными сферами деятельности и работы, здесь можно выделить лишь несколько центральных головных организаций.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Ассоциация </a:t>
            </a:r>
            <a:r>
              <a:rPr lang="ru-RU" sz="1100" b="1" dirty="0">
                <a:solidFill>
                  <a:srgbClr val="000000"/>
                </a:solidFill>
                <a:effectLst/>
                <a:ea typeface="Calibri" panose="020F0502020204030204" pitchFamily="34" charset="0"/>
                <a:cs typeface="Times New Roman" panose="02020603050405020304" pitchFamily="18" charset="0"/>
              </a:rPr>
              <a:t>по помощи детям и </a:t>
            </a:r>
            <a:r>
              <a:rPr lang="ru-RU" sz="1100" b="1" dirty="0">
                <a:solidFill>
                  <a:srgbClr val="000000"/>
                </a:solidFill>
                <a:ea typeface="Calibri" panose="020F0502020204030204" pitchFamily="34" charset="0"/>
                <a:cs typeface="Times New Roman" panose="02020603050405020304" pitchFamily="18" charset="0"/>
              </a:rPr>
              <a:t>молодежи</a:t>
            </a:r>
            <a:r>
              <a:rPr lang="ru-RU" sz="1100" b="1" dirty="0">
                <a:latin typeface="Open Sans" panose="020B0606030504020204" pitchFamily="34" charset="0"/>
                <a:ea typeface="Open Sans" panose="020B0606030504020204" pitchFamily="34" charset="0"/>
                <a:cs typeface="Open Sans" panose="020B0606030504020204" pitchFamily="34" charset="0"/>
              </a:rPr>
              <a:t> - AGJ</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Вся сфера деятельности по обеспечению помощи детям и подросткам охватывается </a:t>
            </a:r>
            <a:r>
              <a:rPr lang="ru-RU" sz="1100" b="1" dirty="0">
                <a:latin typeface="Open Sans" panose="020B0606030504020204" pitchFamily="34" charset="0"/>
                <a:ea typeface="Open Sans" panose="020B0606030504020204" pitchFamily="34" charset="0"/>
                <a:cs typeface="Open Sans" panose="020B0606030504020204" pitchFamily="34" charset="0"/>
              </a:rPr>
              <a:t>Ассоциацией </a:t>
            </a:r>
            <a:r>
              <a:rPr lang="ru-RU" sz="1100" b="1" dirty="0">
                <a:solidFill>
                  <a:srgbClr val="000000"/>
                </a:solidFill>
                <a:effectLst/>
                <a:ea typeface="Calibri" panose="020F0502020204030204" pitchFamily="34" charset="0"/>
                <a:cs typeface="Times New Roman" panose="02020603050405020304" pitchFamily="18" charset="0"/>
              </a:rPr>
              <a:t>по помощи детям и </a:t>
            </a:r>
            <a:r>
              <a:rPr lang="ru-RU" sz="1100" b="1" dirty="0">
                <a:solidFill>
                  <a:srgbClr val="000000"/>
                </a:solidFill>
                <a:ea typeface="Calibri" panose="020F0502020204030204" pitchFamily="34" charset="0"/>
                <a:cs typeface="Times New Roman" panose="02020603050405020304" pitchFamily="18" charset="0"/>
              </a:rPr>
              <a:t>молодежи</a:t>
            </a:r>
            <a:r>
              <a:rPr lang="de-DE" sz="1100" b="1" dirty="0">
                <a:solidFill>
                  <a:srgbClr val="000000"/>
                </a:solidFill>
                <a:ea typeface="Calibri" panose="020F0502020204030204" pitchFamily="34" charset="0"/>
                <a:cs typeface="Times New Roman" panose="02020603050405020304" pitchFamily="18" charset="0"/>
              </a:rPr>
              <a:t> </a:t>
            </a:r>
            <a:r>
              <a:rPr lang="ru-RU" sz="1100" b="1" dirty="0">
                <a:latin typeface="Open Sans" panose="020B0606030504020204" pitchFamily="34" charset="0"/>
                <a:ea typeface="Open Sans" panose="020B0606030504020204" pitchFamily="34" charset="0"/>
                <a:cs typeface="Open Sans" panose="020B0606030504020204" pitchFamily="34" charset="0"/>
              </a:rPr>
              <a:t>- AGJ</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a:t>
            </a:r>
            <a:r>
              <a:rPr lang="ru-RU" sz="1100" dirty="0">
                <a:solidFill>
                  <a:schemeClr val="accent1"/>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https://www.agj.de/,</a:t>
            </a:r>
            <a:r>
              <a:rPr lang="ru-RU" sz="1100" dirty="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 </a:t>
            </a:r>
            <a:r>
              <a:rPr lang="ru-RU" sz="1100" dirty="0">
                <a:latin typeface="Open Sans" panose="020B0606030504020204" pitchFamily="34" charset="0"/>
                <a:ea typeface="Open Sans" panose="020B0606030504020204" pitchFamily="34" charset="0"/>
                <a:cs typeface="Open Sans" panose="020B0606030504020204" pitchFamily="34" charset="0"/>
              </a:rPr>
              <a:t>основана в 1949 году). Это объединение около 100 центральных федеральных государственных и негосударственных организаций по помощи молодежи, которые работают вместе в шести группах-членах AGJ [Федеральные центральные молодежные ассоциации/Земельные молодежные советы, Федеральные центральные ассоциации негосударственных благотворительных организаций, Федеральные центральные специализированные организации по помощи молодежи, высшие органы по делам молодежи и семьи земель, федеральные рабочие группы земельных ведомств по делам молодежи, ассоциации и организации, действующие на федеральном уровне в области подготовки кадров и квалификации (начальное, и непрерывное обучение, повышение квалификации) на благо детей и молодежи]  с целью профессионального сотрудничества и дальнейшего развития помощи молодежи на федеральном уровне.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рамках направлений работы AGJ и шести экспертных комитетов AGJ, которые ориентированы на центральные области помощи детям и подросткам и жизненную среду детей и молодежи и их семей, эксперты из организаций-членов AGJ, а также из академических кругов и муниципальных органов и служб помощи детям и подросткам обмениваются опытом и вырабатывают экспертные позиции по актуальным вопросам благополучия молодежи.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Каждые три-четыре года AGJ организует также крупнейшую в Германии выставку-ярмарку по вопросам помощи детям и подросткам - Немецкий день помощи детям и подросткам </a:t>
            </a:r>
            <a:r>
              <a:rPr lang="ru-RU" sz="1100" dirty="0">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a:t>
            </a:r>
            <a:r>
              <a:rPr lang="ru-RU" sz="1100" dirty="0">
                <a:solidFill>
                  <a:schemeClr val="accent1"/>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https://www.jugendhilfetag.de/) </a:t>
            </a:r>
            <a:r>
              <a:rPr lang="ru-RU" sz="1100" dirty="0">
                <a:latin typeface="Open Sans" panose="020B0606030504020204" pitchFamily="34" charset="0"/>
                <a:ea typeface="Open Sans" panose="020B0606030504020204" pitchFamily="34" charset="0"/>
                <a:cs typeface="Open Sans" panose="020B0606030504020204" pitchFamily="34" charset="0"/>
              </a:rPr>
              <a:t>с несколькими сотнями экспонентов, а также несколькими сотнями отдельных мероприятий. В каждый из трех дней проведения Дня помощи молодежи его посещают несколько десятков тысяч человек.</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Немецкая ассоциация государственной и частной социальной помощи</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Если взглянуть на весь спектр социальной работы, то значительную его часть охватывает </a:t>
            </a:r>
            <a:r>
              <a:rPr lang="ru-RU" sz="1100" b="1" dirty="0">
                <a:latin typeface="Open Sans" panose="020B0606030504020204" pitchFamily="34" charset="0"/>
                <a:ea typeface="Open Sans" panose="020B0606030504020204" pitchFamily="34" charset="0"/>
                <a:cs typeface="Open Sans" panose="020B0606030504020204" pitchFamily="34" charset="0"/>
              </a:rPr>
              <a:t>Немецкая ассоциация государственной и частной социальной помощи </a:t>
            </a:r>
            <a:r>
              <a:rPr lang="ru-RU" sz="1100" dirty="0">
                <a:latin typeface="Open Sans" panose="020B0606030504020204" pitchFamily="34" charset="0"/>
                <a:ea typeface="Open Sans" panose="020B0606030504020204" pitchFamily="34" charset="0"/>
                <a:cs typeface="Open Sans" panose="020B0606030504020204" pitchFamily="34" charset="0"/>
              </a:rPr>
              <a:t>(</a:t>
            </a:r>
            <a:r>
              <a:rPr lang="ru-RU" sz="1100" dirty="0" err="1">
                <a:latin typeface="Open Sans" panose="020B0606030504020204" pitchFamily="34" charset="0"/>
                <a:ea typeface="Open Sans" panose="020B0606030504020204" pitchFamily="34" charset="0"/>
                <a:cs typeface="Open Sans" panose="020B0606030504020204" pitchFamily="34" charset="0"/>
              </a:rPr>
              <a:t>Deutscher</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Verein</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für</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öffentliche</a:t>
            </a:r>
            <a:r>
              <a:rPr lang="ru-RU" sz="1100" dirty="0">
                <a:latin typeface="Open Sans" panose="020B0606030504020204" pitchFamily="34" charset="0"/>
                <a:ea typeface="Open Sans" panose="020B0606030504020204" pitchFamily="34" charset="0"/>
                <a:cs typeface="Open Sans" panose="020B0606030504020204" pitchFamily="34" charset="0"/>
              </a:rPr>
              <a:t> und </a:t>
            </a:r>
            <a:r>
              <a:rPr lang="ru-RU" sz="1100" dirty="0" err="1">
                <a:latin typeface="Open Sans" panose="020B0606030504020204" pitchFamily="34" charset="0"/>
                <a:ea typeface="Open Sans" panose="020B0606030504020204" pitchFamily="34" charset="0"/>
                <a:cs typeface="Open Sans" panose="020B0606030504020204" pitchFamily="34" charset="0"/>
              </a:rPr>
              <a:t>private</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Fürsorge</a:t>
            </a:r>
            <a:r>
              <a:rPr lang="ru-RU" sz="1100" dirty="0">
                <a:latin typeface="Open Sans" panose="020B0606030504020204" pitchFamily="34" charset="0"/>
                <a:ea typeface="Open Sans" panose="020B0606030504020204" pitchFamily="34" charset="0"/>
                <a:cs typeface="Open Sans" panose="020B0606030504020204" pitchFamily="34" charset="0"/>
              </a:rPr>
              <a:t>, DV</a:t>
            </a:r>
            <a:r>
              <a:rPr lang="ru-RU" sz="1100" dirty="0">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 (</a:t>
            </a:r>
            <a:r>
              <a:rPr lang="ru-RU" sz="1100" dirty="0">
                <a:solidFill>
                  <a:schemeClr val="accent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https://www.deutscher- </a:t>
            </a:r>
            <a:r>
              <a:rPr lang="ru-RU" sz="11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verein.de/</a:t>
            </a:r>
            <a:r>
              <a:rPr lang="ru-RU" sz="110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en</a:t>
            </a:r>
            <a:r>
              <a:rPr lang="ru-RU" sz="11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t>
            </a:r>
            <a:r>
              <a:rPr lang="ru-RU" sz="1100" dirty="0">
                <a:solidFill>
                  <a:schemeClr val="accent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a:t>
            </a:r>
            <a:r>
              <a:rPr lang="ru-RU" sz="11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Эта Немецкая ассоциация имеет непростую историю, которая началась еще в 1880 году. Её работа подразделяется на пять областей деятельности: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lvl="0">
              <a:spcAft>
                <a:spcPts val="600"/>
              </a:spcAft>
              <a:buClr>
                <a:srgbClr val="000000"/>
              </a:buClr>
              <a:buSzPts val="1200"/>
              <a:buFont typeface="+mj-lt"/>
              <a:buAutoNum type="arabicPeriod"/>
              <a:tabLst>
                <a:tab pos="463550" algn="l"/>
              </a:tabLst>
            </a:pPr>
            <a:r>
              <a:rPr lang="ru-RU" sz="1100" dirty="0">
                <a:latin typeface="Open Sans" panose="020B0606030504020204" pitchFamily="34" charset="0"/>
                <a:ea typeface="Open Sans" panose="020B0606030504020204" pitchFamily="34" charset="0"/>
                <a:cs typeface="Open Sans" panose="020B0606030504020204" pitchFamily="34" charset="0"/>
              </a:rPr>
              <a:t>Трансграничная социальная работа, Международная социальная служба (ISD);</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lvl="0">
              <a:spcAft>
                <a:spcPts val="600"/>
              </a:spcAft>
              <a:buClr>
                <a:srgbClr val="000000"/>
              </a:buClr>
              <a:buSzPts val="1200"/>
              <a:buFont typeface="+mj-lt"/>
              <a:buAutoNum type="arabicPeriod"/>
              <a:tabLst>
                <a:tab pos="463550" algn="l"/>
              </a:tabLst>
            </a:pPr>
            <a:r>
              <a:rPr lang="ru-RU" sz="1100" dirty="0">
                <a:latin typeface="Open Sans" panose="020B0606030504020204" pitchFamily="34" charset="0"/>
                <a:ea typeface="Open Sans" panose="020B0606030504020204" pitchFamily="34" charset="0"/>
                <a:cs typeface="Open Sans" panose="020B0606030504020204" pitchFamily="34" charset="0"/>
              </a:rPr>
              <a:t>Детство, юность, семья;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lvl="0">
              <a:spcAft>
                <a:spcPts val="600"/>
              </a:spcAft>
              <a:buClr>
                <a:srgbClr val="000000"/>
              </a:buClr>
              <a:buSzPts val="1200"/>
              <a:buFont typeface="+mj-lt"/>
              <a:buAutoNum type="arabicPeriod"/>
              <a:tabLst>
                <a:tab pos="463550" algn="l"/>
              </a:tabLst>
            </a:pPr>
            <a:r>
              <a:rPr lang="ru-RU" sz="1100" dirty="0">
                <a:latin typeface="Open Sans" panose="020B0606030504020204" pitchFamily="34" charset="0"/>
                <a:ea typeface="Open Sans" panose="020B0606030504020204" pitchFamily="34" charset="0"/>
                <a:cs typeface="Open Sans" panose="020B0606030504020204" pitchFamily="34" charset="0"/>
              </a:rPr>
              <a:t>Социальные профессии, основы социального обеспечения, социальной помощи и системы социальной помощи;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lvl="0">
              <a:spcAft>
                <a:spcPts val="600"/>
              </a:spcAft>
              <a:buClr>
                <a:srgbClr val="000000"/>
              </a:buClr>
              <a:buSzPts val="1200"/>
              <a:buFont typeface="+mj-lt"/>
              <a:buAutoNum type="arabicPeriod"/>
              <a:tabLst>
                <a:tab pos="463550" algn="l"/>
              </a:tabLst>
            </a:pPr>
            <a:r>
              <a:rPr lang="ru-RU" sz="1100" dirty="0">
                <a:latin typeface="Open Sans" panose="020B0606030504020204" pitchFamily="34" charset="0"/>
                <a:ea typeface="Open Sans" panose="020B0606030504020204" pitchFamily="34" charset="0"/>
                <a:cs typeface="Open Sans" panose="020B0606030504020204" pitchFamily="34" charset="0"/>
              </a:rPr>
              <a:t>Старение, уход, реабилитация, социальное планирование 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lvl="0">
              <a:spcAft>
                <a:spcPts val="600"/>
              </a:spcAft>
              <a:buClr>
                <a:srgbClr val="000000"/>
              </a:buClr>
              <a:buSzPts val="1200"/>
              <a:buFont typeface="+mj-lt"/>
              <a:buAutoNum type="arabicPeriod"/>
              <a:tabLst>
                <a:tab pos="463550" algn="l"/>
              </a:tabLst>
            </a:pPr>
            <a:r>
              <a:rPr lang="ru-RU" sz="1100" dirty="0">
                <a:latin typeface="Open Sans" panose="020B0606030504020204" pitchFamily="34" charset="0"/>
                <a:ea typeface="Open Sans" panose="020B0606030504020204" pitchFamily="34" charset="0"/>
                <a:cs typeface="Open Sans" panose="020B0606030504020204" pitchFamily="34" charset="0"/>
              </a:rPr>
              <a:t>Федеральный центр специальных изданий.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Членство в Немецкой ассоциации регулируется ее уставом относительно открыто; в настоящее время она насчитывает около 2 100 членов. Решение о членстве принимает Президентский комитет. К приему допускаются: муниципалитеты, ассоциации муниципалитетов, федеральные земли, другие региональные власти, органы власти и управления, ассоциации, другие организации и учреждения, а также физические лица. Тем не менее, структура Немецкой ассоциации сбалансирована между муниципальными головными организациями и головными организациями негосударственных субъектов социального обеспечения. Этот баланс основан частично на формальной структуре Немецкой ассоциации, частично на неформальных соглашениях.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Исследовательские институты</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Существует целый ряд </a:t>
            </a:r>
            <a:r>
              <a:rPr lang="ru-RU" sz="1100" b="1" dirty="0">
                <a:latin typeface="Open Sans" panose="020B0606030504020204" pitchFamily="34" charset="0"/>
                <a:ea typeface="Open Sans" panose="020B0606030504020204" pitchFamily="34" charset="0"/>
                <a:cs typeface="Open Sans" panose="020B0606030504020204" pitchFamily="34" charset="0"/>
              </a:rPr>
              <a:t>исследовательских институтов</a:t>
            </a:r>
            <a:r>
              <a:rPr lang="ru-RU" sz="1100" dirty="0">
                <a:latin typeface="Open Sans" panose="020B0606030504020204" pitchFamily="34" charset="0"/>
                <a:ea typeface="Open Sans" panose="020B0606030504020204" pitchFamily="34" charset="0"/>
                <a:cs typeface="Open Sans" panose="020B0606030504020204" pitchFamily="34" charset="0"/>
              </a:rPr>
              <a:t> в области помощи детям и подросткам. Большинство из них развивались либо с сильной региональной привязкой (например, Институт социальной работы - ISA, Мюнстер; Институт социально-педагогических исследований - ISM, Майнц), либо с сильной привязкой к отдельным благотворительным союзам (например, Институт социальной работы и социальной педагогики - ISS, Франкфурт-на-Майне; Институт помощи детям и подросткам - IKJ, Майнц).</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Кроме того, существует множество университетов и ВУЗов, которые реализуют исследовательские проекты в области помощи детям и подросткам либо напрямую, либо в так называемых аффилированных институтах.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Немецкий институт молодежи - DJI</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Центральным научно-исследовательским учреждением </a:t>
            </a:r>
            <a:r>
              <a:rPr lang="ru-RU" sz="1100" dirty="0">
                <a:latin typeface="Open Sans" panose="020B0606030504020204" pitchFamily="34" charset="0"/>
                <a:ea typeface="Open Sans" panose="020B0606030504020204" pitchFamily="34" charset="0"/>
                <a:cs typeface="Open Sans" panose="020B0606030504020204" pitchFamily="34" charset="0"/>
              </a:rPr>
              <a:t>по вопросам помощи детям и подросткам является</a:t>
            </a:r>
            <a:r>
              <a:rPr lang="ru-RU" sz="1100" b="1" dirty="0">
                <a:latin typeface="Open Sans" panose="020B0606030504020204" pitchFamily="34" charset="0"/>
                <a:ea typeface="Open Sans" panose="020B0606030504020204" pitchFamily="34" charset="0"/>
                <a:cs typeface="Open Sans" panose="020B0606030504020204" pitchFamily="34" charset="0"/>
              </a:rPr>
              <a:t> Немецкий институт молодежи </a:t>
            </a:r>
            <a:r>
              <a:rPr lang="ru-RU" sz="1100" dirty="0">
                <a:latin typeface="Open Sans" panose="020B0606030504020204" pitchFamily="34" charset="0"/>
                <a:ea typeface="Open Sans" panose="020B0606030504020204" pitchFamily="34" charset="0"/>
                <a:cs typeface="Open Sans" panose="020B0606030504020204" pitchFamily="34" charset="0"/>
              </a:rPr>
              <a:t>- DJI </a:t>
            </a:r>
            <a:r>
              <a:rPr lang="ru-RU" sz="1100" dirty="0">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a:t>
            </a:r>
            <a:r>
              <a:rPr lang="ru-RU" sz="1100" dirty="0">
                <a:solidFill>
                  <a:schemeClr val="accent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https://www.dji.de/) </a:t>
            </a:r>
            <a:r>
              <a:rPr lang="ru-RU" sz="1100" dirty="0">
                <a:latin typeface="Open Sans" panose="020B0606030504020204" pitchFamily="34" charset="0"/>
                <a:ea typeface="Open Sans" panose="020B0606030504020204" pitchFamily="34" charset="0"/>
                <a:cs typeface="Open Sans" panose="020B0606030504020204" pitchFamily="34" charset="0"/>
              </a:rPr>
              <a:t>в Мюнхене. DJI - один из крупнейших исследовательских институтов в области социальных наук в Европе. На протяжении более 50 лет он исследует условия жизни детей, молодежи и семей, консультирует федеральное правительство, земли и местные органы власти и дает важные импульсы для профессиональной практики. Институт был основан в 1963 году и управляется некоммерческой ассоциацией, членами которой являются представители политики, научных кругов, ассоциаций и учреждений по помощи детям, молодежи и семье.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DJI существуют три специализированных отдела: Дети и уход за детьми, Молодежь и помощь молодежи, Семья и семейная политика, отдел непрерывных наблюдений и методов, а также исследовательский фокус «Трансформации в подростковом возрасте».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DJI отвечает за ведение отчетов о помощи детям и молодежи, которые должны быть подготовлены федеральным правительством к каждому законодательному периоду, и организует работу вновь назначенных комиссий по подготовке отчетов о благополучии детей и молодежи.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Кроме того, DJI является частью исследовательской ассоциации </a:t>
            </a:r>
            <a:r>
              <a:rPr lang="ru-RU" sz="1100" dirty="0" err="1">
                <a:latin typeface="Open Sans" panose="020B0606030504020204" pitchFamily="34" charset="0"/>
                <a:ea typeface="Open Sans" panose="020B0606030504020204" pitchFamily="34" charset="0"/>
                <a:cs typeface="Open Sans" panose="020B0606030504020204" pitchFamily="34" charset="0"/>
              </a:rPr>
              <a:t>Deutsches</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Jugendinstitut</a:t>
            </a:r>
            <a:r>
              <a:rPr lang="ru-RU" sz="1100" dirty="0">
                <a:latin typeface="Open Sans" panose="020B0606030504020204" pitchFamily="34" charset="0"/>
                <a:ea typeface="Open Sans" panose="020B0606030504020204" pitchFamily="34" charset="0"/>
                <a:cs typeface="Open Sans" panose="020B0606030504020204" pitchFamily="34" charset="0"/>
              </a:rPr>
              <a:t>/</a:t>
            </a:r>
            <a:r>
              <a:rPr lang="ru-RU" sz="1100" dirty="0" err="1">
                <a:latin typeface="Open Sans" panose="020B0606030504020204" pitchFamily="34" charset="0"/>
                <a:ea typeface="Open Sans" panose="020B0606030504020204" pitchFamily="34" charset="0"/>
                <a:cs typeface="Open Sans" panose="020B0606030504020204" pitchFamily="34" charset="0"/>
              </a:rPr>
              <a:t>Technische</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Universität</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Dortmund</a:t>
            </a:r>
            <a:r>
              <a:rPr lang="ru-RU" sz="1100" dirty="0">
                <a:latin typeface="Open Sans" panose="020B0606030504020204" pitchFamily="34" charset="0"/>
                <a:ea typeface="Open Sans" panose="020B0606030504020204" pitchFamily="34" charset="0"/>
                <a:cs typeface="Open Sans" panose="020B0606030504020204" pitchFamily="34" charset="0"/>
              </a:rPr>
              <a:t>, рабочей площадки группы </a:t>
            </a:r>
            <a:r>
              <a:rPr lang="ru-RU" sz="1100" dirty="0" err="1">
                <a:latin typeface="Open Sans" panose="020B0606030504020204" pitchFamily="34" charset="0"/>
                <a:ea typeface="Open Sans" panose="020B0606030504020204" pitchFamily="34" charset="0"/>
                <a:cs typeface="Open Sans" panose="020B0606030504020204" pitchFamily="34" charset="0"/>
              </a:rPr>
              <a:t>Arbeitsstelle</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Kinder</a:t>
            </a:r>
            <a:r>
              <a:rPr lang="ru-RU" sz="1100" dirty="0">
                <a:latin typeface="Open Sans" panose="020B0606030504020204" pitchFamily="34" charset="0"/>
                <a:ea typeface="Open Sans" panose="020B0606030504020204" pitchFamily="34" charset="0"/>
                <a:cs typeface="Open Sans" panose="020B0606030504020204" pitchFamily="34" charset="0"/>
              </a:rPr>
              <a:t>- und </a:t>
            </a:r>
            <a:r>
              <a:rPr lang="ru-RU" sz="1100" dirty="0" err="1">
                <a:latin typeface="Open Sans" panose="020B0606030504020204" pitchFamily="34" charset="0"/>
                <a:ea typeface="Open Sans" panose="020B0606030504020204" pitchFamily="34" charset="0"/>
                <a:cs typeface="Open Sans" panose="020B0606030504020204" pitchFamily="34" charset="0"/>
              </a:rPr>
              <a:t>Jugendhilfestatistik</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AKJStat</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solidFill>
                  <a:schemeClr val="accent1"/>
                </a:solidFill>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http://www.akjstat.tu-dortmund.de/</a:t>
            </a:r>
            <a:r>
              <a:rPr lang="ru-RU" sz="1100" dirty="0">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a:t>
            </a:r>
            <a:r>
              <a:rPr lang="ru-RU" sz="1100" dirty="0">
                <a:latin typeface="Open Sans" panose="020B0606030504020204" pitchFamily="34" charset="0"/>
                <a:ea typeface="Open Sans" panose="020B0606030504020204" pitchFamily="34" charset="0"/>
                <a:cs typeface="Open Sans" panose="020B0606030504020204" pitchFamily="34" charset="0"/>
              </a:rPr>
              <a:t> Цель рабочей группы - подвергнуть результаты официальной статистики помощи детям и молодежи (KJH-</a:t>
            </a:r>
            <a:r>
              <a:rPr lang="ru-RU" sz="1100" dirty="0" err="1">
                <a:latin typeface="Open Sans" panose="020B0606030504020204" pitchFamily="34" charset="0"/>
                <a:ea typeface="Open Sans" panose="020B0606030504020204" pitchFamily="34" charset="0"/>
                <a:cs typeface="Open Sans" panose="020B0606030504020204" pitchFamily="34" charset="0"/>
              </a:rPr>
              <a:t>Statistik</a:t>
            </a:r>
            <a:r>
              <a:rPr lang="ru-RU" sz="1100" dirty="0">
                <a:latin typeface="Open Sans" panose="020B0606030504020204" pitchFamily="34" charset="0"/>
                <a:ea typeface="Open Sans" panose="020B0606030504020204" pitchFamily="34" charset="0"/>
                <a:cs typeface="Open Sans" panose="020B0606030504020204" pitchFamily="34" charset="0"/>
              </a:rPr>
              <a:t>) научному анализу и способствовать использованию этих данных в профессиональной деятельности.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Struck, Norbert/</a:t>
            </a:r>
            <a:r>
              <a:rPr lang="de-DE" sz="1100" dirty="0" err="1">
                <a:latin typeface="Open Sans" panose="020B0606030504020204" pitchFamily="34" charset="0"/>
                <a:ea typeface="Open Sans" panose="020B0606030504020204" pitchFamily="34" charset="0"/>
                <a:cs typeface="Open Sans" panose="020B0606030504020204" pitchFamily="34" charset="0"/>
              </a:rPr>
              <a:t>Klausch</a:t>
            </a:r>
            <a:r>
              <a:rPr lang="de-DE" sz="1100" dirty="0">
                <a:latin typeface="Open Sans" panose="020B0606030504020204" pitchFamily="34" charset="0"/>
                <a:ea typeface="Open Sans" panose="020B0606030504020204" pitchFamily="34" charset="0"/>
                <a:cs typeface="Open Sans" panose="020B0606030504020204" pitchFamily="34" charset="0"/>
              </a:rPr>
              <a:t>, Peter (2010): Dachorganisationen der Sozialen Arbeit – eine Übersicht, in: </a:t>
            </a:r>
            <a:r>
              <a:rPr lang="de-DE" sz="1100" dirty="0" err="1">
                <a:latin typeface="Open Sans" panose="020B0606030504020204" pitchFamily="34" charset="0"/>
                <a:ea typeface="Open Sans" panose="020B0606030504020204" pitchFamily="34" charset="0"/>
                <a:cs typeface="Open Sans" panose="020B0606030504020204" pitchFamily="34" charset="0"/>
              </a:rPr>
              <a:t>Thole</a:t>
            </a:r>
            <a:r>
              <a:rPr lang="de-DE" sz="1100" dirty="0">
                <a:latin typeface="Open Sans" panose="020B0606030504020204" pitchFamily="34" charset="0"/>
                <a:ea typeface="Open Sans" panose="020B0606030504020204" pitchFamily="34" charset="0"/>
                <a:cs typeface="Open Sans" panose="020B0606030504020204" pitchFamily="34" charset="0"/>
              </a:rPr>
              <a:t>, Werner (Hrsg.), Grundriss Soziale Arbeit, Wiesbaden, S. 831−846.</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79</a:t>
            </a:fld>
            <a:endParaRPr lang="de-DE" dirty="0"/>
          </a:p>
        </p:txBody>
      </p:sp>
    </p:spTree>
    <p:extLst>
      <p:ext uri="{BB962C8B-B14F-4D97-AF65-F5344CB8AC3E}">
        <p14:creationId xmlns:p14="http://schemas.microsoft.com/office/powerpoint/2010/main" val="3929983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0396587"/>
          </a:xfrm>
        </p:spPr>
        <p:txBody>
          <a:bodyPr/>
          <a:lstStyle/>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Как и в других западных промышленно развитых странах, молодежь в Германии не имеет единой модели развития, и иногда существуют большие различия в её условиях жизни и жизненных ситуациях. Дифференциация общества на различные среды, которые могут быть описаны различными экономическими ситуациями и ценностными ориентациями, естественно, относится не только к молодежи, но и к взрослым и детям.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Институт SINUS разработал систему анализа молодежных сред </a:t>
            </a:r>
            <a:r>
              <a:rPr lang="ru-RU" sz="1100" dirty="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(https://www.sinus-institut.de/sinus-milieus/sinus-jugendmilieus9)</a:t>
            </a:r>
            <a:r>
              <a:rPr lang="ru-RU" sz="1100" dirty="0">
                <a:latin typeface="Open Sans" panose="020B0606030504020204" pitchFamily="34" charset="0"/>
                <a:ea typeface="Open Sans" panose="020B0606030504020204" pitchFamily="34" charset="0"/>
                <a:cs typeface="Open Sans" panose="020B0606030504020204" pitchFamily="34" charset="0"/>
              </a:rPr>
              <a:t>, которая, с одной стороны, стремится отобразить разнообразие, а с другой - создать общий обзор. В качестве примера дифференциации детства и юности в Германии на слайде показана модель «Синус», отображающая жизненные миры подростков в возрасте от 14 до 18 лет в 2020 году.</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Для того, чтобы описать различные молодежные среды, формируются две основные оси анализа. На вертикальной оси слева отмечены уровни формального образования, на которых расположены различные среды. На нижней горизонтальной оси указаны центральные ценностные ориентации, которые можно эмпирически обнаружить в различных молодежных средах. Между этими осями можно изобразить различные среды как поля, каждое из которых содержит комбинацию формального образования и нормативных базовых ориентаций.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Ниже приведены краткие описания сред, обозначенных Институтом SINUS: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
            </a:pPr>
            <a:r>
              <a:rPr lang="ru-RU" sz="1100" b="1" dirty="0">
                <a:latin typeface="Open Sans" panose="020B0606030504020204" pitchFamily="34" charset="0"/>
                <a:ea typeface="Open Sans" panose="020B0606030504020204" pitchFamily="34" charset="0"/>
                <a:cs typeface="Open Sans" panose="020B0606030504020204" pitchFamily="34" charset="0"/>
              </a:rPr>
              <a:t>Традиционные представители среднего класса</a:t>
            </a:r>
            <a:r>
              <a:rPr lang="ru-RU" sz="1100" dirty="0">
                <a:latin typeface="Open Sans" panose="020B0606030504020204" pitchFamily="34" charset="0"/>
                <a:ea typeface="Open Sans" panose="020B0606030504020204" pitchFamily="34" charset="0"/>
                <a:cs typeface="Open Sans" panose="020B0606030504020204" pitchFamily="34" charset="0"/>
              </a:rPr>
              <a:t>: Скромные, ориентированные на природу и дом семейные люди, твердо стоящие на земле.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
            </a:pPr>
            <a:r>
              <a:rPr lang="ru-RU" sz="1100" b="1" dirty="0">
                <a:latin typeface="Open Sans" panose="020B0606030504020204" pitchFamily="34" charset="0"/>
                <a:ea typeface="Open Sans" panose="020B0606030504020204" pitchFamily="34" charset="0"/>
                <a:cs typeface="Open Sans" panose="020B0606030504020204" pitchFamily="34" charset="0"/>
              </a:rPr>
              <a:t>Адаптивно-прагматичные</a:t>
            </a:r>
            <a:r>
              <a:rPr lang="ru-RU" sz="1100" dirty="0">
                <a:latin typeface="Open Sans" panose="020B0606030504020204" pitchFamily="34" charset="0"/>
                <a:ea typeface="Open Sans" panose="020B0606030504020204" pitchFamily="34" charset="0"/>
                <a:cs typeface="Open Sans" panose="020B0606030504020204" pitchFamily="34" charset="0"/>
              </a:rPr>
              <a:t>: ориентированный на успешность и семью современный мейнстрим с высокой готовностью к адаптации.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
            </a:pPr>
            <a:r>
              <a:rPr lang="ru-RU" sz="1100" b="1" dirty="0">
                <a:latin typeface="Open Sans" panose="020B0606030504020204" pitchFamily="34" charset="0"/>
                <a:ea typeface="Open Sans" panose="020B0606030504020204" pitchFamily="34" charset="0"/>
                <a:cs typeface="Open Sans" panose="020B0606030504020204" pitchFamily="34" charset="0"/>
              </a:rPr>
              <a:t>Неблагополучные</a:t>
            </a:r>
            <a:r>
              <a:rPr lang="ru-RU" sz="1100" dirty="0">
                <a:latin typeface="Open Sans" panose="020B0606030504020204" pitchFamily="34" charset="0"/>
                <a:ea typeface="Open Sans" panose="020B0606030504020204" pitchFamily="34" charset="0"/>
                <a:cs typeface="Open Sans" panose="020B0606030504020204" pitchFamily="34" charset="0"/>
              </a:rPr>
              <a:t>: подростки с трудными стартовыми условиями в поиске ориентации и социализации.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
            </a:pPr>
            <a:r>
              <a:rPr lang="ru-RU" sz="1100" b="1" dirty="0">
                <a:latin typeface="Open Sans" panose="020B0606030504020204" pitchFamily="34" charset="0"/>
                <a:ea typeface="Open Sans" panose="020B0606030504020204" pitchFamily="34" charset="0"/>
                <a:cs typeface="Open Sans" panose="020B0606030504020204" pitchFamily="34" charset="0"/>
              </a:rPr>
              <a:t>Потребители-материалисты</a:t>
            </a:r>
            <a:r>
              <a:rPr lang="ru-RU" sz="1100" dirty="0">
                <a:latin typeface="Open Sans" panose="020B0606030504020204" pitchFamily="34" charset="0"/>
                <a:ea typeface="Open Sans" panose="020B0606030504020204" pitchFamily="34" charset="0"/>
                <a:cs typeface="Open Sans" panose="020B0606030504020204" pitchFamily="34" charset="0"/>
              </a:rPr>
              <a:t>: ориентированные на отдых и семью представители нижнего среднего слоя с ярко выраженными потребительскими желаниями, ориентированными на бренды.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
            </a:pPr>
            <a:r>
              <a:rPr lang="ru-RU" sz="1100" b="1" dirty="0">
                <a:latin typeface="Open Sans" panose="020B0606030504020204" pitchFamily="34" charset="0"/>
                <a:ea typeface="Open Sans" panose="020B0606030504020204" pitchFamily="34" charset="0"/>
                <a:cs typeface="Open Sans" panose="020B0606030504020204" pitchFamily="34" charset="0"/>
              </a:rPr>
              <a:t>Экспериментаторы</a:t>
            </a:r>
            <a:r>
              <a:rPr lang="ru-RU" sz="1100" dirty="0">
                <a:latin typeface="Open Sans" panose="020B0606030504020204" pitchFamily="34" charset="0"/>
                <a:ea typeface="Open Sans" panose="020B0606030504020204" pitchFamily="34" charset="0"/>
                <a:cs typeface="Open Sans" panose="020B0606030504020204" pitchFamily="34" charset="0"/>
              </a:rPr>
              <a:t>: Веселые нонконформисты с акцентом на жизнь здесь и сейчас.</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Wingdings" panose="05000000000000000000" pitchFamily="2" charset="2"/>
              <a:buChar char=""/>
            </a:pPr>
            <a:r>
              <a:rPr lang="ru-RU" sz="1100" b="1" dirty="0" err="1">
                <a:latin typeface="Open Sans" panose="020B0606030504020204" pitchFamily="34" charset="0"/>
                <a:ea typeface="Open Sans" panose="020B0606030504020204" pitchFamily="34" charset="0"/>
                <a:cs typeface="Open Sans" panose="020B0606030504020204" pitchFamily="34" charset="0"/>
              </a:rPr>
              <a:t>Постматериалисты</a:t>
            </a:r>
            <a:r>
              <a:rPr lang="ru-RU" sz="1100" dirty="0">
                <a:latin typeface="Open Sans" panose="020B0606030504020204" pitchFamily="34" charset="0"/>
                <a:ea typeface="Open Sans" panose="020B0606030504020204" pitchFamily="34" charset="0"/>
                <a:cs typeface="Open Sans" panose="020B0606030504020204" pitchFamily="34" charset="0"/>
              </a:rPr>
              <a:t>: Утонченные, образованные «богемные» подростки с сильным чувством справедливости.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800"/>
              </a:spcAft>
              <a:buFont typeface="Wingdings" panose="05000000000000000000" pitchFamily="2" charset="2"/>
              <a:buChar char=""/>
            </a:pPr>
            <a:r>
              <a:rPr lang="ru-RU" sz="1100" b="1" dirty="0" err="1">
                <a:latin typeface="Open Sans" panose="020B0606030504020204" pitchFamily="34" charset="0"/>
                <a:ea typeface="Open Sans" panose="020B0606030504020204" pitchFamily="34" charset="0"/>
                <a:cs typeface="Open Sans" panose="020B0606030504020204" pitchFamily="34" charset="0"/>
              </a:rPr>
              <a:t>Экспедиционалисты</a:t>
            </a:r>
            <a:r>
              <a:rPr lang="ru-RU" sz="1100" dirty="0">
                <a:latin typeface="Open Sans" panose="020B0606030504020204" pitchFamily="34" charset="0"/>
                <a:ea typeface="Open Sans" panose="020B0606030504020204" pitchFamily="34" charset="0"/>
                <a:cs typeface="Open Sans" panose="020B0606030504020204" pitchFamily="34" charset="0"/>
              </a:rPr>
              <a:t>: ориентированные на успех и сетевой образ жизни в поисках новых рубежей и нестандартных опытов.</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Несмотря на дифференциацию, </a:t>
            </a:r>
            <a:r>
              <a:rPr lang="ru-RU" sz="1100" dirty="0" err="1">
                <a:latin typeface="Open Sans" panose="020B0606030504020204" pitchFamily="34" charset="0"/>
                <a:ea typeface="Open Sans" panose="020B0606030504020204" pitchFamily="34" charset="0"/>
                <a:cs typeface="Open Sans" panose="020B0606030504020204" pitchFamily="34" charset="0"/>
              </a:rPr>
              <a:t>Sinus</a:t>
            </a:r>
            <a:r>
              <a:rPr lang="ru-RU" sz="1100" dirty="0">
                <a:latin typeface="Open Sans" panose="020B0606030504020204" pitchFamily="34" charset="0"/>
                <a:ea typeface="Open Sans" panose="020B0606030504020204" pitchFamily="34" charset="0"/>
                <a:cs typeface="Open Sans" panose="020B0606030504020204" pitchFamily="34" charset="0"/>
              </a:rPr>
              <a:t> смог показать в качественных эмпирических исследованиях за 2020 год, что четырнадцати-семнадцатилетние также имеют общие универсальные ценности (см. изображение выше).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Однако, немецком обществе можно выделить и иные критерии, описывающие самые разные жизненные ситуации и культурные ориентации людей. Например, существуют большие различия, связанные с экономическим статусом, региональным происхождением (городские-сельские), миграционным статусом и этнической принадлежностью, полом, религией и т.д.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Из этого следует, что в сфере благополучия детей и молодежи всегда приходится иметь дело с самой разнообразной средой жизни детей, молодежи и взрослых. Нельзя исходить из однородности целевых групп. Дифференциация целевых групп требует разработки и проектирования услуг, отвечающих специфическим потребностям каждой группы.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Marc Calmbach, Bodo </a:t>
            </a:r>
            <a:r>
              <a:rPr lang="de-DE" sz="1100" dirty="0" err="1">
                <a:latin typeface="Open Sans" panose="020B0606030504020204" pitchFamily="34" charset="0"/>
                <a:ea typeface="Open Sans" panose="020B0606030504020204" pitchFamily="34" charset="0"/>
                <a:cs typeface="Open Sans" panose="020B0606030504020204" pitchFamily="34" charset="0"/>
              </a:rPr>
              <a:t>Flaig</a:t>
            </a:r>
            <a:r>
              <a:rPr lang="de-DE" sz="1100" dirty="0">
                <a:latin typeface="Open Sans" panose="020B0606030504020204" pitchFamily="34" charset="0"/>
                <a:ea typeface="Open Sans" panose="020B0606030504020204" pitchFamily="34" charset="0"/>
                <a:cs typeface="Open Sans" panose="020B0606030504020204" pitchFamily="34" charset="0"/>
              </a:rPr>
              <a:t>, James Edwards, Heide Möller-</a:t>
            </a:r>
            <a:r>
              <a:rPr lang="de-DE" sz="1100" dirty="0" err="1">
                <a:latin typeface="Open Sans" panose="020B0606030504020204" pitchFamily="34" charset="0"/>
                <a:ea typeface="Open Sans" panose="020B0606030504020204" pitchFamily="34" charset="0"/>
                <a:cs typeface="Open Sans" panose="020B0606030504020204" pitchFamily="34" charset="0"/>
              </a:rPr>
              <a:t>Slawinski</a:t>
            </a:r>
            <a:r>
              <a:rPr lang="de-DE" sz="1100" dirty="0">
                <a:latin typeface="Open Sans" panose="020B0606030504020204" pitchFamily="34" charset="0"/>
                <a:ea typeface="Open Sans" panose="020B0606030504020204" pitchFamily="34" charset="0"/>
                <a:cs typeface="Open Sans" panose="020B0606030504020204" pitchFamily="34" charset="0"/>
              </a:rPr>
              <a:t>, Inga </a:t>
            </a:r>
            <a:r>
              <a:rPr lang="de-DE" sz="1100" dirty="0" err="1">
                <a:latin typeface="Open Sans" panose="020B0606030504020204" pitchFamily="34" charset="0"/>
                <a:ea typeface="Open Sans" panose="020B0606030504020204" pitchFamily="34" charset="0"/>
                <a:cs typeface="Open Sans" panose="020B0606030504020204" pitchFamily="34" charset="0"/>
              </a:rPr>
              <a:t>Borchard</a:t>
            </a:r>
            <a:r>
              <a:rPr lang="de-DE" sz="1100" dirty="0">
                <a:latin typeface="Open Sans" panose="020B0606030504020204" pitchFamily="34" charset="0"/>
                <a:ea typeface="Open Sans" panose="020B0606030504020204" pitchFamily="34" charset="0"/>
                <a:cs typeface="Open Sans" panose="020B0606030504020204" pitchFamily="34" charset="0"/>
              </a:rPr>
              <a:t>, Christoph </a:t>
            </a:r>
            <a:r>
              <a:rPr lang="de-DE" sz="1100" dirty="0" err="1">
                <a:latin typeface="Open Sans" panose="020B0606030504020204" pitchFamily="34" charset="0"/>
                <a:ea typeface="Open Sans" panose="020B0606030504020204" pitchFamily="34" charset="0"/>
                <a:cs typeface="Open Sans" panose="020B0606030504020204" pitchFamily="34" charset="0"/>
              </a:rPr>
              <a:t>Schleer</a:t>
            </a:r>
            <a:r>
              <a:rPr lang="de-DE" sz="1100" dirty="0">
                <a:latin typeface="Open Sans" panose="020B0606030504020204" pitchFamily="34" charset="0"/>
                <a:ea typeface="Open Sans" panose="020B0606030504020204" pitchFamily="34" charset="0"/>
                <a:cs typeface="Open Sans" panose="020B0606030504020204" pitchFamily="34" charset="0"/>
              </a:rPr>
              <a:t> (2020): SINUS-Jugendstudie 2020 - Lebenswelten von Jugendlichen im Alter von 14 bis 17 Jahren in Deutschland, Bonn.</a:t>
            </a:r>
          </a:p>
        </p:txBody>
      </p:sp>
      <p:sp>
        <p:nvSpPr>
          <p:cNvPr id="4" name="Foliennummernplatzhalter 3"/>
          <p:cNvSpPr>
            <a:spLocks noGrp="1"/>
          </p:cNvSpPr>
          <p:nvPr>
            <p:ph type="sldNum" sz="quarter" idx="10"/>
          </p:nvPr>
        </p:nvSpPr>
        <p:spPr/>
        <p:txBody>
          <a:bodyPr/>
          <a:lstStyle/>
          <a:p>
            <a:fld id="{178ACBB0-B8BD-7243-B5CA-EEE1A71994D0}" type="slidenum">
              <a:rPr lang="de-DE" smtClean="0"/>
              <a:t>8</a:t>
            </a:fld>
            <a:endParaRPr lang="de-DE"/>
          </a:p>
        </p:txBody>
      </p:sp>
    </p:spTree>
    <p:extLst>
      <p:ext uri="{BB962C8B-B14F-4D97-AF65-F5344CB8AC3E}">
        <p14:creationId xmlns:p14="http://schemas.microsoft.com/office/powerpoint/2010/main" val="28017063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u-RU" sz="1600" dirty="0"/>
              <a:t>В Федеративной Республике Германия помощь детям и молодежи закреплена в социальном законодательстве. Ее конкретная реализация и продвижение осуществляются на федеральном, земельном и муниципальном уровнях.</a:t>
            </a:r>
            <a:endParaRPr lang="de-DE" sz="1600" dirty="0"/>
          </a:p>
          <a:p>
            <a:endParaRPr lang="ru-RU" sz="1600" dirty="0"/>
          </a:p>
          <a:p>
            <a:r>
              <a:rPr lang="ru-RU" sz="1600" b="1" dirty="0"/>
              <a:t>Федеральный уровень</a:t>
            </a:r>
          </a:p>
          <a:p>
            <a:r>
              <a:rPr lang="ru-RU" sz="1600" dirty="0"/>
              <a:t>На федеральном уровне в рамках Федерального правительства Германии координация вопросов детской и молодежной политики находится в компетенции </a:t>
            </a:r>
            <a:r>
              <a:rPr lang="ru-RU" sz="1600" dirty="0">
                <a:hlinkClick r:id="rId3"/>
              </a:rPr>
              <a:t>Федерального министерства по делам семьи, пожилых людей, женщин и молодежи (BMFSFJ)</a:t>
            </a:r>
            <a:r>
              <a:rPr lang="ru-RU" sz="1600" dirty="0"/>
              <a:t>, которое играет роль связующего звена в политике, проводимой Федеральным правительством Германии, а также осуществляет функции по мотивации и оказанию содействия практической работе в рамках помощи детям и молодежи. </a:t>
            </a:r>
            <a:r>
              <a:rPr lang="ru-RU" sz="1600" dirty="0">
                <a:hlinkClick r:id="rId4"/>
              </a:rPr>
              <a:t>Федеральный попечительский совет по делам молодежи</a:t>
            </a:r>
            <a:r>
              <a:rPr lang="ru-RU" sz="1600" dirty="0"/>
              <a:t>, члены которого назначаются Федеральным министерством по делам семьи, пожилых людей, женщин и молодежи (BMFSFJ), представляет собой консультативный орган, состоящий из экспертов в области политики, управления, ассоциаций и науки. Федеральный попечительский совет по делам молодежи консультирует Федеральное правительство Германии по фундаментальным вопросам в области помощи детям и молодежи, а также по межсекторальным темам детской и молодежной политики.</a:t>
            </a:r>
            <a:endParaRPr lang="de-DE" sz="1600" dirty="0"/>
          </a:p>
          <a:p>
            <a:endParaRPr lang="ru-RU" sz="1600" dirty="0"/>
          </a:p>
          <a:p>
            <a:r>
              <a:rPr lang="ru-RU" sz="1600" dirty="0"/>
              <a:t>Важнейшими задачами Германского Бундестага являются законотворческая деятельность и осуществление контроля за работой Федерального правительства Германии. Посредством представительства своих интересов в Германском Бундесрате федеральные земли принимают участие в законотворческой деятельности и обеспечении федерального устройства страны, а также в решении вопросов на уровне Европейского Союза.</a:t>
            </a:r>
          </a:p>
          <a:p>
            <a:r>
              <a:rPr lang="ru-RU" sz="1600" dirty="0">
                <a:hlinkClick r:id="rId5"/>
              </a:rPr>
              <a:t>Рабочее сообщество Высших земельных ведомств по делам молодежи и ведомств по делам семьи (AGJF)</a:t>
            </a:r>
            <a:r>
              <a:rPr lang="ru-RU" sz="1600" dirty="0"/>
              <a:t> оказывает поддержку Конференции министров по делам молодежи и семьи (JFMK) во всех вопросах, касающихся помощи детям и молодежи, защиты молодежи, а также молодежной и семейной политики. AGJF готовит резолюции JFMK и представляет интересы федеральных земель перед Федеральным правительством Германии, осуществляя при этом координирующие функции.</a:t>
            </a:r>
            <a:endParaRPr lang="de-DE" sz="1600" dirty="0"/>
          </a:p>
          <a:p>
            <a:endParaRPr lang="ru-RU" sz="1600" dirty="0"/>
          </a:p>
          <a:p>
            <a:r>
              <a:rPr lang="ru-RU" sz="1600" dirty="0">
                <a:hlinkClick r:id="rId6"/>
              </a:rPr>
              <a:t>Федеральное рабочее сообщество земельных ведомств по делам молодежи (BAG)</a:t>
            </a:r>
            <a:r>
              <a:rPr lang="ru-RU" sz="1600" dirty="0"/>
              <a:t> объединяет по своей эгидой 17 земельных ведомств по делам молодежи в Германии (два в Северном Рейне-Вестфалии). Ассоциация разрабатывает общие процедуры и принципы обеспечения помощи молодежи на федеральном, земельном и муниципальном уровнях. BAG комментирует законопроекты в области помощи молодежи, разрабатывает рекомендации и рабочие пособия, а также способствует единообразному применению Восьмого тома Кодекса социального обеспечения [SGB VIII] на всей территории Германии. BAG сотрудничает со специализированными организациями и комитетами государственных и общественных структур помощи молодежи.</a:t>
            </a:r>
            <a:endParaRPr lang="de-DE" sz="1600" dirty="0"/>
          </a:p>
          <a:p>
            <a:endParaRPr lang="ru-RU" sz="1600" dirty="0"/>
          </a:p>
          <a:p>
            <a:r>
              <a:rPr lang="ru-RU" sz="1600" dirty="0"/>
              <a:t>Муниципальные головные ассоциации (</a:t>
            </a:r>
            <a:r>
              <a:rPr lang="ru-RU" sz="1600" dirty="0">
                <a:hlinkClick r:id="rId7"/>
              </a:rPr>
              <a:t>Конгресс городов Германии</a:t>
            </a:r>
            <a:r>
              <a:rPr lang="ru-RU" sz="1600" dirty="0"/>
              <a:t>, </a:t>
            </a:r>
            <a:r>
              <a:rPr lang="ru-RU" sz="1600" dirty="0">
                <a:hlinkClick r:id="rId8"/>
              </a:rPr>
              <a:t>Конгресс земельных округов Германии</a:t>
            </a:r>
            <a:r>
              <a:rPr lang="ru-RU" sz="1600" dirty="0"/>
              <a:t>, </a:t>
            </a:r>
            <a:r>
              <a:rPr lang="ru-RU" sz="1600" dirty="0">
                <a:hlinkClick r:id="rId9"/>
              </a:rPr>
              <a:t>Союз городов и муниципальных образований Германии</a:t>
            </a:r>
            <a:r>
              <a:rPr lang="ru-RU" sz="1600" dirty="0"/>
              <a:t>) – это объединения по представительству интересов в сфере муниципальной политики, которые выступают за содействие муниципальному самоуправлению, донесение своих интересов до представителей политической сферы и общественности, а также за взаимный обмен информацией и опытом.</a:t>
            </a:r>
            <a:endParaRPr lang="de-DE" sz="1600" dirty="0"/>
          </a:p>
          <a:p>
            <a:endParaRPr lang="ru-RU" sz="1600" dirty="0"/>
          </a:p>
          <a:p>
            <a:r>
              <a:rPr lang="ru-RU" sz="1600" dirty="0"/>
              <a:t>Молодежные ассоциации являются важными партнерами молодежной политики с точки зрения вовлечения в жизнь общества, представительства интересов детей и молодежи, а также политического участия молодых людей. </a:t>
            </a:r>
            <a:r>
              <a:rPr lang="ru-RU" sz="1600" dirty="0">
                <a:hlinkClick r:id="rId10"/>
              </a:rPr>
              <a:t>Германский национальный комитет по международной работе с молодежью (DNK)</a:t>
            </a:r>
            <a:r>
              <a:rPr lang="ru-RU" sz="1600" dirty="0"/>
              <a:t> представляет интересы германских молодежных организаций на международном уровне.</a:t>
            </a:r>
            <a:endParaRPr lang="de-DE" sz="1600" dirty="0"/>
          </a:p>
          <a:p>
            <a:endParaRPr lang="ru-RU" sz="1600" dirty="0"/>
          </a:p>
          <a:p>
            <a:r>
              <a:rPr lang="ru-RU" sz="1600" dirty="0"/>
              <a:t>Благотворительные объединения и другие общественные организации помощи детям и молодежи выполняют различные функции: оказание услуг, формирование инфраструктуры, участие в принятии политических решений. См. также </a:t>
            </a:r>
            <a:r>
              <a:rPr lang="de-DE" sz="1600" dirty="0"/>
              <a:t>3.1.4.</a:t>
            </a:r>
          </a:p>
          <a:p>
            <a:endParaRPr lang="ru-RU" sz="1600" dirty="0"/>
          </a:p>
          <a:p>
            <a:r>
              <a:rPr lang="ru-RU" sz="1600" b="1" dirty="0"/>
              <a:t>Земельный уровень</a:t>
            </a:r>
          </a:p>
          <a:p>
            <a:r>
              <a:rPr lang="ru-RU" sz="1600" dirty="0"/>
              <a:t>В ведении федеральных земель находятся сферы, которые не охватываются на федеральном уровне или которые по Конституции ФРГ не входят в компетенцию федеральных органов власти. Это означает, что федеральные земли наделены самыми обширными полномочиями в области образования и культурной политики, что является выражением их «исключительного суверенитета в сфере культуры». Помимо этого, федеральные земли отвечают за муниципальное законодательство и обеспечение полицейской службы.</a:t>
            </a:r>
            <a:endParaRPr lang="de-DE" sz="1600" dirty="0"/>
          </a:p>
          <a:p>
            <a:endParaRPr lang="ru-RU" sz="1600" dirty="0"/>
          </a:p>
          <a:p>
            <a:r>
              <a:rPr lang="ru-RU" sz="1600" dirty="0"/>
              <a:t>Фактическая сила федеральных земель заключается в управлении и участии в федеральной законотворческой деятельности посредством представительства своих интересов в Германском Бундесрате. Федеральные земли отвечают за все внутреннее управление, а на их ведомственный аппарат возложено исполнение большинства федеральных законов и постановлений.</a:t>
            </a:r>
            <a:endParaRPr lang="de-DE" sz="1600" dirty="0"/>
          </a:p>
          <a:p>
            <a:endParaRPr lang="ru-RU" sz="1600" dirty="0"/>
          </a:p>
          <a:p>
            <a:r>
              <a:rPr lang="ru-RU" sz="1600" dirty="0"/>
              <a:t>В обязанности Высших ведомств по делам молодежи федеральных земель входят инициирование и оказание содействия деятельности государственных и общественных структур помощи детям и молодежи, а также их дальнейшее развитие.</a:t>
            </a:r>
            <a:endParaRPr lang="de-DE" sz="1600" dirty="0"/>
          </a:p>
          <a:p>
            <a:endParaRPr lang="ru-RU" sz="1600" dirty="0"/>
          </a:p>
          <a:p>
            <a:r>
              <a:rPr lang="ru-RU" sz="1600" dirty="0"/>
              <a:t>Восьмой том Кодекса социального обеспечения [SGB VIII] о помощи детям и молодежи обязывает федеральные земли создавать Земельные ведомства по делам молодежи, состоящие из Земельного комитета помощи молодежи и администрации Земельного ведомства по делам молодежи, а также оказывать Земельным ведомствам по делам молодежи поддержку при выполнении их задач.</a:t>
            </a:r>
            <a:endParaRPr lang="de-DE" sz="1600" dirty="0"/>
          </a:p>
          <a:p>
            <a:endParaRPr lang="ru-RU" sz="1600" dirty="0"/>
          </a:p>
          <a:p>
            <a:r>
              <a:rPr lang="ru-RU" sz="1600" dirty="0"/>
              <a:t>Земельные объединения муниципальных головных ассоциаций представляют интересы своих членов перед земельными правительством и парламентом, а также общественностью.</a:t>
            </a:r>
            <a:endParaRPr lang="de-DE" sz="1600" dirty="0"/>
          </a:p>
          <a:p>
            <a:endParaRPr lang="ru-RU" sz="1600" dirty="0"/>
          </a:p>
          <a:p>
            <a:r>
              <a:rPr lang="ru-RU" sz="1600" b="1" dirty="0"/>
              <a:t>Муниципальный уровень</a:t>
            </a:r>
          </a:p>
          <a:p>
            <a:r>
              <a:rPr lang="ru-RU" sz="1600" dirty="0"/>
              <a:t>Меры по оказанию помощи детям и молодежи, как правило, реализуются по месту их жительства. Восьмой том Кодекса социального обеспечения [SGB VIII] возлагает общую ответственность за оказание помощи детям и молодежи на земельные округа и города земельного подчинения. В соответствии с Восьмым томом Кодекса социального обеспечения [SGB VIII] организационной единицей в структуре государственной помощи детям и молодежи на муниципальном уровне является Ведомство по делам молодежи. В каждом городе и округе Германии существует собственное Ведомство по делам молодежи. С точки зрения планирования, обеспечения исполнения и финансирования муниципальное Ведомство по делам молодежи является центральным учреждением по оказанию помощи детям и молодежи.</a:t>
            </a:r>
            <a:endParaRPr lang="de-DE" sz="1600" dirty="0"/>
          </a:p>
          <a:p>
            <a:endParaRPr lang="ru-RU" sz="1600" dirty="0"/>
          </a:p>
          <a:p>
            <a:r>
              <a:rPr lang="ru-RU" sz="1600" dirty="0">
                <a:hlinkClick r:id="rId11"/>
              </a:rPr>
              <a:t>Ведомство по делам молодежи</a:t>
            </a:r>
            <a:r>
              <a:rPr lang="ru-RU" sz="1600" dirty="0"/>
              <a:t> занимается выполнением и обеспечением задач и услуг, предусмотренных на законодательном уровне в Восьмом томе Кодекса социального обеспечения [SGB VIII]. Непосредственная реализация данных задач лежит на </a:t>
            </a:r>
            <a:r>
              <a:rPr lang="ru-RU" sz="1600" dirty="0">
                <a:hlinkClick r:id="rId12"/>
              </a:rPr>
              <a:t>Комитете помощи молодежи и администрации Ведомства по делам молодежи</a:t>
            </a:r>
            <a:r>
              <a:rPr lang="ru-RU" sz="1600" dirty="0"/>
              <a:t>.</a:t>
            </a:r>
            <a:endParaRPr lang="de-DE" sz="1600" dirty="0"/>
          </a:p>
          <a:p>
            <a:endParaRPr lang="de-DE" sz="1600" i="1" dirty="0"/>
          </a:p>
          <a:p>
            <a:r>
              <a:rPr lang="ru-RU" sz="1600" i="1" dirty="0"/>
              <a:t>О задачах помощи детям и молодежи см. также</a:t>
            </a:r>
            <a:r>
              <a:rPr lang="de-DE" sz="1600" i="1" dirty="0"/>
              <a:t> 2.1.2 </a:t>
            </a:r>
            <a:endParaRPr lang="ru-RU" sz="1600" dirty="0"/>
          </a:p>
          <a:p>
            <a:endParaRPr lang="de-DE" sz="1600" i="1" dirty="0"/>
          </a:p>
          <a:p>
            <a:r>
              <a:rPr lang="ru-RU" sz="1600" i="1" dirty="0"/>
              <a:t>Об организационной и ведомственной структуре в сфере помощи детям и молодежи см. также</a:t>
            </a:r>
            <a:r>
              <a:rPr lang="de-DE" sz="1600" i="1" dirty="0"/>
              <a:t> 3.1</a:t>
            </a:r>
            <a:endParaRPr lang="ru-RU" sz="1600" dirty="0"/>
          </a:p>
        </p:txBody>
      </p:sp>
      <p:sp>
        <p:nvSpPr>
          <p:cNvPr id="4" name="Foliennummernplatzhalter 3"/>
          <p:cNvSpPr>
            <a:spLocks noGrp="1"/>
          </p:cNvSpPr>
          <p:nvPr>
            <p:ph type="sldNum" sz="quarter" idx="10"/>
          </p:nvPr>
        </p:nvSpPr>
        <p:spPr/>
        <p:txBody>
          <a:bodyPr/>
          <a:lstStyle/>
          <a:p>
            <a:fld id="{178ACBB0-B8BD-7243-B5CA-EEE1A71994D0}" type="slidenum">
              <a:rPr lang="de-DE" smtClean="0"/>
              <a:t>80</a:t>
            </a:fld>
            <a:endParaRPr lang="de-DE" dirty="0"/>
          </a:p>
        </p:txBody>
      </p:sp>
    </p:spTree>
    <p:extLst>
      <p:ext uri="{BB962C8B-B14F-4D97-AF65-F5344CB8AC3E}">
        <p14:creationId xmlns:p14="http://schemas.microsoft.com/office/powerpoint/2010/main" val="13162169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u-RU" sz="1600" dirty="0"/>
              <a:t>См. </a:t>
            </a:r>
            <a:r>
              <a:rPr lang="ru-RU" sz="1600">
                <a:latin typeface="Open Sans" panose="020B0606030504020204" pitchFamily="34" charset="0"/>
                <a:ea typeface="Open Sans" panose="020B0606030504020204" pitchFamily="34" charset="0"/>
                <a:cs typeface="Open Sans" panose="020B0606030504020204" pitchFamily="34" charset="0"/>
              </a:rPr>
              <a:t>слайд </a:t>
            </a:r>
            <a:r>
              <a:rPr lang="de-DE" sz="1600"/>
              <a:t>3.1.7</a:t>
            </a:r>
            <a:endParaRPr lang="ru-RU" sz="1600" dirty="0"/>
          </a:p>
        </p:txBody>
      </p:sp>
      <p:sp>
        <p:nvSpPr>
          <p:cNvPr id="4" name="Foliennummernplatzhalter 3"/>
          <p:cNvSpPr>
            <a:spLocks noGrp="1"/>
          </p:cNvSpPr>
          <p:nvPr>
            <p:ph type="sldNum" sz="quarter" idx="10"/>
          </p:nvPr>
        </p:nvSpPr>
        <p:spPr/>
        <p:txBody>
          <a:bodyPr/>
          <a:lstStyle/>
          <a:p>
            <a:fld id="{178ACBB0-B8BD-7243-B5CA-EEE1A71994D0}" type="slidenum">
              <a:rPr lang="de-DE" smtClean="0"/>
              <a:t>81</a:t>
            </a:fld>
            <a:endParaRPr lang="de-DE" dirty="0"/>
          </a:p>
        </p:txBody>
      </p:sp>
    </p:spTree>
    <p:extLst>
      <p:ext uri="{BB962C8B-B14F-4D97-AF65-F5344CB8AC3E}">
        <p14:creationId xmlns:p14="http://schemas.microsoft.com/office/powerpoint/2010/main" val="30826377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82</a:t>
            </a:fld>
            <a:endParaRPr lang="de-DE"/>
          </a:p>
        </p:txBody>
      </p:sp>
    </p:spTree>
    <p:extLst>
      <p:ext uri="{BB962C8B-B14F-4D97-AF65-F5344CB8AC3E}">
        <p14:creationId xmlns:p14="http://schemas.microsoft.com/office/powerpoint/2010/main" val="15753096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0684619"/>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Принцип государства всеобщего благосостояния Основного закона (ст. 20 п. 1 GG: «Федеративная Республика Германия является демократическим и социальным федеративным государством») (см. слайд 1.2.2) является важнейшим социально-политическим базовым ценностным решением. Как необходимое условие для обеспечения достоинства личности и ее свобод в условиях верховенства закона, он направлен на реализацию социальной справедливости: государство должно обеспечить помощь индивидууму, а также социальную компенсацию для ущемленных групп и отдельных лиц. Являясь одним из центральных принципов государства, принцип государства всеобщего благосостояния также является основой для толкования законов в соответствии с конституцией.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Все социальные силы участвуют в реализации справедливого государственного устройства. Целью является эффективное дополнение соответствующей деятельности на благо тех, кто обращается за помощью.</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Одной из основ такого сотрудничества является принцип </a:t>
            </a:r>
            <a:r>
              <a:rPr lang="ru-RU" sz="1100" dirty="0" err="1">
                <a:latin typeface="Open Sans" panose="020B0606030504020204" pitchFamily="34" charset="0"/>
                <a:ea typeface="Open Sans" panose="020B0606030504020204" pitchFamily="34" charset="0"/>
                <a:cs typeface="Open Sans" panose="020B0606030504020204" pitchFamily="34" charset="0"/>
              </a:rPr>
              <a:t>субсидиарности</a:t>
            </a:r>
            <a:r>
              <a:rPr lang="ru-RU" sz="1100" dirty="0">
                <a:latin typeface="Open Sans" panose="020B0606030504020204" pitchFamily="34" charset="0"/>
                <a:ea typeface="Open Sans" panose="020B0606030504020204" pitchFamily="34" charset="0"/>
                <a:cs typeface="Open Sans" panose="020B0606030504020204" pitchFamily="34" charset="0"/>
              </a:rPr>
              <a:t>. Проще говоря, это означает, что то, что человек, семья или группы и ассоциации могут делать самостоятельно, не должно переходить в руки высшей власти или государства. Цель - обеспечить признание и использование компетенции и ответственности соответствующего социума. Однако это включает в себя обязанность государства укреплять эти мелкие частные единицы общества - если это необходимо, - чтобы они могли действовать соответствующим образом.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Признание социальных инициатив, выраженное в принципе </a:t>
            </a:r>
            <a:r>
              <a:rPr lang="ru-RU" sz="1100" dirty="0" err="1">
                <a:latin typeface="Open Sans" panose="020B0606030504020204" pitchFamily="34" charset="0"/>
                <a:ea typeface="Open Sans" panose="020B0606030504020204" pitchFamily="34" charset="0"/>
                <a:cs typeface="Open Sans" panose="020B0606030504020204" pitchFamily="34" charset="0"/>
              </a:rPr>
              <a:t>субсидиарности</a:t>
            </a:r>
            <a:r>
              <a:rPr lang="ru-RU" sz="1100" dirty="0">
                <a:latin typeface="Open Sans" panose="020B0606030504020204" pitchFamily="34" charset="0"/>
                <a:ea typeface="Open Sans" panose="020B0606030504020204" pitchFamily="34" charset="0"/>
                <a:cs typeface="Open Sans" panose="020B0606030504020204" pitchFamily="34" charset="0"/>
              </a:rPr>
              <a:t>, также дает право голоса гражданам, нуждающимся в помощи. Это имеет свои корни в конституционных правах: Уважение человеческого достоинства, свобода личности и ее развития, свобода исповедания.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Раздел 4 (1) Книги VIII Социального кодекса требует, чтобы государственные и негосударственные организации по помощи молодежи работали вместе на условиях партнерства. Раздел 4 (2) Социального кодекса VIII учитывает принцип </a:t>
            </a:r>
            <a:r>
              <a:rPr lang="ru-RU" sz="1100" dirty="0" err="1">
                <a:latin typeface="Open Sans" panose="020B0606030504020204" pitchFamily="34" charset="0"/>
                <a:ea typeface="Open Sans" panose="020B0606030504020204" pitchFamily="34" charset="0"/>
                <a:cs typeface="Open Sans" panose="020B0606030504020204" pitchFamily="34" charset="0"/>
              </a:rPr>
              <a:t>субсидиарности</a:t>
            </a:r>
            <a:r>
              <a:rPr lang="ru-RU" sz="1100" dirty="0">
                <a:latin typeface="Open Sans" panose="020B0606030504020204" pitchFamily="34" charset="0"/>
                <a:ea typeface="Open Sans" panose="020B0606030504020204" pitchFamily="34" charset="0"/>
                <a:cs typeface="Open Sans" panose="020B0606030504020204" pitchFamily="34" charset="0"/>
              </a:rPr>
              <a:t> и гласит, что «если подходящие объекты, помощь и мероприятия находятся в ведении признанных негосударственных организаций по помощи молодежи или могут быть своевременно созданы», то государственный провайдер оказания помощи молодежи должен воздержаться от принятия собственных мер. Государственный провайдер помощи может и, при необходимости, обязан в силу гарантируемого им обязательства принять собственные дополнительные меры.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любом случае, государственный провайдер помощи может поставить финансирование «объектов, помощи и мероприятий» негосударственных организаций в зависимость от того, что они предлагают «в соответствии с планированием благополучия молодежи и в соответствии с принципами, упомянутыми в § 9» (§ 80 (2)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Кроме того, следует отметить, что государственный провайдер помощи молодежи несет «общую ответственность, включая ответственность за выполнение всех задач Социального кодекса VIII», в т.ч. «ответственность за планирование» (статья 79 (1) Книги VIII Социального кодекса). В этом отношении притязания граждан на помощь и поддержку в основном обращены к государственному провайдеру помощи молодежи.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Раздел 79a Книги VIII Социального кодекса (Социального кодекса VIII) также определяет, что государственные учреждения должны «продолжать разрабатывать, применять и регулярно пересматривать принципы и стандарты оценки качества, а также соответствующие меры по обеспечению качества» выполнения всех задач помощи детям и подросткам. Эти качественные характеристики, которые должны быть гарантированы, прямо включают также (§ 79a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514350" lvl="0" indent="-171450">
              <a:spcAft>
                <a:spcPts val="600"/>
              </a:spcAft>
              <a:buClr>
                <a:srgbClr val="000000"/>
              </a:buClr>
              <a:buSzPts val="1100"/>
              <a:buFont typeface="Wingdings" panose="05000000000000000000" pitchFamily="2" charset="2"/>
              <a:buChar char="Ø"/>
              <a:tabLst>
                <a:tab pos="508000" algn="l"/>
              </a:tabLst>
            </a:pPr>
            <a:r>
              <a:rPr lang="ru-RU" sz="1100" dirty="0">
                <a:latin typeface="Open Sans" panose="020B0606030504020204" pitchFamily="34" charset="0"/>
                <a:ea typeface="Open Sans" panose="020B0606030504020204" pitchFamily="34" charset="0"/>
                <a:cs typeface="Open Sans" panose="020B0606030504020204" pitchFamily="34" charset="0"/>
              </a:rPr>
              <a:t>обеспечение прав детей в учреждениях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514350" lvl="0" indent="-171450">
              <a:spcAft>
                <a:spcPts val="600"/>
              </a:spcAft>
              <a:buClr>
                <a:srgbClr val="000000"/>
              </a:buClr>
              <a:buSzPts val="1100"/>
              <a:buFont typeface="Wingdings" panose="05000000000000000000" pitchFamily="2" charset="2"/>
              <a:buChar char="Ø"/>
              <a:tabLst>
                <a:tab pos="508000" algn="l"/>
              </a:tabLst>
            </a:pPr>
            <a:r>
              <a:rPr lang="ru-RU" sz="1100" dirty="0">
                <a:latin typeface="Open Sans" panose="020B0606030504020204" pitchFamily="34" charset="0"/>
                <a:ea typeface="Open Sans" panose="020B0606030504020204" pitchFamily="34" charset="0"/>
                <a:cs typeface="Open Sans" panose="020B0606030504020204" pitchFamily="34" charset="0"/>
              </a:rPr>
              <a:t>их защиту от насилия 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514350" lvl="0" indent="-171450">
              <a:spcAft>
                <a:spcPts val="600"/>
              </a:spcAft>
              <a:buClr>
                <a:srgbClr val="000000"/>
              </a:buClr>
              <a:buSzPts val="1100"/>
              <a:buFont typeface="Wingdings" panose="05000000000000000000" pitchFamily="2" charset="2"/>
              <a:buChar char="Ø"/>
              <a:tabLst>
                <a:tab pos="508000" algn="l"/>
              </a:tabLst>
            </a:pPr>
            <a:r>
              <a:rPr lang="ru-RU" sz="1100" dirty="0">
                <a:latin typeface="Open Sans" panose="020B0606030504020204" pitchFamily="34" charset="0"/>
                <a:ea typeface="Open Sans" panose="020B0606030504020204" pitchFamily="34" charset="0"/>
                <a:cs typeface="Open Sans" panose="020B0606030504020204" pitchFamily="34" charset="0"/>
              </a:rPr>
              <a:t>инклюзивную направленность выполнения задач и учет особых потребностей подростков с ограниченными возможностями.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neue </a:t>
            </a:r>
            <a:r>
              <a:rPr lang="de-DE" sz="1100" dirty="0" err="1">
                <a:latin typeface="Open Sans" panose="020B0606030504020204" pitchFamily="34" charset="0"/>
                <a:ea typeface="Open Sans" panose="020B0606030504020204" pitchFamily="34" charset="0"/>
                <a:cs typeface="Open Sans" panose="020B0606030504020204" pitchFamily="34" charset="0"/>
              </a:rPr>
              <a:t>caritas</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dirty="0" err="1">
                <a:latin typeface="Open Sans" panose="020B0606030504020204" pitchFamily="34" charset="0"/>
                <a:ea typeface="Open Sans" panose="020B0606030504020204" pitchFamily="34" charset="0"/>
                <a:cs typeface="Open Sans" panose="020B0606030504020204" pitchFamily="34" charset="0"/>
              </a:rPr>
              <a:t>spezial</a:t>
            </a:r>
            <a:r>
              <a:rPr lang="de-DE" sz="1100" dirty="0">
                <a:latin typeface="Open Sans" panose="020B0606030504020204" pitchFamily="34" charset="0"/>
                <a:ea typeface="Open Sans" panose="020B0606030504020204" pitchFamily="34" charset="0"/>
                <a:cs typeface="Open Sans" panose="020B0606030504020204" pitchFamily="34" charset="0"/>
              </a:rPr>
              <a:t>: Subsidiaritätsprinzip; Heft 1, März 2017.</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Münder, Johannes/Kreft, Dieter (1990): Subsidiarität heute, Münster.</a:t>
            </a:r>
          </a:p>
        </p:txBody>
      </p:sp>
      <p:sp>
        <p:nvSpPr>
          <p:cNvPr id="4" name="Foliennummernplatzhalter 3"/>
          <p:cNvSpPr>
            <a:spLocks noGrp="1"/>
          </p:cNvSpPr>
          <p:nvPr>
            <p:ph type="sldNum" sz="quarter" idx="10"/>
          </p:nvPr>
        </p:nvSpPr>
        <p:spPr/>
        <p:txBody>
          <a:bodyPr/>
          <a:lstStyle/>
          <a:p>
            <a:fld id="{178ACBB0-B8BD-7243-B5CA-EEE1A71994D0}" type="slidenum">
              <a:rPr lang="de-DE" smtClean="0"/>
              <a:t>83</a:t>
            </a:fld>
            <a:endParaRPr lang="de-DE"/>
          </a:p>
        </p:txBody>
      </p:sp>
    </p:spTree>
    <p:extLst>
      <p:ext uri="{BB962C8B-B14F-4D97-AF65-F5344CB8AC3E}">
        <p14:creationId xmlns:p14="http://schemas.microsoft.com/office/powerpoint/2010/main" val="6283425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теоретических дебатах о помощи детям и молодежи во всех сферах деятельности (концепция активной помощи молодежи; помощь молодежи, ориентированная на ее жизненный мир; подход, основанный на способностях (</a:t>
            </a:r>
            <a:r>
              <a:rPr lang="ru-RU" sz="1100" dirty="0" err="1">
                <a:latin typeface="Open Sans" panose="020B0606030504020204" pitchFamily="34" charset="0"/>
                <a:ea typeface="Open Sans" panose="020B0606030504020204" pitchFamily="34" charset="0"/>
                <a:cs typeface="Open Sans" panose="020B0606030504020204" pitchFamily="34" charset="0"/>
              </a:rPr>
              <a:t>capability-approach</a:t>
            </a:r>
            <a:r>
              <a:rPr lang="ru-RU" sz="1100" dirty="0">
                <a:latin typeface="Open Sans" panose="020B0606030504020204" pitchFamily="34" charset="0"/>
                <a:ea typeface="Open Sans" panose="020B0606030504020204" pitchFamily="34" charset="0"/>
                <a:cs typeface="Open Sans" panose="020B0606030504020204" pitchFamily="34" charset="0"/>
              </a:rPr>
              <a:t>)) в последние десятилетия появились различные «руководящие концепции», которые и сегодня используются как фоновая основа для формирования концепций. Несмотря на то, что эти термины, используемые в различных концептуальных дебатах, часто становятся более или менее оторванными от своих теоретических ссылок, они продолжают иметь большое легитимирующее значение и формируют профессионально-нормативную основу помощи детям и подросткам, даже не будучи связанными с более всеобъемлющими теоретическими ориентациями. Они как бы обрели собственную жизнь и стали ведущими концепциями с нормативной аурой.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Такие руководящие концепции, как </a:t>
            </a:r>
            <a:r>
              <a:rPr lang="ru-RU" sz="1100" dirty="0" err="1">
                <a:latin typeface="Open Sans" panose="020B0606030504020204" pitchFamily="34" charset="0"/>
                <a:ea typeface="Open Sans" panose="020B0606030504020204" pitchFamily="34" charset="0"/>
                <a:cs typeface="Open Sans" panose="020B0606030504020204" pitchFamily="34" charset="0"/>
              </a:rPr>
              <a:t>партиципация</a:t>
            </a:r>
            <a:r>
              <a:rPr lang="ru-RU" sz="1100" dirty="0">
                <a:latin typeface="Open Sans" panose="020B0606030504020204" pitchFamily="34" charset="0"/>
                <a:ea typeface="Open Sans" panose="020B0606030504020204" pitchFamily="34" charset="0"/>
                <a:cs typeface="Open Sans" panose="020B0606030504020204" pitchFamily="34" charset="0"/>
              </a:rPr>
              <a:t>, расширение прав и возможностей, профилактика или инклюзия и т.д., обозначают нормативные цели как основу социально-педагогической деятельности и, таким образом, становятся ориентирами для «хорошей» помощи детям и подросткам при обсуждении концепций. Оправданность или обоснованность этих руководящих концепций редко подвергается сомнению; их можно рассматривать как неявный консенсус дискуссий в области помощи детям и подросткам с профессиональной и нормативной точки зрения. Поэтому дискуссии вращаются не вокруг их обоснования, а в основном вокруг вопроса о том, можно ли и как их реализовать, и в какой степени различные рабочие подходы справедливы по отношению к ним в теории и на практике. В этих дискурсах формулируются профессиональные ожидания в отношении помощи детям и подросткам, формируются модели легитимации (Помощь детям и подросткам – «что» и «почему»), а также характеризуются требования к методологическим действиям (Помощь детям и подросткам – «как» - действия </a:t>
            </a:r>
            <a:r>
              <a:rPr lang="ru-RU" sz="1100" dirty="0" err="1">
                <a:latin typeface="Open Sans" panose="020B0606030504020204" pitchFamily="34" charset="0"/>
                <a:ea typeface="Open Sans" panose="020B0606030504020204" pitchFamily="34" charset="0"/>
                <a:cs typeface="Open Sans" panose="020B0606030504020204" pitchFamily="34" charset="0"/>
              </a:rPr>
              <a:t>акторов</a:t>
            </a:r>
            <a:r>
              <a:rPr lang="ru-RU" sz="1100" dirty="0">
                <a:latin typeface="Open Sans" panose="020B0606030504020204" pitchFamily="34" charset="0"/>
                <a:ea typeface="Open Sans" panose="020B0606030504020204" pitchFamily="34" charset="0"/>
                <a:cs typeface="Open Sans" panose="020B0606030504020204" pitchFamily="34" charset="0"/>
              </a:rPr>
              <a:t>).</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На первый взгляд, вышеупомянутые концептуальные рекомендации кажутся правдоподобными с точки зрения содержания и широко признаны субъектами в сфере помощи детям и подросткам. Однако при ближайшем рассмотрении они содержат области напряжения и противоречий, указывающие на необходимость рефлексивного подхода к ним. Каждая руководящая концепция, когда она «переводится» в практику помощи детям и подросткам, несет в себе амбивалентность, в которой проявляются нежелательные побочные эффекты или даже парадоксальные требования.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Практика помощи детям и молодежи всегда колеблется между полюсами противоречивых требований и ожиданий (например, между ответственностью за ребенка и уважением его права на самоопределение), в зависимости от сферы деятельности и конкретной задачи, которую необходимо решить. Учитывая эти области напряжения, профессиональная социально-педагогическая деятельность должна всегда находить и поддерживать новый баланс для каждой отдельной задачи и в каждом отдельном случае, чтобы выполнить свой мандат в конкретной ситуации и для конкретных людей.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Grunwald, Klaus/Thiersch, Hans (Hrsg.) (2016): Praxishandbuch Lebensweltorientierte Sozialer Arbeit. Handlungszugänge und Methoden in unterschiedlichen Arbeitsfeldern, 3. Aufl., Weinheim u. Basel.</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Hansbauer</a:t>
            </a:r>
            <a:r>
              <a:rPr lang="de-DE" sz="1100" dirty="0">
                <a:latin typeface="Open Sans" panose="020B0606030504020204" pitchFamily="34" charset="0"/>
                <a:ea typeface="Open Sans" panose="020B0606030504020204" pitchFamily="34" charset="0"/>
                <a:cs typeface="Open Sans" panose="020B0606030504020204" pitchFamily="34" charset="0"/>
              </a:rPr>
              <a:t>, Peter/</a:t>
            </a:r>
            <a:r>
              <a:rPr lang="de-DE" sz="1100" dirty="0" err="1">
                <a:latin typeface="Open Sans" panose="020B0606030504020204" pitchFamily="34" charset="0"/>
                <a:ea typeface="Open Sans" panose="020B0606030504020204" pitchFamily="34" charset="0"/>
                <a:cs typeface="Open Sans" panose="020B0606030504020204" pitchFamily="34" charset="0"/>
              </a:rPr>
              <a:t>Merchel</a:t>
            </a:r>
            <a:r>
              <a:rPr lang="de-DE" sz="1100" dirty="0">
                <a:latin typeface="Open Sans" panose="020B0606030504020204" pitchFamily="34" charset="0"/>
                <a:ea typeface="Open Sans" panose="020B0606030504020204" pitchFamily="34" charset="0"/>
                <a:cs typeface="Open Sans" panose="020B0606030504020204" pitchFamily="34" charset="0"/>
              </a:rPr>
              <a:t>, Joachim/Schone, Reinhold (2020): Kinder- und Jugendhilfe – Grundlagen, Handlungsfelder, professionelle Anforderungen, Stuttgart.</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Stecklina</a:t>
            </a:r>
            <a:r>
              <a:rPr lang="de-DE" sz="1100" dirty="0">
                <a:latin typeface="Open Sans" panose="020B0606030504020204" pitchFamily="34" charset="0"/>
                <a:ea typeface="Open Sans" panose="020B0606030504020204" pitchFamily="34" charset="0"/>
                <a:cs typeface="Open Sans" panose="020B0606030504020204" pitchFamily="34" charset="0"/>
              </a:rPr>
              <a:t>, Gerd/</a:t>
            </a:r>
            <a:r>
              <a:rPr lang="de-DE" sz="1100" dirty="0" err="1">
                <a:latin typeface="Open Sans" panose="020B0606030504020204" pitchFamily="34" charset="0"/>
                <a:ea typeface="Open Sans" panose="020B0606030504020204" pitchFamily="34" charset="0"/>
                <a:cs typeface="Open Sans" panose="020B0606030504020204" pitchFamily="34" charset="0"/>
              </a:rPr>
              <a:t>Wienforth</a:t>
            </a:r>
            <a:r>
              <a:rPr lang="de-DE" sz="1100" dirty="0">
                <a:latin typeface="Open Sans" panose="020B0606030504020204" pitchFamily="34" charset="0"/>
                <a:ea typeface="Open Sans" panose="020B0606030504020204" pitchFamily="34" charset="0"/>
                <a:cs typeface="Open Sans" panose="020B0606030504020204" pitchFamily="34" charset="0"/>
              </a:rPr>
              <a:t>, Jan (2020): Handbuch Lebensbewältigung und Soziale Arbeit, Weinheim</a:t>
            </a:r>
            <a:r>
              <a:rPr lang="de-DE" sz="1100" baseline="0" dirty="0">
                <a:latin typeface="Open Sans" panose="020B0606030504020204" pitchFamily="34" charset="0"/>
                <a:ea typeface="Open Sans" panose="020B0606030504020204" pitchFamily="34" charset="0"/>
                <a:cs typeface="Open Sans" panose="020B0606030504020204" pitchFamily="34" charset="0"/>
              </a:rPr>
              <a:t> u. </a:t>
            </a:r>
            <a:r>
              <a:rPr lang="de-DE" sz="1100" dirty="0">
                <a:latin typeface="Open Sans" panose="020B0606030504020204" pitchFamily="34" charset="0"/>
                <a:ea typeface="Open Sans" panose="020B0606030504020204" pitchFamily="34" charset="0"/>
                <a:cs typeface="Open Sans" panose="020B0606030504020204" pitchFamily="34" charset="0"/>
              </a:rPr>
              <a:t>Basel.</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Ziegler, Holger (2018): </a:t>
            </a:r>
            <a:r>
              <a:rPr lang="de-DE" sz="1100" dirty="0" err="1">
                <a:latin typeface="Open Sans" panose="020B0606030504020204" pitchFamily="34" charset="0"/>
                <a:ea typeface="Open Sans" panose="020B0606030504020204" pitchFamily="34" charset="0"/>
                <a:cs typeface="Open Sans" panose="020B0606030504020204" pitchFamily="34" charset="0"/>
              </a:rPr>
              <a:t>Capabilities</a:t>
            </a:r>
            <a:r>
              <a:rPr lang="de-DE" sz="1100" dirty="0">
                <a:latin typeface="Open Sans" panose="020B0606030504020204" pitchFamily="34" charset="0"/>
                <a:ea typeface="Open Sans" panose="020B0606030504020204" pitchFamily="34" charset="0"/>
                <a:cs typeface="Open Sans" panose="020B0606030504020204" pitchFamily="34" charset="0"/>
              </a:rPr>
              <a:t> Ansatz, in: Böllert, Karin (Hrsg.): Kompendium Kinder- und Jugendhilfe, Bd. 2, Wiesbaden, S. 1321−1353.</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84</a:t>
            </a:fld>
            <a:endParaRPr lang="de-DE"/>
          </a:p>
        </p:txBody>
      </p:sp>
    </p:spTree>
    <p:extLst>
      <p:ext uri="{BB962C8B-B14F-4D97-AF65-F5344CB8AC3E}">
        <p14:creationId xmlns:p14="http://schemas.microsoft.com/office/powerpoint/2010/main" val="32579442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3708955"/>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Помощь детям и подросткам может быть обеспечена только при взаимном сотрудничестве между заинтересованными сторонами. Предоставление помощи является </a:t>
            </a:r>
            <a:r>
              <a:rPr lang="ru-RU" sz="1100" dirty="0" err="1">
                <a:latin typeface="Open Sans" panose="020B0606030504020204" pitchFamily="34" charset="0"/>
                <a:ea typeface="Open Sans" panose="020B0606030504020204" pitchFamily="34" charset="0"/>
                <a:cs typeface="Open Sans" panose="020B0606030504020204" pitchFamily="34" charset="0"/>
              </a:rPr>
              <a:t>сопродуктивным</a:t>
            </a:r>
            <a:r>
              <a:rPr lang="ru-RU" sz="1100" dirty="0">
                <a:latin typeface="Open Sans" panose="020B0606030504020204" pitchFamily="34" charset="0"/>
                <a:ea typeface="Open Sans" panose="020B0606030504020204" pitchFamily="34" charset="0"/>
                <a:cs typeface="Open Sans" panose="020B0606030504020204" pitchFamily="34" charset="0"/>
              </a:rPr>
              <a:t>, т.е. без сотрудничества адресатов и специалистов предоставление помощи не может быть успешным и сведется к нулю. Поэтому готовность к совместному действию всегда должна создаваться посредством коммуникации.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Для этого профессиональная деятельность в сфере помощи детям и подросткам следует определенным принципам работы, имеющим одинаковую силу для всех задач и сфер деятельности. Помощь детям и подросткам действует:</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514350" indent="-171450">
              <a:spcAft>
                <a:spcPts val="600"/>
              </a:spcAft>
              <a:buClr>
                <a:srgbClr val="000000"/>
              </a:buClr>
              <a:buSzPts val="1900"/>
              <a:buFont typeface="Wingdings" panose="05000000000000000000" pitchFamily="2" charset="2"/>
              <a:buChar char="Ø"/>
              <a:tabLst>
                <a:tab pos="449580" algn="l"/>
              </a:tabLst>
            </a:pPr>
            <a:r>
              <a:rPr lang="ru-RU" sz="1100" b="1" dirty="0" err="1">
                <a:latin typeface="Open Sans" panose="020B0606030504020204" pitchFamily="34" charset="0"/>
                <a:ea typeface="Open Sans" panose="020B0606030504020204" pitchFamily="34" charset="0"/>
                <a:cs typeface="Open Sans" panose="020B0606030504020204" pitchFamily="34" charset="0"/>
              </a:rPr>
              <a:t>субьект</a:t>
            </a:r>
            <a:r>
              <a:rPr lang="ru-RU" sz="1100" b="1" dirty="0">
                <a:latin typeface="Open Sans" panose="020B0606030504020204" pitchFamily="34" charset="0"/>
                <a:ea typeface="Open Sans" panose="020B0606030504020204" pitchFamily="34" charset="0"/>
                <a:cs typeface="Open Sans" panose="020B0606030504020204" pitchFamily="34" charset="0"/>
              </a:rPr>
              <a:t>-ориентированно</a:t>
            </a:r>
            <a:r>
              <a:rPr lang="ru-RU" sz="1100" dirty="0">
                <a:latin typeface="Open Sans" panose="020B0606030504020204" pitchFamily="34" charset="0"/>
                <a:ea typeface="Open Sans" panose="020B0606030504020204" pitchFamily="34" charset="0"/>
                <a:cs typeface="Open Sans" panose="020B0606030504020204" pitchFamily="34" charset="0"/>
              </a:rPr>
              <a:t>. Это касается двух аспектов: с одной стороны, при рассмотрении объективных жизненных ситуаций, то есть государственных и социальных рамочных условий, которые предлагают индивиду возможности независимой жизни или препятствуют или ограничивают их; с другой стороны, при рассмотрении субъективного жизненного мира, то есть социальной интеграции и бесспорно связанных с ней моделей действия и интерпретации с точки зрения самих адресатов. Это делается с нормативной точки зрения, чтобы максимизировать самоопределение субъекта над своим образом жизни в этих жизненных ситуациях и жизненных мирах и вопреки им.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514350" lvl="0" indent="-171450">
              <a:spcAft>
                <a:spcPts val="600"/>
              </a:spcAft>
              <a:buClr>
                <a:srgbClr val="000000"/>
              </a:buClr>
              <a:buSzPts val="1900"/>
              <a:buFont typeface="Wingdings" panose="05000000000000000000" pitchFamily="2" charset="2"/>
              <a:buChar char="Ø"/>
              <a:tabLst>
                <a:tab pos="449580" algn="l"/>
              </a:tabLst>
            </a:pPr>
            <a:r>
              <a:rPr lang="ru-RU" sz="1100" b="1" dirty="0">
                <a:latin typeface="Open Sans" panose="020B0606030504020204" pitchFamily="34" charset="0"/>
                <a:ea typeface="Open Sans" panose="020B0606030504020204" pitchFamily="34" charset="0"/>
                <a:cs typeface="Open Sans" panose="020B0606030504020204" pitchFamily="34" charset="0"/>
              </a:rPr>
              <a:t>диалогично</a:t>
            </a:r>
            <a:r>
              <a:rPr lang="ru-RU" sz="1100" dirty="0">
                <a:latin typeface="Open Sans" panose="020B0606030504020204" pitchFamily="34" charset="0"/>
                <a:ea typeface="Open Sans" panose="020B0606030504020204" pitchFamily="34" charset="0"/>
                <a:cs typeface="Open Sans" panose="020B0606030504020204" pitchFamily="34" charset="0"/>
              </a:rPr>
              <a:t>. Если речь идет о профессиональной поддержке самоопределяемого образа жизни субъектов, то она возможна лишь в равноправном диалоге с ними. Службы помощи детям и подросткам могут представить альтернативные формы жизни и сделать их привлекательными, но в конечном итоге человек имеет право сам решать, как ему жить.</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514350" lvl="0" indent="-171450">
              <a:spcAft>
                <a:spcPts val="600"/>
              </a:spcAft>
              <a:buClr>
                <a:srgbClr val="000000"/>
              </a:buClr>
              <a:buSzPts val="1900"/>
              <a:buFont typeface="Wingdings" panose="05000000000000000000" pitchFamily="2" charset="2"/>
              <a:buChar char="Ø"/>
              <a:tabLst>
                <a:tab pos="449580" algn="l"/>
              </a:tabLst>
            </a:pPr>
            <a:r>
              <a:rPr lang="ru-RU" sz="1100" b="1" dirty="0" err="1">
                <a:latin typeface="Open Sans" panose="020B0606030504020204" pitchFamily="34" charset="0"/>
                <a:ea typeface="Open Sans" panose="020B0606030504020204" pitchFamily="34" charset="0"/>
                <a:cs typeface="Open Sans" panose="020B0606030504020204" pitchFamily="34" charset="0"/>
              </a:rPr>
              <a:t>партиципативно</a:t>
            </a:r>
            <a:r>
              <a:rPr lang="ru-RU" sz="1100" b="1" dirty="0">
                <a:latin typeface="Open Sans" panose="020B0606030504020204" pitchFamily="34" charset="0"/>
                <a:ea typeface="Open Sans" panose="020B0606030504020204" pitchFamily="34" charset="0"/>
                <a:cs typeface="Open Sans" panose="020B0606030504020204" pitchFamily="34" charset="0"/>
              </a:rPr>
              <a:t>-демократично</a:t>
            </a:r>
            <a:r>
              <a:rPr lang="ru-RU" sz="1100" dirty="0">
                <a:latin typeface="Open Sans" panose="020B0606030504020204" pitchFamily="34" charset="0"/>
                <a:ea typeface="Open Sans" panose="020B0606030504020204" pitchFamily="34" charset="0"/>
                <a:cs typeface="Open Sans" panose="020B0606030504020204" pitchFamily="34" charset="0"/>
              </a:rPr>
              <a:t>. Из принципа диалогичности и максимизации самоопределения следует, что люди должны быть вовлечены в принятие решений, касающихся их собственной жизни, а также образа жизни в социальных условиях учреждений и служб помощи детям и подросткам и, помимо этого, социальных условий жизни в сообществах и обществе в целом. Самоопределение субъектов должно быть объединено с коллективным участием в принятии решений.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514350" lvl="0" indent="-171450">
              <a:spcAft>
                <a:spcPts val="600"/>
              </a:spcAft>
              <a:buClr>
                <a:srgbClr val="000000"/>
              </a:buClr>
              <a:buSzPts val="1900"/>
              <a:buFont typeface="Wingdings" panose="05000000000000000000" pitchFamily="2" charset="2"/>
              <a:buChar char="Ø"/>
              <a:tabLst>
                <a:tab pos="449580" algn="l"/>
              </a:tabLst>
            </a:pPr>
            <a:r>
              <a:rPr lang="ru-RU" sz="1100" b="1" dirty="0">
                <a:latin typeface="Open Sans" panose="020B0606030504020204" pitchFamily="34" charset="0"/>
                <a:ea typeface="Open Sans" panose="020B0606030504020204" pitchFamily="34" charset="0"/>
                <a:cs typeface="Open Sans" panose="020B0606030504020204" pitchFamily="34" charset="0"/>
              </a:rPr>
              <a:t>рефлексивно</a:t>
            </a:r>
            <a:r>
              <a:rPr lang="ru-RU" sz="1100" dirty="0">
                <a:latin typeface="Open Sans" panose="020B0606030504020204" pitchFamily="34" charset="0"/>
                <a:ea typeface="Open Sans" panose="020B0606030504020204" pitchFamily="34" charset="0"/>
                <a:cs typeface="Open Sans" panose="020B0606030504020204" pitchFamily="34" charset="0"/>
              </a:rPr>
              <a:t>. Службы помощи детям и подросткам работают в сложной сфере. Они имеют дело не с предметами, а с людьми, обладающими собственными чувствами. Социально-педагогическая деятельность должна учитывать такое своенравие. Это ограничивает «знание оперативных рецептов» и требует постоянной интерпретации ситуации и компетентности в действиях. Поэтому научные знания и профессиональный опыт всегда должны подвергаться рефлексии и самокритике в отношении их использования в конкретных случаях. </a:t>
            </a:r>
            <a:r>
              <a:rPr lang="ru-RU" sz="1100" dirty="0" err="1">
                <a:latin typeface="Open Sans" panose="020B0606030504020204" pitchFamily="34" charset="0"/>
                <a:ea typeface="Open Sans" panose="020B0606030504020204" pitchFamily="34" charset="0"/>
                <a:cs typeface="Open Sans" panose="020B0606030504020204" pitchFamily="34" charset="0"/>
              </a:rPr>
              <a:t>Рефлексивность</a:t>
            </a:r>
            <a:r>
              <a:rPr lang="ru-RU" sz="1100" dirty="0">
                <a:latin typeface="Open Sans" panose="020B0606030504020204" pitchFamily="34" charset="0"/>
                <a:ea typeface="Open Sans" panose="020B0606030504020204" pitchFamily="34" charset="0"/>
                <a:cs typeface="Open Sans" panose="020B0606030504020204" pitchFamily="34" charset="0"/>
              </a:rPr>
              <a:t> также направлена на концептуализацию и сомнение в реализации помощи детям и подросткам в собственных организациях и в государственных (муниципальных и государственных) структурах, особенно с точки зрения того, соблюдаются ли собственные принципы действия и, таким образом, права адресатов.</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514350" lvl="0" indent="-171450">
              <a:spcAft>
                <a:spcPts val="600"/>
              </a:spcAft>
              <a:buClr>
                <a:srgbClr val="000000"/>
              </a:buClr>
              <a:buSzPts val="1900"/>
              <a:buFont typeface="Wingdings" panose="05000000000000000000" pitchFamily="2" charset="2"/>
              <a:buChar char="Ø"/>
              <a:tabLst>
                <a:tab pos="448310" algn="l"/>
              </a:tabLst>
            </a:pPr>
            <a:r>
              <a:rPr lang="ru-RU" sz="1100" b="1" dirty="0">
                <a:latin typeface="Open Sans" panose="020B0606030504020204" pitchFamily="34" charset="0"/>
                <a:ea typeface="Open Sans" panose="020B0606030504020204" pitchFamily="34" charset="0"/>
                <a:cs typeface="Open Sans" panose="020B0606030504020204" pitchFamily="34" charset="0"/>
              </a:rPr>
              <a:t>осознавая различия и инклюзивность</a:t>
            </a:r>
            <a:r>
              <a:rPr lang="ru-RU" sz="1100" dirty="0">
                <a:latin typeface="Open Sans" panose="020B0606030504020204" pitchFamily="34" charset="0"/>
                <a:ea typeface="Open Sans" panose="020B0606030504020204" pitchFamily="34" charset="0"/>
                <a:cs typeface="Open Sans" panose="020B0606030504020204" pitchFamily="34" charset="0"/>
              </a:rPr>
              <a:t>. Индивидуальность адресатов и их обстоятельств означает, что службам помощи детям и подросткам приходится иметь дело с большим разнообразием людей и условий жизни. Однако это разнообразие не должно приводить к неравенству и несправедливости. Поэтому, в смысле ориентации на субъект, необходимо обеспечить, чтобы разные люди также получали разную помощь, которая отвечает их условиям жизни и образу жизни. В этом смысле помощь детям и подросткам является инклюзивной.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514350" lvl="0" indent="-171450">
              <a:spcAft>
                <a:spcPts val="600"/>
              </a:spcAft>
              <a:buClr>
                <a:srgbClr val="000000"/>
              </a:buClr>
              <a:buSzPts val="1900"/>
              <a:buFont typeface="Wingdings" panose="05000000000000000000" pitchFamily="2" charset="2"/>
              <a:buChar char="Ø"/>
              <a:tabLst>
                <a:tab pos="448310" algn="l"/>
              </a:tabLst>
            </a:pPr>
            <a:r>
              <a:rPr lang="ru-RU" sz="1100" b="1" dirty="0" err="1">
                <a:latin typeface="Open Sans" panose="020B0606030504020204" pitchFamily="34" charset="0"/>
                <a:ea typeface="Open Sans" panose="020B0606030504020204" pitchFamily="34" charset="0"/>
                <a:cs typeface="Open Sans" panose="020B0606030504020204" pitchFamily="34" charset="0"/>
              </a:rPr>
              <a:t>коммунально</a:t>
            </a:r>
            <a:r>
              <a:rPr lang="ru-RU" sz="1100" b="1" dirty="0">
                <a:latin typeface="Open Sans" panose="020B0606030504020204" pitchFamily="34" charset="0"/>
                <a:ea typeface="Open Sans" panose="020B0606030504020204" pitchFamily="34" charset="0"/>
                <a:cs typeface="Open Sans" panose="020B0606030504020204" pitchFamily="34" charset="0"/>
              </a:rPr>
              <a:t>/социально-</a:t>
            </a:r>
            <a:r>
              <a:rPr lang="ru-RU" sz="1100" b="1" dirty="0" err="1">
                <a:latin typeface="Open Sans" panose="020B0606030504020204" pitchFamily="34" charset="0"/>
                <a:ea typeface="Open Sans" panose="020B0606030504020204" pitchFamily="34" charset="0"/>
                <a:cs typeface="Open Sans" panose="020B0606030504020204" pitchFamily="34" charset="0"/>
              </a:rPr>
              <a:t>пространственно</a:t>
            </a:r>
            <a:r>
              <a:rPr lang="ru-RU" sz="1100" dirty="0">
                <a:latin typeface="Open Sans" panose="020B0606030504020204" pitchFamily="34" charset="0"/>
                <a:ea typeface="Open Sans" panose="020B0606030504020204" pitchFamily="34" charset="0"/>
                <a:cs typeface="Open Sans" panose="020B0606030504020204" pitchFamily="34" charset="0"/>
              </a:rPr>
              <a:t>. Помощь детям и подросткам происходит в социально-пространственной среде проживания местных адресатов. Поэтому структура помощи детям и подросткам является локальной и ориентирована на социальные и политические условия жизни на местах. Она принимает во внимание социальное, государственное и глобальное влияние на жизнь субъектов, но реализует свою работу с ними на уровне общины/социального пространства.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514350" lvl="0" indent="-171450">
              <a:spcAft>
                <a:spcPts val="600"/>
              </a:spcAft>
              <a:buClr>
                <a:srgbClr val="000000"/>
              </a:buClr>
              <a:buSzPts val="1900"/>
              <a:buFont typeface="Wingdings" panose="05000000000000000000" pitchFamily="2" charset="2"/>
              <a:buChar char="Ø"/>
              <a:tabLst>
                <a:tab pos="448310" algn="l"/>
              </a:tabLst>
            </a:pPr>
            <a:r>
              <a:rPr lang="ru-RU" sz="1100" b="1" dirty="0">
                <a:latin typeface="Open Sans" panose="020B0606030504020204" pitchFamily="34" charset="0"/>
                <a:ea typeface="Open Sans" panose="020B0606030504020204" pitchFamily="34" charset="0"/>
                <a:cs typeface="Open Sans" panose="020B0606030504020204" pitchFamily="34" charset="0"/>
              </a:rPr>
              <a:t>политически</a:t>
            </a:r>
            <a:r>
              <a:rPr lang="ru-RU" sz="1100" dirty="0">
                <a:latin typeface="Open Sans" panose="020B0606030504020204" pitchFamily="34" charset="0"/>
                <a:ea typeface="Open Sans" panose="020B0606030504020204" pitchFamily="34" charset="0"/>
                <a:cs typeface="Open Sans" panose="020B0606030504020204" pitchFamily="34" charset="0"/>
              </a:rPr>
              <a:t>. Помощь детям и подросткам сосредоточена не только на индивидуальной жизни подростков и их семей, но и на их социальном и государственном контексте. Служба помощи детям и подросткам должна действовать политически как защитник своих адресатов и, по возможности, вместе с ними, то есть участвовать в демократических дискуссиях и решениях по формированию общего образа жизни в учреждениях, в муниципалитетах и в обществе.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Социальная педагогика требует, чтобы субъективные, групповые и повседневные потребности подростков были поставлены во главу угла и, соответственно, чтобы инфраструктуры и процедуры были разработаны таким образом, чтобы подростки не только могли заявить о своих потребностях, но чтобы помощь и меры обсуждались с ними и ежедневно развивались в соответствии с их потребностями.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Böhnisch, Lothar/Thiersch, Hans/Schröer, Wolfgang (2005): Sozialpädagogisches Denken. Wege zu einer Neubestimmung. Weinheim</a:t>
            </a:r>
            <a:r>
              <a:rPr lang="de-DE" sz="1100" baseline="0" dirty="0">
                <a:latin typeface="Open Sans" panose="020B0606030504020204" pitchFamily="34" charset="0"/>
                <a:ea typeface="Open Sans" panose="020B0606030504020204" pitchFamily="34" charset="0"/>
                <a:cs typeface="Open Sans" panose="020B0606030504020204" pitchFamily="34" charset="0"/>
              </a:rPr>
              <a:t> u. </a:t>
            </a:r>
            <a:r>
              <a:rPr lang="de-DE" sz="1100" dirty="0">
                <a:latin typeface="Open Sans" panose="020B0606030504020204" pitchFamily="34" charset="0"/>
                <a:ea typeface="Open Sans" panose="020B0606030504020204" pitchFamily="34" charset="0"/>
                <a:cs typeface="Open Sans" panose="020B0606030504020204" pitchFamily="34" charset="0"/>
              </a:rPr>
              <a:t>München.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85</a:t>
            </a:fld>
            <a:endParaRPr lang="de-DE"/>
          </a:p>
        </p:txBody>
      </p:sp>
    </p:spTree>
    <p:extLst>
      <p:ext uri="{BB962C8B-B14F-4D97-AF65-F5344CB8AC3E}">
        <p14:creationId xmlns:p14="http://schemas.microsoft.com/office/powerpoint/2010/main" val="40550819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20688" y="4355976"/>
            <a:ext cx="5486400" cy="16373251"/>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Наличие инвалидности часто приводит к проблемам социальной изоляции, которые также проявляются в работе служб помощи детям и подросткам, хотя их мандат по поддержке и воспитанию (§ 1 Социального кодекса VIII) в основном направлен на всех без исключения детей и подростков и их семьи (ср. также слайд 1.1.16).</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После десятилетий (профессиональных) политических дискуссий законодатель принял решение о необходимости инклюзивного развития помощи детям и подросткам на основании Закона об укреплении социализации детей и молодежи (KJSG) 2021 года и установил фундаментальный курс для дальнейшей пошаговой реализации: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lvl="0" indent="-171450">
              <a:spcAft>
                <a:spcPts val="600"/>
              </a:spcAft>
              <a:buClr>
                <a:srgbClr val="000000"/>
              </a:buClr>
              <a:buSzPts val="1100"/>
              <a:buFont typeface="Wingdings" panose="05000000000000000000" pitchFamily="2" charset="2"/>
              <a:buChar char="Ø"/>
              <a:tabLst>
                <a:tab pos="228600" algn="l"/>
              </a:tabLst>
            </a:pPr>
            <a:r>
              <a:rPr lang="ru-RU" sz="1100" dirty="0">
                <a:latin typeface="Open Sans" panose="020B0606030504020204" pitchFamily="34" charset="0"/>
                <a:ea typeface="Open Sans" panose="020B0606030504020204" pitchFamily="34" charset="0"/>
                <a:cs typeface="Open Sans" panose="020B0606030504020204" pitchFamily="34" charset="0"/>
              </a:rPr>
              <a:t>Согласно KJSG, с 2028 года прекращается исключение детей и подростков с физическими и/или умственными недостатками из Социального кодекса VIII, и они, как и все остальные дети и подростки, также получают право на помощь согласно Социальному кодексу VIII (так называемое инклюзивное решение/общая ответственность за помощь детям и подросткам). С одной стороны, это означает, что (совместная) ответственность за обеспечение равного - социального, медицинского, образовательного и профессионального - участия для этих подростков, которая до сих пор находилась в системе помощи в социализации, будет передана органам помощи детям и подросткам.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80000" lvl="1">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 другой стороны, их образовательные потребности, а также потребности в поддержке и помощи всей семейной системы (братьев и сестер, родителей) могут быть лучше распознаны и удовлетворены. В то же время такое слияние двух систем поддержки поднимает так много технических и структурно-организационных ­вопросов, что конкретная реализация этого инклюзивного решения была перенесена ­на последующий законодательный процесс.</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80000" lvl="1">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Для того, чтобы общая ответственность за помощь детям и подросткам действительно вступила в силу 1.1.2028, закон, который еще предстоит разработать, должен быть принят до 1.1.2027 (§ 10 абз. 4 Социального кодекса VIII в сочетании со ст. 9 KJSG).</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lvl="0" indent="-171450">
              <a:spcAft>
                <a:spcPts val="600"/>
              </a:spcAft>
              <a:buClr>
                <a:srgbClr val="000000"/>
              </a:buClr>
              <a:buSzPts val="1100"/>
              <a:buFont typeface="Wingdings" panose="05000000000000000000" pitchFamily="2" charset="2"/>
              <a:buChar char="Ø"/>
              <a:tabLst>
                <a:tab pos="228600" algn="l"/>
              </a:tabLst>
            </a:pPr>
            <a:r>
              <a:rPr lang="ru-RU" sz="1100" dirty="0">
                <a:latin typeface="Open Sans" panose="020B0606030504020204" pitchFamily="34" charset="0"/>
                <a:ea typeface="Open Sans" panose="020B0606030504020204" pitchFamily="34" charset="0"/>
                <a:cs typeface="Open Sans" panose="020B0606030504020204" pitchFamily="34" charset="0"/>
              </a:rPr>
              <a:t>Насколько это возможно, KJSG уже внесла первые существенные изменения и значительно усилила инклюзивную ориентацию Социального кодекса VIII. Определение целей (§ 1 Социального кодекса VIII) и самооценка в отношении разработки помощи и задач (§ 9 Социального кодекса VIII) были явно расширены, чтобы включить ответственность за обеспечение равного участия, что также отражено в обязательствах по </a:t>
            </a:r>
            <a:r>
              <a:rPr lang="ru-RU" sz="1100" dirty="0" err="1">
                <a:latin typeface="Open Sans" panose="020B0606030504020204" pitchFamily="34" charset="0"/>
                <a:ea typeface="Open Sans" panose="020B0606030504020204" pitchFamily="34" charset="0"/>
                <a:cs typeface="Open Sans" panose="020B0606030504020204" pitchFamily="34" charset="0"/>
              </a:rPr>
              <a:t>низкобарьерному</a:t>
            </a:r>
            <a:r>
              <a:rPr lang="ru-RU" sz="1100" dirty="0">
                <a:latin typeface="Open Sans" panose="020B0606030504020204" pitchFamily="34" charset="0"/>
                <a:ea typeface="Open Sans" panose="020B0606030504020204" pitchFamily="34" charset="0"/>
                <a:cs typeface="Open Sans" panose="020B0606030504020204" pitchFamily="34" charset="0"/>
              </a:rPr>
              <a:t> обеспечению выполнения задач сна всем протяжении процесса (консультирование, взятие под опеку, планирование помощи «в ощутимой форме»).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80000">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Аспекты защиты детей с ограниченными возможностями, которым до сих пор не уделялось должного внимания, четко прописаны в обязательстве по предоставлению соответствующих знаний по распознаванию и устранению рисков и проблемных ситуаций в специфических для инвалидности условиях (§§ 8a, 8b Социального кодекса VIII).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80000">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Были ужесточены требования к работе с детьми и молодежью (§ 11 Социального кодекса VIII), а также требования к регулярности совместного ухода за детьми в детских садах (§ 22a Социального кодекса VIII). Кроме того, существует последовательная связь между финансированием помощи и инклюзивной помощью (§§ 77, 78b Социального кодекса VIII), а также фундаментальной задачей инклюзивного планирования помощи молодежи (§ 80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80000">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целях некоторого смягчения разделения обязанностей и исключения детей и подростков с физическими и/или умственными недостатками и их семей из системы Социального кодекса IX, которая будет действовать до 2028 года, существует также регулярное обязательство для ведомства по делам молодежи участвовать в процессах планирования помощи по социализации.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80000">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Кроме того, начиная с 2024 года, они получат дополнительную поддержку в виде процедурного «пилота» со стороны ведомства по делам молодежи, который будет самостоятельно консультировать и сопровождать их в процессе подачи заявления, получения и реализации помощи в интеграции.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Инклюзивная помощь в сфере помощи детям и подросткам существовала еще до принятия ССГ. Однако именно его правовые постановления требуют реализации обязательного и всеобъемлющего процесса дальнейшего развития для проведения конкретных профессиональных и концептуальных дискуссий и соответствующих практических разработок во всех областях помощи и задач по помощи детям и подросткам. Однако это требует дальнейшего формирования фундаментальных знаний путем проведения исследований, особенно с участием подростков и их семей, а также разработки и обеспечения соответствующей подготовки и повышения квалификации специалистов.</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Несмотря на преобладающее в настоящее время внимание к барьерам при социализации детей и подростков с ограниченными возможностями, на практике и в (профессиональных) политических дискуссиях существует значительное понимание необходимости распространения руководящего принципа и задач инклюзивного дальнейшего развития помощи детям и молодежи на другие барьеры для их социализации (например, бедность, миграция).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Arbeitsgemeinschaft für Kinder- und Jugendhilfe (AGJ) (2018): Teilhabe: ein zentraler Begriff für die Kinder- und Jugendhilfe und für eine offene und freie Gesellschaft, Positionspapier;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https://www.agj.de/fileadmin/files/positionen/2018/Teilhabe_ein_zentraler_Begriff_f%C3%BCr_die_Kinder_und_Jugendhilfe.pdf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Bundesjugendkuratorium (2020): Inklusive Kinder- und Jugendhilfe nachhaltig ermöglichen! Zwischenruf zum Referentenentwurf: Gesetz zur Stärkung von Kindern und Jugendlichen, 23.10.2020;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https://www.bundesjugendkuratorium.de/assets/pdf/press/BJK_2020_Zwischenruf_Inklusive_Kinder_und_Jugendhilfe_nachhaltig_erm%C3%B6glichen.pdf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Müller-Fehling, Norbert (2021): Die Kinder- und Jugendhilfe wird inklusiver. Bundestag und Bundesrat beraten über das Gesetz zur Stärkung von Kindern und Jugendlichen (KJSG), Das Band 1, S. 37−39.</a:t>
            </a:r>
          </a:p>
        </p:txBody>
      </p:sp>
      <p:sp>
        <p:nvSpPr>
          <p:cNvPr id="4" name="Foliennummernplatzhalter 3"/>
          <p:cNvSpPr>
            <a:spLocks noGrp="1"/>
          </p:cNvSpPr>
          <p:nvPr>
            <p:ph type="sldNum" sz="quarter" idx="10"/>
          </p:nvPr>
        </p:nvSpPr>
        <p:spPr/>
        <p:txBody>
          <a:bodyPr/>
          <a:lstStyle/>
          <a:p>
            <a:fld id="{178ACBB0-B8BD-7243-B5CA-EEE1A71994D0}" type="slidenum">
              <a:rPr lang="de-DE" smtClean="0"/>
              <a:t>86</a:t>
            </a:fld>
            <a:endParaRPr lang="de-DE"/>
          </a:p>
        </p:txBody>
      </p:sp>
    </p:spTree>
    <p:extLst>
      <p:ext uri="{BB962C8B-B14F-4D97-AF65-F5344CB8AC3E}">
        <p14:creationId xmlns:p14="http://schemas.microsoft.com/office/powerpoint/2010/main" val="26533792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718659" y="4392165"/>
            <a:ext cx="5486400" cy="3600451"/>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Дети и подростки имеют право участвовать в принятии решений, которые влияют на их собственную жизнь, и решений, которые влияют на организацию служб помощи детям и подросткам в отдельных учреждениях и в обществе. Это участие понимается как право на </a:t>
            </a:r>
            <a:r>
              <a:rPr lang="ru-RU" sz="1100" dirty="0" err="1">
                <a:latin typeface="Open Sans" panose="020B0606030504020204" pitchFamily="34" charset="0"/>
                <a:ea typeface="Open Sans" panose="020B0606030504020204" pitchFamily="34" charset="0"/>
                <a:cs typeface="Open Sans" panose="020B0606030504020204" pitchFamily="34" charset="0"/>
              </a:rPr>
              <a:t>партиципацию</a:t>
            </a:r>
            <a:r>
              <a:rPr lang="ru-RU" sz="1100" dirty="0">
                <a:latin typeface="Open Sans" panose="020B0606030504020204" pitchFamily="34" charset="0"/>
                <a:ea typeface="Open Sans" panose="020B0606030504020204" pitchFamily="34" charset="0"/>
                <a:cs typeface="Open Sans" panose="020B0606030504020204" pitchFamily="34" charset="0"/>
              </a:rPr>
              <a:t>, т.е. право на участие в принятии решений.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разделе 1 Книги VIII Социального кодекса (Социального кодекса VIII) уже говорится о праве на воспитание для становления самоопределяющейся, </a:t>
            </a:r>
            <a:r>
              <a:rPr lang="ru-RU" sz="1100" dirty="0" err="1">
                <a:latin typeface="Open Sans" panose="020B0606030504020204" pitchFamily="34" charset="0"/>
                <a:ea typeface="Open Sans" panose="020B0606030504020204" pitchFamily="34" charset="0"/>
                <a:cs typeface="Open Sans" panose="020B0606030504020204" pitchFamily="34" charset="0"/>
              </a:rPr>
              <a:t>самоответственной</a:t>
            </a:r>
            <a:r>
              <a:rPr lang="ru-RU" sz="1100" dirty="0">
                <a:latin typeface="Open Sans" panose="020B0606030504020204" pitchFamily="34" charset="0"/>
                <a:ea typeface="Open Sans" panose="020B0606030504020204" pitchFamily="34" charset="0"/>
                <a:cs typeface="Open Sans" panose="020B0606030504020204" pitchFamily="34" charset="0"/>
              </a:rPr>
              <a:t> и социально способной личности и о связи между самоопределением и «способностью быть частью общества», что в демократическом обществе означает право и ответственность за участие в решениях и совместное формирование сообщества или общества.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На основании своего права на самоопределение дети и подростки должны быть вовлечены во все решения государственных служб помощи детям и подросткам, которые их затрагивают. Необходимо учитывать этап их развития, а также их растущую способность действовать самостоятельно и ответственно. Раздел 8 (4) Книги VIII Социального кодекса гласит: «Привлечение к участию и консультирование детей и несовершеннолетних в соответствии с настоящей Книгой должны проводиться в форме, которая является для них понятной, доступной и воспринимаемой».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 одной стороны, восьмая книга Социального кодекса (Социального кодекса VIII) в целом предусматривает сильное право детей и подростков использовать свое самоопределение для решения о том, какая помощь в области помощи детям и подросткам им подходит. В соответствии с Конвенцией ООН о правах ребенка (КПР), требуется формирование предложения, соответствующего их возрасту. Сформулированный в кодексе мандат на разработку решений с учетом возрастных особенностей часто интерпретируется в формулировке «в соответствии с их стадией развития» как оговорка, а не как мандат на создание соответствующих возрасту форм участия, учитывающих способность детей и молодежи к принятию решений. Это ограничивает осуществление их прав и в конечном итоге превращает их в полномочия экспертов, которые могут оценивать соответствующий уровень развития и на основании этого ограничивать осуществление прав. Таким образом, Социальный кодекс VIII колеблется между признанием прав детей и молодежи, с одной стороны, и «</a:t>
            </a:r>
            <a:r>
              <a:rPr lang="ru-RU" sz="1100" dirty="0" err="1">
                <a:latin typeface="Open Sans" panose="020B0606030504020204" pitchFamily="34" charset="0"/>
                <a:ea typeface="Open Sans" panose="020B0606030504020204" pitchFamily="34" charset="0"/>
                <a:cs typeface="Open Sans" panose="020B0606030504020204" pitchFamily="34" charset="0"/>
              </a:rPr>
              <a:t>экспертократическим</a:t>
            </a:r>
            <a:r>
              <a:rPr lang="ru-RU" sz="1100" dirty="0">
                <a:latin typeface="Open Sans" panose="020B0606030504020204" pitchFamily="34" charset="0"/>
                <a:ea typeface="Open Sans" panose="020B0606030504020204" pitchFamily="34" charset="0"/>
                <a:cs typeface="Open Sans" panose="020B0606030504020204" pitchFamily="34" charset="0"/>
              </a:rPr>
              <a:t>» ограничением этих прав, с другой.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Поэтому необходимо всегда критически наблюдать за тем, могут ли и как в отдельных случаях дети и подростки в действительности осуществлять свои права на </a:t>
            </a:r>
            <a:r>
              <a:rPr lang="ru-RU" sz="1100" dirty="0" err="1">
                <a:latin typeface="Open Sans" panose="020B0606030504020204" pitchFamily="34" charset="0"/>
                <a:ea typeface="Open Sans" panose="020B0606030504020204" pitchFamily="34" charset="0"/>
                <a:cs typeface="Open Sans" panose="020B0606030504020204" pitchFamily="34" charset="0"/>
              </a:rPr>
              <a:t>партиципацию</a:t>
            </a:r>
            <a:r>
              <a:rPr lang="ru-RU" sz="1100" dirty="0">
                <a:latin typeface="Open Sans" panose="020B0606030504020204" pitchFamily="34" charset="0"/>
                <a:ea typeface="Open Sans" panose="020B0606030504020204" pitchFamily="34" charset="0"/>
                <a:cs typeface="Open Sans" panose="020B0606030504020204" pitchFamily="34" charset="0"/>
              </a:rPr>
              <a:t> и совместную разработку предложений, помощи и, при необходимости, суверенных защитных мер конкретной помощи. Реализация этих прав во многом зависит от специалистов, и, как показывают исследования, они не всегда готовы предоставить детям и подросткам эти права всесторонне и квалифицированно.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Именно из-за сильной структурной власти специалистов риск злоупотребления этой властью возникает снова и снова. Поэтому Книга VIII Социального кодекса требует реализации соответствующих процедур участия детей и молодежи, а также возможности подать жалобу по личным вопросам. Также в связи с другими мерами помощи, здесь создается возможность для </a:t>
            </a:r>
            <a:r>
              <a:rPr lang="ru-RU" sz="1100" dirty="0" err="1">
                <a:latin typeface="Open Sans" panose="020B0606030504020204" pitchFamily="34" charset="0"/>
                <a:ea typeface="Open Sans" panose="020B0606030504020204" pitchFamily="34" charset="0"/>
                <a:cs typeface="Open Sans" panose="020B0606030504020204" pitchFamily="34" charset="0"/>
              </a:rPr>
              <a:t>партиципации</a:t>
            </a:r>
            <a:r>
              <a:rPr lang="ru-RU" sz="1100" dirty="0">
                <a:latin typeface="Open Sans" panose="020B0606030504020204" pitchFamily="34" charset="0"/>
                <a:ea typeface="Open Sans" panose="020B0606030504020204" pitchFamily="34" charset="0"/>
                <a:cs typeface="Open Sans" panose="020B0606030504020204" pitchFamily="34" charset="0"/>
              </a:rPr>
              <a:t> и подачи жалоб, чтобы дать детям и подросткам силу сопротивляться злоупотреблению властью со стороны специалистов. Кроме того, они могут обращаться к омбудсменам за консультацией, посредничеством и разъяснением конфликтов в связи с задачами помощи детям и подросткам согласно § 2 и их выполнением государственными и негосударственными службами помощи молодежи.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Помимо соответствующих учреждений, дети и подростки имеют право высказывать свое мнение в обществе относительно того, какую помощь должны предлагать службы помощи детям и подросткам, например, в рамках планирования помощи подросткам. Молодежные организации и другие объединения подростков имеют право выражать и представлять интересы и проблемы подростков перед обществом и политикой (§ 4a, § 78 Социального кодекса VIII). В этом случае подростки рассматриваются как члены демократического сообщества, которые должны помогать принимать решения о предоставлении помощи, затрагивающие их интересы.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Knauer, Reingard/</a:t>
            </a:r>
            <a:r>
              <a:rPr lang="de-DE" sz="1100" dirty="0" err="1">
                <a:latin typeface="Open Sans" panose="020B0606030504020204" pitchFamily="34" charset="0"/>
                <a:ea typeface="Open Sans" panose="020B0606030504020204" pitchFamily="34" charset="0"/>
                <a:cs typeface="Open Sans" panose="020B0606030504020204" pitchFamily="34" charset="0"/>
              </a:rPr>
              <a:t>Sturzenhecker</a:t>
            </a:r>
            <a:r>
              <a:rPr lang="de-DE" sz="1100" dirty="0">
                <a:latin typeface="Open Sans" panose="020B0606030504020204" pitchFamily="34" charset="0"/>
                <a:ea typeface="Open Sans" panose="020B0606030504020204" pitchFamily="34" charset="0"/>
                <a:cs typeface="Open Sans" panose="020B0606030504020204" pitchFamily="34" charset="0"/>
              </a:rPr>
              <a:t>, Benedikt (2016): Demokratische Partizipation von Kindern, Weinheim</a:t>
            </a:r>
            <a:r>
              <a:rPr lang="de-DE" sz="1100" baseline="0" dirty="0">
                <a:latin typeface="Open Sans" panose="020B0606030504020204" pitchFamily="34" charset="0"/>
                <a:ea typeface="Open Sans" panose="020B0606030504020204" pitchFamily="34" charset="0"/>
                <a:cs typeface="Open Sans" panose="020B0606030504020204" pitchFamily="34" charset="0"/>
              </a:rPr>
              <a:t> u. </a:t>
            </a:r>
            <a:r>
              <a:rPr lang="de-DE" sz="1100" dirty="0">
                <a:latin typeface="Open Sans" panose="020B0606030504020204" pitchFamily="34" charset="0"/>
                <a:ea typeface="Open Sans" panose="020B0606030504020204" pitchFamily="34" charset="0"/>
                <a:cs typeface="Open Sans" panose="020B0606030504020204" pitchFamily="34" charset="0"/>
              </a:rPr>
              <a:t>Basel.</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Pluto, Liane (2007): Partizipation in den Hilfen zur Erziehung, München.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Wolff, Mechthild (2016): Partizipation; in: Schröer, Wolfgang/Struck, Norbert/Wolff, Mechthild: Handbuch Kinder- und Jugendhilfe, Weinheim u. München, S. 1050−1066.</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87</a:t>
            </a:fld>
            <a:endParaRPr lang="de-DE"/>
          </a:p>
        </p:txBody>
      </p:sp>
    </p:spTree>
    <p:extLst>
      <p:ext uri="{BB962C8B-B14F-4D97-AF65-F5344CB8AC3E}">
        <p14:creationId xmlns:p14="http://schemas.microsoft.com/office/powerpoint/2010/main" val="41873389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2268795"/>
          </a:xfrm>
        </p:spPr>
        <p:txBody>
          <a:bodyPr/>
          <a:lstStyle/>
          <a:p>
            <a:pPr>
              <a:spcAft>
                <a:spcPts val="600"/>
              </a:spcAft>
            </a:pP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Право детей и молодежи участвовать в принятии решений, влияющих на их собственную жизнь и организацию служб помощи детям и подросткам в отдельных учреждениях и в сообществе, проходит через весь Социального кодекса VIII. Права на </a:t>
            </a:r>
            <a:r>
              <a:rPr lang="ru-RU" sz="1200" dirty="0" err="1">
                <a:solidFill>
                  <a:srgbClr val="373F4D"/>
                </a:solidFill>
                <a:effectLst/>
                <a:latin typeface="Calibri" panose="020F0502020204030204" pitchFamily="34" charset="0"/>
                <a:ea typeface="Calibri" panose="020F0502020204030204" pitchFamily="34" charset="0"/>
                <a:cs typeface="Calibri" panose="020F0502020204030204" pitchFamily="34" charset="0"/>
              </a:rPr>
              <a:t>партиципацию</a:t>
            </a: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относятся к различным уровням, которые конкретно отражены в законе следующим образом:</a:t>
            </a:r>
            <a:endParaRPr lang="de-DE" sz="1200" dirty="0">
              <a:solidFill>
                <a:srgbClr val="373F4D"/>
              </a:solidFill>
              <a:effectLst/>
              <a:latin typeface="Calibri" panose="020F0502020204030204" pitchFamily="34" charset="0"/>
              <a:ea typeface="Calibri" panose="020F0502020204030204" pitchFamily="34" charset="0"/>
            </a:endParaRPr>
          </a:p>
          <a:p>
            <a:pPr lvl="0">
              <a:spcAft>
                <a:spcPts val="600"/>
              </a:spcAft>
              <a:buClr>
                <a:srgbClr val="000000"/>
              </a:buClr>
              <a:buSzPts val="1200"/>
              <a:buFont typeface="+mj-lt"/>
              <a:buAutoNum type="arabicPeriod"/>
              <a:tabLst>
                <a:tab pos="221615" algn="l"/>
              </a:tabLst>
            </a:pPr>
            <a:r>
              <a:rPr lang="ru-RU" sz="1200" b="1"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Право на самоопределение</a:t>
            </a:r>
            <a:endParaRPr lang="de-DE"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endParaRPr>
          </a:p>
          <a:p>
            <a:pPr marL="171450" lvl="0" indent="-171450">
              <a:spcAft>
                <a:spcPts val="600"/>
              </a:spcAft>
              <a:buClr>
                <a:srgbClr val="000000"/>
              </a:buClr>
              <a:buSzPts val="1100"/>
              <a:buFont typeface="Wingdings" panose="05000000000000000000" pitchFamily="2" charset="2"/>
              <a:buChar char="Ø"/>
              <a:tabLst>
                <a:tab pos="455930" algn="l"/>
                <a:tab pos="457200" algn="l"/>
              </a:tabLst>
            </a:pP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В </a:t>
            </a:r>
            <a:r>
              <a:rPr lang="de-DE"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a:t>
            </a: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1 Книги VIII Социального кодекса говорится о праве на самоопределение в сфере воспитания. Концепция самодостаточной и социально 	дееспособной личности - это связь между самоопределением и «дееспособностью сообщества», которая в демократическом обществе включает 	в себя право и ответственность за участие и совместное формирование сообщества или общества.</a:t>
            </a:r>
            <a:endParaRPr lang="de-DE" sz="1200" u="none" strike="noStrike" spc="0" dirty="0">
              <a:solidFill>
                <a:srgbClr val="373F4D"/>
              </a:solidFill>
              <a:effectLst/>
              <a:latin typeface="Arial" panose="020B0604020202020204" pitchFamily="34" charset="0"/>
              <a:ea typeface="Arial" panose="020B0604020202020204" pitchFamily="34" charset="0"/>
              <a:cs typeface="Arial" panose="020B0604020202020204" pitchFamily="34" charset="0"/>
            </a:endParaRPr>
          </a:p>
          <a:p>
            <a:pPr marL="171450" lvl="0" indent="-171450">
              <a:spcAft>
                <a:spcPts val="600"/>
              </a:spcAft>
              <a:buClr>
                <a:srgbClr val="000000"/>
              </a:buClr>
              <a:buSzPts val="1100"/>
              <a:buFont typeface="Wingdings" panose="05000000000000000000" pitchFamily="2" charset="2"/>
              <a:buChar char="Ø"/>
              <a:tabLst>
                <a:tab pos="455930" algn="l"/>
                <a:tab pos="457200" algn="l"/>
              </a:tabLst>
            </a:pPr>
            <a:r>
              <a:rPr lang="de-DE"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a:t>
            </a: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5 (1) Социального кодекса VIII предоставляет право «выбирать между объектами и формами помощи» разных провайдеров и выражать пожелания относительно «формы помощи» (если это не влечет за собой непропорциональные расходы).</a:t>
            </a:r>
            <a:endParaRPr lang="de-DE" sz="1200" u="none" strike="noStrike" spc="0" dirty="0">
              <a:solidFill>
                <a:srgbClr val="373F4D"/>
              </a:solidFill>
              <a:effectLst/>
              <a:latin typeface="Arial" panose="020B0604020202020204" pitchFamily="34" charset="0"/>
              <a:ea typeface="Arial" panose="020B0604020202020204" pitchFamily="34" charset="0"/>
              <a:cs typeface="Arial" panose="020B0604020202020204" pitchFamily="34" charset="0"/>
            </a:endParaRPr>
          </a:p>
          <a:p>
            <a:pPr marL="171450" lvl="0" indent="-171450">
              <a:spcAft>
                <a:spcPts val="600"/>
              </a:spcAft>
              <a:buClr>
                <a:srgbClr val="000000"/>
              </a:buClr>
              <a:buSzPts val="1100"/>
              <a:buFont typeface="Wingdings" panose="05000000000000000000" pitchFamily="2" charset="2"/>
              <a:buChar char="Ø"/>
              <a:tabLst>
                <a:tab pos="455930" algn="l"/>
                <a:tab pos="457200" algn="l"/>
              </a:tabLst>
            </a:pPr>
            <a:r>
              <a:rPr lang="de-DE"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a:t>
            </a: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8 книги VIII Социального кодекса: «Дети и подростки должны участвовать во всех решениях, касающихся государственного благополучия молодежи. Необходимо учитывать этап их развития, а также их растущую способность действовать самостоятельно и ответственно». Это должно быть сделано «в форме, которая является для них понятной, доходчивой и воспринимаемой».</a:t>
            </a:r>
            <a:endParaRPr lang="de-DE" sz="1200" u="none" strike="noStrike" spc="0" dirty="0">
              <a:solidFill>
                <a:srgbClr val="373F4D"/>
              </a:solidFill>
              <a:effectLst/>
              <a:latin typeface="Arial" panose="020B0604020202020204" pitchFamily="34" charset="0"/>
              <a:ea typeface="Arial" panose="020B0604020202020204" pitchFamily="34" charset="0"/>
              <a:cs typeface="Arial" panose="020B0604020202020204" pitchFamily="34" charset="0"/>
            </a:endParaRPr>
          </a:p>
          <a:p>
            <a:pPr marL="171450" lvl="0" indent="-171450">
              <a:spcAft>
                <a:spcPts val="600"/>
              </a:spcAft>
              <a:buClr>
                <a:srgbClr val="000000"/>
              </a:buClr>
              <a:buSzPts val="1100"/>
              <a:buFont typeface="Wingdings" panose="05000000000000000000" pitchFamily="2" charset="2"/>
              <a:buChar char="Ø"/>
              <a:tabLst>
                <a:tab pos="455930" algn="l"/>
                <a:tab pos="457200" algn="l"/>
              </a:tabLst>
            </a:pPr>
            <a:r>
              <a:rPr lang="de-DE"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a:t>
            </a: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8a (1) Книги VIII Социального кодекса (Социального кодекса VIII) устанавливает полномочия по защите в случае возникновения риска для благополучия ребенка.</a:t>
            </a:r>
            <a:r>
              <a:rPr lang="de-DE"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a:t>
            </a: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Если благополучие ребенка или подростка находится под угрозой, в процесс должны быть включены законные опекуны, а также сам ребенок или подросток.</a:t>
            </a:r>
            <a:r>
              <a:rPr lang="de-DE"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a:t>
            </a: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Ребенок или подросток может быть включен в оценку риска, если это не ставит под угрозу эффективную защиту ребенка или подростка.</a:t>
            </a:r>
            <a:endParaRPr lang="de-DE" sz="1200" dirty="0">
              <a:solidFill>
                <a:srgbClr val="373F4D"/>
              </a:solidFill>
              <a:effectLst/>
              <a:latin typeface="Calibri" panose="020F0502020204030204" pitchFamily="34" charset="0"/>
              <a:ea typeface="Calibri" panose="020F0502020204030204" pitchFamily="34" charset="0"/>
            </a:endParaRPr>
          </a:p>
          <a:p>
            <a:pPr marL="171450" lvl="0" indent="-171450">
              <a:spcAft>
                <a:spcPts val="600"/>
              </a:spcAft>
              <a:buClr>
                <a:srgbClr val="000000"/>
              </a:buClr>
              <a:buSzPts val="1100"/>
              <a:buFont typeface="Wingdings" panose="05000000000000000000" pitchFamily="2" charset="2"/>
              <a:buChar char="Ø"/>
              <a:tabLst>
                <a:tab pos="455930" algn="l"/>
                <a:tab pos="457200" algn="l"/>
              </a:tabLst>
            </a:pP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9a Подростки могут обратиться к негосударственным, непрофессиональным </a:t>
            </a: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омбудсменам «за консультацией, посредничеством и разъяснением конфликтов в связи с задачами по обеспечению помощи детям и подросткам». </a:t>
            </a:r>
            <a:endParaRPr lang="de-DE"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endParaRPr>
          </a:p>
          <a:p>
            <a:pPr marL="171450" lvl="0" indent="-171450">
              <a:spcAft>
                <a:spcPts val="600"/>
              </a:spcAft>
              <a:buClr>
                <a:srgbClr val="000000"/>
              </a:buClr>
              <a:buSzPts val="1100"/>
              <a:buFont typeface="Wingdings" panose="05000000000000000000" pitchFamily="2" charset="2"/>
              <a:buChar char="Ø"/>
              <a:tabLst>
                <a:tab pos="455930" algn="l"/>
                <a:tab pos="457200" algn="l"/>
              </a:tabLst>
            </a:pPr>
            <a:r>
              <a:rPr lang="de-DE"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a:t>
            </a: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42 (1) № 1 Книги VIII Социального кодекса (Социального кодекса VIII) предоставляет детям и молодым людям безусловное право</a:t>
            </a:r>
            <a:r>
              <a:rPr lang="ru-RU" sz="1200" dirty="0">
                <a:solidFill>
                  <a:srgbClr val="373F4D"/>
                </a:solidFill>
                <a:effectLst/>
                <a:latin typeface="Calibri" panose="020F0502020204030204" pitchFamily="34" charset="0"/>
                <a:ea typeface="Calibri" panose="020F0502020204030204" pitchFamily="34" charset="0"/>
              </a:rPr>
              <a:t> </a:t>
            </a: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быть взятым под опеку, если они об этом попросят.</a:t>
            </a:r>
            <a:endParaRPr lang="ru-RU" dirty="0">
              <a:solidFill>
                <a:srgbClr val="373F4D"/>
              </a:solidFill>
              <a:latin typeface="Calibri" panose="020F0502020204030204" pitchFamily="34" charset="0"/>
              <a:ea typeface="Calibri" panose="020F0502020204030204" pitchFamily="34" charset="0"/>
            </a:endParaRPr>
          </a:p>
          <a:p>
            <a:pPr lvl="0">
              <a:spcAft>
                <a:spcPts val="600"/>
              </a:spcAft>
              <a:buClr>
                <a:srgbClr val="000000"/>
              </a:buClr>
              <a:buSzPts val="1100"/>
              <a:tabLst>
                <a:tab pos="455930" algn="l"/>
                <a:tab pos="457200" algn="l"/>
              </a:tabLst>
            </a:pPr>
            <a:r>
              <a:rPr lang="ru-RU" sz="1200" b="1"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2. Права </a:t>
            </a:r>
            <a:r>
              <a:rPr lang="ru-RU" sz="1200" b="1" u="none" strike="noStrike" spc="0" dirty="0" err="1">
                <a:solidFill>
                  <a:srgbClr val="373F4D"/>
                </a:solidFill>
                <a:effectLst/>
                <a:latin typeface="Calibri" panose="020F0502020204030204" pitchFamily="34" charset="0"/>
                <a:ea typeface="Calibri" panose="020F0502020204030204" pitchFamily="34" charset="0"/>
                <a:cs typeface="Calibri" panose="020F0502020204030204" pitchFamily="34" charset="0"/>
              </a:rPr>
              <a:t>партиципации</a:t>
            </a:r>
            <a:r>
              <a:rPr lang="ru-RU" sz="1200" b="1"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при разработке помощи в учреждениях помощи детям и подросткам</a:t>
            </a:r>
            <a:endParaRPr lang="de-DE"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endParaRPr>
          </a:p>
          <a:p>
            <a:pPr marL="171450" lvl="0" indent="-171450">
              <a:spcAft>
                <a:spcPts val="600"/>
              </a:spcAft>
              <a:buClr>
                <a:srgbClr val="000000"/>
              </a:buClr>
              <a:buSzPts val="1100"/>
              <a:buFont typeface="Wingdings" panose="05000000000000000000" pitchFamily="2" charset="2"/>
              <a:buChar char="Ø"/>
              <a:tabLst>
                <a:tab pos="455930" algn="l"/>
                <a:tab pos="457200" algn="l"/>
              </a:tabLst>
            </a:pPr>
            <a:r>
              <a:rPr lang="de-DE"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a:t>
            </a: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4a (1) Книги VIII Социального кодекса: лица, имеющие право на получение помощи и получающие помощь могут</a:t>
            </a:r>
            <a:r>
              <a:rPr lang="ru-RU" sz="1200" u="none" strike="noStrike" spc="0" dirty="0">
                <a:solidFill>
                  <a:srgbClr val="373F4D"/>
                </a:solidFill>
                <a:effectLst/>
                <a:latin typeface="Arial" panose="020B0604020202020204" pitchFamily="34" charset="0"/>
                <a:ea typeface="Arial" panose="020B0604020202020204" pitchFamily="34" charset="0"/>
                <a:cs typeface="Arial" panose="020B0604020202020204" pitchFamily="34" charset="0"/>
              </a:rPr>
              <a:t> </a:t>
            </a: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создавать </a:t>
            </a:r>
            <a:r>
              <a:rPr lang="ru-RU" sz="1200" u="none" strike="noStrike" spc="0" dirty="0" err="1">
                <a:solidFill>
                  <a:srgbClr val="373F4D"/>
                </a:solidFill>
                <a:effectLst/>
                <a:latin typeface="Calibri" panose="020F0502020204030204" pitchFamily="34" charset="0"/>
                <a:ea typeface="Calibri" panose="020F0502020204030204" pitchFamily="34" charset="0"/>
                <a:cs typeface="Calibri" panose="020F0502020204030204" pitchFamily="34" charset="0"/>
              </a:rPr>
              <a:t>самоорганизованные</a:t>
            </a: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ассоциации с целью поддержки и сопровождения адресатов помощи детям и подросткам.</a:t>
            </a:r>
            <a:endParaRPr lang="de-DE" sz="1200" u="none" strike="noStrike" spc="0" dirty="0">
              <a:solidFill>
                <a:srgbClr val="373F4D"/>
              </a:solidFill>
              <a:effectLst/>
              <a:latin typeface="Arial" panose="020B0604020202020204" pitchFamily="34" charset="0"/>
              <a:ea typeface="Arial" panose="020B0604020202020204" pitchFamily="34" charset="0"/>
              <a:cs typeface="Arial" panose="020B0604020202020204" pitchFamily="34" charset="0"/>
            </a:endParaRPr>
          </a:p>
          <a:p>
            <a:pPr marL="171450" lvl="0" indent="-171450">
              <a:spcAft>
                <a:spcPts val="600"/>
              </a:spcAft>
              <a:buClr>
                <a:srgbClr val="000000"/>
              </a:buClr>
              <a:buSzPts val="1100"/>
              <a:buFont typeface="Wingdings" panose="05000000000000000000" pitchFamily="2" charset="2"/>
              <a:buChar char="Ø"/>
              <a:tabLst>
                <a:tab pos="455930" algn="l"/>
                <a:tab pos="457200" algn="l"/>
              </a:tabLst>
            </a:pP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В § 9 № 2 указано, что при разработке форм помощи и их реализации</a:t>
            </a:r>
            <a:r>
              <a:rPr lang="de-DE" dirty="0">
                <a:solidFill>
                  <a:srgbClr val="373F4D"/>
                </a:solidFill>
                <a:latin typeface="Arial" panose="020B0604020202020204" pitchFamily="34" charset="0"/>
                <a:ea typeface="Calibri" panose="020F0502020204030204" pitchFamily="34" charset="0"/>
                <a:cs typeface="Arial" panose="020B0604020202020204" pitchFamily="34" charset="0"/>
              </a:rPr>
              <a:t> </a:t>
            </a: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необходимо учитывать «растущую способность и потребность ребенка или подростка действовать самостоятельно и ответственно».</a:t>
            </a:r>
            <a:endParaRPr lang="de-DE" sz="1200" dirty="0">
              <a:solidFill>
                <a:srgbClr val="373F4D"/>
              </a:solidFill>
              <a:effectLst/>
              <a:latin typeface="Calibri" panose="020F0502020204030204" pitchFamily="34" charset="0"/>
              <a:ea typeface="Calibri" panose="020F0502020204030204" pitchFamily="34" charset="0"/>
            </a:endParaRPr>
          </a:p>
          <a:p>
            <a:pPr marL="171450" lvl="0" indent="-171450">
              <a:spcAft>
                <a:spcPts val="600"/>
              </a:spcAft>
              <a:buClr>
                <a:srgbClr val="000000"/>
              </a:buClr>
              <a:buSzPts val="1100"/>
              <a:buFont typeface="Wingdings" panose="05000000000000000000" pitchFamily="2" charset="2"/>
              <a:buChar char="Ø"/>
              <a:tabLst>
                <a:tab pos="468630" algn="l"/>
                <a:tab pos="469900" algn="l"/>
              </a:tabLst>
            </a:pP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11 Социального кодекса VIII: Помощь по работе с молодежью должны </a:t>
            </a: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разрабатываться и проектироваться совместно с детьми и молодыми людьми.</a:t>
            </a:r>
            <a:endParaRPr lang="de-DE" sz="1200" dirty="0">
              <a:solidFill>
                <a:srgbClr val="373F4D"/>
              </a:solidFill>
              <a:effectLst/>
              <a:latin typeface="Calibri" panose="020F0502020204030204" pitchFamily="34" charset="0"/>
              <a:ea typeface="Calibri" panose="020F0502020204030204" pitchFamily="34" charset="0"/>
            </a:endParaRPr>
          </a:p>
          <a:p>
            <a:pPr marL="171450" lvl="0" indent="-171450">
              <a:spcAft>
                <a:spcPts val="600"/>
              </a:spcAft>
              <a:buClr>
                <a:srgbClr val="000000"/>
              </a:buClr>
              <a:buSzPts val="1100"/>
              <a:buFont typeface="Wingdings" panose="05000000000000000000" pitchFamily="2" charset="2"/>
              <a:buChar char="Ø"/>
              <a:tabLst>
                <a:tab pos="468630" algn="l"/>
                <a:tab pos="469900" algn="l"/>
              </a:tabLst>
            </a:pP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12 абз. 2 Социального кодекса VIII: «В молодежных объединениях и молодежных группах подростки организуются самостоятельно, формируют их коллективно и разделяют ответственность за них». </a:t>
            </a:r>
            <a:endParaRPr lang="de-DE" sz="1200" u="none" strike="noStrike" spc="0" dirty="0">
              <a:solidFill>
                <a:srgbClr val="373F4D"/>
              </a:solidFill>
              <a:effectLst/>
              <a:latin typeface="Arial" panose="020B0604020202020204" pitchFamily="34" charset="0"/>
              <a:ea typeface="Arial" panose="020B0604020202020204" pitchFamily="34" charset="0"/>
              <a:cs typeface="Arial" panose="020B0604020202020204" pitchFamily="34" charset="0"/>
            </a:endParaRPr>
          </a:p>
          <a:p>
            <a:pPr marL="171450" lvl="0" indent="-171450">
              <a:spcAft>
                <a:spcPts val="600"/>
              </a:spcAft>
              <a:buClr>
                <a:srgbClr val="000000"/>
              </a:buClr>
              <a:buSzPts val="1100"/>
              <a:buFont typeface="Wingdings" panose="05000000000000000000" pitchFamily="2" charset="2"/>
              <a:buChar char="Ø"/>
              <a:tabLst>
                <a:tab pos="468630" algn="l"/>
                <a:tab pos="469900" algn="l"/>
              </a:tabLst>
            </a:pPr>
            <a:r>
              <a:rPr lang="de-DE"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a:t>
            </a: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36 Книги VIII Социального кодекса предоставляет право на участие в проектировании воспитательной</a:t>
            </a:r>
            <a:r>
              <a:rPr lang="ru-RU" sz="1200" u="none" strike="noStrike" spc="0" dirty="0">
                <a:solidFill>
                  <a:srgbClr val="373F4D"/>
                </a:solidFill>
                <a:effectLst/>
                <a:latin typeface="Arial" panose="020B0604020202020204" pitchFamily="34" charset="0"/>
                <a:ea typeface="Arial" panose="020B0604020202020204" pitchFamily="34" charset="0"/>
                <a:cs typeface="Arial" panose="020B0604020202020204" pitchFamily="34" charset="0"/>
              </a:rPr>
              <a:t> </a:t>
            </a: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помощи (план помощи), то есть, «определении потребности, вида помощи, которая должна быть предоставлена, а также необходимых действий».</a:t>
            </a:r>
            <a:endParaRPr lang="de-DE" sz="1200" u="none" strike="noStrike" spc="0" dirty="0">
              <a:solidFill>
                <a:srgbClr val="373F4D"/>
              </a:solidFill>
              <a:effectLst/>
              <a:latin typeface="Arial" panose="020B0604020202020204" pitchFamily="34" charset="0"/>
              <a:ea typeface="Arial" panose="020B0604020202020204" pitchFamily="34" charset="0"/>
              <a:cs typeface="Arial" panose="020B0604020202020204" pitchFamily="34" charset="0"/>
            </a:endParaRPr>
          </a:p>
          <a:p>
            <a:pPr marL="171450" lvl="0" indent="-171450">
              <a:spcAft>
                <a:spcPts val="600"/>
              </a:spcAft>
              <a:buClr>
                <a:srgbClr val="000000"/>
              </a:buClr>
              <a:buSzPts val="1100"/>
              <a:buFont typeface="Wingdings" panose="05000000000000000000" pitchFamily="2" charset="2"/>
              <a:buChar char="Ø"/>
              <a:tabLst>
                <a:tab pos="468630" algn="l"/>
                <a:tab pos="469900" algn="l"/>
              </a:tabLst>
            </a:pPr>
            <a:r>
              <a:rPr lang="de-DE"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a:t>
            </a: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45 Книги VIII Социального кодекса (Социального кодекса VIII) требует, чтобы для получения лицензии на функционирование учреждений дневного присмотра за детьми</a:t>
            </a:r>
            <a:r>
              <a:rPr lang="de-DE" dirty="0">
                <a:solidFill>
                  <a:srgbClr val="373F4D"/>
                </a:solidFill>
                <a:latin typeface="Arial" panose="020B0604020202020204" pitchFamily="34" charset="0"/>
                <a:ea typeface="Calibri" panose="020F0502020204030204" pitchFamily="34" charset="0"/>
                <a:cs typeface="Arial" panose="020B0604020202020204" pitchFamily="34" charset="0"/>
              </a:rPr>
              <a:t> </a:t>
            </a: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и образовательных учреждений интернатного типа для обеспечения прав детей и несовершеннолетних, находящихся в данном учреждении, применялись соответствующие процедуры </a:t>
            </a:r>
            <a:r>
              <a:rPr lang="ru-RU" sz="1200" dirty="0" err="1">
                <a:solidFill>
                  <a:srgbClr val="373F4D"/>
                </a:solidFill>
                <a:effectLst/>
                <a:latin typeface="Calibri" panose="020F0502020204030204" pitchFamily="34" charset="0"/>
                <a:ea typeface="Calibri" panose="020F0502020204030204" pitchFamily="34" charset="0"/>
                <a:cs typeface="Calibri" panose="020F0502020204030204" pitchFamily="34" charset="0"/>
              </a:rPr>
              <a:t>самопредставительства</a:t>
            </a: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и участия, а также возможность подачи жалоб по личным вопросам как в учреждении, так и за его пределами.</a:t>
            </a:r>
            <a:endParaRPr lang="de-DE" sz="1200" dirty="0">
              <a:solidFill>
                <a:srgbClr val="373F4D"/>
              </a:solidFill>
              <a:effectLst/>
              <a:latin typeface="Calibri" panose="020F0502020204030204" pitchFamily="34" charset="0"/>
              <a:ea typeface="Calibri" panose="020F0502020204030204" pitchFamily="34" charset="0"/>
            </a:endParaRPr>
          </a:p>
          <a:p>
            <a:pPr lvl="0">
              <a:spcAft>
                <a:spcPts val="600"/>
              </a:spcAft>
              <a:buClr>
                <a:srgbClr val="000000"/>
              </a:buClr>
              <a:buSzPts val="1200"/>
              <a:tabLst>
                <a:tab pos="227330" algn="l"/>
              </a:tabLst>
            </a:pPr>
            <a:r>
              <a:rPr lang="de-DE" sz="1200" b="1"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3</a:t>
            </a:r>
            <a:r>
              <a:rPr lang="ru-RU" sz="1200" b="1"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Права на </a:t>
            </a:r>
            <a:r>
              <a:rPr lang="ru-RU" sz="1200" b="1" u="none" strike="noStrike" spc="0" dirty="0" err="1">
                <a:solidFill>
                  <a:srgbClr val="373F4D"/>
                </a:solidFill>
                <a:effectLst/>
                <a:latin typeface="Calibri" panose="020F0502020204030204" pitchFamily="34" charset="0"/>
                <a:ea typeface="Calibri" panose="020F0502020204030204" pitchFamily="34" charset="0"/>
                <a:cs typeface="Calibri" panose="020F0502020204030204" pitchFamily="34" charset="0"/>
              </a:rPr>
              <a:t>партиципацию</a:t>
            </a:r>
            <a:r>
              <a:rPr lang="ru-RU" sz="1200" b="1"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при формировании помощи детям и подросткам в сообществе</a:t>
            </a:r>
            <a:endParaRPr lang="de-DE"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endParaRPr>
          </a:p>
          <a:p>
            <a:pPr marL="171450" lvl="0" indent="-171450">
              <a:spcAft>
                <a:spcPts val="600"/>
              </a:spcAft>
              <a:buClr>
                <a:srgbClr val="000000"/>
              </a:buClr>
              <a:buSzPts val="1100"/>
              <a:buFont typeface="Wingdings" panose="05000000000000000000" pitchFamily="2" charset="2"/>
              <a:buChar char="Ø"/>
              <a:tabLst>
                <a:tab pos="468630" algn="l"/>
                <a:tab pos="469900" algn="l"/>
              </a:tabLst>
            </a:pPr>
            <a:r>
              <a:rPr lang="de-DE"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a:t>
            </a: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4a </a:t>
            </a:r>
            <a:r>
              <a:rPr lang="de-DE" dirty="0">
                <a:solidFill>
                  <a:srgbClr val="373F4D"/>
                </a:solidFill>
                <a:latin typeface="Calibri" panose="020F0502020204030204" pitchFamily="34" charset="0"/>
                <a:ea typeface="Calibri" panose="020F0502020204030204" pitchFamily="34" charset="0"/>
                <a:cs typeface="Calibri" panose="020F0502020204030204" pitchFamily="34" charset="0"/>
              </a:rPr>
              <a:t>(1)</a:t>
            </a: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Книги VIII Социального кодекса требует от государственной службы помощи молодежи</a:t>
            </a:r>
            <a:r>
              <a:rPr lang="de-DE" dirty="0">
                <a:solidFill>
                  <a:srgbClr val="373F4D"/>
                </a:solidFill>
                <a:latin typeface="Arial" panose="020B0604020202020204" pitchFamily="34" charset="0"/>
                <a:ea typeface="Calibri" panose="020F0502020204030204" pitchFamily="34" charset="0"/>
                <a:cs typeface="Arial" panose="020B0604020202020204" pitchFamily="34" charset="0"/>
              </a:rPr>
              <a:t> </a:t>
            </a: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содействовать </a:t>
            </a:r>
            <a:r>
              <a:rPr lang="ru-RU" sz="1200" dirty="0" err="1">
                <a:solidFill>
                  <a:srgbClr val="373F4D"/>
                </a:solidFill>
                <a:effectLst/>
                <a:latin typeface="Calibri" panose="020F0502020204030204" pitchFamily="34" charset="0"/>
                <a:ea typeface="Calibri" panose="020F0502020204030204" pitchFamily="34" charset="0"/>
                <a:cs typeface="Calibri" panose="020F0502020204030204" pitchFamily="34" charset="0"/>
              </a:rPr>
              <a:t>самоорганизованным</a:t>
            </a: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объединениям и сотрудничать с ними, включая их участие в рабочих группах в соответствии с § 78 Социального кодекса VIII.</a:t>
            </a:r>
            <a:endParaRPr lang="de-DE" sz="1200" dirty="0">
              <a:solidFill>
                <a:srgbClr val="373F4D"/>
              </a:solidFill>
              <a:effectLst/>
              <a:latin typeface="Calibri" panose="020F0502020204030204" pitchFamily="34" charset="0"/>
              <a:ea typeface="Calibri" panose="020F0502020204030204" pitchFamily="34" charset="0"/>
            </a:endParaRPr>
          </a:p>
          <a:p>
            <a:pPr marL="171450" lvl="0" indent="-171450">
              <a:spcAft>
                <a:spcPts val="600"/>
              </a:spcAft>
              <a:buClr>
                <a:srgbClr val="000000"/>
              </a:buClr>
              <a:buSzPts val="1100"/>
              <a:buFont typeface="Wingdings" panose="05000000000000000000" pitchFamily="2" charset="2"/>
              <a:buChar char="Ø"/>
              <a:tabLst>
                <a:tab pos="468630" algn="l"/>
                <a:tab pos="469900" algn="l"/>
              </a:tabLst>
            </a:pP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12 Социального кодекса VIII: Молодежные объединения транслируют интересы и заботы подростков</a:t>
            </a:r>
            <a:r>
              <a:rPr lang="ru-RU" dirty="0">
                <a:solidFill>
                  <a:srgbClr val="373F4D"/>
                </a:solidFill>
                <a:latin typeface="Arial" panose="020B0604020202020204" pitchFamily="34" charset="0"/>
                <a:ea typeface="Calibri" panose="020F0502020204030204" pitchFamily="34" charset="0"/>
                <a:cs typeface="Arial" panose="020B0604020202020204" pitchFamily="34" charset="0"/>
              </a:rPr>
              <a:t> </a:t>
            </a: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и представляют их перед обществом.</a:t>
            </a:r>
            <a:endParaRPr lang="de-DE" sz="1200" dirty="0">
              <a:solidFill>
                <a:srgbClr val="373F4D"/>
              </a:solidFill>
              <a:effectLst/>
              <a:latin typeface="Calibri" panose="020F0502020204030204" pitchFamily="34" charset="0"/>
              <a:ea typeface="Calibri" panose="020F0502020204030204" pitchFamily="34" charset="0"/>
            </a:endParaRPr>
          </a:p>
          <a:p>
            <a:pPr marL="171450" lvl="0" indent="-171450">
              <a:spcAft>
                <a:spcPts val="600"/>
              </a:spcAft>
              <a:buClr>
                <a:srgbClr val="000000"/>
              </a:buClr>
              <a:buSzPts val="1100"/>
              <a:buFont typeface="Wingdings" panose="05000000000000000000" pitchFamily="2" charset="2"/>
              <a:buChar char="Ø"/>
              <a:tabLst>
                <a:tab pos="468630" algn="l"/>
                <a:tab pos="469900" algn="l"/>
              </a:tabLst>
            </a:pPr>
            <a:r>
              <a:rPr lang="de-DE"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a:t>
            </a: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71 (1) Книги VIII Социального кодекса предусматривает, что предложения, внесенные молодежными объединениями в</a:t>
            </a:r>
            <a:r>
              <a:rPr lang="ru-RU" sz="1200" u="none" strike="noStrike" spc="0" dirty="0">
                <a:solidFill>
                  <a:srgbClr val="373F4D"/>
                </a:solidFill>
                <a:effectLst/>
                <a:latin typeface="Arial" panose="020B0604020202020204" pitchFamily="34" charset="0"/>
                <a:ea typeface="Arial" panose="020B0604020202020204" pitchFamily="34" charset="0"/>
                <a:cs typeface="Arial" panose="020B0604020202020204" pitchFamily="34" charset="0"/>
              </a:rPr>
              <a:t> </a:t>
            </a: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Комитет по делам молодежи должны быть «должным образом приняты во внимание».</a:t>
            </a:r>
            <a:endParaRPr lang="de-DE" sz="1200" u="none" strike="noStrike" spc="0" dirty="0">
              <a:solidFill>
                <a:srgbClr val="373F4D"/>
              </a:solidFill>
              <a:effectLst/>
              <a:latin typeface="Arial" panose="020B0604020202020204" pitchFamily="34" charset="0"/>
              <a:ea typeface="Arial" panose="020B0604020202020204" pitchFamily="34" charset="0"/>
              <a:cs typeface="Arial" panose="020B0604020202020204" pitchFamily="34" charset="0"/>
            </a:endParaRPr>
          </a:p>
          <a:p>
            <a:pPr marL="171450" lvl="0" indent="-171450">
              <a:spcAft>
                <a:spcPts val="600"/>
              </a:spcAft>
              <a:buClr>
                <a:srgbClr val="000000"/>
              </a:buClr>
              <a:buSzPts val="1100"/>
              <a:buFont typeface="Wingdings" panose="05000000000000000000" pitchFamily="2" charset="2"/>
              <a:buChar char="Ø"/>
              <a:tabLst>
                <a:tab pos="468630" algn="l"/>
                <a:tab pos="469900" algn="l"/>
              </a:tabLst>
            </a:pPr>
            <a:r>
              <a:rPr lang="de-DE"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a:t>
            </a: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80 (1) № 2 Книги восьмой Социального кодекса гласит, что государственные учреждения при</a:t>
            </a:r>
            <a:endParaRPr lang="de-DE" sz="1200" u="none" strike="noStrike" spc="0" dirty="0">
              <a:solidFill>
                <a:srgbClr val="373F4D"/>
              </a:solidFill>
              <a:effectLst/>
              <a:latin typeface="Arial" panose="020B0604020202020204" pitchFamily="34" charset="0"/>
              <a:ea typeface="Arial" panose="020B0604020202020204" pitchFamily="34" charset="0"/>
              <a:cs typeface="Arial" panose="020B0604020202020204" pitchFamily="34" charset="0"/>
            </a:endParaRPr>
          </a:p>
          <a:p>
            <a:pPr marL="171450" indent="-171450">
              <a:spcAft>
                <a:spcPts val="600"/>
              </a:spcAft>
              <a:buFont typeface="Wingdings" panose="05000000000000000000" pitchFamily="2" charset="2"/>
              <a:buChar char="Ø"/>
            </a:pP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планировании помощи подросткам «должны определять потребности с учетом пожеланий, нужд и интересов подростков и субъектов опекунства (...)».</a:t>
            </a:r>
            <a:endParaRPr lang="de-DE" sz="1200" dirty="0">
              <a:solidFill>
                <a:srgbClr val="373F4D"/>
              </a:solidFill>
              <a:effectLst/>
              <a:latin typeface="Calibri" panose="020F0502020204030204" pitchFamily="34" charset="0"/>
              <a:ea typeface="Calibri" panose="020F0502020204030204" pitchFamily="34" charset="0"/>
            </a:endParaRPr>
          </a:p>
          <a:p>
            <a:br>
              <a:rPr lang="ru-RU" sz="1200" dirty="0">
                <a:effectLst/>
                <a:latin typeface="Calibri" panose="020F0502020204030204" pitchFamily="34" charset="0"/>
                <a:ea typeface="Calibri" panose="020F0502020204030204" pitchFamily="34" charset="0"/>
              </a:rPr>
            </a:br>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88</a:t>
            </a:fld>
            <a:endParaRPr lang="de-DE"/>
          </a:p>
        </p:txBody>
      </p:sp>
    </p:spTree>
    <p:extLst>
      <p:ext uri="{BB962C8B-B14F-4D97-AF65-F5344CB8AC3E}">
        <p14:creationId xmlns:p14="http://schemas.microsoft.com/office/powerpoint/2010/main" val="19281940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0900643"/>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Институт омбудсмена в сфере помощи детям и подросткам означает независимое информирование, консультирование и посредничество в конфликтах детей, подростков или родителей с государственными или негосударственными провайдерами помощи детям и подросткам. Деятельность омбудсмена является формой уравновешивания власти в сильно асимметричной структуре помощи детям и подросткам, особенно в конфликтных ситуациях. Это включает в себя предоставление независимой консультации структурно менее сильной стороне и, при необходимости, поддержку в разрешении конфликта с государственным и/или негосударственным провайдерами помощи молодежи. Помимо индивидуального консультирования, консультации омбудсмена также включают в себя (профессиональное) политическое лоббирование ориентированного на потребности и адресата помощи детям и подросткам и социальной политики, которая создает «позитивные условия жизни для подростков и их семей» (§ 1, абз. 3, предложение 5 Социального кодекса VIII). Главной особенностью институтов омбудсмена является то, что они работают независимо и не связаны инструкциями.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Будучи относительно молодым понятием в сфере помощи детям и подросткам, институт омбудсмена получает все более широкое профессиональное признание. Он развивался как необходимый вклад в обеспечение прав подростков и их семей в контексте помощи в воспитании.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Это понятие приобретает все большее профессиональное значение, особенно в связи с сообщениями субъектов получения помощи о необоснованном осуществлении власти над ними. Кроме того, государственные дебаты в контексте обзора круглых столов «Воспитание в доме для несовершеннолетних в 1950-х и 1960-х годах» (2010) и «Сексуальное насилие над зависимыми детьми в частных и государственных учреждениях и в семьях» (2011) придали теме значительную политическую актуальность, что затем нашло отражение и в принятии Федерального закона о защите детей (2012).</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Офисы омбудсменов развивались и распространялись в основном благодаря инициативам на уровне земель. Вопрос о том, как сделать поддержку омбудсмена доступной для всех получателей помощи и лиц, имеющих право на её получение, придать ей хорошее качество и распространить на всю страну, остается открытым. Есть признаки того, что федеральные земли будут юридически обязаны обеспечить в зависимости от потребности создание в своих землях офисов омбудсменов.</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Вопрос о том, как будут развиваться офисы омбудсменов относительно других сфер помощи, помимо помощи в воспитания, в настоящее время также остается открытым.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Начиная с 2021 года помощь омбудсмена закреплена в Социальном кодексе VIII. Раздел 9a гласит: «Земли должны обеспечить возможность подросткам и их семьям обратиться в офис омбудсмена за консультацией, посредничеством и разъяснением конфликтов в связи с задачами помощи детям и подросткам согласно разделу 2 и их выполнением государственными и негосударственными органами по защите молодежи». Офисы омбудсмена, созданные для этой цели в соответствии с потребностями подростков и их семей, работают самостоятельно и не связаны профессиональными инструкциями. Раздел 17 (1) - (2a) Книги I применяется </a:t>
            </a:r>
            <a:r>
              <a:rPr lang="ru-RU" sz="1100" dirty="0" err="1">
                <a:latin typeface="Open Sans" panose="020B0606030504020204" pitchFamily="34" charset="0"/>
                <a:ea typeface="Open Sans" panose="020B0606030504020204" pitchFamily="34" charset="0"/>
                <a:cs typeface="Open Sans" panose="020B0606030504020204" pitchFamily="34" charset="0"/>
              </a:rPr>
              <a:t>mutatis</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mutandis</a:t>
            </a:r>
            <a:r>
              <a:rPr lang="ru-RU" sz="1100" dirty="0">
                <a:latin typeface="Open Sans" panose="020B0606030504020204" pitchFamily="34" charset="0"/>
                <a:ea typeface="Open Sans" panose="020B0606030504020204" pitchFamily="34" charset="0"/>
                <a:cs typeface="Open Sans" panose="020B0606030504020204" pitchFamily="34" charset="0"/>
              </a:rPr>
              <a:t> к консультированию, посредничеству и разрешению конфликтов, осуществляемым офисами омбудсмена. Дальнейшие детали регулируются земельным законодательством».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Forum Erziehungshilfen 1/2020: </a:t>
            </a:r>
            <a:r>
              <a:rPr lang="de-DE" sz="1100" dirty="0" err="1">
                <a:latin typeface="Open Sans" panose="020B0606030504020204" pitchFamily="34" charset="0"/>
                <a:ea typeface="Open Sans" panose="020B0606030504020204" pitchFamily="34" charset="0"/>
                <a:cs typeface="Open Sans" panose="020B0606030504020204" pitchFamily="34" charset="0"/>
              </a:rPr>
              <a:t>Ombudschaft</a:t>
            </a:r>
            <a:r>
              <a:rPr lang="de-DE" sz="1100" dirty="0">
                <a:latin typeface="Open Sans" panose="020B0606030504020204" pitchFamily="34" charset="0"/>
                <a:ea typeface="Open Sans" panose="020B0606030504020204" pitchFamily="34" charset="0"/>
                <a:cs typeface="Open Sans" panose="020B0606030504020204" pitchFamily="34" charset="0"/>
              </a:rPr>
              <a:t> in der Kinder- und Jugendhilfe.</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Rosenbauer, Nicole/</a:t>
            </a:r>
            <a:r>
              <a:rPr lang="de-DE" sz="1100" dirty="0" err="1">
                <a:latin typeface="Open Sans" panose="020B0606030504020204" pitchFamily="34" charset="0"/>
                <a:ea typeface="Open Sans" panose="020B0606030504020204" pitchFamily="34" charset="0"/>
                <a:cs typeface="Open Sans" panose="020B0606030504020204" pitchFamily="34" charset="0"/>
              </a:rPr>
              <a:t>Schruth</a:t>
            </a:r>
            <a:r>
              <a:rPr lang="de-DE" sz="1100" dirty="0">
                <a:latin typeface="Open Sans" panose="020B0606030504020204" pitchFamily="34" charset="0"/>
                <a:ea typeface="Open Sans" panose="020B0606030504020204" pitchFamily="34" charset="0"/>
                <a:cs typeface="Open Sans" panose="020B0606030504020204" pitchFamily="34" charset="0"/>
              </a:rPr>
              <a:t>, Peter (2019): </a:t>
            </a:r>
            <a:r>
              <a:rPr lang="de-DE" sz="1100" dirty="0" err="1">
                <a:latin typeface="Open Sans" panose="020B0606030504020204" pitchFamily="34" charset="0"/>
                <a:ea typeface="Open Sans" panose="020B0606030504020204" pitchFamily="34" charset="0"/>
                <a:cs typeface="Open Sans" panose="020B0606030504020204" pitchFamily="34" charset="0"/>
              </a:rPr>
              <a:t>Ombudschaft</a:t>
            </a:r>
            <a:r>
              <a:rPr lang="de-DE" sz="1100" dirty="0">
                <a:latin typeface="Open Sans" panose="020B0606030504020204" pitchFamily="34" charset="0"/>
                <a:ea typeface="Open Sans" panose="020B0606030504020204" pitchFamily="34" charset="0"/>
                <a:cs typeface="Open Sans" panose="020B0606030504020204" pitchFamily="34" charset="0"/>
              </a:rPr>
              <a:t> als Mittel der Durchsetzung von Rechten junger Menschen und Familien in der Kinder- und Jugendhilfe. Auf den Spuren notwendiger Unabhängigkeit einer Praxis des Widerspruchs, in: Koch, Josef/von zur </a:t>
            </a:r>
            <a:r>
              <a:rPr lang="de-DE" sz="1100" dirty="0" err="1">
                <a:latin typeface="Open Sans" panose="020B0606030504020204" pitchFamily="34" charset="0"/>
                <a:ea typeface="Open Sans" panose="020B0606030504020204" pitchFamily="34" charset="0"/>
                <a:cs typeface="Open Sans" panose="020B0606030504020204" pitchFamily="34" charset="0"/>
              </a:rPr>
              <a:t>Gathen</a:t>
            </a:r>
            <a:r>
              <a:rPr lang="de-DE" sz="1100" dirty="0">
                <a:latin typeface="Open Sans" panose="020B0606030504020204" pitchFamily="34" charset="0"/>
                <a:ea typeface="Open Sans" panose="020B0606030504020204" pitchFamily="34" charset="0"/>
                <a:cs typeface="Open Sans" panose="020B0606030504020204" pitchFamily="34" charset="0"/>
              </a:rPr>
              <a:t>, Marion/</a:t>
            </a:r>
            <a:r>
              <a:rPr lang="de-DE" sz="1100" dirty="0" err="1">
                <a:latin typeface="Open Sans" panose="020B0606030504020204" pitchFamily="34" charset="0"/>
                <a:ea typeface="Open Sans" panose="020B0606030504020204" pitchFamily="34" charset="0"/>
                <a:cs typeface="Open Sans" panose="020B0606030504020204" pitchFamily="34" charset="0"/>
              </a:rPr>
              <a:t>Meysen</a:t>
            </a:r>
            <a:r>
              <a:rPr lang="de-DE" sz="1100" dirty="0">
                <a:latin typeface="Open Sans" panose="020B0606030504020204" pitchFamily="34" charset="0"/>
                <a:ea typeface="Open Sans" panose="020B0606030504020204" pitchFamily="34" charset="0"/>
                <a:cs typeface="Open Sans" panose="020B0606030504020204" pitchFamily="34" charset="0"/>
              </a:rPr>
              <a:t>, Thomas (</a:t>
            </a:r>
            <a:r>
              <a:rPr lang="de-DE" sz="1100" dirty="0" err="1">
                <a:latin typeface="Open Sans" panose="020B0606030504020204" pitchFamily="34" charset="0"/>
                <a:ea typeface="Open Sans" panose="020B0606030504020204" pitchFamily="34" charset="0"/>
                <a:cs typeface="Open Sans" panose="020B0606030504020204" pitchFamily="34" charset="0"/>
              </a:rPr>
              <a:t>Hg</a:t>
            </a:r>
            <a:r>
              <a:rPr lang="de-DE" sz="1100" dirty="0">
                <a:latin typeface="Open Sans" panose="020B0606030504020204" pitchFamily="34" charset="0"/>
                <a:ea typeface="Open Sans" panose="020B0606030504020204" pitchFamily="34" charset="0"/>
                <a:cs typeface="Open Sans" panose="020B0606030504020204" pitchFamily="34" charset="0"/>
              </a:rPr>
              <a:t>.), Vorwärts, aber nicht vergessen! – Entwicklungslinien und Perspektiven in der Kinder- und Jugendhilfe, Weinheim, S.146−156.</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Schindler, Gila (2019): Rechtsgrundlagen der </a:t>
            </a:r>
            <a:r>
              <a:rPr lang="de-DE" sz="1100" dirty="0" err="1">
                <a:latin typeface="Open Sans" panose="020B0606030504020204" pitchFamily="34" charset="0"/>
                <a:ea typeface="Open Sans" panose="020B0606030504020204" pitchFamily="34" charset="0"/>
                <a:cs typeface="Open Sans" panose="020B0606030504020204" pitchFamily="34" charset="0"/>
              </a:rPr>
              <a:t>ombudschaftlichen</a:t>
            </a:r>
            <a:r>
              <a:rPr lang="de-DE" sz="1100" dirty="0">
                <a:latin typeface="Open Sans" panose="020B0606030504020204" pitchFamily="34" charset="0"/>
                <a:ea typeface="Open Sans" panose="020B0606030504020204" pitchFamily="34" charset="0"/>
                <a:cs typeface="Open Sans" panose="020B0606030504020204" pitchFamily="34" charset="0"/>
              </a:rPr>
              <a:t> Tätigkeit – Handlungs- bzw. Vertretungsbefugnisse und ihre Grenzen;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https://ombudschaft-jugendhilfe.de/2019/11/rechtsgrundlagen-der-ombudschaftlichen-taetigkeit-handlungs-bzw-vertretungsbefugnisse-und-ihre-grenzen/</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24.03.2021).</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89</a:t>
            </a:fld>
            <a:endParaRPr lang="de-DE" dirty="0"/>
          </a:p>
        </p:txBody>
      </p:sp>
    </p:spTree>
    <p:extLst>
      <p:ext uri="{BB962C8B-B14F-4D97-AF65-F5344CB8AC3E}">
        <p14:creationId xmlns:p14="http://schemas.microsoft.com/office/powerpoint/2010/main" val="851314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404664" y="4400549"/>
            <a:ext cx="6120680" cy="14285019"/>
          </a:xfrm>
        </p:spPr>
        <p:txBody>
          <a:bodyPr/>
          <a:lstStyle/>
          <a:p>
            <a:r>
              <a:rPr lang="ru-RU" sz="1100" dirty="0">
                <a:latin typeface="Open Sans" panose="020B0606030504020204" pitchFamily="34" charset="0"/>
                <a:ea typeface="Open Sans" panose="020B0606030504020204" pitchFamily="34" charset="0"/>
                <a:cs typeface="Open Sans" panose="020B0606030504020204" pitchFamily="34" charset="0"/>
              </a:rPr>
              <a:t>Гендер и в Германии продолжает играть важную роль, эффективно работая в качестве структурообразующего фактора под прикрытием (мнимого) равенства или равных прав. Опыт неравенства, существующий в рамках категории гендера, обычно пересекается с другими категориями (раса, класс, тело ...). В жизненных ситуациях людей с очень разной гендерной идентичностью (с 2018 года в Германии также существует возможность зарегистрировать свой пол как «разнообразный» в </a:t>
            </a:r>
            <a:r>
              <a:rPr lang="ru-RU" sz="1100" dirty="0" err="1">
                <a:latin typeface="Open Sans" panose="020B0606030504020204" pitchFamily="34" charset="0"/>
                <a:ea typeface="Open Sans" panose="020B0606030504020204" pitchFamily="34" charset="0"/>
                <a:cs typeface="Open Sans" panose="020B0606030504020204" pitchFamily="34" charset="0"/>
              </a:rPr>
              <a:t>ЗАГСе</a:t>
            </a:r>
            <a:r>
              <a:rPr lang="ru-RU" sz="1100" dirty="0">
                <a:latin typeface="Open Sans" panose="020B0606030504020204" pitchFamily="34" charset="0"/>
                <a:ea typeface="Open Sans" panose="020B0606030504020204" pitchFamily="34" charset="0"/>
                <a:cs typeface="Open Sans" panose="020B0606030504020204" pitchFamily="34" charset="0"/>
              </a:rPr>
              <a:t>) существуют большие различия.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ru-RU" sz="11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Женщины зарабатывают в час в среднем на 19 % меньше, чем мужчины. Различия значительно выше в Западной Германии (и Берлине) (20 %), чем в Восточной Германии (7 %). Разрыв в заработках в государственном секторе (7 %) гораздо меньше, чем в частном секторе (21 %). Существует также четкая разница в объёме оплачиваемой работы: 94 % мужчин работают полный рабочий день по сравнению с 34 % женщин. Две трети тех, кто работает лишь несколько часов в неделю, составляют женщины.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Кроме того, существует неравномерное распределение работы в сфере ухода: 34 % всех работающих женщин заняты в сфере социальных услуг. Доля женщин в детских садах составляет 96 %, в начальных школах - 90 %, в частных службах по уходу - 87 %, в уборке - 75 %. В сфере социальных услуг работают 34 % всех занятых женщин против 8 % всех занятых мужчин. Несмотря на «Дни девочек» и «Дни мальчиков», спектр выбора профессии среди девочек и мальчиков является гендерно предвзятым. Неоплачиваемая забота о семье также в основном выполняется женщинами (забота о семье, волонтерская работа ...). Это также влияет на структуру безработицы: В среднем женщины не имеют оплачиваемой работы в два раза дольше, чем мужчины. Доля женщин среди долгосрочных безработных выше, чем доля мужчин.</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Риски бедности возникает особенно после развода, для родителей-одиночек и для «одиноких» женщин. 2,2 миллиона одиноких родителей - женщины, 407 000 - мужчины.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Доля родителей, находящихся в отпуске по уходу за ребенком в возрасте до 3 лет, среди всех работающих родителей демонстрирует четкое гендерное распределение. Она составляет 42,2 % для женщин и 2,6 % для мужчин.</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От домашнего насилия и сексуального насилия страдают 80 % женщин и девочек по сравнению с 20 % мужчин и мальчиков. Насилие в отношении людей ЛГБТИК* (лесбиянок, геев, бисексуалов, транссексуалов, интерсексуалов, квир) удвоилось за период 2013-2020 гг.</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Что касается нестабильной жизненной ситуации, то здесь возможно исходить лишь из оценок: доля женщин среди бездомных взрослых составляет чуть менее 30 %. Однако среди бездомных лиц моложе 18 лет девочки/молодые женщины представлены выше среднего уровня.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Шаблоны интерпретации и клише, эффективные в гендерном восприятии, также порождают явления особого неблагополучия в системе помощи детям и подросткам, например, более позднее предоставление помощи при воспитании для девочек, чем для мальчиков.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 § 9 Книги VIII Социального кодекса «Основное направление воспитания - равенство девочек и мальчиков» в п. 3 настоятельно рекомендуется учитывать гендерные жизненные ситуации: «принимать во внимание различные жизненные ситуации девочек и мальчиков, уменьшать неблагоприятные факторы и способствовать равенству девочек и мальчиков».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Основные официальные данные собраны в отчетах Федерального правительства о гендерном равенстве.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100" dirty="0">
                <a:latin typeface="Open Sans" panose="020B0606030504020204" pitchFamily="34" charset="0"/>
                <a:ea typeface="Open Sans" panose="020B0606030504020204" pitchFamily="34" charset="0"/>
                <a:cs typeface="Open Sans" panose="020B0606030504020204" pitchFamily="34" charset="0"/>
              </a:rPr>
              <a:t>В Повестке дня на период до 2030 года всеобъемлющая цель по обеспечению гендерного равенства была впервые согласована международным сообществом в Нью-Йорке в 2015 году в качестве одной из 17 глобальных целей устойчивого развития. В то же время гендерное равенство также закреплено в качестве сквозной темы в Повестке дня на период до 2030 года.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gn="just">
              <a:lnSpc>
                <a:spcPct val="107000"/>
              </a:lnSpc>
              <a:spcAft>
                <a:spcPts val="8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Bundesregierung (2011): Neue Wege – Gleiche Chancen. Gleichstellung von Frauen und Männern im Lebensverlauf. Erster Gleichstellungsbericht. BT-Drucksache 17/6240, Berlin;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https://dserver.bundestag.de/btd/17/062/1706240.pdf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Bundesregierung (2017): Zweiter Gleichstellungsbericht der Bundesregierung. BT-Drucksache 18/12840, Berlin;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https://www.bmfsfj.de/bmfsfj/service/publikationen/zweiter-gleichstellungsbericht-der-bundesregierung/119796</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Geschäftsstelle Dritter Gleichstellungsbericht Institut für Sozialarbeit und Sozialpädagogik e.V. (2021): Dritter Gleichstellungsbericht der Bundesregierung;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5"/>
              </a:rPr>
              <a:t>https://www.dritter-gleichstellungsbericht.de</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Klammer, Ute/Motz, Markus (Hrsg.) (2011): Neue Wege - Gleiche Chancen. Expertisen zum Ersten Gleichstellungsbericht der Bundesregierung.</a:t>
            </a:r>
          </a:p>
        </p:txBody>
      </p:sp>
      <p:sp>
        <p:nvSpPr>
          <p:cNvPr id="4" name="Foliennummernplatzhalter 3"/>
          <p:cNvSpPr>
            <a:spLocks noGrp="1"/>
          </p:cNvSpPr>
          <p:nvPr>
            <p:ph type="sldNum" sz="quarter" idx="10"/>
          </p:nvPr>
        </p:nvSpPr>
        <p:spPr/>
        <p:txBody>
          <a:bodyPr/>
          <a:lstStyle/>
          <a:p>
            <a:fld id="{178ACBB0-B8BD-7243-B5CA-EEE1A71994D0}" type="slidenum">
              <a:rPr lang="de-DE" smtClean="0"/>
              <a:t>9</a:t>
            </a:fld>
            <a:endParaRPr lang="de-DE"/>
          </a:p>
        </p:txBody>
      </p:sp>
    </p:spTree>
    <p:extLst>
      <p:ext uri="{BB962C8B-B14F-4D97-AF65-F5344CB8AC3E}">
        <p14:creationId xmlns:p14="http://schemas.microsoft.com/office/powerpoint/2010/main" val="20431516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2484819"/>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Конфиденциальность и защита доверия являются одними из основных условий профессий, связанных с оказанием помощи. Ведь только там, где предлагается защищенное от посторонних глаз «пространство помощи», могут сложиться доверительные, полезные отношения между теми, кто ищет помощи, и теми, кто ее оказывает.</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Конституционные основы</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Такая защита законных ожиданий также имеет конституционную основу. Как часть гарантированного Конституцией общего права личности, все правила защиты данных в своей основе базируются на том, что каждый человек имеет право самостоятельно решать, когда и какую информацию он хочет раскрыть третьим лицам (так называемое </a:t>
            </a:r>
            <a:r>
              <a:rPr lang="ru-RU" sz="1100" b="1" dirty="0">
                <a:latin typeface="Open Sans" panose="020B0606030504020204" pitchFamily="34" charset="0"/>
                <a:ea typeface="Open Sans" panose="020B0606030504020204" pitchFamily="34" charset="0"/>
                <a:cs typeface="Open Sans" panose="020B0606030504020204" pitchFamily="34" charset="0"/>
              </a:rPr>
              <a:t>право на информационное самоопределение</a:t>
            </a:r>
            <a:r>
              <a:rPr lang="ru-RU" sz="1100" dirty="0">
                <a:latin typeface="Open Sans" panose="020B0606030504020204" pitchFamily="34" charset="0"/>
                <a:ea typeface="Open Sans" panose="020B0606030504020204" pitchFamily="34" charset="0"/>
                <a:cs typeface="Open Sans" panose="020B0606030504020204" pitchFamily="34" charset="0"/>
              </a:rPr>
              <a:t>). На этом фоне согласие заинтересованного лица считается «идеальным способом». В случае отсутствия такого согласия для соответствующего информационного процесса (сбор, хранение, использование, пересылка информации) требуется основание в соответствии с законом о защите данных.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Общий регламент о защите данных</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Начиная с 2018 года требования, которые необходимо соблюдать в соответствии с законодательством о защите данных, также были сформированы, в частности, положениями европейского Общего регламента о защите данных (GDPR), который применяется в Германии в качестве закона прямого действия. В частности, он содержит важные центральные структурные принципы, которые должны соблюдаться в законодательстве о защите данных (ст. 5 DSGVO - Принципы обработки персональных данных). К ним относятся, в частности, требование прозрачности (т.е. оформление всех операций по обработке таким образом, чтобы они были понятны субъектам данных) или ограничение обработки информации тем, что необходимо для достижения цели.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GDPR также устанавливает четкие требования к наличию законного заявления о согласии: Субъект данных должен добровольно, для конкретного случая, информированным образом и недвусмысленно выразить свою волю в форме заявления или другого недвусмысленного утвердительного акта, указывающего на его согласие на обработку относящихся к нему персональных данных.</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Кроме того, GDPR содержит открывающие оговорки, которые позволяют государствам-членам ЕС принимать национальные правила, в том числе для выполнения государственных задач. Для задач по обеспечению помощи детям и подросткам в соответствии с Социальным кодексом VIII соответствующие национальные правила можно найти в §§ 61 и далее Социального кодекса VIII в сочетании с общими положениями о защите социальных данных в Социальном кодексе X. Наиболее важными полномочиями здесь являются: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lvl="0" indent="-171450">
              <a:spcAft>
                <a:spcPts val="600"/>
              </a:spcAft>
              <a:buClr>
                <a:srgbClr val="000000"/>
              </a:buClr>
              <a:buSzPts val="1100"/>
              <a:buFont typeface="Wingdings" panose="05000000000000000000" pitchFamily="2" charset="2"/>
              <a:buChar char="Ø"/>
              <a:tabLst>
                <a:tab pos="228600" algn="l"/>
              </a:tabLst>
            </a:pPr>
            <a:r>
              <a:rPr lang="ru-RU" sz="1100" b="1" dirty="0">
                <a:latin typeface="Open Sans" panose="020B0606030504020204" pitchFamily="34" charset="0"/>
                <a:ea typeface="Open Sans" panose="020B0606030504020204" pitchFamily="34" charset="0"/>
                <a:cs typeface="Open Sans" panose="020B0606030504020204" pitchFamily="34" charset="0"/>
              </a:rPr>
              <a:t>Сбор данных </a:t>
            </a:r>
            <a:r>
              <a:rPr lang="ru-RU" sz="1100" dirty="0">
                <a:latin typeface="Open Sans" panose="020B0606030504020204" pitchFamily="34" charset="0"/>
                <a:ea typeface="Open Sans" panose="020B0606030504020204" pitchFamily="34" charset="0"/>
                <a:cs typeface="Open Sans" panose="020B0606030504020204" pitchFamily="34" charset="0"/>
              </a:rPr>
              <a:t>(§ 62 Социального кодекса VIII): сбор социальных данных возможен лишь постольку, поскольку их знание необходимо для выполнения соответствующей задачи (п. 1). Действует принцип сбора данных от тех, кого это касается (параграф 2), т.е. приоритет согласия здесь также отражен. Сбор социальных данных без согласия заинтересованного лица, т.е. без его участия, может осуществляться только в случае одной из исключительных ситуаций, перечисленных в пункте 3, например, в контексте выполнения мандата по защите в соответствии со статьей 8a Книги VIII Социального кодекса.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lvl="0" indent="-171450">
              <a:spcAft>
                <a:spcPts val="600"/>
              </a:spcAft>
              <a:buClr>
                <a:srgbClr val="000000"/>
              </a:buClr>
              <a:buSzPts val="1100"/>
              <a:buFont typeface="Wingdings" panose="05000000000000000000" pitchFamily="2" charset="2"/>
              <a:buChar char="Ø"/>
              <a:tabLst>
                <a:tab pos="228600" algn="l"/>
              </a:tabLst>
            </a:pPr>
            <a:r>
              <a:rPr lang="ru-RU" sz="1100" b="1" dirty="0">
                <a:latin typeface="Open Sans" panose="020B0606030504020204" pitchFamily="34" charset="0"/>
                <a:ea typeface="Open Sans" panose="020B0606030504020204" pitchFamily="34" charset="0"/>
                <a:cs typeface="Open Sans" panose="020B0606030504020204" pitchFamily="34" charset="0"/>
              </a:rPr>
              <a:t>Передача данных </a:t>
            </a:r>
            <a:r>
              <a:rPr lang="ru-RU" sz="1100" dirty="0">
                <a:latin typeface="Open Sans" panose="020B0606030504020204" pitchFamily="34" charset="0"/>
                <a:ea typeface="Open Sans" panose="020B0606030504020204" pitchFamily="34" charset="0"/>
                <a:cs typeface="Open Sans" panose="020B0606030504020204" pitchFamily="34" charset="0"/>
              </a:rPr>
              <a:t>(§§ 64, 65 Социального кодекса VIII): В принципе, социальные данные могут быть переданы и использованы в целях, для которых они были собраны (§ 64 абз. 1 Социального кодекса VIII). Данные могут быть переданы для другой цели, если это служит задаче собственного или другого провайдера социальной помощи, а также не ставит под угрозу запланированный успех помощи (§ 64 (2) книги VIII Социального кодекса). Последнее обычно требует согласия или, по крайней мере, понятной прозрачности.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Так называемые доверительные социальные данные, которые были доверены сотруднику ведомства по делам молодежи в расчете на особую конфиденциальность, подлежат повышенной защите (§ 65 Социального кодекса VIII). Эти данные могут быть переданы, прежде всего, только с согласия заинтересованного лица и только в узко определенных случаях, например, в суд по семейным делам, если в связи с риском для благополучия ребенка решение суда, необходимое для предоставления помощи, не может быть принято без этой информации.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Hoffmann, Birgit (2019). Vorbemerkung zum 4. Kap., § 62, §§ 64, 65, in: Münder, Johannes/</a:t>
            </a:r>
            <a:r>
              <a:rPr lang="de-DE" sz="1100" dirty="0" err="1">
                <a:latin typeface="Open Sans" panose="020B0606030504020204" pitchFamily="34" charset="0"/>
                <a:ea typeface="Open Sans" panose="020B0606030504020204" pitchFamily="34" charset="0"/>
                <a:cs typeface="Open Sans" panose="020B0606030504020204" pitchFamily="34" charset="0"/>
              </a:rPr>
              <a:t>Meysen</a:t>
            </a:r>
            <a:r>
              <a:rPr lang="de-DE" sz="1100" dirty="0">
                <a:latin typeface="Open Sans" panose="020B0606030504020204" pitchFamily="34" charset="0"/>
                <a:ea typeface="Open Sans" panose="020B0606030504020204" pitchFamily="34" charset="0"/>
                <a:cs typeface="Open Sans" panose="020B0606030504020204" pitchFamily="34" charset="0"/>
              </a:rPr>
              <a:t>, Thomas/</a:t>
            </a:r>
            <a:r>
              <a:rPr lang="de-DE" sz="1100" dirty="0" err="1">
                <a:latin typeface="Open Sans" panose="020B0606030504020204" pitchFamily="34" charset="0"/>
                <a:ea typeface="Open Sans" panose="020B0606030504020204" pitchFamily="34" charset="0"/>
                <a:cs typeface="Open Sans" panose="020B0606030504020204" pitchFamily="34" charset="0"/>
              </a:rPr>
              <a:t>Trenczek</a:t>
            </a:r>
            <a:r>
              <a:rPr lang="de-DE" sz="1100" dirty="0">
                <a:latin typeface="Open Sans" panose="020B0606030504020204" pitchFamily="34" charset="0"/>
                <a:ea typeface="Open Sans" panose="020B0606030504020204" pitchFamily="34" charset="0"/>
                <a:cs typeface="Open Sans" panose="020B0606030504020204" pitchFamily="34" charset="0"/>
              </a:rPr>
              <a:t>, Thomas (Hrsg.), Frankfurter Kommentar SGB VIII – Kinder- und Jugendhilfe, 8. Aufl., Baden-Baden.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Münder, Johannes/</a:t>
            </a:r>
            <a:r>
              <a:rPr lang="de-DE" sz="1100" dirty="0" err="1">
                <a:latin typeface="Open Sans" panose="020B0606030504020204" pitchFamily="34" charset="0"/>
                <a:ea typeface="Open Sans" panose="020B0606030504020204" pitchFamily="34" charset="0"/>
                <a:cs typeface="Open Sans" panose="020B0606030504020204" pitchFamily="34" charset="0"/>
              </a:rPr>
              <a:t>Trenczek</a:t>
            </a:r>
            <a:r>
              <a:rPr lang="de-DE" sz="1100" dirty="0">
                <a:latin typeface="Open Sans" panose="020B0606030504020204" pitchFamily="34" charset="0"/>
                <a:ea typeface="Open Sans" panose="020B0606030504020204" pitchFamily="34" charset="0"/>
                <a:cs typeface="Open Sans" panose="020B0606030504020204" pitchFamily="34" charset="0"/>
              </a:rPr>
              <a:t>, Thomas (2020): Kinder- und Jugendhilferecht – Eine sozialwissenschaftliche Darstellung, Kap. 14, 9. Aufl., Baden-Baden.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90</a:t>
            </a:fld>
            <a:endParaRPr lang="de-DE" dirty="0"/>
          </a:p>
        </p:txBody>
      </p:sp>
    </p:spTree>
    <p:extLst>
      <p:ext uri="{BB962C8B-B14F-4D97-AF65-F5344CB8AC3E}">
        <p14:creationId xmlns:p14="http://schemas.microsoft.com/office/powerpoint/2010/main" val="19428627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78ACBB0-B8BD-7243-B5CA-EEE1A71994D0}" type="slidenum">
              <a:rPr lang="de-DE" smtClean="0"/>
              <a:t>91</a:t>
            </a:fld>
            <a:endParaRPr lang="de-DE"/>
          </a:p>
        </p:txBody>
      </p:sp>
    </p:spTree>
    <p:extLst>
      <p:ext uri="{BB962C8B-B14F-4D97-AF65-F5344CB8AC3E}">
        <p14:creationId xmlns:p14="http://schemas.microsoft.com/office/powerpoint/2010/main" val="21854545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9244459"/>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Учет расходов и доходов государственных региональных органов власти (данные за исключением собственных средств негосударственных организаций помощи детям и подросткам) производится ежегодно при полном охвате учитываемых объектов. Он служит организациям помощи детям и подросткам в качестве основы для планирования решений, а также является важной основой для дальнейшего развития законодательства помощи детям и подросткам.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Начиная с 2005 года финансовые расходы на помощь детям и подросткам увеличились в 2,6 раза - с  20,9 млрд евро до 54,9 млрд евро. Этот рост в основном обусловлен расширением задач, а также увеличением использования помощи и структур помощи детям и подросткам, например, в связи с введением законного права на дневной присмотр за детьми до трех лет, расширением институциональной защиты детей, а также увеличением использования помощи в воспитании, помощи молодым взрослым и интеграционной помощи в случае (угрожающей) психической инвалидности.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Наибольшая доля расходов на помощь детям и подросткам в 2019 году приходится на поддержку детей в детских садах и дневных учреждениях. На это приходится около двух третей расходов (67 %). Около четверти расходов (24 %) приходится на помощь в воспитании детей, помощь молодым взрослым и помощь в социализации, включая расходы на опекунство, которые также подлежат данному учету. Еще 5 % средств выделяется на работу с детьми и молодежью и социальную работу с молодежью.</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Помощь и структуры помощи детям и подросткам финансируются в основном за счет налогов. Лишь небольшая часть расходов рефинансируется за счет взносов пользователей (подростков, молодых взрослых, законных опекунов, лиц, обязанных выплачивать алименты) или других провайдеров социальных помощи.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На 2019 год, согласно статистике, общие расходы на помощь детям и подросткам в размере 54,9 млрд евро (валовые расходы) компенсируются доходами в размере 3,53 млрд евро. Это означает, что чуть более 6 % финансовых расходов на помощь детям и подросткам ­рефинансируется за счет доходов в виде взносов на расходы, взносов за участие­, платы за пользование и т.д. Соответственно, чистые расходы на 2019 год составляют 51,3 млрд евро.</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Для сравнения: в 2019 году чуть менее 5 % расходов социального бюджета направлено на помощь детям и подросткам. Согласно социальному бюджету, помощь детям и подросткам относится к так называемым «системам поддержки и социального обеспечения». Сумма расходов примерно соответствует базовым мерам помощи для ищущих работу или статье «пособие на ребенка и компенсация семейного бремени» в социальном бюджете.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Bundesministerium für Arbeit und Soziales (2020): Sozialbudget 2019, Bonn;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https://www.bmas.de/SharedDocs/Downloads/DE/Publikationen/a230-19-sozialbudget-2019.pdf?__blob=publicationFile&amp;v=1</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Statistiken der Kinder- und Jugendhilfe – Ausgaben und Einnahmen; versch. Jahrgänge.</a:t>
            </a:r>
          </a:p>
        </p:txBody>
      </p:sp>
      <p:sp>
        <p:nvSpPr>
          <p:cNvPr id="4" name="Foliennummernplatzhalter 3"/>
          <p:cNvSpPr>
            <a:spLocks noGrp="1"/>
          </p:cNvSpPr>
          <p:nvPr>
            <p:ph type="sldNum" sz="quarter" idx="10"/>
          </p:nvPr>
        </p:nvSpPr>
        <p:spPr/>
        <p:txBody>
          <a:bodyPr/>
          <a:lstStyle/>
          <a:p>
            <a:fld id="{178ACBB0-B8BD-7243-B5CA-EEE1A71994D0}" type="slidenum">
              <a:rPr lang="de-DE" smtClean="0"/>
              <a:t>92</a:t>
            </a:fld>
            <a:endParaRPr lang="de-DE"/>
          </a:p>
        </p:txBody>
      </p:sp>
    </p:spTree>
    <p:extLst>
      <p:ext uri="{BB962C8B-B14F-4D97-AF65-F5344CB8AC3E}">
        <p14:creationId xmlns:p14="http://schemas.microsoft.com/office/powerpoint/2010/main" val="5245228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5428035"/>
          </a:xfrm>
        </p:spPr>
        <p:txBody>
          <a:bodyPr/>
          <a:lstStyle/>
          <a:p>
            <a:pPr indent="12700">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Города и муниципалитеты, т.е. муниципальный уровень, финансируют большинство служб и структур помощи детям и подросткам. Их доля финансирования в 2019 году составляет чуть менее 85%, чуть более 12 % приходится на земли и чуть менее 3 % - на федеральное правительство. Города и общины, входящие в состав района и не имеющие собственного ведомства по делам молодежи, участвуют в расходах на помощь детям и подросткам, выплачивая так называемые районные отчисления тем районам, которые выступают в качестве государственных провайдеров помощи для всей территории района.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indent="12700">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Большая часть расходов земель идет на финансирование детских садов. Кроме того, средства поступают в земельные ведомства по делам молодежи, центральные учреждения и к земельным провайдерам помощи молодежи, для осуществления земельных молодежные планов и политически желаемых проектов по продвижению определенных приоритетных тем, а также идут на возмещение местным учреждениям, например, за их расходы на несопровождаемых несовершеннолетних беженцев в соответствии со статьей 89d Книги VIII Социального кодекса.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indent="12700">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соответствии со статьей 83 (1) Книги VIII Социального кодекса, высший федеральный орган власти (Федеральное министерство по делам семьи, пожилых людей, женщин и молодежи) должен «стимулировать и поощрять деятельность по помощи молодежи в той мере, в какой она имеет </a:t>
            </a:r>
            <a:r>
              <a:rPr lang="ru-RU" sz="1100" dirty="0" err="1">
                <a:latin typeface="Open Sans" panose="020B0606030504020204" pitchFamily="34" charset="0"/>
                <a:ea typeface="Open Sans" panose="020B0606030504020204" pitchFamily="34" charset="0"/>
                <a:cs typeface="Open Sans" panose="020B0606030504020204" pitchFamily="34" charset="0"/>
              </a:rPr>
              <a:t>надрегиональное</a:t>
            </a:r>
            <a:r>
              <a:rPr lang="ru-RU" sz="1100" dirty="0">
                <a:latin typeface="Open Sans" panose="020B0606030504020204" pitchFamily="34" charset="0"/>
                <a:ea typeface="Open Sans" panose="020B0606030504020204" pitchFamily="34" charset="0"/>
                <a:cs typeface="Open Sans" panose="020B0606030504020204" pitchFamily="34" charset="0"/>
              </a:rPr>
              <a:t> значение и по своей природе не может быть эффективно продвинута одной отдельной землей». Доля федерального правительства в финансировании помощи детям и подросткам увеличилась в 2010-х годах, в частности, благодаря финансовым обязательствам федерального правительства по созданию и расширению системы дневного присмотра за детьми - выполнению «законодательного требования U3 (дети младше трех лет)». Для сравнения: до середины 2000-х годов, согласно статистике, их доля составляла менее 1 %.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indent="12700">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 </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Bundesministerium für Arbeit und Soziales (2019): Sozialbudget 2019, Bonn;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https://www.bmas.de/SharedDocs/Downloads/DE/Publikationen/a230-19-sozialbudget-2019.pdf?__blob=publicationFile&amp;v=1</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Schilling, Matthias (2019): Kinder- und Jugendhilfe im Überblick, in: Autorengruppe Kinder- und Jugendhilfestatistik (Hrsg.), Kinder- und Jugendhilfereport 2018, Opladen u. a., S. 23−38.</a:t>
            </a:r>
          </a:p>
        </p:txBody>
      </p:sp>
      <p:sp>
        <p:nvSpPr>
          <p:cNvPr id="4" name="Foliennummernplatzhalter 3"/>
          <p:cNvSpPr>
            <a:spLocks noGrp="1"/>
          </p:cNvSpPr>
          <p:nvPr>
            <p:ph type="sldNum" sz="quarter" idx="10"/>
          </p:nvPr>
        </p:nvSpPr>
        <p:spPr/>
        <p:txBody>
          <a:bodyPr/>
          <a:lstStyle/>
          <a:p>
            <a:fld id="{178ACBB0-B8BD-7243-B5CA-EEE1A71994D0}" type="slidenum">
              <a:rPr lang="de-DE" smtClean="0"/>
              <a:t>93</a:t>
            </a:fld>
            <a:endParaRPr lang="de-DE"/>
          </a:p>
        </p:txBody>
      </p:sp>
    </p:spTree>
    <p:extLst>
      <p:ext uri="{BB962C8B-B14F-4D97-AF65-F5344CB8AC3E}">
        <p14:creationId xmlns:p14="http://schemas.microsoft.com/office/powerpoint/2010/main" val="31623937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799" y="4400550"/>
            <a:ext cx="5519057" cy="14921594"/>
          </a:xfrm>
        </p:spPr>
        <p:txBody>
          <a:bodyPr/>
          <a:lstStyle/>
          <a:p>
            <a:pPr>
              <a:spcAft>
                <a:spcPts val="600"/>
              </a:spcAft>
            </a:pP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Согласно статье 83 (1) Книги VIII Социального кодекса, на федеральное правительство возложены следующие задачи: «Высший федеральный орган, отвечающий за данный предмет, стимулирует и поощряет деятельность по помощи молодежи в той мере, в какой она имеет </a:t>
            </a:r>
            <a:r>
              <a:rPr lang="ru-RU" sz="1200" dirty="0" err="1">
                <a:solidFill>
                  <a:srgbClr val="373F4D"/>
                </a:solidFill>
                <a:effectLst/>
                <a:latin typeface="Calibri" panose="020F0502020204030204" pitchFamily="34" charset="0"/>
                <a:ea typeface="Calibri" panose="020F0502020204030204" pitchFamily="34" charset="0"/>
                <a:cs typeface="Calibri" panose="020F0502020204030204" pitchFamily="34" charset="0"/>
              </a:rPr>
              <a:t>надрегиональное</a:t>
            </a: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значение и по своей природе не может быть эффективно развита одной отдельной землей». Это также включает в себя </a:t>
            </a:r>
            <a:r>
              <a:rPr lang="ru-RU" sz="1200" dirty="0" err="1">
                <a:solidFill>
                  <a:srgbClr val="373F4D"/>
                </a:solidFill>
                <a:effectLst/>
                <a:latin typeface="Calibri" panose="020F0502020204030204" pitchFamily="34" charset="0"/>
                <a:ea typeface="Calibri" panose="020F0502020204030204" pitchFamily="34" charset="0"/>
                <a:cs typeface="Calibri" panose="020F0502020204030204" pitchFamily="34" charset="0"/>
              </a:rPr>
              <a:t>надрегиональную</a:t>
            </a: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деятельность молодежных организаций политических партий в области помощи молодежи.</a:t>
            </a:r>
            <a:endParaRPr lang="de-DE" sz="1200" dirty="0">
              <a:solidFill>
                <a:srgbClr val="373F4D"/>
              </a:solidFill>
              <a:effectLst/>
              <a:latin typeface="Calibri" panose="020F0502020204030204" pitchFamily="34" charset="0"/>
              <a:ea typeface="Calibri" panose="020F0502020204030204" pitchFamily="34" charset="0"/>
            </a:endParaRPr>
          </a:p>
          <a:p>
            <a:pPr>
              <a:spcAft>
                <a:spcPts val="600"/>
              </a:spcAft>
            </a:pP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Федеральное правительство выполняет это обязательство, в частности, посредством Федерального плана по делам детей и молодежи (KJP). В области детской и молодежной политики Федерального министерства по делам семьи, пожилых людей, женщин и молодежи (BMFSFJ) в федеральном бюджете 2019 года на финансирование Федерального плана по делам детей и молодежи было выделено около 205 миллионов евро. Действующее руководство по KJP от 12.10.2016 г.</a:t>
            </a:r>
            <a:r>
              <a:rPr lang="de-DE" sz="1200" baseline="0" dirty="0">
                <a:solidFill>
                  <a:srgbClr val="373F4D"/>
                </a:solidFill>
                <a:effectLst/>
                <a:latin typeface="Calibri" panose="020F0502020204030204" pitchFamily="34" charset="0"/>
                <a:ea typeface="Calibri" panose="020F0502020204030204" pitchFamily="34" charset="0"/>
                <a:cs typeface="+mn-cs"/>
              </a:rPr>
              <a:t> (</a:t>
            </a: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hlinkClick r:id="rId3"/>
              </a:rPr>
              <a:t>https://www.bmfsfj.de/resource/blob/111964/2f7ae557daa0d2d8fe78f8a3f9569f21/richtli nien-kjp-2017-data.pdf</a:t>
            </a:r>
            <a:r>
              <a:rPr lang="de-DE"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a:t>
            </a: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Цели финансирования определены следующим образом:</a:t>
            </a:r>
            <a:endParaRPr lang="de-DE" sz="1200" dirty="0">
              <a:solidFill>
                <a:srgbClr val="373F4D"/>
              </a:solidFill>
              <a:effectLst/>
              <a:latin typeface="Calibri" panose="020F0502020204030204" pitchFamily="34" charset="0"/>
              <a:ea typeface="Calibri" panose="020F0502020204030204" pitchFamily="34" charset="0"/>
            </a:endParaRPr>
          </a:p>
          <a:p>
            <a:pPr>
              <a:spcAft>
                <a:spcPts val="600"/>
              </a:spcAft>
            </a:pP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«Целями финансирования являются обеспечение будущей жизнеспособности служб помощи детям и подросткам и качественное развитие их задач во всех сферах деятельности. Решающими аспектами здесь являются, в частности, укрепление прав детей и молодежи на защиту, поддержку и участие. Необходимо укреплять равное сосуществование и социальное участие всех детей и подростков в соответствующих обстоятельствах. Необходимо приложить усилия для уменьшения специфических недостатков».</a:t>
            </a:r>
            <a:endParaRPr lang="de-DE" sz="1200" dirty="0">
              <a:solidFill>
                <a:srgbClr val="373F4D"/>
              </a:solidFill>
              <a:effectLst/>
              <a:latin typeface="Calibri" panose="020F0502020204030204" pitchFamily="34" charset="0"/>
              <a:ea typeface="Calibri" panose="020F0502020204030204" pitchFamily="34" charset="0"/>
            </a:endParaRPr>
          </a:p>
          <a:p>
            <a:pPr>
              <a:spcAft>
                <a:spcPts val="600"/>
              </a:spcAft>
            </a:pP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Мероприятия, которые не финансируются, прямо названы: «Не финансируются мероприятия, не относящиеся к сфере помощи детям и подросткам, в частности те, которые по содержанию, методологии и структуре служат преимущественно целям школьного образования, высшего образования, профессиональной подготовки вне сферы социальной работы с молодежью, массового и соревновательного спорта, религиозного или идеологического воспитания, внутрипартийной или профсоюзной подготовки, отдыха или туризма, а также мероприятия и проекты с агитационными целями». </a:t>
            </a:r>
            <a:endParaRPr lang="de-DE" sz="1200" dirty="0">
              <a:solidFill>
                <a:srgbClr val="373F4D"/>
              </a:solidFill>
              <a:effectLst/>
              <a:latin typeface="Calibri" panose="020F0502020204030204" pitchFamily="34" charset="0"/>
              <a:ea typeface="Calibri" panose="020F0502020204030204" pitchFamily="34" charset="0"/>
            </a:endParaRPr>
          </a:p>
          <a:p>
            <a:pPr>
              <a:spcAft>
                <a:spcPts val="600"/>
              </a:spcAft>
            </a:pP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Финансирование через KJP особенно важно для различных национальных централизованных негосударственных организаций по помощи молодежи: «Для обеспечения и укрепления национальной централизованной инфраструктуры среди негосударственных организаций помощи детям и подросткам могут финансироваться ассоциации, специализированные организации и мероприятия, которые осуществляют </a:t>
            </a:r>
            <a:r>
              <a:rPr lang="ru-RU" sz="1200" dirty="0" err="1">
                <a:solidFill>
                  <a:srgbClr val="373F4D"/>
                </a:solidFill>
                <a:effectLst/>
                <a:latin typeface="Calibri" panose="020F0502020204030204" pitchFamily="34" charset="0"/>
                <a:ea typeface="Calibri" panose="020F0502020204030204" pitchFamily="34" charset="0"/>
                <a:cs typeface="Calibri" panose="020F0502020204030204" pitchFamily="34" charset="0"/>
              </a:rPr>
              <a:t>надрегиональную</a:t>
            </a: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специализированную работу на основе Социального кодекса VIII в одной или нескольких областях деятельности или в разных областях деятельности в течение длительного периода времени».</a:t>
            </a:r>
            <a:endParaRPr lang="de-DE" sz="1200" dirty="0">
              <a:solidFill>
                <a:srgbClr val="373F4D"/>
              </a:solidFill>
              <a:effectLst/>
              <a:latin typeface="Calibri" panose="020F0502020204030204" pitchFamily="34" charset="0"/>
              <a:ea typeface="Calibri" panose="020F0502020204030204" pitchFamily="34" charset="0"/>
            </a:endParaRPr>
          </a:p>
          <a:p>
            <a:pPr>
              <a:spcAft>
                <a:spcPts val="600"/>
              </a:spcAft>
            </a:pP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С точки зрения бюджетного права это финансирование является проектным, но по сути это долгосрочное финансирование: «Финансирование федеральной центральной инфраструктуры в основном осуществляется через рамочные соглашения для обеспечения устойчивого сотрудничества в области молодежной политики. Рамочное соглашение (­договор в рамках публичного права ­между федеральным министерством и ассоциацией/профессиональной организацией) служит для долгосрочной реализации совместных проектов в области молодежной политики как инструмент планирования, проектирования и контроля на основе партнерства, а также как процедура качественного развития».</a:t>
            </a:r>
            <a:endParaRPr lang="de-DE" sz="1200" dirty="0">
              <a:solidFill>
                <a:srgbClr val="373F4D"/>
              </a:solidFill>
              <a:effectLst/>
              <a:latin typeface="Calibri" panose="020F0502020204030204" pitchFamily="34" charset="0"/>
              <a:ea typeface="Calibri" panose="020F0502020204030204" pitchFamily="34" charset="0"/>
            </a:endParaRPr>
          </a:p>
          <a:p>
            <a:pPr>
              <a:spcAft>
                <a:spcPts val="600"/>
              </a:spcAft>
            </a:pP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Кроме того, содействие «индивидуальному сопровождению молодых иммигрантов» и международные молодежные и профессиональные обмены являются предметом финансирования KJP.</a:t>
            </a:r>
            <a:endParaRPr lang="de-DE" sz="1200" dirty="0">
              <a:solidFill>
                <a:srgbClr val="373F4D"/>
              </a:solidFill>
              <a:effectLst/>
              <a:latin typeface="Calibri" panose="020F0502020204030204" pitchFamily="34" charset="0"/>
              <a:ea typeface="Calibri" panose="020F0502020204030204" pitchFamily="34" charset="0"/>
            </a:endParaRPr>
          </a:p>
          <a:p>
            <a:pPr>
              <a:spcAft>
                <a:spcPts val="600"/>
              </a:spcAft>
            </a:pPr>
            <a:r>
              <a:rPr lang="ru-RU" sz="1200" b="1"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Области действия</a:t>
            </a:r>
            <a:endParaRPr lang="de-DE" sz="1200" dirty="0">
              <a:solidFill>
                <a:srgbClr val="373F4D"/>
              </a:solidFill>
              <a:effectLst/>
              <a:latin typeface="Calibri" panose="020F0502020204030204" pitchFamily="34" charset="0"/>
              <a:ea typeface="Calibri" panose="020F0502020204030204" pitchFamily="34" charset="0"/>
            </a:endParaRPr>
          </a:p>
          <a:p>
            <a:pPr>
              <a:spcAft>
                <a:spcPts val="600"/>
              </a:spcAft>
            </a:pP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Финансирование проектов KJP относится к следующим областям деятельности (цифры целевой оценки федерального бюджета на 2019 год):</a:t>
            </a:r>
            <a:endParaRPr lang="de-DE" sz="1200" dirty="0">
              <a:solidFill>
                <a:srgbClr val="373F4D"/>
              </a:solidFill>
              <a:effectLst/>
              <a:latin typeface="Calibri" panose="020F0502020204030204" pitchFamily="34" charset="0"/>
              <a:ea typeface="Calibri" panose="020F0502020204030204" pitchFamily="34" charset="0"/>
            </a:endParaRPr>
          </a:p>
          <a:p>
            <a:pPr marL="171450" lvl="0" indent="-171450">
              <a:spcAft>
                <a:spcPts val="600"/>
              </a:spcAft>
              <a:buClr>
                <a:srgbClr val="000000"/>
              </a:buClr>
              <a:buSzPts val="1100"/>
              <a:buFont typeface="Wingdings" panose="05000000000000000000" pitchFamily="2" charset="2"/>
              <a:buChar char="Ø"/>
              <a:tabLst>
                <a:tab pos="473075" algn="l"/>
              </a:tabLst>
            </a:pP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Работа с детьми и молодежью (€ 51,2 млн),</a:t>
            </a:r>
            <a:endParaRPr lang="de-DE" sz="1200" u="none" strike="noStrike" spc="0" dirty="0">
              <a:solidFill>
                <a:srgbClr val="373F4D"/>
              </a:solidFill>
              <a:effectLst/>
              <a:latin typeface="Arial" panose="020B0604020202020204" pitchFamily="34" charset="0"/>
              <a:ea typeface="Arial" panose="020B0604020202020204" pitchFamily="34" charset="0"/>
              <a:cs typeface="Arial" panose="020B0604020202020204" pitchFamily="34" charset="0"/>
            </a:endParaRPr>
          </a:p>
          <a:p>
            <a:pPr marL="171450" lvl="0" indent="-171450">
              <a:spcAft>
                <a:spcPts val="600"/>
              </a:spcAft>
              <a:buClr>
                <a:srgbClr val="000000"/>
              </a:buClr>
              <a:buSzPts val="1100"/>
              <a:buFont typeface="Wingdings" panose="05000000000000000000" pitchFamily="2" charset="2"/>
              <a:buChar char="Ø"/>
              <a:tabLst>
                <a:tab pos="473075" algn="l"/>
              </a:tabLst>
            </a:pP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Социальная работа и интеграция молодежи (112 млн евро),</a:t>
            </a:r>
            <a:endParaRPr lang="de-DE" sz="1200" u="none" strike="noStrike" spc="0" dirty="0">
              <a:solidFill>
                <a:srgbClr val="373F4D"/>
              </a:solidFill>
              <a:effectLst/>
              <a:latin typeface="Arial" panose="020B0604020202020204" pitchFamily="34" charset="0"/>
              <a:ea typeface="Arial" panose="020B0604020202020204" pitchFamily="34" charset="0"/>
              <a:cs typeface="Arial" panose="020B0604020202020204" pitchFamily="34" charset="0"/>
            </a:endParaRPr>
          </a:p>
          <a:p>
            <a:pPr marL="171450" lvl="0" indent="-171450">
              <a:spcAft>
                <a:spcPts val="600"/>
              </a:spcAft>
              <a:buClr>
                <a:srgbClr val="000000"/>
              </a:buClr>
              <a:buSzPts val="1100"/>
              <a:buFont typeface="Wingdings" panose="05000000000000000000" pitchFamily="2" charset="2"/>
              <a:buChar char="Ø"/>
              <a:tabLst>
                <a:tab pos="473075" algn="l"/>
              </a:tabLst>
            </a:pP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Поддержка детей в детских учреждениях и присмотр за детьми в дневное время (2,3 млн евро),</a:t>
            </a:r>
            <a:endParaRPr lang="de-DE" sz="1200" u="none" strike="noStrike" spc="0" dirty="0">
              <a:solidFill>
                <a:srgbClr val="373F4D"/>
              </a:solidFill>
              <a:effectLst/>
              <a:latin typeface="Arial" panose="020B0604020202020204" pitchFamily="34" charset="0"/>
              <a:ea typeface="Arial" panose="020B0604020202020204" pitchFamily="34" charset="0"/>
              <a:cs typeface="Arial" panose="020B0604020202020204" pitchFamily="34" charset="0"/>
            </a:endParaRPr>
          </a:p>
          <a:p>
            <a:pPr marL="171450" lvl="0" indent="-171450">
              <a:spcAft>
                <a:spcPts val="600"/>
              </a:spcAft>
              <a:buClr>
                <a:srgbClr val="000000"/>
              </a:buClr>
              <a:buSzPts val="1100"/>
              <a:buFont typeface="Wingdings" panose="05000000000000000000" pitchFamily="2" charset="2"/>
              <a:buChar char="Ø"/>
              <a:tabLst>
                <a:tab pos="473075" algn="l"/>
              </a:tabLst>
            </a:pP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Помощь семьям, молодым людям, родителям и другим опекунам (18,1 млн евро)</a:t>
            </a:r>
            <a:r>
              <a:rPr lang="de-DE"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a:t>
            </a:r>
            <a:endParaRPr lang="de-DE" sz="1200" u="none" strike="noStrike" spc="0" dirty="0">
              <a:solidFill>
                <a:srgbClr val="373F4D"/>
              </a:solidFill>
              <a:effectLst/>
              <a:latin typeface="Arial" panose="020B0604020202020204" pitchFamily="34" charset="0"/>
              <a:ea typeface="Arial" panose="020B0604020202020204" pitchFamily="34" charset="0"/>
              <a:cs typeface="Arial" panose="020B0604020202020204" pitchFamily="34" charset="0"/>
            </a:endParaRPr>
          </a:p>
          <a:p>
            <a:pPr marL="171450" lvl="0" indent="-171450">
              <a:spcAft>
                <a:spcPts val="600"/>
              </a:spcAft>
              <a:buClr>
                <a:srgbClr val="000000"/>
              </a:buClr>
              <a:buSzPts val="1100"/>
              <a:buFont typeface="Wingdings" panose="05000000000000000000" pitchFamily="2" charset="2"/>
              <a:buChar char="Ø"/>
              <a:tabLst>
                <a:tab pos="473075" algn="l"/>
              </a:tabLst>
            </a:pP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Другие централизованные федеральные задачи по обеспечению помощи детям и подросткам (15,4 млн евро).</a:t>
            </a:r>
            <a:endParaRPr lang="de-DE" sz="1200" u="none" strike="noStrike" spc="0" dirty="0">
              <a:solidFill>
                <a:srgbClr val="373F4D"/>
              </a:solidFill>
              <a:effectLst/>
              <a:latin typeface="Arial" panose="020B0604020202020204" pitchFamily="34" charset="0"/>
              <a:ea typeface="Arial" panose="020B0604020202020204" pitchFamily="34" charset="0"/>
              <a:cs typeface="Arial" panose="020B0604020202020204" pitchFamily="34" charset="0"/>
            </a:endParaRPr>
          </a:p>
          <a:p>
            <a:pPr>
              <a:spcAft>
                <a:spcPts val="600"/>
              </a:spcAft>
            </a:pP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С точки зрения бюджетного законодательства, помимо проектного финансирования все еще существует институциональное финансирование, но в последние десятилетия оно неуклонно сокращается. В настоящее время только четыре организации получают институциональное финансирование:</a:t>
            </a:r>
            <a:endParaRPr lang="de-DE" sz="1200" dirty="0">
              <a:solidFill>
                <a:srgbClr val="373F4D"/>
              </a:solidFill>
              <a:effectLst/>
              <a:latin typeface="Calibri" panose="020F0502020204030204" pitchFamily="34" charset="0"/>
              <a:ea typeface="Calibri" panose="020F0502020204030204" pitchFamily="34" charset="0"/>
            </a:endParaRPr>
          </a:p>
          <a:p>
            <a:pPr marL="171450" lvl="0" indent="-171450">
              <a:spcAft>
                <a:spcPts val="600"/>
              </a:spcAft>
              <a:buClr>
                <a:srgbClr val="000000"/>
              </a:buClr>
              <a:buSzPts val="1100"/>
              <a:buFont typeface="Wingdings" panose="05000000000000000000" pitchFamily="2" charset="2"/>
              <a:buChar char="Ø"/>
              <a:tabLst>
                <a:tab pos="473075" algn="l"/>
              </a:tabLst>
            </a:pP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IJAB - Fachstelle für Internationale Jugendarbeit der Bundesrepublik Deutschland e.V. (</a:t>
            </a:r>
            <a:r>
              <a:rPr lang="lt-LT" sz="1200" kern="1200" dirty="0">
                <a:solidFill>
                  <a:schemeClr val="tx1"/>
                </a:solidFill>
                <a:effectLst/>
                <a:latin typeface="+mn-lt"/>
                <a:ea typeface="+mn-ea"/>
                <a:cs typeface="+mn-cs"/>
              </a:rPr>
              <a:t>IJAB - Центр международной </a:t>
            </a:r>
            <a:r>
              <a:rPr lang="de-DE" sz="1200" kern="1200" dirty="0" err="1">
                <a:solidFill>
                  <a:schemeClr val="tx1"/>
                </a:solidFill>
                <a:effectLst/>
                <a:latin typeface="+mn-lt"/>
                <a:ea typeface="+mn-ea"/>
                <a:cs typeface="+mn-cs"/>
              </a:rPr>
              <a:t>работы</a:t>
            </a:r>
            <a:r>
              <a:rPr lang="de-DE" sz="1200" kern="1200" dirty="0">
                <a:solidFill>
                  <a:schemeClr val="tx1"/>
                </a:solidFill>
                <a:effectLst/>
                <a:latin typeface="+mn-lt"/>
                <a:ea typeface="+mn-ea"/>
                <a:cs typeface="+mn-cs"/>
              </a:rPr>
              <a:t> с </a:t>
            </a:r>
            <a:r>
              <a:rPr lang="de-DE" sz="1200" kern="1200" dirty="0" err="1">
                <a:solidFill>
                  <a:schemeClr val="tx1"/>
                </a:solidFill>
                <a:effectLst/>
                <a:latin typeface="+mn-lt"/>
                <a:ea typeface="+mn-ea"/>
                <a:cs typeface="+mn-cs"/>
              </a:rPr>
              <a:t>молодежью</a:t>
            </a:r>
            <a:r>
              <a:rPr lang="de-DE" sz="1200" kern="1200" dirty="0">
                <a:solidFill>
                  <a:schemeClr val="tx1"/>
                </a:solidFill>
                <a:effectLst/>
                <a:latin typeface="+mn-lt"/>
                <a:ea typeface="+mn-ea"/>
                <a:cs typeface="+mn-cs"/>
              </a:rPr>
              <a:t> ФРГ</a:t>
            </a: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a:t>
            </a:r>
            <a:endParaRPr lang="de-DE" sz="1200" u="none" strike="noStrike" spc="0" dirty="0">
              <a:solidFill>
                <a:srgbClr val="373F4D"/>
              </a:solidFill>
              <a:effectLst/>
              <a:latin typeface="Arial" panose="020B0604020202020204" pitchFamily="34" charset="0"/>
              <a:ea typeface="Arial" panose="020B0604020202020204" pitchFamily="34" charset="0"/>
              <a:cs typeface="Arial" panose="020B0604020202020204" pitchFamily="34" charset="0"/>
            </a:endParaRPr>
          </a:p>
          <a:p>
            <a:pPr marL="171450" lvl="0" indent="-171450">
              <a:spcAft>
                <a:spcPts val="600"/>
              </a:spcAft>
              <a:buClr>
                <a:srgbClr val="000000"/>
              </a:buClr>
              <a:buSzPts val="1100"/>
              <a:buFont typeface="Wingdings" panose="05000000000000000000" pitchFamily="2" charset="2"/>
              <a:buChar char="Ø"/>
              <a:tabLst>
                <a:tab pos="473075" algn="l"/>
              </a:tabLst>
            </a:pP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Академия культурного воспитания Федерального правительства и земли Северный Рейн-Вестфалия,</a:t>
            </a:r>
            <a:endParaRPr lang="de-DE" sz="1200" u="none" strike="noStrike" spc="0" dirty="0">
              <a:solidFill>
                <a:srgbClr val="373F4D"/>
              </a:solidFill>
              <a:effectLst/>
              <a:latin typeface="Arial" panose="020B0604020202020204" pitchFamily="34" charset="0"/>
              <a:ea typeface="Arial" panose="020B0604020202020204" pitchFamily="34" charset="0"/>
              <a:cs typeface="Arial" panose="020B0604020202020204" pitchFamily="34" charset="0"/>
            </a:endParaRPr>
          </a:p>
          <a:p>
            <a:pPr marL="171450" lvl="0" indent="-171450">
              <a:spcAft>
                <a:spcPts val="600"/>
              </a:spcAft>
              <a:buClr>
                <a:srgbClr val="000000"/>
              </a:buClr>
              <a:buSzPts val="1100"/>
              <a:buFont typeface="Wingdings" panose="05000000000000000000" pitchFamily="2" charset="2"/>
              <a:buChar char="Ø"/>
              <a:tabLst>
                <a:tab pos="473075" algn="l"/>
              </a:tabLst>
            </a:pP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Международная юношеская библиотека и</a:t>
            </a:r>
            <a:endParaRPr lang="de-DE" sz="1200" u="none" strike="noStrike" spc="0" dirty="0">
              <a:solidFill>
                <a:srgbClr val="373F4D"/>
              </a:solidFill>
              <a:effectLst/>
              <a:latin typeface="Arial" panose="020B0604020202020204" pitchFamily="34" charset="0"/>
              <a:ea typeface="Arial" panose="020B0604020202020204" pitchFamily="34" charset="0"/>
              <a:cs typeface="Arial" panose="020B0604020202020204" pitchFamily="34" charset="0"/>
            </a:endParaRPr>
          </a:p>
          <a:p>
            <a:pPr marL="171450" lvl="0" indent="-171450">
              <a:spcAft>
                <a:spcPts val="600"/>
              </a:spcAft>
              <a:buClr>
                <a:srgbClr val="000000"/>
              </a:buClr>
              <a:buSzPts val="1100"/>
              <a:buFont typeface="Wingdings" panose="05000000000000000000" pitchFamily="2" charset="2"/>
              <a:buChar char="Ø"/>
              <a:tabLst>
                <a:tab pos="473075" algn="l"/>
              </a:tabLst>
            </a:pPr>
            <a:r>
              <a:rPr lang="ru-RU" sz="1200" u="none" strike="noStrike" spc="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Федеральная академия музыкального воспитания.</a:t>
            </a:r>
            <a:endParaRPr lang="de-DE" sz="1200" u="none" strike="noStrike" spc="0" dirty="0">
              <a:solidFill>
                <a:srgbClr val="373F4D"/>
              </a:solidFill>
              <a:effectLst/>
              <a:latin typeface="Arial" panose="020B0604020202020204" pitchFamily="34" charset="0"/>
              <a:ea typeface="Arial" panose="020B0604020202020204" pitchFamily="34" charset="0"/>
              <a:cs typeface="Arial" panose="020B0604020202020204" pitchFamily="34" charset="0"/>
            </a:endParaRPr>
          </a:p>
          <a:p>
            <a:pPr>
              <a:spcAft>
                <a:spcPts val="600"/>
              </a:spcAft>
            </a:pP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Кроме того, финансирование предоставляется, например, Немецкому институту молодежи (DJI) и молодежным бюро</a:t>
            </a:r>
            <a:r>
              <a:rPr lang="de-DE"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(Jugendwerke)</a:t>
            </a: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у которых существуют двусторонние соглашения с другими государствами: Греция, Франция и Польша.</a:t>
            </a:r>
            <a:endParaRPr lang="de-DE" sz="1200" dirty="0">
              <a:solidFill>
                <a:srgbClr val="373F4D"/>
              </a:solidFill>
              <a:effectLst/>
              <a:latin typeface="Calibri" panose="020F0502020204030204" pitchFamily="34" charset="0"/>
              <a:ea typeface="Calibri" panose="020F0502020204030204" pitchFamily="34" charset="0"/>
            </a:endParaRPr>
          </a:p>
          <a:p>
            <a:pPr>
              <a:spcAft>
                <a:spcPts val="600"/>
              </a:spcAft>
            </a:pP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KJP также обеспечивает финансирование двусторонних координационных центров</a:t>
            </a:r>
            <a:r>
              <a:rPr lang="de-DE" sz="1200" baseline="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K</a:t>
            </a: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оординационный центр Немецко-чешского молодежного обмена – Tandem</a:t>
            </a:r>
            <a:r>
              <a:rPr lang="de-DE"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a:t>
            </a:r>
            <a:r>
              <a:rPr lang="ru-RU"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и ConAct - Координационный центр Немецко-израильского молодежного обмена (до создания Немецко-израильского молодежного бюро) и Фонд Немецко-российского молодежного обмена gGmbH.</a:t>
            </a:r>
            <a:endParaRPr lang="de-DE" sz="1200" dirty="0">
              <a:solidFill>
                <a:srgbClr val="373F4D"/>
              </a:solidFill>
              <a:effectLst/>
              <a:latin typeface="Calibri" panose="020F0502020204030204" pitchFamily="34" charset="0"/>
              <a:ea typeface="Calibri" panose="020F0502020204030204" pitchFamily="34" charset="0"/>
            </a:endParaRPr>
          </a:p>
          <a:p>
            <a:pPr>
              <a:spcAft>
                <a:spcPts val="600"/>
              </a:spcAft>
            </a:pPr>
            <a:r>
              <a:rPr lang="ru-RU" sz="1200" b="1"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Литература</a:t>
            </a:r>
            <a:endParaRPr lang="de-DE" sz="1200" dirty="0">
              <a:solidFill>
                <a:srgbClr val="373F4D"/>
              </a:solidFill>
              <a:effectLst/>
              <a:latin typeface="Calibri" panose="020F0502020204030204" pitchFamily="34" charset="0"/>
              <a:ea typeface="Calibri" panose="020F0502020204030204" pitchFamily="34" charset="0"/>
            </a:endParaRPr>
          </a:p>
          <a:p>
            <a:pPr>
              <a:spcAft>
                <a:spcPts val="600"/>
              </a:spcAft>
            </a:pPr>
            <a:r>
              <a:rPr lang="de-DE"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Deutscher Bundesjugendring (Hrsg.) (2001): Eine wechselvolle Geschichte. 50 Jahre Kinder- und Jugendplan des Bundes, Schriftenreihe des DBJR Nr. 34, Berlin.</a:t>
            </a:r>
            <a:endParaRPr lang="de-DE" sz="1200" dirty="0">
              <a:solidFill>
                <a:srgbClr val="373F4D"/>
              </a:solidFill>
              <a:effectLst/>
              <a:latin typeface="Calibri" panose="020F0502020204030204" pitchFamily="34" charset="0"/>
              <a:ea typeface="Calibri" panose="020F0502020204030204" pitchFamily="34" charset="0"/>
            </a:endParaRPr>
          </a:p>
          <a:p>
            <a:pPr>
              <a:spcAft>
                <a:spcPts val="600"/>
              </a:spcAft>
            </a:pPr>
            <a:r>
              <a:rPr lang="de-DE"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Richtlinien des Kinder- und Jugendplans des Bundes (KJP) (01.01.2017); Online:</a:t>
            </a:r>
            <a:endParaRPr lang="de-DE" sz="1200" dirty="0">
              <a:solidFill>
                <a:srgbClr val="373F4D"/>
              </a:solidFill>
              <a:effectLst/>
              <a:latin typeface="Calibri" panose="020F0502020204030204" pitchFamily="34" charset="0"/>
              <a:ea typeface="Calibri" panose="020F0502020204030204" pitchFamily="34" charset="0"/>
            </a:endParaRPr>
          </a:p>
          <a:p>
            <a:pPr>
              <a:spcAft>
                <a:spcPts val="600"/>
              </a:spcAft>
            </a:pPr>
            <a:r>
              <a:rPr lang="de-DE"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hlinkClick r:id="rId4"/>
              </a:rPr>
              <a:t>https://www.bmfsfj.de/bmfsfj/ministerium/ausschreibungen-</a:t>
            </a:r>
            <a:r>
              <a:rPr lang="ru-RU" sz="1200" u="sng"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a:t>
            </a:r>
            <a:r>
              <a:rPr lang="de-DE" sz="1200" dirty="0" err="1">
                <a:solidFill>
                  <a:srgbClr val="373F4D"/>
                </a:solidFill>
                <a:effectLst/>
                <a:latin typeface="Calibri" panose="020F0502020204030204" pitchFamily="34" charset="0"/>
                <a:ea typeface="Calibri" panose="020F0502020204030204" pitchFamily="34" charset="0"/>
                <a:cs typeface="Calibri" panose="020F0502020204030204" pitchFamily="34" charset="0"/>
                <a:hlinkClick r:id="rId4"/>
              </a:rPr>
              <a:t>foerderung</a:t>
            </a:r>
            <a:r>
              <a:rPr lang="de-DE"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hlinkClick r:id="rId4"/>
              </a:rPr>
              <a:t>/</a:t>
            </a:r>
            <a:r>
              <a:rPr lang="de-DE" sz="1200" dirty="0" err="1">
                <a:solidFill>
                  <a:srgbClr val="373F4D"/>
                </a:solidFill>
                <a:effectLst/>
                <a:latin typeface="Calibri" panose="020F0502020204030204" pitchFamily="34" charset="0"/>
                <a:ea typeface="Calibri" panose="020F0502020204030204" pitchFamily="34" charset="0"/>
                <a:cs typeface="Calibri" panose="020F0502020204030204" pitchFamily="34" charset="0"/>
                <a:hlinkClick r:id="rId4"/>
              </a:rPr>
              <a:t>foerderrichtlinien</a:t>
            </a:r>
            <a:r>
              <a:rPr lang="de-DE"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hlinkClick r:id="rId4"/>
              </a:rPr>
              <a:t>/</a:t>
            </a:r>
            <a:r>
              <a:rPr lang="de-DE" sz="1200" dirty="0" err="1">
                <a:solidFill>
                  <a:srgbClr val="373F4D"/>
                </a:solidFill>
                <a:effectLst/>
                <a:latin typeface="Calibri" panose="020F0502020204030204" pitchFamily="34" charset="0"/>
                <a:ea typeface="Calibri" panose="020F0502020204030204" pitchFamily="34" charset="0"/>
                <a:cs typeface="Calibri" panose="020F0502020204030204" pitchFamily="34" charset="0"/>
                <a:hlinkClick r:id="rId4"/>
              </a:rPr>
              <a:t>foerderrichtlinien</a:t>
            </a:r>
            <a:r>
              <a:rPr lang="de-DE" sz="1200" dirty="0">
                <a:solidFill>
                  <a:srgbClr val="373F4D"/>
                </a:solidFill>
                <a:effectLst/>
                <a:latin typeface="Calibri" panose="020F0502020204030204" pitchFamily="34" charset="0"/>
                <a:ea typeface="Calibri" panose="020F0502020204030204" pitchFamily="34" charset="0"/>
                <a:cs typeface="Calibri" panose="020F0502020204030204" pitchFamily="34" charset="0"/>
                <a:hlinkClick r:id="rId4"/>
              </a:rPr>
              <a:t>-kinder-und-jugendplan-bund</a:t>
            </a:r>
            <a:r>
              <a:rPr lang="de-DE" sz="1200" u="none" strike="noStrike" dirty="0">
                <a:solidFill>
                  <a:srgbClr val="373F4D"/>
                </a:solidFill>
                <a:effectLst/>
                <a:latin typeface="Calibri" panose="020F0502020204030204" pitchFamily="34" charset="0"/>
                <a:ea typeface="Calibri" panose="020F0502020204030204" pitchFamily="34" charset="0"/>
                <a:cs typeface="Calibri" panose="020F0502020204030204" pitchFamily="34" charset="0"/>
                <a:hlinkClick r:id="rId4"/>
              </a:rPr>
              <a:t> </a:t>
            </a:r>
            <a:r>
              <a:rPr lang="de-DE" sz="11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a:t>
            </a:r>
            <a:r>
              <a:rPr lang="ru-RU" sz="11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Доступ</a:t>
            </a:r>
            <a:r>
              <a:rPr lang="de-DE" sz="1100" dirty="0">
                <a:solidFill>
                  <a:srgbClr val="373F4D"/>
                </a:solidFill>
                <a:effectLst/>
                <a:latin typeface="Calibri" panose="020F0502020204030204" pitchFamily="34" charset="0"/>
                <a:ea typeface="Calibri" panose="020F0502020204030204" pitchFamily="34" charset="0"/>
                <a:cs typeface="Calibri" panose="020F0502020204030204" pitchFamily="34" charset="0"/>
              </a:rPr>
              <a:t>: 31.05.2021).</a:t>
            </a:r>
            <a:endParaRPr lang="de-DE" sz="1200" dirty="0">
              <a:solidFill>
                <a:srgbClr val="373F4D"/>
              </a:solidFill>
              <a:effectLst/>
              <a:latin typeface="Calibri" panose="020F0502020204030204" pitchFamily="34" charset="0"/>
              <a:ea typeface="Calibri" panose="020F0502020204030204" pitchFamily="34" charset="0"/>
            </a:endParaRPr>
          </a:p>
          <a:p>
            <a:pPr>
              <a:spcAft>
                <a:spcPts val="600"/>
              </a:spcAft>
            </a:pPr>
            <a:r>
              <a:rPr lang="de-DE" sz="1100" dirty="0">
                <a:solidFill>
                  <a:srgbClr val="373F4D"/>
                </a:solidFill>
                <a:effectLst/>
                <a:latin typeface="Calibri" panose="020F0502020204030204" pitchFamily="34" charset="0"/>
                <a:ea typeface="Calibri" panose="020F0502020204030204" pitchFamily="34" charset="0"/>
              </a:rPr>
              <a:t> </a:t>
            </a:r>
            <a:endParaRPr lang="de-DE" sz="1200" dirty="0">
              <a:solidFill>
                <a:srgbClr val="373F4D"/>
              </a:solidFill>
              <a:effectLst/>
              <a:latin typeface="Calibri" panose="020F0502020204030204" pitchFamily="34" charset="0"/>
              <a:ea typeface="Calibri" panose="020F050202020403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94</a:t>
            </a:fld>
            <a:endParaRPr lang="de-DE"/>
          </a:p>
        </p:txBody>
      </p:sp>
    </p:spTree>
    <p:extLst>
      <p:ext uri="{BB962C8B-B14F-4D97-AF65-F5344CB8AC3E}">
        <p14:creationId xmlns:p14="http://schemas.microsoft.com/office/powerpoint/2010/main" val="28535030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9388475"/>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Положения VIII книги Социального кодекса (Социального кодекса VIII) о финансировании учреждений и служб помощи детям и подросткам значительно изменились за годы, прошедшие с момента принятия Закона о помощи детям и молодежи в 1989 году. Тем не менее, существует фундаментальное различие между</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514350" lvl="0" indent="-171450">
              <a:spcAft>
                <a:spcPts val="600"/>
              </a:spcAft>
              <a:buClr>
                <a:srgbClr val="000000"/>
              </a:buClr>
              <a:buSzPts val="1100"/>
              <a:buFont typeface="Wingdings" panose="05000000000000000000" pitchFamily="2" charset="2"/>
              <a:buChar char="Ø"/>
              <a:tabLst>
                <a:tab pos="446405" algn="l"/>
              </a:tabLst>
            </a:pPr>
            <a:r>
              <a:rPr lang="ru-RU" sz="1100" dirty="0">
                <a:latin typeface="Open Sans" panose="020B0606030504020204" pitchFamily="34" charset="0"/>
                <a:ea typeface="Open Sans" panose="020B0606030504020204" pitchFamily="34" charset="0"/>
                <a:cs typeface="Open Sans" panose="020B0606030504020204" pitchFamily="34" charset="0"/>
              </a:rPr>
              <a:t>финансированием инфраструктуры за счет поддержки негосударственной помощи молодежи (§ 74 Социального кодекса VIII) 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514350" lvl="0" indent="-171450">
              <a:spcAft>
                <a:spcPts val="600"/>
              </a:spcAft>
              <a:buClr>
                <a:srgbClr val="000000"/>
              </a:buClr>
              <a:buSzPts val="1100"/>
              <a:buFont typeface="Wingdings" panose="05000000000000000000" pitchFamily="2" charset="2"/>
              <a:buChar char="Ø"/>
              <a:tabLst>
                <a:tab pos="446405" algn="l"/>
              </a:tabLst>
            </a:pPr>
            <a:r>
              <a:rPr lang="ru-RU" sz="1100" dirty="0">
                <a:latin typeface="Open Sans" panose="020B0606030504020204" pitchFamily="34" charset="0"/>
                <a:ea typeface="Open Sans" panose="020B0606030504020204" pitchFamily="34" charset="0"/>
                <a:cs typeface="Open Sans" panose="020B0606030504020204" pitchFamily="34" charset="0"/>
              </a:rPr>
              <a:t>финансированием возмещения расходов учреждений и амбулаторной работы по помощи детям и подросткам (§§ 78 a </a:t>
            </a:r>
            <a:r>
              <a:rPr lang="ru-RU" sz="1100" dirty="0" err="1">
                <a:latin typeface="Open Sans" panose="020B0606030504020204" pitchFamily="34" charset="0"/>
                <a:ea typeface="Open Sans" panose="020B0606030504020204" pitchFamily="34" charset="0"/>
                <a:cs typeface="Open Sans" panose="020B0606030504020204" pitchFamily="34" charset="0"/>
              </a:rPr>
              <a:t>ff</a:t>
            </a:r>
            <a:r>
              <a:rPr lang="ru-RU" sz="1100" dirty="0">
                <a:latin typeface="Open Sans" panose="020B0606030504020204" pitchFamily="34" charset="0"/>
                <a:ea typeface="Open Sans" panose="020B0606030504020204" pitchFamily="34" charset="0"/>
                <a:cs typeface="Open Sans" panose="020B0606030504020204" pitchFamily="34" charset="0"/>
              </a:rPr>
              <a:t>. и 77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Финансовая поддержка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истории помощи детям и подросткам финансирование объектов и мер помощи молодежи со стороны негосударственных организаций осуществлялось в основном через инструмент финансовой поддержки или грантов. Государственный провайдер по делам молодежи принимает решение о «виде и размере финансовой поддержки» «в рамках имеющихся бюджетных средств и по своему усмотрению». Одним из условий финансовой поддержки является внесение финансируемым учреждением собственного «соответствующего взноса», который, однако, должен учитывать «различную финансовую устойчивость и другие обстоятельства» (§ 74 Социального кодекса VIII). Например, для финансовой поддержки учреждений дневного присмотра за детьми это означало, что учреждения, управляемые по инициативе родителей, должны были вносить меньший вклад, чем учреждения, управляемые церковными организациями, которые имеют средства из «церковных налогов», среди прочих источников.</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Платное финансирование</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 расширением субъективных юридических прав получателей помощи детям и молодежи, особенно в области помощи в воспитании и поддержки детей в детских учреждениях и детских дневных садах, возросло значение </a:t>
            </a:r>
            <a:r>
              <a:rPr lang="ru-RU" sz="1100" b="1" dirty="0">
                <a:latin typeface="Open Sans" panose="020B0606030504020204" pitchFamily="34" charset="0"/>
                <a:ea typeface="Open Sans" panose="020B0606030504020204" pitchFamily="34" charset="0"/>
                <a:cs typeface="Open Sans" panose="020B0606030504020204" pitchFamily="34" charset="0"/>
              </a:rPr>
              <a:t>платного финансирования</a:t>
            </a:r>
            <a:r>
              <a:rPr lang="ru-RU" sz="1100" dirty="0">
                <a:latin typeface="Open Sans" panose="020B0606030504020204" pitchFamily="34" charset="0"/>
                <a:ea typeface="Open Sans" panose="020B0606030504020204" pitchFamily="34" charset="0"/>
                <a:cs typeface="Open Sans" panose="020B0606030504020204" pitchFamily="34" charset="0"/>
              </a:rPr>
              <a:t>. Первоначально оно основывалось на § 77 Книги VIII Социального кодекса («Соглашения о размере издержек»). Платное финансирование — это инструмент финансирования мер помощи, которую лица, имеющие право на получение помощи, получали от соответствующих учреждений и служб.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Трехсторонние отношения в рамках закона о социальной помощи молодежи</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Начиная с 1999 года §§ 78a - 78 g Книги VIII Социального кодекса (Социального кодекса VIII) содержат дифференцированные правила финансирования (частично) стационарной помощи, оплаты и развития качества.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Учреждения, заключившие такие соглашения с компетентным ведомством по делам молодежи, имеют право на возмещение расходов на помощь, предоставленную бенефициарам. </a:t>
            </a:r>
            <a:r>
              <a:rPr lang="ru-RU" sz="1100" b="1" dirty="0">
                <a:latin typeface="Open Sans" panose="020B0606030504020204" pitchFamily="34" charset="0"/>
                <a:ea typeface="Open Sans" panose="020B0606030504020204" pitchFamily="34" charset="0"/>
                <a:cs typeface="Open Sans" panose="020B0606030504020204" pitchFamily="34" charset="0"/>
              </a:rPr>
              <a:t>Трехсторонние отношения в рамках закона о социальном обеспечении молодежи </a:t>
            </a:r>
            <a:r>
              <a:rPr lang="ru-RU" sz="1100" dirty="0">
                <a:latin typeface="Open Sans" panose="020B0606030504020204" pitchFamily="34" charset="0"/>
                <a:ea typeface="Open Sans" panose="020B0606030504020204" pitchFamily="34" charset="0"/>
                <a:cs typeface="Open Sans" panose="020B0606030504020204" pitchFamily="34" charset="0"/>
              </a:rPr>
              <a:t>строятся указанным ниже образом (см. слайд 3.3.5)</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Начиная с 2021 года положения § 77 Социального кодекса VIII касаются только «соглашений о принятии на себя расходов и развитие качества амбулаторной помощи». В случае амбулаторной помощи </a:t>
            </a:r>
            <a:r>
              <a:rPr lang="ru-RU" sz="1100" b="1" dirty="0">
                <a:latin typeface="Open Sans" panose="020B0606030504020204" pitchFamily="34" charset="0"/>
                <a:ea typeface="Open Sans" panose="020B0606030504020204" pitchFamily="34" charset="0"/>
                <a:cs typeface="Open Sans" panose="020B0606030504020204" pitchFamily="34" charset="0"/>
              </a:rPr>
              <a:t>двусторонние договорные отношения</a:t>
            </a:r>
            <a:r>
              <a:rPr lang="ru-RU" sz="1100" dirty="0">
                <a:latin typeface="Open Sans" panose="020B0606030504020204" pitchFamily="34" charset="0"/>
                <a:ea typeface="Open Sans" panose="020B0606030504020204" pitchFamily="34" charset="0"/>
                <a:cs typeface="Open Sans" panose="020B0606030504020204" pitchFamily="34" charset="0"/>
              </a:rPr>
              <a:t> могут быть также заключены между государственными и негосударственными молодежными организациями на основе соглашений в соответствии с разделом 77 книги VIII Социального кодекса или разделом 36a книги VIII Социального кодекса. Для того чтобы обеспечить максимально </a:t>
            </a:r>
            <a:r>
              <a:rPr lang="ru-RU" sz="1100" dirty="0" err="1">
                <a:latin typeface="Open Sans" panose="020B0606030504020204" pitchFamily="34" charset="0"/>
                <a:ea typeface="Open Sans" panose="020B0606030504020204" pitchFamily="34" charset="0"/>
                <a:cs typeface="Open Sans" panose="020B0606030504020204" pitchFamily="34" charset="0"/>
              </a:rPr>
              <a:t>низкопороговый</a:t>
            </a:r>
            <a:r>
              <a:rPr lang="ru-RU" sz="1100" dirty="0">
                <a:latin typeface="Open Sans" panose="020B0606030504020204" pitchFamily="34" charset="0"/>
                <a:ea typeface="Open Sans" panose="020B0606030504020204" pitchFamily="34" charset="0"/>
                <a:cs typeface="Open Sans" panose="020B0606030504020204" pitchFamily="34" charset="0"/>
              </a:rPr>
              <a:t> доступ к помощи, некоторые амбулаторные службы могут использоваться непосредственно бенефициарами без индивидуального решения ведомства по делам молодежи (например, консультационные центры по вопросам воспитания, консультации для родных и приемных родителей).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Правовая оговорка федеральных земель</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области поддержки детей, находящихся в детских учреждениях и присмотра за детьми в дневное время, правовые притязания, предусмотренные федеральным законодательством, были значительно расширены в последние годы. Это должно было позволить перейти от финансирования субсидий к финансированию платы. Однако ряд федеральных земель с низким уровнем развития сети детских садов оказали такому развитию значительное сопротивление. В 2005 году это привело к принятию правовой оговорки земель в § 74 a книги VIII Социального кодекса: «Финансирование учреждений дневного присмотра регулируется законодательством федеральной земли».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err="1">
                <a:latin typeface="Open Sans" panose="020B0606030504020204" pitchFamily="34" charset="0"/>
                <a:ea typeface="Open Sans" panose="020B0606030504020204" pitchFamily="34" charset="0"/>
                <a:cs typeface="Open Sans" panose="020B0606030504020204" pitchFamily="34" charset="0"/>
              </a:rPr>
              <a:t>Низкопороговая</a:t>
            </a:r>
            <a:r>
              <a:rPr lang="ru-RU" sz="1100" b="1" dirty="0">
                <a:latin typeface="Open Sans" panose="020B0606030504020204" pitchFamily="34" charset="0"/>
                <a:ea typeface="Open Sans" panose="020B0606030504020204" pitchFamily="34" charset="0"/>
                <a:cs typeface="Open Sans" panose="020B0606030504020204" pitchFamily="34" charset="0"/>
              </a:rPr>
              <a:t> амбулаторная помощь</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Для «</a:t>
            </a:r>
            <a:r>
              <a:rPr lang="ru-RU" sz="1100" dirty="0" err="1">
                <a:latin typeface="Open Sans" panose="020B0606030504020204" pitchFamily="34" charset="0"/>
                <a:ea typeface="Open Sans" panose="020B0606030504020204" pitchFamily="34" charset="0"/>
                <a:cs typeface="Open Sans" panose="020B0606030504020204" pitchFamily="34" charset="0"/>
              </a:rPr>
              <a:t>низкопорогового</a:t>
            </a:r>
            <a:r>
              <a:rPr lang="ru-RU" sz="1100" dirty="0">
                <a:latin typeface="Open Sans" panose="020B0606030504020204" pitchFamily="34" charset="0"/>
                <a:ea typeface="Open Sans" panose="020B0606030504020204" pitchFamily="34" charset="0"/>
                <a:cs typeface="Open Sans" panose="020B0606030504020204" pitchFamily="34" charset="0"/>
              </a:rPr>
              <a:t> прямого использования амбулаторной помощи, особенно консультаций по вопросам воспитания» существует специальное положение в § 36a Социального кодекса VIII, согласно которому государственный провайдер по делам молодежи «должен заключить соглашения с провайдерами помощи, в которых регулируются условия и структура предоставления помощи, а также принятие на себя расходов».</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r>
              <a:rPr lang="de-DE" sz="1100" dirty="0" err="1">
                <a:latin typeface="Open Sans" panose="020B0606030504020204" pitchFamily="34" charset="0"/>
                <a:ea typeface="Open Sans" panose="020B0606030504020204" pitchFamily="34" charset="0"/>
                <a:cs typeface="Open Sans" panose="020B0606030504020204" pitchFamily="34" charset="0"/>
              </a:rPr>
              <a:t>Meysen</a:t>
            </a:r>
            <a:r>
              <a:rPr lang="de-DE" sz="1100" dirty="0">
                <a:latin typeface="Open Sans" panose="020B0606030504020204" pitchFamily="34" charset="0"/>
                <a:ea typeface="Open Sans" panose="020B0606030504020204" pitchFamily="34" charset="0"/>
                <a:cs typeface="Open Sans" panose="020B0606030504020204" pitchFamily="34" charset="0"/>
              </a:rPr>
              <a:t>, Thomas u. a. (2014): Recht der Finanzierung von Leistungen der Kinder- und Jugendhilfe, Baden-Baden.</a:t>
            </a:r>
          </a:p>
          <a:p>
            <a:r>
              <a:rPr lang="de-DE" sz="1100" dirty="0">
                <a:latin typeface="Open Sans" panose="020B0606030504020204" pitchFamily="34" charset="0"/>
                <a:ea typeface="Open Sans" panose="020B0606030504020204" pitchFamily="34" charset="0"/>
                <a:cs typeface="Open Sans" panose="020B0606030504020204" pitchFamily="34" charset="0"/>
              </a:rPr>
              <a:t>Struck, Norbert (2016): Finanzierung; in: Schröer, Wolfgang/Struck, Norbert/Wolff, Mechthild (Hrsg.), Handbuch Kinder- und Jugendhilfe, Weinheim u. München, S. 1140−1150.</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95</a:t>
            </a:fld>
            <a:endParaRPr lang="de-DE"/>
          </a:p>
        </p:txBody>
      </p:sp>
    </p:spTree>
    <p:extLst>
      <p:ext uri="{BB962C8B-B14F-4D97-AF65-F5344CB8AC3E}">
        <p14:creationId xmlns:p14="http://schemas.microsoft.com/office/powerpoint/2010/main" val="12485346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9316467"/>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отношениях между бенефициарами (родители, дети, подростки, молодые взрослые ...), провайдерами помощи (негосударственные организации по защите молодежи) и предоставляющими помощь службами (государственные службы помощи молодежи/ведомства по защите молодежи) в Германии существует особая конфигурация, которая важна с юридической точки зрения, но также может быть весьма актуальна с практически. Это так называемый «треугольник социально-правовых отношений», поскольку он состоит из </a:t>
            </a:r>
            <a:r>
              <a:rPr lang="ru-RU" sz="1100" b="1" dirty="0">
                <a:latin typeface="Open Sans" panose="020B0606030504020204" pitchFamily="34" charset="0"/>
                <a:ea typeface="Open Sans" panose="020B0606030504020204" pitchFamily="34" charset="0"/>
                <a:cs typeface="Open Sans" panose="020B0606030504020204" pitchFamily="34" charset="0"/>
              </a:rPr>
              <a:t>трех правоотношений</a:t>
            </a:r>
            <a:r>
              <a:rPr lang="ru-RU" sz="1100" dirty="0">
                <a:latin typeface="Open Sans" panose="020B0606030504020204" pitchFamily="34" charset="0"/>
                <a:ea typeface="Open Sans" panose="020B0606030504020204" pitchFamily="34" charset="0"/>
                <a:cs typeface="Open Sans" panose="020B0606030504020204" pitchFamily="34" charset="0"/>
              </a:rPr>
              <a:t>:</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spcAft>
                <a:spcPts val="600"/>
              </a:spcAft>
              <a:buClr>
                <a:srgbClr val="000000"/>
              </a:buClr>
              <a:buSzPts val="1200"/>
              <a:buFont typeface="+mj-lt"/>
              <a:buAutoNum type="arabicPeriod"/>
              <a:tabLst>
                <a:tab pos="222250" algn="l"/>
              </a:tabLst>
            </a:pPr>
            <a:r>
              <a:rPr lang="ru-RU" sz="1100" dirty="0">
                <a:latin typeface="Open Sans" panose="020B0606030504020204" pitchFamily="34" charset="0"/>
                <a:ea typeface="Open Sans" panose="020B0606030504020204" pitchFamily="34" charset="0"/>
                <a:cs typeface="Open Sans" panose="020B0606030504020204" pitchFamily="34" charset="0"/>
              </a:rPr>
              <a:t> Если у лица, имеющих право на получение помощи, выдвигают правовое притязание в соответствии с Книгой VIII Социального кодекса (дневные детские учреждения, помощь в воспитании, консультации), это притязание обычно направляется государственному провайдеру по делам молодежи (ведомство по делам молодежи). В контексте частичного и полного стационарного обслуживания это также означает, что ведомство по делам молодежи изначально обязано взять на себя все расходы, хотя в случае (частичного) стационарного обслуживания оно может попросить бенефициаров внести свой вклад в эти расходы в пределах их платежеспособности (§§ 91 и далее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spcAft>
                <a:spcPts val="600"/>
              </a:spcAft>
              <a:buClr>
                <a:srgbClr val="000000"/>
              </a:buClr>
              <a:buSzPts val="1200"/>
              <a:buFont typeface="+mj-lt"/>
              <a:buAutoNum type="arabicPeriod"/>
              <a:tabLst>
                <a:tab pos="222250" algn="l"/>
              </a:tabLst>
            </a:pPr>
            <a:r>
              <a:rPr lang="ru-RU" sz="1100" dirty="0">
                <a:latin typeface="Open Sans" panose="020B0606030504020204" pitchFamily="34" charset="0"/>
                <a:ea typeface="Open Sans" panose="020B0606030504020204" pitchFamily="34" charset="0"/>
                <a:cs typeface="Open Sans" panose="020B0606030504020204" pitchFamily="34" charset="0"/>
              </a:rPr>
              <a:t> Фактическое осуществление этого права происходит через учреждения и службы, преимущественно под руководством негосударственных организаций по делам молодежи, которые в свою очередь связаны с государственной организацией по делам молодежи соглашениями об оказании помощи (§§ 36a, 77, 78a и далее Социального кодекса VIII). Эти соглашения должны регулировать содержание, объем и качество предоставления помощи, необходимые платежи и вопросы развития качества. На уровне земель рамочные соглашения (§78 f Социального кодекса Книга VIII) обычно заключаются для (частично) стационарных форм помощи. Провайдеры помощи имеют законное право на заключение этих соглашений, а затем на принятие соответствующих платежей (§ 78b абз. 1 Социального кодекса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spcAft>
                <a:spcPts val="600"/>
              </a:spcAft>
              <a:buClr>
                <a:srgbClr val="000000"/>
              </a:buClr>
              <a:buSzPts val="1200"/>
              <a:buFont typeface="+mj-lt"/>
              <a:buAutoNum type="arabicPeriod"/>
              <a:tabLst>
                <a:tab pos="222250" algn="l"/>
              </a:tabLst>
            </a:pPr>
            <a:r>
              <a:rPr lang="ru-RU" sz="1100" dirty="0">
                <a:latin typeface="Open Sans" panose="020B0606030504020204" pitchFamily="34" charset="0"/>
                <a:ea typeface="Open Sans" panose="020B0606030504020204" pitchFamily="34" charset="0"/>
                <a:cs typeface="Open Sans" panose="020B0606030504020204" pitchFamily="34" charset="0"/>
              </a:rPr>
              <a:t> Конкретной помощью пользуется непосредственно бенефициар - в рамках своего права на желание и выбор согласно § 5 Социального кодекса VIII - который заключает частноправовой договор со службой или учреждением независимого провайдера.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Это создает треугольник отношений в рамках закона о помощи молодежи. Его основные положения таковы: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lvl="0" indent="-171450">
              <a:spcAft>
                <a:spcPts val="600"/>
              </a:spcAft>
              <a:buClr>
                <a:srgbClr val="000000"/>
              </a:buClr>
              <a:buSzPts val="1100"/>
              <a:buFont typeface="Wingdings" panose="05000000000000000000" pitchFamily="2" charset="2"/>
              <a:buChar char="Ø"/>
              <a:tabLst>
                <a:tab pos="458470" algn="l"/>
              </a:tabLst>
            </a:pPr>
            <a:r>
              <a:rPr lang="ru-RU" sz="1100" dirty="0">
                <a:latin typeface="Open Sans" panose="020B0606030504020204" pitchFamily="34" charset="0"/>
                <a:ea typeface="Open Sans" panose="020B0606030504020204" pitchFamily="34" charset="0"/>
                <a:cs typeface="Open Sans" panose="020B0606030504020204" pitchFamily="34" charset="0"/>
              </a:rPr>
              <a:t>Бенефициары выбирают провайдера помощи в рамках своего права выбора.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lvl="0" indent="-171450">
              <a:spcAft>
                <a:spcPts val="600"/>
              </a:spcAft>
              <a:buClr>
                <a:srgbClr val="000000"/>
              </a:buClr>
              <a:buSzPts val="1100"/>
              <a:buFont typeface="Wingdings" panose="05000000000000000000" pitchFamily="2" charset="2"/>
              <a:buChar char="Ø"/>
              <a:tabLst>
                <a:tab pos="458470" algn="l"/>
              </a:tabLst>
            </a:pPr>
            <a:r>
              <a:rPr lang="ru-RU" sz="1100" dirty="0">
                <a:latin typeface="Open Sans" panose="020B0606030504020204" pitchFamily="34" charset="0"/>
                <a:ea typeface="Open Sans" panose="020B0606030504020204" pitchFamily="34" charset="0"/>
                <a:cs typeface="Open Sans" panose="020B0606030504020204" pitchFamily="34" charset="0"/>
              </a:rPr>
              <a:t>Юридическое право бенефициаров (по отношению к управлению по делам молодежи) приводит к тому, что ведомство по делам молодежи обязано взять на себя оплату помощи.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lvl="0" indent="-171450">
              <a:spcAft>
                <a:spcPts val="600"/>
              </a:spcAft>
              <a:buClr>
                <a:srgbClr val="000000"/>
              </a:buClr>
              <a:buSzPts val="1100"/>
              <a:buFont typeface="Wingdings" panose="05000000000000000000" pitchFamily="2" charset="2"/>
              <a:buChar char="Ø"/>
              <a:tabLst>
                <a:tab pos="458470" algn="l"/>
              </a:tabLst>
            </a:pPr>
            <a:r>
              <a:rPr lang="ru-RU" sz="1100" dirty="0">
                <a:latin typeface="Open Sans" panose="020B0606030504020204" pitchFamily="34" charset="0"/>
                <a:ea typeface="Open Sans" panose="020B0606030504020204" pitchFamily="34" charset="0"/>
                <a:cs typeface="Open Sans" panose="020B0606030504020204" pitchFamily="34" charset="0"/>
              </a:rPr>
              <a:t>Содержание и размер платы за помощь, а также развитие качества согласовываются в договорах между провайдером помощи и государственной службой на месте, и в случае (обоснованного) использования бенефициаром своего права подлежит обязательному внесению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lvl="0" indent="-171450">
              <a:spcAft>
                <a:spcPts val="600"/>
              </a:spcAft>
              <a:buClr>
                <a:srgbClr val="000000"/>
              </a:buClr>
              <a:buSzPts val="1100"/>
              <a:buFont typeface="Wingdings" panose="05000000000000000000" pitchFamily="2" charset="2"/>
              <a:buChar char="Ø"/>
              <a:tabLst>
                <a:tab pos="458470" algn="l"/>
              </a:tabLst>
            </a:pPr>
            <a:r>
              <a:rPr lang="ru-RU" sz="1100" dirty="0">
                <a:latin typeface="Open Sans" panose="020B0606030504020204" pitchFamily="34" charset="0"/>
                <a:ea typeface="Open Sans" panose="020B0606030504020204" pitchFamily="34" charset="0"/>
                <a:cs typeface="Open Sans" panose="020B0606030504020204" pitchFamily="34" charset="0"/>
              </a:rPr>
              <a:t>Бенефициаров можно обязать оплачивать расходы только в пределах их платежеспособности. Амбулаторная помощь полностью освобождена от обязанности взимания платы.</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Однако, согласно § 74 a Книги VIII Социального кодекса, эти общие положения не применяются в масштабах всей страны к финансированию помощи, предоставляемой детскими садами. Здесь каждая земля может устанавливать свои собственные правила.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de-DE" sz="1100" b="1" dirty="0" err="1">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Meysen</a:t>
            </a:r>
            <a:r>
              <a:rPr lang="de-DE" sz="1100" dirty="0">
                <a:latin typeface="Open Sans" panose="020B0606030504020204" pitchFamily="34" charset="0"/>
                <a:ea typeface="Open Sans" panose="020B0606030504020204" pitchFamily="34" charset="0"/>
                <a:cs typeface="Open Sans" panose="020B0606030504020204" pitchFamily="34" charset="0"/>
              </a:rPr>
              <a:t>, Thomas u. a. (2014): Recht der Finanzierung von Leistungen der Kinder- und Jugendhilfe, Baden-Baden.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96</a:t>
            </a:fld>
            <a:endParaRPr lang="de-DE"/>
          </a:p>
        </p:txBody>
      </p:sp>
    </p:spTree>
    <p:extLst>
      <p:ext uri="{BB962C8B-B14F-4D97-AF65-F5344CB8AC3E}">
        <p14:creationId xmlns:p14="http://schemas.microsoft.com/office/powerpoint/2010/main" val="266258056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97</a:t>
            </a:fld>
            <a:endParaRPr lang="de-DE"/>
          </a:p>
        </p:txBody>
      </p:sp>
    </p:spTree>
    <p:extLst>
      <p:ext uri="{BB962C8B-B14F-4D97-AF65-F5344CB8AC3E}">
        <p14:creationId xmlns:p14="http://schemas.microsoft.com/office/powerpoint/2010/main" val="5595822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10"/>
          </p:nvPr>
        </p:nvSpPr>
        <p:spPr/>
        <p:txBody>
          <a:bodyPr/>
          <a:lstStyle/>
          <a:p>
            <a:fld id="{178ACBB0-B8BD-7243-B5CA-EEE1A71994D0}" type="slidenum">
              <a:rPr lang="de-DE" smtClean="0"/>
              <a:t>98</a:t>
            </a:fld>
            <a:endParaRPr lang="de-DE" dirty="0"/>
          </a:p>
        </p:txBody>
      </p:sp>
      <p:sp>
        <p:nvSpPr>
          <p:cNvPr id="5" name="Notizenplatzhalter 4"/>
          <p:cNvSpPr>
            <a:spLocks noGrp="1"/>
          </p:cNvSpPr>
          <p:nvPr>
            <p:ph type="body" sz="quarter" idx="11"/>
          </p:nvPr>
        </p:nvSpPr>
        <p:spPr>
          <a:xfrm>
            <a:off x="685800" y="4400549"/>
            <a:ext cx="5407496" cy="10684619"/>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2018/19 году в сфере помощи детям и подросткам в Германии работали 1,1 млн человек. Это означает, что потребность в персонале здесь выше, чем в других значимых отраслях Германии, таких как сельское хозяйство или автомобильная промышленность. Для сравнения: в 2016 году на сельскохозяйственных предприятиях было занято в общей сложности 940 100 человек; в экономическом секторе «производство автомобилей и деталей автомобилей» в 2018 году было учтено около 873 000 работающих. Такое высокое значение помощи детям и подросткам объясняется чрезвычайно динамичным развитием с середины 2000-х годов.</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Из 1,1 миллиона работающих в сфере помощи детям и подросткам около 951 000 были заняты в 2018/19 году на педагогических или административных должностях. В период с 2006/07 по 2018/19 гг. число людей, работающих в этой сфере, увеличилось примерно на 383 000 человек или на 67%. Кроме того, в 2018/19 году около 125 000 человек работали в сфере домашнего хозяйства. Также существует множество негосударственных и неоплачиваемых волонтеров, которые систематически не учитываются в официальной статистике Германии.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Большинство работников педагогической или административной сферы заняты в области присмотра за детьми (детские учреждения и присмотр за детьми в дневное время) (73 %). Эта область работы также является движущей силой общенационального расширения штата сотрудников в последние годы. Причиной этого стало, прежде всего, массовое расширение помощи по присмотру за детьми до 3 лет и </a:t>
            </a:r>
            <a:r>
              <a:rPr lang="ru-RU" sz="1100" dirty="0" err="1">
                <a:latin typeface="Open Sans" panose="020B0606030504020204" pitchFamily="34" charset="0"/>
                <a:ea typeface="Open Sans" panose="020B0606030504020204" pitchFamily="34" charset="0"/>
                <a:cs typeface="Open Sans" panose="020B0606030504020204" pitchFamily="34" charset="0"/>
              </a:rPr>
              <a:t>полнодневной</a:t>
            </a:r>
            <a:r>
              <a:rPr lang="ru-RU" sz="1100" dirty="0">
                <a:latin typeface="Open Sans" panose="020B0606030504020204" pitchFamily="34" charset="0"/>
                <a:ea typeface="Open Sans" panose="020B0606030504020204" pitchFamily="34" charset="0"/>
                <a:cs typeface="Open Sans" panose="020B0606030504020204" pitchFamily="34" charset="0"/>
              </a:rPr>
              <a:t> работы с детьми в детских садах, а также улучшение распределения персонала и неожиданно сильный демографический рост целевой группы этой формы помощи в связи с ростом рождаемости и иммиграции. В одной только этой области работы с 2007 года по всей стране наблюдается почти линейный рост численности персонала – почти на 300 000 человек (+75 %).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Другие крупные области работы, включая, например, помощь в воспитании или общую социальную помощь, также показывают значительный рост: с 2006 года общее увеличение их персонала составило около 84 000 работников (+50 %). Однако эта тенденция роста наблюдается не во всех областях работы сферы помощи детям и подросткам; например, число занятых в области работы с детьми и молодежью сократилось в период с 2006 по 2018 год примерно на 5 %.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Böwing-Schmalenbrock</a:t>
            </a:r>
            <a:r>
              <a:rPr lang="de-DE" sz="1100" dirty="0">
                <a:latin typeface="Open Sans" panose="020B0606030504020204" pitchFamily="34" charset="0"/>
                <a:ea typeface="Open Sans" panose="020B0606030504020204" pitchFamily="34" charset="0"/>
                <a:cs typeface="Open Sans" panose="020B0606030504020204" pitchFamily="34" charset="0"/>
              </a:rPr>
              <a:t>, Melanie/</a:t>
            </a:r>
            <a:r>
              <a:rPr lang="de-DE" sz="1100" dirty="0" err="1">
                <a:latin typeface="Open Sans" panose="020B0606030504020204" pitchFamily="34" charset="0"/>
                <a:ea typeface="Open Sans" panose="020B0606030504020204" pitchFamily="34" charset="0"/>
                <a:cs typeface="Open Sans" panose="020B0606030504020204" pitchFamily="34" charset="0"/>
              </a:rPr>
              <a:t>Sempf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dirty="0" err="1">
                <a:latin typeface="Open Sans" panose="020B0606030504020204" pitchFamily="34" charset="0"/>
                <a:ea typeface="Open Sans" panose="020B0606030504020204" pitchFamily="34" charset="0"/>
                <a:cs typeface="Open Sans" panose="020B0606030504020204" pitchFamily="34" charset="0"/>
              </a:rPr>
              <a:t>Frederieke</a:t>
            </a:r>
            <a:r>
              <a:rPr lang="de-DE" sz="1100" dirty="0">
                <a:latin typeface="Open Sans" panose="020B0606030504020204" pitchFamily="34" charset="0"/>
                <a:ea typeface="Open Sans" panose="020B0606030504020204" pitchFamily="34" charset="0"/>
                <a:cs typeface="Open Sans" panose="020B0606030504020204" pitchFamily="34" charset="0"/>
              </a:rPr>
              <a:t> (2020): Gehen mit dem enormen Personalwachstum in Kindertageseinrichtungen bessere Personalschlüssel einher?, in: </a:t>
            </a:r>
            <a:r>
              <a:rPr lang="de-DE" sz="1100" dirty="0" err="1">
                <a:latin typeface="Open Sans" panose="020B0606030504020204" pitchFamily="34" charset="0"/>
                <a:ea typeface="Open Sans" panose="020B0606030504020204" pitchFamily="34" charset="0"/>
                <a:cs typeface="Open Sans" panose="020B0606030504020204" pitchFamily="34" charset="0"/>
              </a:rPr>
              <a:t>Kom</a:t>
            </a:r>
            <a:r>
              <a:rPr lang="de-DE" sz="1100" baseline="30000" dirty="0" err="1">
                <a:latin typeface="Open Sans" panose="020B0606030504020204" pitchFamily="34" charset="0"/>
                <a:ea typeface="Open Sans" panose="020B0606030504020204" pitchFamily="34" charset="0"/>
                <a:cs typeface="Open Sans" panose="020B0606030504020204" pitchFamily="34" charset="0"/>
              </a:rPr>
              <a:t>Dat</a:t>
            </a:r>
            <a:r>
              <a:rPr lang="de-DE" sz="1100" dirty="0">
                <a:latin typeface="Open Sans" panose="020B0606030504020204" pitchFamily="34" charset="0"/>
                <a:ea typeface="Open Sans" panose="020B0606030504020204" pitchFamily="34" charset="0"/>
                <a:cs typeface="Open Sans" panose="020B0606030504020204" pitchFamily="34" charset="0"/>
              </a:rPr>
              <a:t> Jugendhilfe, Heft 1, S. 22−23;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https://www.akjstat.tu-dortmund.de/fileadmin/user_upload/2020_Heft1_KomDat.pdf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Mühlmann</a:t>
            </a:r>
            <a:r>
              <a:rPr lang="de-DE" sz="1100" dirty="0">
                <a:latin typeface="Open Sans" panose="020B0606030504020204" pitchFamily="34" charset="0"/>
                <a:ea typeface="Open Sans" panose="020B0606030504020204" pitchFamily="34" charset="0"/>
                <a:cs typeface="Open Sans" panose="020B0606030504020204" pitchFamily="34" charset="0"/>
              </a:rPr>
              <a:t>, Thomas/</a:t>
            </a:r>
            <a:r>
              <a:rPr lang="de-DE" sz="1100" dirty="0" err="1">
                <a:latin typeface="Open Sans" panose="020B0606030504020204" pitchFamily="34" charset="0"/>
                <a:ea typeface="Open Sans" panose="020B0606030504020204" pitchFamily="34" charset="0"/>
                <a:cs typeface="Open Sans" panose="020B0606030504020204" pitchFamily="34" charset="0"/>
              </a:rPr>
              <a:t>Olszenka</a:t>
            </a:r>
            <a:r>
              <a:rPr lang="de-DE" sz="1100" dirty="0">
                <a:latin typeface="Open Sans" panose="020B0606030504020204" pitchFamily="34" charset="0"/>
                <a:ea typeface="Open Sans" panose="020B0606030504020204" pitchFamily="34" charset="0"/>
                <a:cs typeface="Open Sans" panose="020B0606030504020204" pitchFamily="34" charset="0"/>
              </a:rPr>
              <a:t>, Ninja/Fendrich, Sandra (2020): Das Personal in der Kinder- und Jugendhilfe – ein aktueller Überblick, in: </a:t>
            </a:r>
            <a:r>
              <a:rPr lang="de-DE" sz="1100" dirty="0" err="1">
                <a:latin typeface="Open Sans" panose="020B0606030504020204" pitchFamily="34" charset="0"/>
                <a:ea typeface="Open Sans" panose="020B0606030504020204" pitchFamily="34" charset="0"/>
                <a:cs typeface="Open Sans" panose="020B0606030504020204" pitchFamily="34" charset="0"/>
              </a:rPr>
              <a:t>Kom</a:t>
            </a:r>
            <a:r>
              <a:rPr lang="de-DE" sz="1100" baseline="30000" dirty="0" err="1">
                <a:latin typeface="Open Sans" panose="020B0606030504020204" pitchFamily="34" charset="0"/>
                <a:ea typeface="Open Sans" panose="020B0606030504020204" pitchFamily="34" charset="0"/>
                <a:cs typeface="Open Sans" panose="020B0606030504020204" pitchFamily="34" charset="0"/>
              </a:rPr>
              <a:t>Dat</a:t>
            </a:r>
            <a:r>
              <a:rPr lang="de-DE" sz="1100" dirty="0">
                <a:latin typeface="Open Sans" panose="020B0606030504020204" pitchFamily="34" charset="0"/>
                <a:ea typeface="Open Sans" panose="020B0606030504020204" pitchFamily="34" charset="0"/>
                <a:cs typeface="Open Sans" panose="020B0606030504020204" pitchFamily="34" charset="0"/>
              </a:rPr>
              <a:t> Jugendhilfe, Heft 1, S. 1−6;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https://www.akjstat.tu-dortmund.de/fileadmin/user_upload/2020_Heft1_KomDat.pdf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(2020): Statistiken der Kinder- und Jugendhilfe – Einrichtungen und tätige Personen 2018;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https://www.destatis.de/DE/Themen/Gesellschaft-Umwelt/Soziales/Kinderhilfe-Jugendhilfe/Publikationen/Downloads-Kinder-und-Jugendhilfe/sonstige-einrichtungen-5225403189004.pdf?__blob=publicationFile</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(2020): Statistiken der Kinder- und Jugendhilfe – Kinder und tätige Personen in Tageseinrichtungen und in öffentlich geförderter Kindertagespflege 2019;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5"/>
              </a:rPr>
              <a:t>https://www.destatis.de/DE/Themen/Gesellschaft-Umwelt/Soziales/Kindertagesbetreuung/Publikationen/Downloads-Kindertagesbetreuung/tageseinrichtungen-kindertagespflege-5225402207004.pdf?__blob=publicationFile</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31.05.2021).</a:t>
            </a:r>
          </a:p>
        </p:txBody>
      </p:sp>
    </p:spTree>
    <p:extLst>
      <p:ext uri="{BB962C8B-B14F-4D97-AF65-F5344CB8AC3E}">
        <p14:creationId xmlns:p14="http://schemas.microsoft.com/office/powerpoint/2010/main" val="26328285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2196787"/>
          </a:xfrm>
        </p:spPr>
        <p:txBody>
          <a:bodyPr/>
          <a:lstStyle/>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В Германии в общей сложности 30 миллионов человек участвуют в более чем 600 000 некоммерческих организациях. 72 % этих организаций работают исключительно на негосударственной основе. 18 % этих организаций относятся к сфере «Образование и воспитание».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Очевидно, что в целом помощь детям и подросткам интегрирована в гражданское общество и, таким образом, в демократическое общество, на основе добровольной заинтересованности. Волонтеры активно работают в правлениях и совещательных комитетах (некоммерческих и демократически структурированных) оказывающих помощь ассоциаций и, таким образом, помогают определять направление работы по обеспечению помощи детям и подросткам. На низовом уровне многие волонтеры участвуют в формировании повседневной социально-педагогической деятельности учреждений различных сфер помощи детям и подросткам.</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Социальный кодекс VIII во многих местах ссылается на волонтерскую деятельность в сфере помощи детям и подросткам. Это особо выражено в § 12 Социального кодекса VIII, касающемся деятельности молодежных объединений, где подчеркивается самоорганизация деятельности молодежных объединений его членами.</a:t>
            </a:r>
          </a:p>
          <a:p>
            <a:pPr>
              <a:spcAft>
                <a:spcPts val="600"/>
              </a:spcAft>
            </a:pPr>
            <a:r>
              <a:rPr lang="de-DE" sz="1100" dirty="0">
                <a:latin typeface="Open Sans" panose="020B0606030504020204" pitchFamily="34" charset="0"/>
                <a:ea typeface="Open Sans" panose="020B0606030504020204" pitchFamily="34" charset="0"/>
                <a:cs typeface="Open Sans" panose="020B0606030504020204" pitchFamily="34" charset="0"/>
              </a:rPr>
              <a:t>§</a:t>
            </a:r>
            <a:r>
              <a:rPr lang="ru-RU" sz="1100" dirty="0">
                <a:latin typeface="Open Sans" panose="020B0606030504020204" pitchFamily="34" charset="0"/>
                <a:ea typeface="Open Sans" panose="020B0606030504020204" pitchFamily="34" charset="0"/>
                <a:cs typeface="Open Sans" panose="020B0606030504020204" pitchFamily="34" charset="0"/>
              </a:rPr>
              <a:t> 73 Социального кодекса VIII (работа на общественных началах) гласит: «Лица, работающие без оплаты в сфере помощи молодежи, должны получать руководство, советы и поддержку в своей работе». То есть предполагается, что добровольная работа в сфере помощи детям и подросткам является нормой и заслуживает поддержки.</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de-DE" sz="1100" dirty="0">
                <a:latin typeface="Open Sans" panose="020B0606030504020204" pitchFamily="34" charset="0"/>
                <a:ea typeface="Open Sans" panose="020B0606030504020204" pitchFamily="34" charset="0"/>
                <a:cs typeface="Open Sans" panose="020B0606030504020204" pitchFamily="34" charset="0"/>
              </a:rPr>
              <a:t>§ 74 </a:t>
            </a:r>
            <a:r>
              <a:rPr lang="ru-RU" sz="1100" dirty="0">
                <a:latin typeface="Open Sans" panose="020B0606030504020204" pitchFamily="34" charset="0"/>
                <a:ea typeface="Open Sans" panose="020B0606030504020204" pitchFamily="34" charset="0"/>
                <a:cs typeface="Open Sans" panose="020B0606030504020204" pitchFamily="34" charset="0"/>
              </a:rPr>
              <a:t>Социального кодекса VIII (поощрение негосударственных молодежных организаций) конкретизирует это положение в пункте 6: «Поощрение признанных молодежных организаций включает в себя также средства на повышение квалификации штатных, частично занятых и </a:t>
            </a:r>
            <a:r>
              <a:rPr lang="ru-RU" sz="1100" b="1" dirty="0">
                <a:latin typeface="Open Sans" panose="020B0606030504020204" pitchFamily="34" charset="0"/>
                <a:ea typeface="Open Sans" panose="020B0606030504020204" pitchFamily="34" charset="0"/>
                <a:cs typeface="Open Sans" panose="020B0606030504020204" pitchFamily="34" charset="0"/>
              </a:rPr>
              <a:t>добровольных</a:t>
            </a:r>
            <a:r>
              <a:rPr lang="ru-RU" sz="1100" dirty="0">
                <a:latin typeface="Open Sans" panose="020B0606030504020204" pitchFamily="34" charset="0"/>
                <a:ea typeface="Open Sans" panose="020B0606030504020204" pitchFamily="34" charset="0"/>
                <a:cs typeface="Open Sans" panose="020B0606030504020204" pitchFamily="34" charset="0"/>
              </a:rPr>
              <a:t> сотрудников, а также, в области работы с молодежью, средства на создание и содержание центров молодежного досуга и молодежного воспитания».</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Даже учитывая отсутствие дифференцированных данных о деятельности волонтеров в различных областях помощи детям и подросткам, можно констатировать следующее: волонтеры участвуют в организациях помощи детям и подросткам на уровне руководства в правлениях и комитетах, выполняют конкретные задания в учреждениях и службах в соответствии со своими интересами и способностями, а также представляют интересы защиты детей и молодежи перед общественностью и политикой.</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Если взять в качестве примера сферу деятельности детских садов, то здесь можно найти множество форм волонтерской работы, например, в ассоциации родителей, в сотрудничестве волонтеров в повседневной жизни детского сада (как сотрудничество между неспециалистами и профессионалами), в инициативах родителей как провайдеров детских садов, в сотрудничестве с местными ассоциациями и организациями (посещение пожарной команды, посещение предприятий, сотрудничество с домами престарелых и т.д.), в шефстве над вновь прибывшими семьями или родителями (например, особенно над семьями беженцев) и многое другое.</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Но также и прежде всего молодые люди участвуют в этой работе на добровольной основе. В более узкой области помощи детям и подросткам это происходит, прежде всего, в рамках молодежной работы и работы молодежных объединений. Однако, в смысле создания позитивных условий жизни (ср. § 1 абз. 3 Социального кодекса VIII), их участие выходит за эти рамки и заметно в различных областях, начиная от экологии и спорта и заканчивая политикой (политические молодежные объединения) и инициативами по вопросам формирования будущего (например, «</a:t>
            </a:r>
            <a:r>
              <a:rPr lang="ru-RU" sz="1100" dirty="0" err="1">
                <a:latin typeface="Open Sans" panose="020B0606030504020204" pitchFamily="34" charset="0"/>
                <a:ea typeface="Open Sans" panose="020B0606030504020204" pitchFamily="34" charset="0"/>
                <a:cs typeface="Open Sans" panose="020B0606030504020204" pitchFamily="34" charset="0"/>
              </a:rPr>
              <a:t>Fridays</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for</a:t>
            </a:r>
            <a:r>
              <a:rPr lang="ru-RU" sz="1100" dirty="0">
                <a:latin typeface="Open Sans" panose="020B0606030504020204" pitchFamily="34" charset="0"/>
                <a:ea typeface="Open Sans" panose="020B0606030504020204" pitchFamily="34" charset="0"/>
                <a:cs typeface="Open Sans" panose="020B0606030504020204" pitchFamily="34" charset="0"/>
              </a:rPr>
              <a:t> </a:t>
            </a:r>
            <a:r>
              <a:rPr lang="ru-RU" sz="1100" dirty="0" err="1">
                <a:latin typeface="Open Sans" panose="020B0606030504020204" pitchFamily="34" charset="0"/>
                <a:ea typeface="Open Sans" panose="020B0606030504020204" pitchFamily="34" charset="0"/>
                <a:cs typeface="Open Sans" panose="020B0606030504020204" pitchFamily="34" charset="0"/>
              </a:rPr>
              <a:t>future</a:t>
            </a:r>
            <a:r>
              <a:rPr lang="ru-RU" sz="1100" dirty="0">
                <a:latin typeface="Open Sans" panose="020B0606030504020204" pitchFamily="34" charset="0"/>
                <a:ea typeface="Open Sans" panose="020B0606030504020204" pitchFamily="34" charset="0"/>
                <a:cs typeface="Open Sans" panose="020B0606030504020204" pitchFamily="34" charset="0"/>
              </a:rPr>
              <a:t>»).</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dirty="0">
                <a:latin typeface="Open Sans" panose="020B0606030504020204" pitchFamily="34" charset="0"/>
                <a:ea typeface="Open Sans" panose="020B0606030504020204" pitchFamily="34" charset="0"/>
                <a:cs typeface="Open Sans" panose="020B0606030504020204" pitchFamily="34" charset="0"/>
              </a:rPr>
              <a:t>Третий отчет о гражданской активности Федерального министерства по делам молодежи (2020) показывает, что 63,7 % молодежи в возрасте 14-28 лет вовлечены в жизнь общества в широком смысле волонтерства.</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ru-RU" sz="1100" b="1" dirty="0">
                <a:latin typeface="Open Sans" panose="020B0606030504020204" pitchFamily="34" charset="0"/>
                <a:ea typeface="Open Sans" panose="020B0606030504020204" pitchFamily="34" charset="0"/>
                <a:cs typeface="Open Sans" panose="020B0606030504020204" pitchFamily="34" charset="0"/>
              </a:rPr>
              <a:t>Литература</a:t>
            </a:r>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Bundesministerium für Familie, Senioren, Frauen und Jugend (2020): Dritter </a:t>
            </a:r>
            <a:r>
              <a:rPr lang="de-DE" sz="1100" dirty="0" err="1">
                <a:latin typeface="Open Sans" panose="020B0606030504020204" pitchFamily="34" charset="0"/>
                <a:ea typeface="Open Sans" panose="020B0606030504020204" pitchFamily="34" charset="0"/>
                <a:cs typeface="Open Sans" panose="020B0606030504020204" pitchFamily="34" charset="0"/>
              </a:rPr>
              <a:t>Engagementbericht</a:t>
            </a:r>
            <a:r>
              <a:rPr lang="de-DE" sz="1100" dirty="0">
                <a:latin typeface="Open Sans" panose="020B0606030504020204" pitchFamily="34" charset="0"/>
                <a:ea typeface="Open Sans" panose="020B0606030504020204" pitchFamily="34" charset="0"/>
                <a:cs typeface="Open Sans" panose="020B0606030504020204" pitchFamily="34" charset="0"/>
              </a:rPr>
              <a:t> - Zukunft Zivilgesellschaft: Junges Engagement im digitalen Zeitalter, Berlin;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https://www.bmfsfj.de/bmfsfj/ministerium/berichte-der-bundesregierung/dritter-engagementbericht</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28.12.2020).</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Düx</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dirty="0" err="1">
                <a:latin typeface="Open Sans" panose="020B0606030504020204" pitchFamily="34" charset="0"/>
                <a:ea typeface="Open Sans" panose="020B0606030504020204" pitchFamily="34" charset="0"/>
                <a:cs typeface="Open Sans" panose="020B0606030504020204" pitchFamily="34" charset="0"/>
              </a:rPr>
              <a:t>Wiebken</a:t>
            </a:r>
            <a:r>
              <a:rPr lang="de-DE" sz="1100" dirty="0">
                <a:latin typeface="Open Sans" panose="020B0606030504020204" pitchFamily="34" charset="0"/>
                <a:ea typeface="Open Sans" panose="020B0606030504020204" pitchFamily="34" charset="0"/>
                <a:cs typeface="Open Sans" panose="020B0606030504020204" pitchFamily="34" charset="0"/>
              </a:rPr>
              <a:t> (2017): Zivilgesellschaftliches Engagement, in: Böllert, Karin (Hrsg.) Kompendium Kinder- und Jugendhilfe, Wiesbaden, S. 179−197.</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Priemer</a:t>
            </a:r>
            <a:r>
              <a:rPr lang="de-DE" sz="1100" dirty="0">
                <a:latin typeface="Open Sans" panose="020B0606030504020204" pitchFamily="34" charset="0"/>
                <a:ea typeface="Open Sans" panose="020B0606030504020204" pitchFamily="34" charset="0"/>
                <a:cs typeface="Open Sans" panose="020B0606030504020204" pitchFamily="34" charset="0"/>
              </a:rPr>
              <a:t>, Jana/ Krimmer, Holger, </a:t>
            </a:r>
            <a:r>
              <a:rPr lang="de-DE" sz="1100" dirty="0" err="1">
                <a:latin typeface="Open Sans" panose="020B0606030504020204" pitchFamily="34" charset="0"/>
                <a:ea typeface="Open Sans" panose="020B0606030504020204" pitchFamily="34" charset="0"/>
                <a:cs typeface="Open Sans" panose="020B0606030504020204" pitchFamily="34" charset="0"/>
              </a:rPr>
              <a:t>Labigne</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dirty="0" err="1">
                <a:latin typeface="Open Sans" panose="020B0606030504020204" pitchFamily="34" charset="0"/>
                <a:ea typeface="Open Sans" panose="020B0606030504020204" pitchFamily="34" charset="0"/>
                <a:cs typeface="Open Sans" panose="020B0606030504020204" pitchFamily="34" charset="0"/>
              </a:rPr>
              <a:t>Anaël</a:t>
            </a:r>
            <a:r>
              <a:rPr lang="de-DE" sz="1100" dirty="0">
                <a:latin typeface="Open Sans" panose="020B0606030504020204" pitchFamily="34" charset="0"/>
                <a:ea typeface="Open Sans" panose="020B0606030504020204" pitchFamily="34" charset="0"/>
                <a:cs typeface="Open Sans" panose="020B0606030504020204" pitchFamily="34" charset="0"/>
              </a:rPr>
              <a:t> (2017): </a:t>
            </a:r>
            <a:r>
              <a:rPr lang="de-DE" sz="1100" dirty="0" err="1">
                <a:latin typeface="Open Sans" panose="020B0606030504020204" pitchFamily="34" charset="0"/>
                <a:ea typeface="Open Sans" panose="020B0606030504020204" pitchFamily="34" charset="0"/>
                <a:cs typeface="Open Sans" panose="020B0606030504020204" pitchFamily="34" charset="0"/>
              </a:rPr>
              <a:t>ZiviZ</a:t>
            </a:r>
            <a:r>
              <a:rPr lang="de-DE" sz="1100" dirty="0">
                <a:latin typeface="Open Sans" panose="020B0606030504020204" pitchFamily="34" charset="0"/>
                <a:ea typeface="Open Sans" panose="020B0606030504020204" pitchFamily="34" charset="0"/>
                <a:cs typeface="Open Sans" panose="020B0606030504020204" pitchFamily="34" charset="0"/>
              </a:rPr>
              <a:t>-Survey 2017: Vielfalt verstehen – Zusammenhalt stärken, Berlin;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https://www.ziviz.de/ziviz-survey</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Доступ</a:t>
            </a:r>
            <a:r>
              <a:rPr lang="de-DE" sz="1100" dirty="0">
                <a:latin typeface="Open Sans" panose="020B0606030504020204" pitchFamily="34" charset="0"/>
                <a:ea typeface="Open Sans" panose="020B0606030504020204" pitchFamily="34" charset="0"/>
                <a:cs typeface="Open Sans" panose="020B0606030504020204" pitchFamily="34" charset="0"/>
              </a:rPr>
              <a:t>: 28.12.2020).</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Züchner</a:t>
            </a:r>
            <a:r>
              <a:rPr lang="de-DE" sz="1100" dirty="0">
                <a:latin typeface="Open Sans" panose="020B0606030504020204" pitchFamily="34" charset="0"/>
                <a:ea typeface="Open Sans" panose="020B0606030504020204" pitchFamily="34" charset="0"/>
                <a:cs typeface="Open Sans" panose="020B0606030504020204" pitchFamily="34" charset="0"/>
              </a:rPr>
              <a:t>, Ivo (2006): Mitwirkung und Bildungseffekte in Jugendverbänden – ein empirischer Blick, in: deutsche </a:t>
            </a:r>
            <a:r>
              <a:rPr lang="de-DE" sz="1100" dirty="0" err="1">
                <a:latin typeface="Open Sans" panose="020B0606030504020204" pitchFamily="34" charset="0"/>
                <a:ea typeface="Open Sans" panose="020B0606030504020204" pitchFamily="34" charset="0"/>
                <a:cs typeface="Open Sans" panose="020B0606030504020204" pitchFamily="34" charset="0"/>
              </a:rPr>
              <a:t>jugend</a:t>
            </a:r>
            <a:r>
              <a:rPr lang="de-DE" sz="1100" dirty="0">
                <a:latin typeface="Open Sans" panose="020B0606030504020204" pitchFamily="34" charset="0"/>
                <a:ea typeface="Open Sans" panose="020B0606030504020204" pitchFamily="34" charset="0"/>
                <a:cs typeface="Open Sans" panose="020B0606030504020204" pitchFamily="34" charset="0"/>
              </a:rPr>
              <a:t>, Heft 5, S. 201−209.</a:t>
            </a:r>
          </a:p>
        </p:txBody>
      </p:sp>
      <p:sp>
        <p:nvSpPr>
          <p:cNvPr id="4" name="Foliennummernplatzhalter 3"/>
          <p:cNvSpPr>
            <a:spLocks noGrp="1"/>
          </p:cNvSpPr>
          <p:nvPr>
            <p:ph type="sldNum" sz="quarter" idx="10"/>
          </p:nvPr>
        </p:nvSpPr>
        <p:spPr/>
        <p:txBody>
          <a:bodyPr/>
          <a:lstStyle/>
          <a:p>
            <a:fld id="{178ACBB0-B8BD-7243-B5CA-EEE1A71994D0}" type="slidenum">
              <a:rPr lang="de-DE" smtClean="0"/>
              <a:t>99</a:t>
            </a:fld>
            <a:endParaRPr lang="de-DE"/>
          </a:p>
        </p:txBody>
      </p:sp>
    </p:spTree>
    <p:extLst>
      <p:ext uri="{BB962C8B-B14F-4D97-AF65-F5344CB8AC3E}">
        <p14:creationId xmlns:p14="http://schemas.microsoft.com/office/powerpoint/2010/main" val="3066931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www.kinder-jugendhilfe.info/"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FD837D52-B844-1743-B310-1B0BEE8EED79}"/>
              </a:ext>
            </a:extLst>
          </p:cNvPr>
          <p:cNvSpPr/>
          <p:nvPr userDrawn="1"/>
        </p:nvSpPr>
        <p:spPr>
          <a:xfrm>
            <a:off x="254000" y="1007533"/>
            <a:ext cx="8627533" cy="24553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 name="Title 1"/>
          <p:cNvSpPr>
            <a:spLocks noGrp="1"/>
          </p:cNvSpPr>
          <p:nvPr>
            <p:ph type="ctrTitle"/>
          </p:nvPr>
        </p:nvSpPr>
        <p:spPr>
          <a:xfrm>
            <a:off x="685799" y="1535239"/>
            <a:ext cx="7772400" cy="2273565"/>
          </a:xfrm>
        </p:spPr>
        <p:txBody>
          <a:bodyPr anchor="b"/>
          <a:lstStyle>
            <a:lvl1pPr algn="ctr">
              <a:defRPr sz="4400" b="1" i="0">
                <a:solidFill>
                  <a:srgbClr val="08080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de-DE" dirty="0"/>
              <a:t>Titelmasterformat durch Klicken bearbeiten</a:t>
            </a:r>
            <a:endParaRPr lang="en-US" dirty="0"/>
          </a:p>
        </p:txBody>
      </p:sp>
      <p:sp>
        <p:nvSpPr>
          <p:cNvPr id="3" name="Subtitle 2"/>
          <p:cNvSpPr>
            <a:spLocks noGrp="1"/>
          </p:cNvSpPr>
          <p:nvPr>
            <p:ph type="subTitle" idx="1"/>
          </p:nvPr>
        </p:nvSpPr>
        <p:spPr>
          <a:xfrm>
            <a:off x="685800" y="3864208"/>
            <a:ext cx="7772399" cy="1320801"/>
          </a:xfrm>
        </p:spPr>
        <p:txBody>
          <a:bodyPr/>
          <a:lstStyle>
            <a:lvl1pPr marL="0" indent="0" algn="ctr">
              <a:buNone/>
              <a:defRPr sz="2400" b="0">
                <a:solidFill>
                  <a:srgbClr val="08080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dirty="0"/>
          </a:p>
          <a:p>
            <a:r>
              <a:rPr lang="de-DE" dirty="0"/>
              <a:t>Formatvorlage des Untertitelmasters durch Klicken bearbeiten</a:t>
            </a:r>
            <a:endParaRPr lang="en-US" dirty="0"/>
          </a:p>
        </p:txBody>
      </p:sp>
      <p:sp>
        <p:nvSpPr>
          <p:cNvPr id="11" name="Rechteck 10">
            <a:extLst>
              <a:ext uri="{FF2B5EF4-FFF2-40B4-BE49-F238E27FC236}">
                <a16:creationId xmlns:a16="http://schemas.microsoft.com/office/drawing/2014/main" id="{3D58F9C9-9316-5C44-8B8C-F68CA67D75D0}"/>
              </a:ext>
            </a:extLst>
          </p:cNvPr>
          <p:cNvSpPr/>
          <p:nvPr userDrawn="1"/>
        </p:nvSpPr>
        <p:spPr>
          <a:xfrm>
            <a:off x="4044099" y="1253067"/>
            <a:ext cx="999241" cy="358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Footer Placeholder 2"/>
          <p:cNvSpPr>
            <a:spLocks noGrp="1"/>
          </p:cNvSpPr>
          <p:nvPr>
            <p:ph type="ftr" sz="quarter" idx="11"/>
          </p:nvPr>
        </p:nvSpPr>
        <p:spPr>
          <a:xfrm>
            <a:off x="1400151" y="6513893"/>
            <a:ext cx="4972049" cy="226714"/>
          </a:xfrm>
        </p:spPr>
        <p:txBody>
          <a:bodyPr/>
          <a:lstStyle/>
          <a:p>
            <a:endParaRPr lang="de-DE" dirty="0"/>
          </a:p>
        </p:txBody>
      </p:sp>
    </p:spTree>
    <p:extLst>
      <p:ext uri="{BB962C8B-B14F-4D97-AF65-F5344CB8AC3E}">
        <p14:creationId xmlns:p14="http://schemas.microsoft.com/office/powerpoint/2010/main" val="398922806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foli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400151" y="6513893"/>
            <a:ext cx="4972049" cy="226714"/>
          </a:xfrm>
        </p:spPr>
        <p:txBody>
          <a:bodyPr/>
          <a:lstStyle/>
          <a:p>
            <a:endParaRPr lang="de-DE" dirty="0"/>
          </a:p>
        </p:txBody>
      </p:sp>
      <p:sp>
        <p:nvSpPr>
          <p:cNvPr id="5" name="Rechteck 4">
            <a:extLst>
              <a:ext uri="{FF2B5EF4-FFF2-40B4-BE49-F238E27FC236}">
                <a16:creationId xmlns:a16="http://schemas.microsoft.com/office/drawing/2014/main" id="{3B2658ED-57C7-4B46-83CB-7464C30D75F0}"/>
              </a:ext>
            </a:extLst>
          </p:cNvPr>
          <p:cNvSpPr/>
          <p:nvPr userDrawn="1"/>
        </p:nvSpPr>
        <p:spPr>
          <a:xfrm>
            <a:off x="254000" y="1007533"/>
            <a:ext cx="8627533" cy="24553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6" name="Grafik 5">
            <a:extLst>
              <a:ext uri="{FF2B5EF4-FFF2-40B4-BE49-F238E27FC236}">
                <a16:creationId xmlns:a16="http://schemas.microsoft.com/office/drawing/2014/main" id="{59364003-D478-5E49-84EE-7D386E1950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1142" y="2170435"/>
            <a:ext cx="4715794" cy="1042541"/>
          </a:xfrm>
          <a:prstGeom prst="rect">
            <a:avLst/>
          </a:prstGeom>
        </p:spPr>
      </p:pic>
      <p:sp>
        <p:nvSpPr>
          <p:cNvPr id="7" name="Rechteck 6"/>
          <p:cNvSpPr/>
          <p:nvPr userDrawn="1"/>
        </p:nvSpPr>
        <p:spPr>
          <a:xfrm>
            <a:off x="2960020" y="4405572"/>
            <a:ext cx="3223959" cy="463588"/>
          </a:xfrm>
          <a:prstGeom prst="rect">
            <a:avLst/>
          </a:prstGeom>
        </p:spPr>
        <p:txBody>
          <a:bodyPr wrap="non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de-DE" i="0" dirty="0">
                <a:solidFill>
                  <a:srgbClr val="000000"/>
                </a:solidFill>
                <a:ea typeface="Open Sans" panose="020B0606030504020204" pitchFamily="34" charset="0"/>
                <a:cs typeface="Open Sans" panose="020B0606030504020204" pitchFamily="34" charset="0"/>
                <a:hlinkClick r:id="rId3"/>
              </a:rPr>
              <a:t>www.kinder-jugendhilfe.info</a:t>
            </a:r>
            <a:endParaRPr lang="de-DE" i="0" dirty="0">
              <a:solidFill>
                <a:srgbClr val="000000"/>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78769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Aufzählung">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742" y="1742466"/>
            <a:ext cx="7918516" cy="4351338"/>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itel 8">
            <a:extLst>
              <a:ext uri="{FF2B5EF4-FFF2-40B4-BE49-F238E27FC236}">
                <a16:creationId xmlns:a16="http://schemas.microsoft.com/office/drawing/2014/main" id="{61D01AF0-3798-F448-91AB-0A1DCE31E8E6}"/>
              </a:ext>
            </a:extLst>
          </p:cNvPr>
          <p:cNvSpPr>
            <a:spLocks noGrp="1"/>
          </p:cNvSpPr>
          <p:nvPr>
            <p:ph type="title"/>
          </p:nvPr>
        </p:nvSpPr>
        <p:spPr/>
        <p:txBody>
          <a:bodyPr/>
          <a:lstStyle/>
          <a:p>
            <a:r>
              <a:rPr lang="de-DE" dirty="0"/>
              <a:t>Titelmasterformat durch Klicken bearbeiten</a:t>
            </a:r>
          </a:p>
        </p:txBody>
      </p:sp>
      <p:sp>
        <p:nvSpPr>
          <p:cNvPr id="8" name="Footer Placeholder 2"/>
          <p:cNvSpPr>
            <a:spLocks noGrp="1"/>
          </p:cNvSpPr>
          <p:nvPr>
            <p:ph type="ftr" sz="quarter" idx="11"/>
          </p:nvPr>
        </p:nvSpPr>
        <p:spPr>
          <a:xfrm>
            <a:off x="1400151" y="6513893"/>
            <a:ext cx="4972049" cy="226714"/>
          </a:xfrm>
        </p:spPr>
        <p:txBody>
          <a:bodyPr/>
          <a:lstStyle/>
          <a:p>
            <a:endParaRPr lang="de-DE" dirty="0"/>
          </a:p>
        </p:txBody>
      </p:sp>
    </p:spTree>
    <p:extLst>
      <p:ext uri="{BB962C8B-B14F-4D97-AF65-F5344CB8AC3E}">
        <p14:creationId xmlns:p14="http://schemas.microsoft.com/office/powerpoint/2010/main" val="4123997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ur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742" y="1742466"/>
            <a:ext cx="7918515" cy="4351338"/>
          </a:xfrm>
        </p:spPr>
        <p:txBody>
          <a:bodyPr/>
          <a:lstStyle>
            <a:lvl1pPr marL="7938" indent="-7938">
              <a:lnSpc>
                <a:spcPct val="120000"/>
              </a:lnSpc>
              <a:buNone/>
              <a:tabLst/>
              <a:defRPr b="0">
                <a:solidFill>
                  <a:srgbClr val="080808"/>
                </a:solidFill>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de-DE" dirty="0"/>
              <a:t>Textmasterformat bearbeiten</a:t>
            </a:r>
          </a:p>
        </p:txBody>
      </p:sp>
      <p:sp>
        <p:nvSpPr>
          <p:cNvPr id="9" name="Titel 8">
            <a:extLst>
              <a:ext uri="{FF2B5EF4-FFF2-40B4-BE49-F238E27FC236}">
                <a16:creationId xmlns:a16="http://schemas.microsoft.com/office/drawing/2014/main" id="{61D01AF0-3798-F448-91AB-0A1DCE31E8E6}"/>
              </a:ext>
            </a:extLst>
          </p:cNvPr>
          <p:cNvSpPr>
            <a:spLocks noGrp="1"/>
          </p:cNvSpPr>
          <p:nvPr>
            <p:ph type="title"/>
          </p:nvPr>
        </p:nvSpPr>
        <p:spPr/>
        <p:txBody>
          <a:bodyPr/>
          <a:lstStyle/>
          <a:p>
            <a:r>
              <a:rPr lang="de-DE" dirty="0"/>
              <a:t>Titelmasterformat durch Klicken bearbeiten</a:t>
            </a:r>
          </a:p>
        </p:txBody>
      </p:sp>
      <p:sp>
        <p:nvSpPr>
          <p:cNvPr id="8" name="Footer Placeholder 2"/>
          <p:cNvSpPr>
            <a:spLocks noGrp="1"/>
          </p:cNvSpPr>
          <p:nvPr>
            <p:ph type="ftr" sz="quarter" idx="11"/>
          </p:nvPr>
        </p:nvSpPr>
        <p:spPr>
          <a:xfrm>
            <a:off x="1400151" y="6513893"/>
            <a:ext cx="4972049" cy="226714"/>
          </a:xfrm>
        </p:spPr>
        <p:txBody>
          <a:bodyPr/>
          <a:lstStyle/>
          <a:p>
            <a:endParaRPr lang="de-DE" dirty="0"/>
          </a:p>
        </p:txBody>
      </p:sp>
    </p:spTree>
    <p:extLst>
      <p:ext uri="{BB962C8B-B14F-4D97-AF65-F5344CB8AC3E}">
        <p14:creationId xmlns:p14="http://schemas.microsoft.com/office/powerpoint/2010/main" val="1032479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spaltiger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743" y="1742466"/>
            <a:ext cx="3864990" cy="4351338"/>
          </a:xfrm>
        </p:spPr>
        <p:txBody>
          <a:bodyPr/>
          <a:lstStyle>
            <a:lvl1pPr marL="7938" indent="-7938">
              <a:lnSpc>
                <a:spcPct val="120000"/>
              </a:lnSpc>
              <a:buNone/>
              <a:tabLst/>
              <a:defRPr b="0">
                <a:solidFill>
                  <a:srgbClr val="080808"/>
                </a:solidFill>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de-DE" dirty="0"/>
              <a:t>Textmasterformat bearbeiten</a:t>
            </a:r>
          </a:p>
        </p:txBody>
      </p:sp>
      <p:sp>
        <p:nvSpPr>
          <p:cNvPr id="9" name="Titel 8">
            <a:extLst>
              <a:ext uri="{FF2B5EF4-FFF2-40B4-BE49-F238E27FC236}">
                <a16:creationId xmlns:a16="http://schemas.microsoft.com/office/drawing/2014/main" id="{61D01AF0-3798-F448-91AB-0A1DCE31E8E6}"/>
              </a:ext>
            </a:extLst>
          </p:cNvPr>
          <p:cNvSpPr>
            <a:spLocks noGrp="1"/>
          </p:cNvSpPr>
          <p:nvPr>
            <p:ph type="title"/>
          </p:nvPr>
        </p:nvSpPr>
        <p:spPr/>
        <p:txBody>
          <a:bodyPr/>
          <a:lstStyle/>
          <a:p>
            <a:r>
              <a:rPr lang="de-DE" dirty="0"/>
              <a:t>Titelmasterformat durch Klicken bearbeiten</a:t>
            </a:r>
          </a:p>
        </p:txBody>
      </p:sp>
      <p:sp>
        <p:nvSpPr>
          <p:cNvPr id="7" name="Content Placeholder 2">
            <a:extLst>
              <a:ext uri="{FF2B5EF4-FFF2-40B4-BE49-F238E27FC236}">
                <a16:creationId xmlns:a16="http://schemas.microsoft.com/office/drawing/2014/main" id="{A133C3B1-C15F-1C44-918B-C17C317C7F5D}"/>
              </a:ext>
            </a:extLst>
          </p:cNvPr>
          <p:cNvSpPr>
            <a:spLocks noGrp="1"/>
          </p:cNvSpPr>
          <p:nvPr>
            <p:ph idx="13"/>
          </p:nvPr>
        </p:nvSpPr>
        <p:spPr>
          <a:xfrm>
            <a:off x="4666267" y="1742466"/>
            <a:ext cx="3864990" cy="4351338"/>
          </a:xfrm>
        </p:spPr>
        <p:txBody>
          <a:bodyPr/>
          <a:lstStyle>
            <a:lvl1pPr marL="7938" indent="-7938">
              <a:lnSpc>
                <a:spcPct val="120000"/>
              </a:lnSpc>
              <a:buNone/>
              <a:tabLst/>
              <a:defRPr b="0">
                <a:solidFill>
                  <a:srgbClr val="080808"/>
                </a:solidFill>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de-DE" dirty="0"/>
              <a:t>Textmasterformat bearbeiten</a:t>
            </a:r>
          </a:p>
        </p:txBody>
      </p:sp>
      <p:sp>
        <p:nvSpPr>
          <p:cNvPr id="15" name="Footer Placeholder 2"/>
          <p:cNvSpPr>
            <a:spLocks noGrp="1"/>
          </p:cNvSpPr>
          <p:nvPr>
            <p:ph type="ftr" sz="quarter" idx="11"/>
          </p:nvPr>
        </p:nvSpPr>
        <p:spPr>
          <a:xfrm>
            <a:off x="1400151" y="6513893"/>
            <a:ext cx="4972049" cy="226714"/>
          </a:xfrm>
        </p:spPr>
        <p:txBody>
          <a:bodyPr/>
          <a:lstStyle/>
          <a:p>
            <a:endParaRPr lang="de-DE" dirty="0"/>
          </a:p>
        </p:txBody>
      </p:sp>
    </p:spTree>
    <p:extLst>
      <p:ext uri="{BB962C8B-B14F-4D97-AF65-F5344CB8AC3E}">
        <p14:creationId xmlns:p14="http://schemas.microsoft.com/office/powerpoint/2010/main" val="1393457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Titelmasterformat durch Klicken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Footer Placeholder 2"/>
          <p:cNvSpPr>
            <a:spLocks noGrp="1"/>
          </p:cNvSpPr>
          <p:nvPr>
            <p:ph type="ftr" sz="quarter" idx="11"/>
          </p:nvPr>
        </p:nvSpPr>
        <p:spPr>
          <a:xfrm>
            <a:off x="1400151" y="6513893"/>
            <a:ext cx="4972049" cy="226714"/>
          </a:xfrm>
        </p:spPr>
        <p:txBody>
          <a:bodyPr/>
          <a:lstStyle/>
          <a:p>
            <a:endParaRPr lang="de-DE" dirty="0"/>
          </a:p>
        </p:txBody>
      </p:sp>
    </p:spTree>
    <p:extLst>
      <p:ext uri="{BB962C8B-B14F-4D97-AF65-F5344CB8AC3E}">
        <p14:creationId xmlns:p14="http://schemas.microsoft.com/office/powerpoint/2010/main" val="3760410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Content Placeholder 3"/>
          <p:cNvSpPr>
            <a:spLocks noGrp="1"/>
          </p:cNvSpPr>
          <p:nvPr>
            <p:ph sz="half" idx="2"/>
          </p:nvPr>
        </p:nvSpPr>
        <p:spPr>
          <a:xfrm>
            <a:off x="629842" y="2505075"/>
            <a:ext cx="3868340" cy="3684588"/>
          </a:xfrm>
        </p:spPr>
        <p:txBody>
          <a:bodyPr/>
          <a:lstStyle>
            <a:lvl1pPr>
              <a:defRPr b="0">
                <a:solidFill>
                  <a:schemeClr val="tx1"/>
                </a:solidFill>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Content Placeholder 5"/>
          <p:cNvSpPr>
            <a:spLocks noGrp="1"/>
          </p:cNvSpPr>
          <p:nvPr>
            <p:ph sz="quarter" idx="4"/>
          </p:nvPr>
        </p:nvSpPr>
        <p:spPr>
          <a:xfrm>
            <a:off x="4629150" y="2505075"/>
            <a:ext cx="3887391" cy="3684588"/>
          </a:xfrm>
        </p:spPr>
        <p:txBody>
          <a:bodyPr/>
          <a:lstStyle>
            <a:lvl1pPr>
              <a:defRPr b="0">
                <a:solidFill>
                  <a:schemeClr val="tx1"/>
                </a:solidFill>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0" name="Titel 9">
            <a:extLst>
              <a:ext uri="{FF2B5EF4-FFF2-40B4-BE49-F238E27FC236}">
                <a16:creationId xmlns:a16="http://schemas.microsoft.com/office/drawing/2014/main" id="{B78BB128-B8E2-3341-ADF5-F7CC09EEEB85}"/>
              </a:ext>
            </a:extLst>
          </p:cNvPr>
          <p:cNvSpPr>
            <a:spLocks noGrp="1"/>
          </p:cNvSpPr>
          <p:nvPr>
            <p:ph type="title"/>
          </p:nvPr>
        </p:nvSpPr>
        <p:spPr/>
        <p:txBody>
          <a:bodyPr/>
          <a:lstStyle/>
          <a:p>
            <a:r>
              <a:rPr lang="de-DE"/>
              <a:t>Titelmasterformat durch Klicken bearbeiten</a:t>
            </a:r>
          </a:p>
        </p:txBody>
      </p:sp>
      <p:sp>
        <p:nvSpPr>
          <p:cNvPr id="13" name="Footer Placeholder 2"/>
          <p:cNvSpPr>
            <a:spLocks noGrp="1"/>
          </p:cNvSpPr>
          <p:nvPr>
            <p:ph type="ftr" sz="quarter" idx="11"/>
          </p:nvPr>
        </p:nvSpPr>
        <p:spPr>
          <a:xfrm>
            <a:off x="1400151" y="6513893"/>
            <a:ext cx="4972049" cy="226714"/>
          </a:xfrm>
        </p:spPr>
        <p:txBody>
          <a:bodyPr/>
          <a:lstStyle/>
          <a:p>
            <a:endParaRPr lang="de-DE" dirty="0"/>
          </a:p>
        </p:txBody>
      </p:sp>
    </p:spTree>
    <p:extLst>
      <p:ext uri="{BB962C8B-B14F-4D97-AF65-F5344CB8AC3E}">
        <p14:creationId xmlns:p14="http://schemas.microsoft.com/office/powerpoint/2010/main" val="664091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Titelmasterformat durch Klicken bearbeiten</a:t>
            </a:r>
            <a:endParaRPr lang="en-US" dirty="0"/>
          </a:p>
        </p:txBody>
      </p:sp>
      <p:sp>
        <p:nvSpPr>
          <p:cNvPr id="7" name="Footer Placeholder 2"/>
          <p:cNvSpPr>
            <a:spLocks noGrp="1"/>
          </p:cNvSpPr>
          <p:nvPr>
            <p:ph type="ftr" sz="quarter" idx="11"/>
          </p:nvPr>
        </p:nvSpPr>
        <p:spPr>
          <a:xfrm>
            <a:off x="1400151" y="6513893"/>
            <a:ext cx="4972049" cy="226714"/>
          </a:xfrm>
        </p:spPr>
        <p:txBody>
          <a:bodyPr/>
          <a:lstStyle/>
          <a:p>
            <a:endParaRPr lang="de-DE" dirty="0"/>
          </a:p>
        </p:txBody>
      </p:sp>
    </p:spTree>
    <p:extLst>
      <p:ext uri="{BB962C8B-B14F-4D97-AF65-F5344CB8AC3E}">
        <p14:creationId xmlns:p14="http://schemas.microsoft.com/office/powerpoint/2010/main" val="139971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3B2658ED-57C7-4B46-83CB-7464C30D75F0}"/>
              </a:ext>
            </a:extLst>
          </p:cNvPr>
          <p:cNvSpPr/>
          <p:nvPr userDrawn="1"/>
        </p:nvSpPr>
        <p:spPr>
          <a:xfrm>
            <a:off x="254000" y="1007533"/>
            <a:ext cx="8627533" cy="24553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Rechteck 5">
            <a:extLst>
              <a:ext uri="{FF2B5EF4-FFF2-40B4-BE49-F238E27FC236}">
                <a16:creationId xmlns:a16="http://schemas.microsoft.com/office/drawing/2014/main" id="{6451EBF3-64F0-204A-AD8B-B6023345954D}"/>
              </a:ext>
            </a:extLst>
          </p:cNvPr>
          <p:cNvSpPr/>
          <p:nvPr userDrawn="1"/>
        </p:nvSpPr>
        <p:spPr>
          <a:xfrm>
            <a:off x="4044099" y="1253067"/>
            <a:ext cx="999241" cy="358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ooter Placeholder 2"/>
          <p:cNvSpPr>
            <a:spLocks noGrp="1"/>
          </p:cNvSpPr>
          <p:nvPr>
            <p:ph type="ftr" sz="quarter" idx="11"/>
          </p:nvPr>
        </p:nvSpPr>
        <p:spPr>
          <a:xfrm>
            <a:off x="1400151" y="6513893"/>
            <a:ext cx="4972049" cy="226714"/>
          </a:xfrm>
        </p:spPr>
        <p:txBody>
          <a:bodyPr/>
          <a:lstStyle/>
          <a:p>
            <a:endParaRPr lang="de-DE" dirty="0"/>
          </a:p>
        </p:txBody>
      </p:sp>
    </p:spTree>
    <p:extLst>
      <p:ext uri="{BB962C8B-B14F-4D97-AF65-F5344CB8AC3E}">
        <p14:creationId xmlns:p14="http://schemas.microsoft.com/office/powerpoint/2010/main" val="3086959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und Inhalt">
    <p:spTree>
      <p:nvGrpSpPr>
        <p:cNvPr id="1" name=""/>
        <p:cNvGrpSpPr/>
        <p:nvPr/>
      </p:nvGrpSpPr>
      <p:grpSpPr>
        <a:xfrm>
          <a:off x="0" y="0"/>
          <a:ext cx="0" cy="0"/>
          <a:chOff x="0" y="0"/>
          <a:chExt cx="0" cy="0"/>
        </a:xfrm>
      </p:grpSpPr>
      <p:sp>
        <p:nvSpPr>
          <p:cNvPr id="2" name="Title 1"/>
          <p:cNvSpPr>
            <a:spLocks noGrp="1"/>
          </p:cNvSpPr>
          <p:nvPr>
            <p:ph type="title"/>
          </p:nvPr>
        </p:nvSpPr>
        <p:spPr>
          <a:xfrm>
            <a:off x="771193" y="4606834"/>
            <a:ext cx="2348049" cy="1661146"/>
          </a:xfrm>
        </p:spPr>
        <p:txBody>
          <a:bodyPr anchor="t"/>
          <a:lstStyle>
            <a:lvl1pPr algn="r">
              <a:defRPr sz="2400"/>
            </a:lvl1pPr>
          </a:lstStyle>
          <a:p>
            <a:r>
              <a:rPr lang="de-DE"/>
              <a:t>Titelmasterformat durch Klicken bearbeiten</a:t>
            </a:r>
            <a:endParaRPr lang="en-US" dirty="0"/>
          </a:p>
        </p:txBody>
      </p:sp>
      <p:sp>
        <p:nvSpPr>
          <p:cNvPr id="3" name="Content Placeholder 2"/>
          <p:cNvSpPr>
            <a:spLocks noGrp="1"/>
          </p:cNvSpPr>
          <p:nvPr>
            <p:ph idx="1"/>
          </p:nvPr>
        </p:nvSpPr>
        <p:spPr>
          <a:xfrm>
            <a:off x="3290267" y="4531360"/>
            <a:ext cx="5082540" cy="1736620"/>
          </a:xfrm>
        </p:spPr>
        <p:txBody>
          <a:bodyPr anchor="t"/>
          <a:lstStyle>
            <a:lvl1pPr>
              <a:lnSpc>
                <a:spcPct val="120000"/>
              </a:lnSpc>
              <a:defRPr sz="2400"/>
            </a:lvl1pPr>
            <a:lvl2pPr>
              <a:lnSpc>
                <a:spcPct val="120000"/>
              </a:lnSpc>
              <a:defRPr/>
            </a:lvl2pPr>
            <a:lvl3pPr>
              <a:lnSpc>
                <a:spcPct val="120000"/>
              </a:lnSpc>
              <a:defRPr/>
            </a:lvl3pPr>
            <a:lvl4pPr>
              <a:lnSpc>
                <a:spcPct val="120000"/>
              </a:lnSpc>
              <a:defRPr/>
            </a:lvl4pPr>
            <a:lvl5pPr>
              <a:lnSpc>
                <a:spcPct val="120000"/>
              </a:lnSpc>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Rechteck 8">
            <a:extLst>
              <a:ext uri="{FF2B5EF4-FFF2-40B4-BE49-F238E27FC236}">
                <a16:creationId xmlns:a16="http://schemas.microsoft.com/office/drawing/2014/main" id="{483EF376-87A9-F840-BE42-CC3A623442C7}"/>
              </a:ext>
            </a:extLst>
          </p:cNvPr>
          <p:cNvSpPr/>
          <p:nvPr userDrawn="1"/>
        </p:nvSpPr>
        <p:spPr>
          <a:xfrm>
            <a:off x="0" y="0"/>
            <a:ext cx="9144000" cy="42383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BF32C3DD-8B23-1A4F-819C-59C2455B1586}"/>
              </a:ext>
            </a:extLst>
          </p:cNvPr>
          <p:cNvSpPr/>
          <p:nvPr userDrawn="1"/>
        </p:nvSpPr>
        <p:spPr>
          <a:xfrm>
            <a:off x="0" y="0"/>
            <a:ext cx="9144000" cy="41351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Bildplatzhalter 11">
            <a:extLst>
              <a:ext uri="{FF2B5EF4-FFF2-40B4-BE49-F238E27FC236}">
                <a16:creationId xmlns:a16="http://schemas.microsoft.com/office/drawing/2014/main" id="{828BAC73-FF7E-FD42-B4AD-F33D1977605F}"/>
              </a:ext>
            </a:extLst>
          </p:cNvPr>
          <p:cNvSpPr>
            <a:spLocks noGrp="1"/>
          </p:cNvSpPr>
          <p:nvPr>
            <p:ph type="pic" sz="quarter" idx="13"/>
          </p:nvPr>
        </p:nvSpPr>
        <p:spPr>
          <a:xfrm>
            <a:off x="0" y="0"/>
            <a:ext cx="9144000" cy="3840480"/>
          </a:xfrm>
        </p:spPr>
        <p:txBody>
          <a:bodyPr/>
          <a:lstStyle/>
          <a:p>
            <a:r>
              <a:rPr lang="de-DE" dirty="0"/>
              <a:t>Bild durch Klicken auf Symbol hinzufügen</a:t>
            </a:r>
          </a:p>
        </p:txBody>
      </p:sp>
      <p:sp>
        <p:nvSpPr>
          <p:cNvPr id="11" name="Footer Placeholder 2"/>
          <p:cNvSpPr>
            <a:spLocks noGrp="1"/>
          </p:cNvSpPr>
          <p:nvPr>
            <p:ph type="ftr" sz="quarter" idx="11"/>
          </p:nvPr>
        </p:nvSpPr>
        <p:spPr>
          <a:xfrm>
            <a:off x="1400151" y="6513893"/>
            <a:ext cx="4972049" cy="226714"/>
          </a:xfrm>
        </p:spPr>
        <p:txBody>
          <a:bodyPr/>
          <a:lstStyle/>
          <a:p>
            <a:endParaRPr lang="de-DE" dirty="0"/>
          </a:p>
        </p:txBody>
      </p:sp>
    </p:spTree>
    <p:extLst>
      <p:ext uri="{BB962C8B-B14F-4D97-AF65-F5344CB8AC3E}">
        <p14:creationId xmlns:p14="http://schemas.microsoft.com/office/powerpoint/2010/main" val="2525075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C1D3ACFF-83C3-3148-8CBB-A4082D723695}"/>
              </a:ext>
            </a:extLst>
          </p:cNvPr>
          <p:cNvSpPr/>
          <p:nvPr userDrawn="1"/>
        </p:nvSpPr>
        <p:spPr>
          <a:xfrm>
            <a:off x="0" y="0"/>
            <a:ext cx="9144000" cy="61963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7A192967-66DA-AD44-84FA-CFDD9F5A0B48}"/>
              </a:ext>
            </a:extLst>
          </p:cNvPr>
          <p:cNvSpPr/>
          <p:nvPr userDrawn="1"/>
        </p:nvSpPr>
        <p:spPr>
          <a:xfrm>
            <a:off x="4206417" y="1400200"/>
            <a:ext cx="731166" cy="41563"/>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2" name="Title Placeholder 1"/>
          <p:cNvSpPr>
            <a:spLocks noGrp="1"/>
          </p:cNvSpPr>
          <p:nvPr>
            <p:ph type="title"/>
          </p:nvPr>
        </p:nvSpPr>
        <p:spPr>
          <a:xfrm>
            <a:off x="342900" y="912349"/>
            <a:ext cx="8458200" cy="428738"/>
          </a:xfrm>
          <a:prstGeom prst="rect">
            <a:avLst/>
          </a:prstGeom>
        </p:spPr>
        <p:txBody>
          <a:bodyPr vert="horz" lIns="91440" tIns="45720" rIns="91440" bIns="45720" rtlCol="0" anchor="ctr">
            <a:normAutofit/>
          </a:bodyPr>
          <a:lstStyle/>
          <a:p>
            <a:r>
              <a:rPr lang="de-DE" dirty="0"/>
              <a:t>Mastertitelformat bearbeiten</a:t>
            </a:r>
            <a:endParaRPr lang="en-US" dirty="0"/>
          </a:p>
        </p:txBody>
      </p:sp>
      <p:sp>
        <p:nvSpPr>
          <p:cNvPr id="3" name="Text Placeholder 2"/>
          <p:cNvSpPr>
            <a:spLocks noGrp="1"/>
          </p:cNvSpPr>
          <p:nvPr>
            <p:ph type="body" idx="1"/>
          </p:nvPr>
        </p:nvSpPr>
        <p:spPr>
          <a:xfrm>
            <a:off x="612740" y="1785522"/>
            <a:ext cx="7918517" cy="448245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Footer Placeholder 4"/>
          <p:cNvSpPr>
            <a:spLocks noGrp="1"/>
          </p:cNvSpPr>
          <p:nvPr>
            <p:ph type="ftr" sz="quarter" idx="3"/>
          </p:nvPr>
        </p:nvSpPr>
        <p:spPr>
          <a:xfrm>
            <a:off x="1400151" y="6513893"/>
            <a:ext cx="4972049" cy="226714"/>
          </a:xfrm>
          <a:prstGeom prst="rect">
            <a:avLst/>
          </a:prstGeom>
        </p:spPr>
        <p:txBody>
          <a:bodyPr vert="horz" lIns="91440" tIns="45720" rIns="91440" bIns="45720" rtlCol="0" anchor="ctr"/>
          <a:lstStyle>
            <a:lvl1pPr algn="l">
              <a:defRPr lang="de-DE" sz="800" b="1" i="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de-DE" dirty="0"/>
              <a:t>Fußzeile</a:t>
            </a:r>
          </a:p>
        </p:txBody>
      </p:sp>
      <p:sp>
        <p:nvSpPr>
          <p:cNvPr id="16" name="Textfeld 15">
            <a:extLst>
              <a:ext uri="{FF2B5EF4-FFF2-40B4-BE49-F238E27FC236}">
                <a16:creationId xmlns:a16="http://schemas.microsoft.com/office/drawing/2014/main" id="{F6D75F37-E6E5-B343-A125-212188813A8F}"/>
              </a:ext>
            </a:extLst>
          </p:cNvPr>
          <p:cNvSpPr txBox="1"/>
          <p:nvPr userDrawn="1"/>
        </p:nvSpPr>
        <p:spPr>
          <a:xfrm>
            <a:off x="6952108" y="6496971"/>
            <a:ext cx="296589" cy="243636"/>
          </a:xfrm>
          <a:prstGeom prst="rect">
            <a:avLst/>
          </a:prstGeom>
        </p:spPr>
        <p:txBody>
          <a:bodyPr vert="horz" lIns="91440" tIns="45720" rIns="91440" bIns="45720" rtlCol="0" anchor="ctr"/>
          <a:lstStyle>
            <a:defPPr>
              <a:defRPr lang="en-US"/>
            </a:defPPr>
            <a:lvl1pPr>
              <a:defRPr sz="8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de-DE" b="0" dirty="0">
                <a:solidFill>
                  <a:schemeClr val="tx2">
                    <a:lumMod val="60000"/>
                    <a:lumOff val="40000"/>
                  </a:schemeClr>
                </a:solidFill>
              </a:rPr>
              <a:t>©</a:t>
            </a:r>
          </a:p>
        </p:txBody>
      </p:sp>
      <p:sp>
        <p:nvSpPr>
          <p:cNvPr id="18" name="Textfeld 17">
            <a:extLst>
              <a:ext uri="{FF2B5EF4-FFF2-40B4-BE49-F238E27FC236}">
                <a16:creationId xmlns:a16="http://schemas.microsoft.com/office/drawing/2014/main" id="{CBADCA75-9944-6143-95C7-3AA6745495C9}"/>
              </a:ext>
            </a:extLst>
          </p:cNvPr>
          <p:cNvSpPr txBox="1"/>
          <p:nvPr userDrawn="1"/>
        </p:nvSpPr>
        <p:spPr>
          <a:xfrm>
            <a:off x="7412910" y="6488569"/>
            <a:ext cx="1388191" cy="243636"/>
          </a:xfrm>
          <a:prstGeom prst="rect">
            <a:avLst/>
          </a:prstGeom>
        </p:spPr>
        <p:txBody>
          <a:bodyPr vert="horz" lIns="91440" tIns="45720" rIns="91440" bIns="45720" rtlCol="0" anchor="ctr"/>
          <a:lstStyle>
            <a:defPPr>
              <a:defRPr lang="en-US"/>
            </a:defPPr>
            <a:lvl1pPr>
              <a:defRPr sz="8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lgn="r"/>
            <a:r>
              <a:rPr lang="de-DE" b="0" dirty="0">
                <a:solidFill>
                  <a:schemeClr val="tx2">
                    <a:lumMod val="60000"/>
                    <a:lumOff val="40000"/>
                  </a:schemeClr>
                </a:solidFill>
              </a:rPr>
              <a:t>kinder-jugendhilfe.info</a:t>
            </a:r>
          </a:p>
        </p:txBody>
      </p:sp>
      <p:pic>
        <p:nvPicPr>
          <p:cNvPr id="19" name="Grafik 18">
            <a:extLst>
              <a:ext uri="{FF2B5EF4-FFF2-40B4-BE49-F238E27FC236}">
                <a16:creationId xmlns:a16="http://schemas.microsoft.com/office/drawing/2014/main" id="{8B012BF6-F0EA-074D-A18B-EF4B37B94C63}"/>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499836" y="53441"/>
            <a:ext cx="2152284" cy="475815"/>
          </a:xfrm>
          <a:prstGeom prst="rect">
            <a:avLst/>
          </a:prstGeom>
        </p:spPr>
      </p:pic>
      <p:sp>
        <p:nvSpPr>
          <p:cNvPr id="17" name="Datumsplatzhalter 1"/>
          <p:cNvSpPr txBox="1">
            <a:spLocks/>
          </p:cNvSpPr>
          <p:nvPr userDrawn="1"/>
        </p:nvSpPr>
        <p:spPr>
          <a:xfrm>
            <a:off x="222092" y="6513893"/>
            <a:ext cx="1541596" cy="227475"/>
          </a:xfrm>
          <a:prstGeom prst="rect">
            <a:avLst/>
          </a:prstGeom>
        </p:spPr>
        <p:txBody>
          <a:bodyPr vert="horz" lIns="91440" tIns="45720" rIns="91440" bIns="45720" rtlCol="0" anchor="ctr"/>
          <a:lstStyle>
            <a:defPPr>
              <a:defRPr lang="en-US"/>
            </a:defPPr>
            <a:lvl1pPr marL="0" algn="l" defTabSz="457200" rtl="0" eaLnBrk="1" latinLnBrk="0" hangingPunct="1">
              <a:defRPr sz="8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ru-RU" dirty="0"/>
              <a:t>По сост.: </a:t>
            </a:r>
            <a:r>
              <a:rPr lang="de-DE" dirty="0"/>
              <a:t>31.05.2021</a:t>
            </a:r>
          </a:p>
        </p:txBody>
      </p:sp>
      <p:pic>
        <p:nvPicPr>
          <p:cNvPr id="21" name="Grafik 20">
            <a:extLst>
              <a:ext uri="{FF2B5EF4-FFF2-40B4-BE49-F238E27FC236}">
                <a16:creationId xmlns:a16="http://schemas.microsoft.com/office/drawing/2014/main" id="{37263A4B-0641-AE4B-BD0C-25CDE704CA6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86360" y="6504984"/>
            <a:ext cx="226550" cy="185091"/>
          </a:xfrm>
          <a:prstGeom prst="rect">
            <a:avLst/>
          </a:prstGeom>
        </p:spPr>
      </p:pic>
      <p:sp>
        <p:nvSpPr>
          <p:cNvPr id="24" name="Rechteck 23">
            <a:extLst>
              <a:ext uri="{FF2B5EF4-FFF2-40B4-BE49-F238E27FC236}">
                <a16:creationId xmlns:a16="http://schemas.microsoft.com/office/drawing/2014/main" id="{D408648F-382F-C14C-8BCC-BCD41825461C}"/>
              </a:ext>
            </a:extLst>
          </p:cNvPr>
          <p:cNvSpPr/>
          <p:nvPr userDrawn="1"/>
        </p:nvSpPr>
        <p:spPr>
          <a:xfrm>
            <a:off x="0" y="6378993"/>
            <a:ext cx="9144000" cy="10800"/>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4073609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71" r:id="rId4"/>
    <p:sldLayoutId id="2147483664" r:id="rId5"/>
    <p:sldLayoutId id="2147483665" r:id="rId6"/>
    <p:sldLayoutId id="2147483666" r:id="rId7"/>
    <p:sldLayoutId id="2147483667" r:id="rId8"/>
    <p:sldLayoutId id="2147483668" r:id="rId9"/>
    <p:sldLayoutId id="2147483669" r:id="rId10"/>
  </p:sldLayoutIdLst>
  <p:hf hdr="0"/>
  <p:txStyles>
    <p:titleStyle>
      <a:lvl1pPr algn="ctr" defTabSz="914400" rtl="0" eaLnBrk="1" latinLnBrk="0" hangingPunct="1">
        <a:lnSpc>
          <a:spcPct val="90000"/>
        </a:lnSpc>
        <a:spcBef>
          <a:spcPct val="0"/>
        </a:spcBef>
        <a:buNone/>
        <a:defRPr sz="2200" b="1" u="none" kern="1200">
          <a:ln>
            <a:noFill/>
          </a:ln>
          <a:solidFill>
            <a:srgbClr val="080808"/>
          </a:solidFill>
          <a:effectLst/>
          <a:latin typeface="+mj-lt"/>
          <a:ea typeface="+mj-ea"/>
          <a:cs typeface="+mj-cs"/>
        </a:defRPr>
      </a:lvl1pPr>
    </p:titleStyle>
    <p:bodyStyle>
      <a:lvl1pPr marL="228600" indent="-228600" algn="l" defTabSz="914400" rtl="0" eaLnBrk="1" latinLnBrk="0" hangingPunct="1">
        <a:lnSpc>
          <a:spcPct val="140000"/>
        </a:lnSpc>
        <a:spcBef>
          <a:spcPts val="1000"/>
        </a:spcBef>
        <a:buClr>
          <a:schemeClr val="accent3"/>
        </a:buClr>
        <a:buSzPct val="160000"/>
        <a:buFont typeface="Arial" panose="020B0604020202020204" pitchFamily="34" charset="0"/>
        <a:buChar char="•"/>
        <a:defRPr sz="2000" b="1" kern="1200">
          <a:solidFill>
            <a:srgbClr val="080808"/>
          </a:solidFill>
          <a:latin typeface="+mn-lt"/>
          <a:ea typeface="+mn-ea"/>
          <a:cs typeface="+mn-cs"/>
        </a:defRPr>
      </a:lvl1pPr>
      <a:lvl2pPr marL="490538" indent="-220663" algn="l" defTabSz="914400" rtl="0" eaLnBrk="1" latinLnBrk="0" hangingPunct="1">
        <a:lnSpc>
          <a:spcPct val="140000"/>
        </a:lnSpc>
        <a:spcBef>
          <a:spcPts val="500"/>
        </a:spcBef>
        <a:buClr>
          <a:schemeClr val="accent3"/>
        </a:buClr>
        <a:buSzPct val="160000"/>
        <a:buFont typeface="Arial" panose="020B0604020202020204" pitchFamily="34" charset="0"/>
        <a:buChar char="•"/>
        <a:tabLst/>
        <a:defRPr sz="1800" kern="1200">
          <a:solidFill>
            <a:srgbClr val="080808"/>
          </a:solidFill>
          <a:latin typeface="+mn-lt"/>
          <a:ea typeface="+mn-ea"/>
          <a:cs typeface="+mn-cs"/>
        </a:defRPr>
      </a:lvl2pPr>
      <a:lvl3pPr marL="803275" indent="-228600" algn="l" defTabSz="914400" rtl="0" eaLnBrk="1" latinLnBrk="0" hangingPunct="1">
        <a:lnSpc>
          <a:spcPct val="140000"/>
        </a:lnSpc>
        <a:spcBef>
          <a:spcPts val="500"/>
        </a:spcBef>
        <a:buClr>
          <a:schemeClr val="accent3"/>
        </a:buClr>
        <a:buSzPct val="160000"/>
        <a:buFont typeface="Arial" panose="020B0604020202020204" pitchFamily="34" charset="0"/>
        <a:buChar char="•"/>
        <a:tabLst/>
        <a:defRPr sz="1600" kern="1200">
          <a:solidFill>
            <a:srgbClr val="080808"/>
          </a:solidFill>
          <a:latin typeface="+mn-lt"/>
          <a:ea typeface="+mn-ea"/>
          <a:cs typeface="+mn-cs"/>
        </a:defRPr>
      </a:lvl3pPr>
      <a:lvl4pPr marL="1117600" indent="-228600" algn="l" defTabSz="914400" rtl="0" eaLnBrk="1" latinLnBrk="0" hangingPunct="1">
        <a:lnSpc>
          <a:spcPct val="140000"/>
        </a:lnSpc>
        <a:spcBef>
          <a:spcPts val="500"/>
        </a:spcBef>
        <a:buClr>
          <a:schemeClr val="accent3"/>
        </a:buClr>
        <a:buSzPct val="160000"/>
        <a:buFont typeface="Arial" panose="020B0604020202020204" pitchFamily="34" charset="0"/>
        <a:buChar char="•"/>
        <a:tabLst/>
        <a:defRPr sz="1400" kern="1200">
          <a:solidFill>
            <a:srgbClr val="080808"/>
          </a:solidFill>
          <a:latin typeface="+mn-lt"/>
          <a:ea typeface="+mn-ea"/>
          <a:cs typeface="+mn-cs"/>
        </a:defRPr>
      </a:lvl4pPr>
      <a:lvl5pPr marL="1514475" indent="-228600" algn="l" defTabSz="914400" rtl="0" eaLnBrk="1" latinLnBrk="0" hangingPunct="1">
        <a:lnSpc>
          <a:spcPct val="140000"/>
        </a:lnSpc>
        <a:spcBef>
          <a:spcPts val="500"/>
        </a:spcBef>
        <a:buClr>
          <a:schemeClr val="accent3"/>
        </a:buClr>
        <a:buSzPct val="160000"/>
        <a:buFont typeface="Arial" panose="020B0604020202020204" pitchFamily="34" charset="0"/>
        <a:buChar char="•"/>
        <a:tabLst/>
        <a:defRPr sz="1200" kern="1200">
          <a:solidFill>
            <a:srgbClr val="08080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notesSlide" Target="../notesSlides/notesSlide3.xml"/><Relationship Id="rId16" Type="http://schemas.openxmlformats.org/officeDocument/2006/relationships/diagramColors" Target="../diagrams/colors3.xml"/><Relationship Id="rId20" Type="http://schemas.openxmlformats.org/officeDocument/2006/relationships/diagramQuickStyle" Target="../diagrams/quickStyle4.xml"/><Relationship Id="rId29" Type="http://schemas.openxmlformats.org/officeDocument/2006/relationships/diagramLayout" Target="../diagrams/layout6.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32" Type="http://schemas.microsoft.com/office/2007/relationships/diagramDrawing" Target="../diagrams/drawing6.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diagramData" Target="../diagrams/data6.xml"/><Relationship Id="rId10" Type="http://schemas.openxmlformats.org/officeDocument/2006/relationships/diagramQuickStyle" Target="../diagrams/quickStyle2.xml"/><Relationship Id="rId19" Type="http://schemas.openxmlformats.org/officeDocument/2006/relationships/diagramLayout" Target="../diagrams/layout4.xml"/><Relationship Id="rId31" Type="http://schemas.openxmlformats.org/officeDocument/2006/relationships/diagramColors" Target="../diagrams/colors6.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 Id="rId30" Type="http://schemas.openxmlformats.org/officeDocument/2006/relationships/diagramQuickStyle" Target="../diagrams/quickStyle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9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59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lstStyle/>
          <a:p>
            <a:r>
              <a:rPr lang="de-DE" dirty="0">
                <a:solidFill>
                  <a:srgbClr val="000000"/>
                </a:solidFill>
              </a:rPr>
              <a:t>1.1.6 </a:t>
            </a:r>
            <a:r>
              <a:rPr lang="az-Cyrl-AZ" dirty="0">
                <a:solidFill>
                  <a:srgbClr val="000000"/>
                </a:solidFill>
              </a:rPr>
              <a:t>Социальное неравенство</a:t>
            </a:r>
            <a:endParaRPr lang="de-DE" dirty="0">
              <a:solidFill>
                <a:srgbClr val="000000"/>
              </a:solidFill>
            </a:endParaRP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a:bodyPr>
          <a:lstStyle/>
          <a:p>
            <a:pPr marL="0" indent="0">
              <a:buNone/>
            </a:pPr>
            <a:r>
              <a:rPr lang="ru-RU" sz="1800" dirty="0">
                <a:solidFill>
                  <a:srgbClr val="000000"/>
                </a:solidFill>
              </a:rPr>
              <a:t>Социальное неравенство </a:t>
            </a:r>
            <a:r>
              <a:rPr lang="ru-RU" sz="1800" b="0" dirty="0">
                <a:solidFill>
                  <a:srgbClr val="000000"/>
                </a:solidFill>
              </a:rPr>
              <a:t>существует, когда в силу социальных причин ресурсы или условия жизни людей таковы, что определенные слои населения регулярно имеют лучшие возможности для жизни и самореализации, чем другие группы</a:t>
            </a:r>
            <a:r>
              <a:rPr lang="de-DE" sz="1800" b="0" dirty="0">
                <a:solidFill>
                  <a:srgbClr val="000000"/>
                </a:solidFill>
              </a:rPr>
              <a:t>.</a:t>
            </a:r>
            <a:endParaRPr lang="de-DE" sz="1600" dirty="0">
              <a:solidFill>
                <a:srgbClr val="000000"/>
              </a:solidFill>
            </a:endParaRPr>
          </a:p>
          <a:p>
            <a:pPr marL="0" indent="0">
              <a:buNone/>
            </a:pPr>
            <a:r>
              <a:rPr lang="az-Cyrl-AZ" sz="1800" dirty="0">
                <a:solidFill>
                  <a:srgbClr val="000000"/>
                </a:solidFill>
              </a:rPr>
              <a:t>Измерения социального неравенства:</a:t>
            </a:r>
            <a:endParaRPr lang="de-DE" sz="1800" dirty="0">
              <a:solidFill>
                <a:srgbClr val="000000"/>
              </a:solidFill>
            </a:endParaRPr>
          </a:p>
          <a:p>
            <a:pPr lvl="1"/>
            <a:r>
              <a:rPr lang="az-Cyrl-AZ" dirty="0">
                <a:solidFill>
                  <a:srgbClr val="000000"/>
                </a:solidFill>
              </a:rPr>
              <a:t>Распределение доходов</a:t>
            </a:r>
            <a:r>
              <a:rPr lang="de-DE" dirty="0">
                <a:solidFill>
                  <a:srgbClr val="000000"/>
                </a:solidFill>
              </a:rPr>
              <a:t>,</a:t>
            </a:r>
          </a:p>
          <a:p>
            <a:pPr lvl="1"/>
            <a:r>
              <a:rPr lang="az-Cyrl-AZ" dirty="0">
                <a:solidFill>
                  <a:srgbClr val="000000"/>
                </a:solidFill>
              </a:rPr>
              <a:t>Распределение имущества</a:t>
            </a:r>
            <a:r>
              <a:rPr lang="de-DE" dirty="0">
                <a:solidFill>
                  <a:srgbClr val="000000"/>
                </a:solidFill>
              </a:rPr>
              <a:t>,</a:t>
            </a:r>
          </a:p>
          <a:p>
            <a:pPr lvl="1"/>
            <a:r>
              <a:rPr lang="az-Cyrl-AZ" dirty="0">
                <a:solidFill>
                  <a:srgbClr val="000000"/>
                </a:solidFill>
              </a:rPr>
              <a:t>Образовательные возможности</a:t>
            </a:r>
            <a:r>
              <a:rPr lang="de-DE" dirty="0">
                <a:solidFill>
                  <a:srgbClr val="000000"/>
                </a:solidFill>
              </a:rPr>
              <a:t>,</a:t>
            </a:r>
          </a:p>
          <a:p>
            <a:pPr lvl="1"/>
            <a:r>
              <a:rPr lang="az-Cyrl-AZ" dirty="0">
                <a:solidFill>
                  <a:srgbClr val="000000"/>
                </a:solidFill>
              </a:rPr>
              <a:t>Жилищные условия</a:t>
            </a:r>
            <a:r>
              <a:rPr lang="de-DE" dirty="0">
                <a:solidFill>
                  <a:srgbClr val="000000"/>
                </a:solidFill>
              </a:rPr>
              <a:t>.</a:t>
            </a: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t>
            </a:r>
            <a:r>
              <a:rPr lang="az-Cyrl-AZ" dirty="0"/>
              <a:t>Общие рамочные условия </a:t>
            </a:r>
            <a:r>
              <a:rPr lang="de-DE" dirty="0"/>
              <a:t>– </a:t>
            </a:r>
            <a:r>
              <a:rPr lang="az-Cyrl-AZ" dirty="0"/>
              <a:t>Общество</a:t>
            </a:r>
            <a:endParaRPr lang="de-DE" dirty="0"/>
          </a:p>
        </p:txBody>
      </p:sp>
    </p:spTree>
    <p:extLst>
      <p:ext uri="{BB962C8B-B14F-4D97-AF65-F5344CB8AC3E}">
        <p14:creationId xmlns:p14="http://schemas.microsoft.com/office/powerpoint/2010/main" val="37433930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704518"/>
            <a:ext cx="8458200" cy="636569"/>
          </a:xfrm>
        </p:spPr>
        <p:txBody>
          <a:bodyPr>
            <a:normAutofit fontScale="90000"/>
          </a:bodyPr>
          <a:lstStyle/>
          <a:p>
            <a:r>
              <a:rPr lang="de-DE" dirty="0">
                <a:solidFill>
                  <a:srgbClr val="000000"/>
                </a:solidFill>
              </a:rPr>
              <a:t>3.4.3 </a:t>
            </a:r>
            <a:r>
              <a:rPr lang="az-Cyrl-AZ" dirty="0">
                <a:solidFill>
                  <a:srgbClr val="000000"/>
                </a:solidFill>
              </a:rPr>
              <a:t>Квалификация специалистов социально-педагогической сферы</a:t>
            </a:r>
            <a:endParaRPr lang="de-DE" dirty="0">
              <a:solidFill>
                <a:srgbClr val="000000"/>
              </a:solidFill>
            </a:endParaRP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467544" y="1489701"/>
            <a:ext cx="8333556" cy="1075203"/>
          </a:xfrm>
        </p:spPr>
        <p:txBody>
          <a:bodyPr>
            <a:normAutofit fontScale="92500"/>
          </a:bodyPr>
          <a:lstStyle/>
          <a:p>
            <a:pPr marL="0" indent="0">
              <a:buNone/>
            </a:pPr>
            <a:r>
              <a:rPr lang="ru-RU" sz="1400" dirty="0">
                <a:solidFill>
                  <a:srgbClr val="000000"/>
                </a:solidFill>
              </a:rPr>
              <a:t>Подготовка социально-педагогических специалистов </a:t>
            </a:r>
            <a:r>
              <a:rPr lang="ru-RU" sz="1400" b="0" dirty="0">
                <a:solidFill>
                  <a:srgbClr val="000000"/>
                </a:solidFill>
              </a:rPr>
              <a:t>в области помощи детям и молодежи </a:t>
            </a:r>
            <a:r>
              <a:rPr lang="ru-RU" sz="1400" dirty="0">
                <a:solidFill>
                  <a:srgbClr val="000000"/>
                </a:solidFill>
              </a:rPr>
              <a:t>имеет широкий </a:t>
            </a:r>
            <a:r>
              <a:rPr lang="ru-RU" sz="1400" b="0" dirty="0">
                <a:solidFill>
                  <a:srgbClr val="000000"/>
                </a:solidFill>
              </a:rPr>
              <a:t>спектр и осуществляется, например, в университетах, ВУЗах, технических колледжах или профессиональных колледжах. Доля сотрудников со специальными университетскими дипломами варьируется в зависимости от сферы деятельности</a:t>
            </a:r>
            <a:r>
              <a:rPr lang="de-DE" sz="1400" b="0" dirty="0">
                <a:solidFill>
                  <a:srgbClr val="000000"/>
                </a:solidFill>
              </a:rPr>
              <a:t>.</a:t>
            </a: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a:t>
            </a:r>
            <a:r>
              <a:rPr lang="az-Cyrl-AZ" dirty="0"/>
              <a:t>Структуры</a:t>
            </a:r>
            <a:r>
              <a:rPr lang="de-DE" dirty="0"/>
              <a:t> – </a:t>
            </a:r>
            <a:r>
              <a:rPr lang="az-Cyrl-AZ" dirty="0"/>
              <a:t>Персонал</a:t>
            </a:r>
            <a:endParaRPr lang="de-DE" dirty="0"/>
          </a:p>
        </p:txBody>
      </p:sp>
      <p:graphicFrame>
        <p:nvGraphicFramePr>
          <p:cNvPr id="12" name="Diagramm 11"/>
          <p:cNvGraphicFramePr>
            <a:graphicFrameLocks noGrp="1"/>
          </p:cNvGraphicFramePr>
          <p:nvPr>
            <p:extLst>
              <p:ext uri="{D42A27DB-BD31-4B8C-83A1-F6EECF244321}">
                <p14:modId xmlns:p14="http://schemas.microsoft.com/office/powerpoint/2010/main" val="3375390643"/>
              </p:ext>
            </p:extLst>
          </p:nvPr>
        </p:nvGraphicFramePr>
        <p:xfrm>
          <a:off x="755576" y="2564904"/>
          <a:ext cx="7228184" cy="3747799"/>
        </p:xfrm>
        <a:graphic>
          <a:graphicData uri="http://schemas.openxmlformats.org/drawingml/2006/chart">
            <c:chart xmlns:c="http://schemas.openxmlformats.org/drawingml/2006/chart" xmlns:r="http://schemas.openxmlformats.org/officeDocument/2006/relationships" r:id="rId3"/>
          </a:graphicData>
        </a:graphic>
      </p:graphicFrame>
      <p:sp>
        <p:nvSpPr>
          <p:cNvPr id="13" name="Inhaltsplatzhalter 2">
            <a:extLst>
              <a:ext uri="{FF2B5EF4-FFF2-40B4-BE49-F238E27FC236}">
                <a16:creationId xmlns:a16="http://schemas.microsoft.com/office/drawing/2014/main" id="{44442D46-0B6C-5448-B05C-55961C26E490}"/>
              </a:ext>
            </a:extLst>
          </p:cNvPr>
          <p:cNvSpPr txBox="1">
            <a:spLocks/>
          </p:cNvSpPr>
          <p:nvPr/>
        </p:nvSpPr>
        <p:spPr>
          <a:xfrm>
            <a:off x="4600010" y="4941168"/>
            <a:ext cx="3312368" cy="85917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Clr>
                <a:schemeClr val="accent3"/>
              </a:buClr>
              <a:buSzPct val="160000"/>
              <a:buFont typeface="Arial" panose="020B0604020202020204" pitchFamily="34" charset="0"/>
              <a:buChar char="•"/>
              <a:defRPr sz="2000" b="1" kern="1200">
                <a:solidFill>
                  <a:schemeClr val="tx2"/>
                </a:solidFill>
                <a:latin typeface="+mn-lt"/>
                <a:ea typeface="+mn-ea"/>
                <a:cs typeface="+mn-cs"/>
              </a:defRPr>
            </a:lvl1pPr>
            <a:lvl2pPr marL="490538" indent="-220663"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800" kern="1200">
                <a:solidFill>
                  <a:schemeClr val="tx1"/>
                </a:solidFill>
                <a:latin typeface="+mn-lt"/>
                <a:ea typeface="+mn-ea"/>
                <a:cs typeface="+mn-cs"/>
              </a:defRPr>
            </a:lvl2pPr>
            <a:lvl3pPr marL="803275" indent="-228600"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600" kern="1200">
                <a:solidFill>
                  <a:schemeClr val="tx1"/>
                </a:solidFill>
                <a:latin typeface="+mn-lt"/>
                <a:ea typeface="+mn-ea"/>
                <a:cs typeface="+mn-cs"/>
              </a:defRPr>
            </a:lvl3pPr>
            <a:lvl4pPr marL="1117600" indent="-228600"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400" kern="1200">
                <a:solidFill>
                  <a:schemeClr val="tx1"/>
                </a:solidFill>
                <a:latin typeface="+mn-lt"/>
                <a:ea typeface="+mn-ea"/>
                <a:cs typeface="+mn-cs"/>
              </a:defRPr>
            </a:lvl4pPr>
            <a:lvl5pPr marL="1514475" indent="-228600"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400" b="0" dirty="0">
                <a:solidFill>
                  <a:srgbClr val="000000"/>
                </a:solidFill>
              </a:rPr>
              <a:t>Педагогический и административный персонал (N=951.498) со специальным высшим образованием</a:t>
            </a:r>
            <a:endParaRPr lang="de-DE" sz="1400" b="0" dirty="0">
              <a:solidFill>
                <a:srgbClr val="000000"/>
              </a:solidFill>
            </a:endParaRPr>
          </a:p>
        </p:txBody>
      </p:sp>
    </p:spTree>
    <p:extLst>
      <p:ext uri="{BB962C8B-B14F-4D97-AF65-F5344CB8AC3E}">
        <p14:creationId xmlns:p14="http://schemas.microsoft.com/office/powerpoint/2010/main" val="42779185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feld 28"/>
          <p:cNvSpPr txBox="1"/>
          <p:nvPr/>
        </p:nvSpPr>
        <p:spPr>
          <a:xfrm>
            <a:off x="827584" y="1772816"/>
            <a:ext cx="7488832" cy="3354765"/>
          </a:xfrm>
          <a:prstGeom prst="rect">
            <a:avLst/>
          </a:prstGeom>
          <a:noFill/>
        </p:spPr>
        <p:txBody>
          <a:bodyPr wrap="square" rtlCol="0">
            <a:spAutoFit/>
          </a:bodyPr>
          <a:lstStyle/>
          <a:p>
            <a:pPr lvl="0" algn="ctr">
              <a:defRPr/>
            </a:pPr>
            <a:r>
              <a:rPr lang="ru-RU" sz="1400" dirty="0">
                <a:solidFill>
                  <a:srgbClr val="000000"/>
                </a:solidFill>
                <a:ea typeface="Open Sans" panose="020B0606030504020204" pitchFamily="34" charset="0"/>
                <a:cs typeface="Open Sans" panose="020B0606030504020204" pitchFamily="34" charset="0"/>
              </a:rPr>
              <a:t>Редакторы: проф. д-р Райнхольд Шоне, Норберт Штрук</a:t>
            </a:r>
          </a:p>
          <a:p>
            <a:pPr lvl="0" algn="ctr">
              <a:defRPr/>
            </a:pPr>
            <a:r>
              <a:rPr lang="ru-RU" sz="1400" dirty="0">
                <a:solidFill>
                  <a:srgbClr val="000000"/>
                </a:solidFill>
                <a:ea typeface="Open Sans" panose="020B0606030504020204" pitchFamily="34" charset="0"/>
                <a:cs typeface="Open Sans" panose="020B0606030504020204" pitchFamily="34" charset="0"/>
              </a:rPr>
              <a:t>Координация: д-р Дирк Хениш</a:t>
            </a:r>
            <a:endParaRPr lang="de-DE" sz="1400" dirty="0">
              <a:solidFill>
                <a:srgbClr val="000000"/>
              </a:solidFill>
              <a:ea typeface="Open Sans" panose="020B0606030504020204" pitchFamily="34" charset="0"/>
              <a:cs typeface="Open Sans" panose="020B0606030504020204" pitchFamily="34" charset="0"/>
            </a:endParaRPr>
          </a:p>
          <a:p>
            <a:pPr lvl="0" algn="ctr">
              <a:defRPr/>
            </a:pPr>
            <a:endParaRPr lang="ru-RU" sz="1400" dirty="0">
              <a:solidFill>
                <a:srgbClr val="000000"/>
              </a:solidFill>
              <a:ea typeface="Open Sans" panose="020B0606030504020204" pitchFamily="34" charset="0"/>
              <a:cs typeface="Open Sans" panose="020B0606030504020204" pitchFamily="34" charset="0"/>
            </a:endParaRPr>
          </a:p>
          <a:p>
            <a:pPr lvl="0" algn="ctr">
              <a:defRPr/>
            </a:pPr>
            <a:r>
              <a:rPr lang="ru-RU" sz="1400" dirty="0">
                <a:solidFill>
                  <a:srgbClr val="000000"/>
                </a:solidFill>
                <a:ea typeface="Open Sans" panose="020B0606030504020204" pitchFamily="34" charset="0"/>
                <a:cs typeface="Open Sans" panose="020B0606030504020204" pitchFamily="34" charset="0"/>
              </a:rPr>
              <a:t>Тексты и сопроводительные комментарии:</a:t>
            </a:r>
          </a:p>
          <a:p>
            <a:pPr lvl="0" algn="ctr">
              <a:defRPr/>
            </a:pPr>
            <a:r>
              <a:rPr lang="ru-RU" sz="1400" dirty="0">
                <a:solidFill>
                  <a:srgbClr val="000000"/>
                </a:solidFill>
                <a:ea typeface="Open Sans" panose="020B0606030504020204" pitchFamily="34" charset="0"/>
                <a:cs typeface="Open Sans" panose="020B0606030504020204" pitchFamily="34" charset="0"/>
              </a:rPr>
              <a:t>Доктор Михаэла Бергхаус, Сандра Фендрих, Лидия Шенекер, </a:t>
            </a:r>
          </a:p>
          <a:p>
            <a:pPr lvl="0" algn="ctr">
              <a:defRPr/>
            </a:pPr>
            <a:r>
              <a:rPr lang="ru-RU" sz="1400" dirty="0">
                <a:solidFill>
                  <a:srgbClr val="000000"/>
                </a:solidFill>
                <a:ea typeface="Open Sans" panose="020B0606030504020204" pitchFamily="34" charset="0"/>
                <a:cs typeface="Open Sans" panose="020B0606030504020204" pitchFamily="34" charset="0"/>
              </a:rPr>
              <a:t>профессор доктор Райнхольд Шоне, профессор доктор Вольфганг Шреер, Норберт Штрук</a:t>
            </a:r>
            <a:r>
              <a:rPr lang="de-DE" sz="1400" dirty="0">
                <a:solidFill>
                  <a:srgbClr val="000000"/>
                </a:solidFill>
                <a:ea typeface="Open Sans" panose="020B0606030504020204" pitchFamily="34" charset="0"/>
                <a:cs typeface="Open Sans" panose="020B0606030504020204" pitchFamily="34" charset="0"/>
              </a:rPr>
              <a:t>, </a:t>
            </a:r>
            <a:r>
              <a:rPr lang="ru-RU" sz="1400" dirty="0">
                <a:solidFill>
                  <a:srgbClr val="000000"/>
                </a:solidFill>
                <a:ea typeface="Open Sans" panose="020B0606030504020204" pitchFamily="34" charset="0"/>
                <a:cs typeface="Open Sans" panose="020B0606030504020204" pitchFamily="34" charset="0"/>
              </a:rPr>
              <a:t>профессор доктор Бенедикт Штурценхекер</a:t>
            </a:r>
            <a:endParaRPr lang="de-DE" sz="1400" dirty="0">
              <a:solidFill>
                <a:srgbClr val="000000"/>
              </a:solidFill>
              <a:ea typeface="Open Sans" panose="020B0606030504020204" pitchFamily="34" charset="0"/>
              <a:cs typeface="Open Sans" panose="020B0606030504020204" pitchFamily="34" charset="0"/>
            </a:endParaRPr>
          </a:p>
          <a:p>
            <a:pPr lvl="0" algn="ctr">
              <a:defRPr/>
            </a:pPr>
            <a:endParaRPr lang="ru-RU" sz="1400" dirty="0">
              <a:solidFill>
                <a:srgbClr val="000000"/>
              </a:solidFill>
              <a:ea typeface="Open Sans" panose="020B0606030504020204" pitchFamily="34" charset="0"/>
              <a:cs typeface="Open Sans" panose="020B0606030504020204" pitchFamily="34" charset="0"/>
            </a:endParaRPr>
          </a:p>
          <a:p>
            <a:pPr lvl="0" algn="ctr">
              <a:defRPr/>
            </a:pPr>
            <a:r>
              <a:rPr lang="ru-RU" sz="1400" dirty="0">
                <a:solidFill>
                  <a:srgbClr val="000000"/>
                </a:solidFill>
                <a:ea typeface="Open Sans" panose="020B0606030504020204" pitchFamily="34" charset="0"/>
                <a:cs typeface="Open Sans" panose="020B0606030504020204" pitchFamily="34" charset="0"/>
              </a:rPr>
              <a:t>Другие соавторы: Дирк Лампе, доктор Йенс Потманн, </a:t>
            </a:r>
          </a:p>
          <a:p>
            <a:pPr lvl="0" algn="ctr">
              <a:defRPr/>
            </a:pPr>
            <a:r>
              <a:rPr lang="ru-RU" sz="1400" dirty="0">
                <a:solidFill>
                  <a:srgbClr val="000000"/>
                </a:solidFill>
                <a:ea typeface="Open Sans" panose="020B0606030504020204" pitchFamily="34" charset="0"/>
                <a:cs typeface="Open Sans" panose="020B0606030504020204" pitchFamily="34" charset="0"/>
              </a:rPr>
              <a:t>Аннемари Шмоль</a:t>
            </a:r>
            <a:endParaRPr lang="de-DE" sz="1400" dirty="0">
              <a:solidFill>
                <a:srgbClr val="000000"/>
              </a:solidFill>
              <a:ea typeface="Open Sans" panose="020B0606030504020204" pitchFamily="34" charset="0"/>
              <a:cs typeface="Open Sans" panose="020B0606030504020204" pitchFamily="34" charset="0"/>
            </a:endParaRPr>
          </a:p>
          <a:p>
            <a:pPr lvl="0" algn="ctr">
              <a:defRPr/>
            </a:pPr>
            <a:endParaRPr lang="ru-RU" sz="1400" dirty="0">
              <a:solidFill>
                <a:srgbClr val="000000"/>
              </a:solidFill>
              <a:ea typeface="Open Sans" panose="020B0606030504020204" pitchFamily="34" charset="0"/>
              <a:cs typeface="Open Sans" panose="020B0606030504020204" pitchFamily="34" charset="0"/>
            </a:endParaRPr>
          </a:p>
          <a:p>
            <a:pPr lvl="0" algn="ctr">
              <a:defRPr/>
            </a:pPr>
            <a:r>
              <a:rPr lang="ru-RU" sz="1400" dirty="0">
                <a:solidFill>
                  <a:srgbClr val="000000"/>
                </a:solidFill>
                <a:ea typeface="Open Sans" panose="020B0606030504020204" pitchFamily="34" charset="0"/>
                <a:cs typeface="Open Sans" panose="020B0606030504020204" pitchFamily="34" charset="0"/>
              </a:rPr>
              <a:t>Управление проектом IJAB: Сюзанна Клинцинг</a:t>
            </a:r>
            <a:endParaRPr lang="de-DE" sz="1400" dirty="0">
              <a:solidFill>
                <a:srgbClr val="000000"/>
              </a:solidFill>
              <a:ea typeface="Open Sans" panose="020B0606030504020204" pitchFamily="34" charset="0"/>
              <a:cs typeface="Open Sans" panose="020B0606030504020204" pitchFamily="34" charset="0"/>
            </a:endParaRPr>
          </a:p>
          <a:p>
            <a:pPr lvl="0" algn="ctr">
              <a:defRPr/>
            </a:pPr>
            <a:endParaRPr lang="de-DE" sz="1400" dirty="0">
              <a:solidFill>
                <a:srgbClr val="000000"/>
              </a:solidFill>
              <a:ea typeface="Open Sans" panose="020B0606030504020204" pitchFamily="34" charset="0"/>
              <a:cs typeface="Open Sans" panose="020B0606030504020204" pitchFamily="34" charset="0"/>
            </a:endParaRPr>
          </a:p>
          <a:p>
            <a:pPr lvl="0" algn="ctr">
              <a:defRPr/>
            </a:pPr>
            <a:r>
              <a:rPr lang="ru-RU" sz="1400" dirty="0"/>
              <a:t>Русскоязычная версия информационной системы</a:t>
            </a:r>
            <a:r>
              <a:rPr lang="de-DE" sz="1400" dirty="0"/>
              <a:t> </a:t>
            </a:r>
            <a:r>
              <a:rPr lang="ru-RU" sz="1400" dirty="0"/>
              <a:t>была создана при сотрудничестве с Фондом «Германо-Российский молодежный обмен».</a:t>
            </a:r>
            <a:endParaRPr lang="ru-RU"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6">
            <a:extLst>
              <a:ext uri="{FF2B5EF4-FFF2-40B4-BE49-F238E27FC236}">
                <a16:creationId xmlns:a16="http://schemas.microsoft.com/office/drawing/2014/main" id="{B5E763BD-08E1-644B-9F90-0E447D3792D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76256" y="5108602"/>
            <a:ext cx="2237275" cy="1200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a:extLst>
              <a:ext uri="{FF2B5EF4-FFF2-40B4-BE49-F238E27FC236}">
                <a16:creationId xmlns:a16="http://schemas.microsoft.com/office/drawing/2014/main" id="{99AC3867-BD52-9946-A390-DD1B4DE6683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3528" y="5301208"/>
            <a:ext cx="2658739"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descr="Ein Bild, das Text enthält.&#10;&#10;Automatisch generierte Beschreibung">
            <a:extLst>
              <a:ext uri="{FF2B5EF4-FFF2-40B4-BE49-F238E27FC236}">
                <a16:creationId xmlns:a16="http://schemas.microsoft.com/office/drawing/2014/main" id="{9CC6F530-33E1-9376-D4EE-62108202689C}"/>
              </a:ext>
            </a:extLst>
          </p:cNvPr>
          <p:cNvPicPr>
            <a:picLocks noChangeAspect="1"/>
          </p:cNvPicPr>
          <p:nvPr/>
        </p:nvPicPr>
        <p:blipFill>
          <a:blip r:embed="rId5"/>
          <a:stretch>
            <a:fillRect/>
          </a:stretch>
        </p:blipFill>
        <p:spPr>
          <a:xfrm>
            <a:off x="3635896" y="5373216"/>
            <a:ext cx="2520280" cy="693410"/>
          </a:xfrm>
          <a:prstGeom prst="rect">
            <a:avLst/>
          </a:prstGeom>
        </p:spPr>
      </p:pic>
    </p:spTree>
    <p:extLst>
      <p:ext uri="{BB962C8B-B14F-4D97-AF65-F5344CB8AC3E}">
        <p14:creationId xmlns:p14="http://schemas.microsoft.com/office/powerpoint/2010/main" val="2744470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lstStyle/>
          <a:p>
            <a:r>
              <a:rPr lang="de-DE" dirty="0"/>
              <a:t>1.1.7 </a:t>
            </a:r>
            <a:r>
              <a:rPr lang="az-Cyrl-AZ" dirty="0"/>
              <a:t>Бедность</a:t>
            </a:r>
            <a:endParaRPr lang="de-DE" dirty="0"/>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a:bodyPr>
          <a:lstStyle/>
          <a:p>
            <a:pPr marL="0" indent="0">
              <a:buNone/>
            </a:pPr>
            <a:r>
              <a:rPr lang="ru-RU" sz="1900" dirty="0">
                <a:solidFill>
                  <a:srgbClr val="000000"/>
                </a:solidFill>
              </a:rPr>
              <a:t>Бедность</a:t>
            </a:r>
            <a:r>
              <a:rPr lang="ru-RU" sz="1900" b="0" dirty="0">
                <a:solidFill>
                  <a:srgbClr val="000000"/>
                </a:solidFill>
              </a:rPr>
              <a:t>,</a:t>
            </a:r>
            <a:r>
              <a:rPr lang="ru-RU" sz="1900" dirty="0">
                <a:solidFill>
                  <a:srgbClr val="000000"/>
                </a:solidFill>
              </a:rPr>
              <a:t> </a:t>
            </a:r>
            <a:r>
              <a:rPr lang="ru-RU" sz="1900" b="0" dirty="0">
                <a:solidFill>
                  <a:srgbClr val="000000"/>
                </a:solidFill>
              </a:rPr>
              <a:t>по сути, следует понимать как отсутствие средств и возможностей жить и формировать свою жизнь так, как это в целом возможно в соответствующем обществе на основе исторически достигнутого уровня благосостояния общества</a:t>
            </a:r>
            <a:r>
              <a:rPr lang="de-DE" sz="1900" b="0" dirty="0">
                <a:solidFill>
                  <a:srgbClr val="000000"/>
                </a:solidFill>
              </a:rPr>
              <a:t>.</a:t>
            </a:r>
            <a:endParaRPr lang="de-DE" sz="1700" b="0" dirty="0">
              <a:solidFill>
                <a:srgbClr val="000000"/>
              </a:solidFill>
            </a:endParaRPr>
          </a:p>
          <a:p>
            <a:pPr marL="0" indent="0">
              <a:buNone/>
            </a:pPr>
            <a:r>
              <a:rPr lang="ru-RU" sz="1900" dirty="0">
                <a:solidFill>
                  <a:srgbClr val="000000"/>
                </a:solidFill>
              </a:rPr>
              <a:t>Уровень бедности в Германии 2019:</a:t>
            </a:r>
            <a:endParaRPr lang="de-DE" sz="1900" dirty="0">
              <a:solidFill>
                <a:srgbClr val="000000"/>
              </a:solidFill>
            </a:endParaRPr>
          </a:p>
          <a:p>
            <a:pPr lvl="1"/>
            <a:r>
              <a:rPr lang="ru-RU" sz="1700" dirty="0">
                <a:solidFill>
                  <a:srgbClr val="000000"/>
                </a:solidFill>
              </a:rPr>
              <a:t>Сумма: 15</a:t>
            </a:r>
            <a:r>
              <a:rPr lang="de-DE" sz="1700" dirty="0">
                <a:solidFill>
                  <a:srgbClr val="000000"/>
                </a:solidFill>
              </a:rPr>
              <a:t>,</a:t>
            </a:r>
            <a:r>
              <a:rPr lang="ru-RU" sz="1700" dirty="0">
                <a:solidFill>
                  <a:srgbClr val="000000"/>
                </a:solidFill>
              </a:rPr>
              <a:t>9 %</a:t>
            </a:r>
          </a:p>
          <a:p>
            <a:pPr lvl="1"/>
            <a:r>
              <a:rPr lang="ru-RU" sz="1700" dirty="0">
                <a:solidFill>
                  <a:srgbClr val="000000"/>
                </a:solidFill>
              </a:rPr>
              <a:t>Бремен 24,9 % - Бавария 11,9 %</a:t>
            </a:r>
          </a:p>
          <a:p>
            <a:pPr lvl="1"/>
            <a:r>
              <a:rPr lang="ru-RU" sz="1700" dirty="0">
                <a:solidFill>
                  <a:srgbClr val="000000"/>
                </a:solidFill>
              </a:rPr>
              <a:t>До 18 лет: 12,5 %; 18-25 лет: 25,8 %</a:t>
            </a:r>
          </a:p>
          <a:p>
            <a:pPr lvl="1"/>
            <a:r>
              <a:rPr lang="ru-RU" sz="1700" dirty="0">
                <a:solidFill>
                  <a:srgbClr val="000000"/>
                </a:solidFill>
              </a:rPr>
              <a:t>Одинокие родители: 42,7 %</a:t>
            </a:r>
          </a:p>
          <a:p>
            <a:pPr lvl="1"/>
            <a:r>
              <a:rPr lang="ru-RU" sz="1700" dirty="0">
                <a:solidFill>
                  <a:srgbClr val="000000"/>
                </a:solidFill>
              </a:rPr>
              <a:t>Люди с миграционным прошлым: 26,9 %</a:t>
            </a:r>
          </a:p>
          <a:p>
            <a:pPr lvl="1"/>
            <a:r>
              <a:rPr lang="ru-RU" sz="1700" dirty="0">
                <a:solidFill>
                  <a:srgbClr val="000000"/>
                </a:solidFill>
              </a:rPr>
              <a:t>Семьи с тремя и более детьми: 30,9 %</a:t>
            </a: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t>
            </a:r>
            <a:r>
              <a:rPr lang="az-Cyrl-AZ" dirty="0"/>
              <a:t>Общие рамочные условия </a:t>
            </a:r>
            <a:r>
              <a:rPr lang="de-DE" dirty="0"/>
              <a:t>– </a:t>
            </a:r>
            <a:r>
              <a:rPr lang="az-Cyrl-AZ" dirty="0"/>
              <a:t>Общество</a:t>
            </a:r>
            <a:endParaRPr lang="de-DE" dirty="0"/>
          </a:p>
        </p:txBody>
      </p:sp>
    </p:spTree>
    <p:extLst>
      <p:ext uri="{BB962C8B-B14F-4D97-AF65-F5344CB8AC3E}">
        <p14:creationId xmlns:p14="http://schemas.microsoft.com/office/powerpoint/2010/main" val="3642967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lstStyle/>
          <a:p>
            <a:r>
              <a:rPr lang="de-DE" dirty="0">
                <a:solidFill>
                  <a:srgbClr val="000000"/>
                </a:solidFill>
              </a:rPr>
              <a:t>1.1.8 </a:t>
            </a:r>
            <a:r>
              <a:rPr lang="az-Cyrl-AZ" dirty="0">
                <a:solidFill>
                  <a:srgbClr val="000000"/>
                </a:solidFill>
              </a:rPr>
              <a:t>Миграция и беженство</a:t>
            </a:r>
            <a:endParaRPr lang="de-DE" dirty="0">
              <a:solidFill>
                <a:srgbClr val="000000"/>
              </a:solidFill>
            </a:endParaRP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lnSpcReduction="10000"/>
          </a:bodyPr>
          <a:lstStyle/>
          <a:p>
            <a:pPr marL="269875" lvl="1" indent="0">
              <a:buNone/>
            </a:pPr>
            <a:r>
              <a:rPr lang="ru-RU" b="1" dirty="0">
                <a:solidFill>
                  <a:srgbClr val="000000"/>
                </a:solidFill>
              </a:rPr>
              <a:t>В Германии проживают 83</a:t>
            </a:r>
            <a:r>
              <a:rPr lang="de-DE" b="1" dirty="0">
                <a:solidFill>
                  <a:srgbClr val="000000"/>
                </a:solidFill>
              </a:rPr>
              <a:t>,</a:t>
            </a:r>
            <a:r>
              <a:rPr lang="ru-RU" b="1" dirty="0">
                <a:solidFill>
                  <a:srgbClr val="000000"/>
                </a:solidFill>
              </a:rPr>
              <a:t>1 миллиона  человек</a:t>
            </a:r>
            <a:r>
              <a:rPr lang="de-DE" b="1" dirty="0">
                <a:solidFill>
                  <a:srgbClr val="000000"/>
                </a:solidFill>
              </a:rPr>
              <a:t>:</a:t>
            </a:r>
          </a:p>
          <a:p>
            <a:pPr lvl="2"/>
            <a:r>
              <a:rPr lang="ru-RU" dirty="0">
                <a:solidFill>
                  <a:srgbClr val="000000"/>
                </a:solidFill>
              </a:rPr>
              <a:t>из которых 11,2 млн. – иностранцы, в свою очередь 43 % из которых - граждане ЕС</a:t>
            </a:r>
            <a:r>
              <a:rPr lang="de-DE" dirty="0">
                <a:solidFill>
                  <a:srgbClr val="000000"/>
                </a:solidFill>
              </a:rPr>
              <a:t>.</a:t>
            </a:r>
          </a:p>
          <a:p>
            <a:pPr lvl="2"/>
            <a:r>
              <a:rPr lang="ru-RU" dirty="0">
                <a:solidFill>
                  <a:srgbClr val="000000"/>
                </a:solidFill>
              </a:rPr>
              <a:t>из которых 20,8 млн. человек имеют миграционное прошлое. В возрастной группе от 10 до 20 лет эта доля составляет около 36 %</a:t>
            </a:r>
            <a:r>
              <a:rPr lang="de-DE" dirty="0">
                <a:solidFill>
                  <a:srgbClr val="000000"/>
                </a:solidFill>
              </a:rPr>
              <a:t>. </a:t>
            </a:r>
          </a:p>
          <a:p>
            <a:pPr lvl="3"/>
            <a:r>
              <a:rPr lang="ru-RU" dirty="0">
                <a:solidFill>
                  <a:srgbClr val="000000"/>
                </a:solidFill>
              </a:rPr>
              <a:t>10,9 миллионов граждан Германии (13 % населения) имеют</a:t>
            </a:r>
            <a:r>
              <a:rPr lang="de-DE" dirty="0">
                <a:solidFill>
                  <a:srgbClr val="000000"/>
                </a:solidFill>
              </a:rPr>
              <a:t> </a:t>
            </a:r>
            <a:r>
              <a:rPr lang="ru-RU" dirty="0">
                <a:solidFill>
                  <a:srgbClr val="000000"/>
                </a:solidFill>
              </a:rPr>
              <a:t>миграционное прошлое, каждый третий из них живет в Германии с рождения</a:t>
            </a:r>
            <a:r>
              <a:rPr lang="de-DE" dirty="0">
                <a:solidFill>
                  <a:srgbClr val="000000"/>
                </a:solidFill>
              </a:rPr>
              <a:t>.</a:t>
            </a:r>
          </a:p>
          <a:p>
            <a:pPr marL="269875" lvl="1" indent="0">
              <a:buNone/>
            </a:pPr>
            <a:r>
              <a:rPr lang="ru-RU" dirty="0">
                <a:solidFill>
                  <a:srgbClr val="000000"/>
                </a:solidFill>
              </a:rPr>
              <a:t>166</a:t>
            </a:r>
            <a:r>
              <a:rPr lang="de-DE" dirty="0">
                <a:solidFill>
                  <a:srgbClr val="000000"/>
                </a:solidFill>
              </a:rPr>
              <a:t>.</a:t>
            </a:r>
            <a:r>
              <a:rPr lang="ru-RU" dirty="0">
                <a:solidFill>
                  <a:srgbClr val="000000"/>
                </a:solidFill>
              </a:rPr>
              <a:t>000 человек обратились за получением убежища в Германии в 2019 году. 43 % (71</a:t>
            </a:r>
            <a:r>
              <a:rPr lang="de-DE" dirty="0">
                <a:solidFill>
                  <a:srgbClr val="000000"/>
                </a:solidFill>
              </a:rPr>
              <a:t>.</a:t>
            </a:r>
            <a:r>
              <a:rPr lang="ru-RU" dirty="0">
                <a:solidFill>
                  <a:srgbClr val="000000"/>
                </a:solidFill>
              </a:rPr>
              <a:t>400) из них были несовершеннолетними</a:t>
            </a:r>
            <a:r>
              <a:rPr lang="de-DE" dirty="0">
                <a:solidFill>
                  <a:srgbClr val="000000"/>
                </a:solidFill>
              </a:rPr>
              <a:t>.</a:t>
            </a:r>
          </a:p>
          <a:p>
            <a:pPr marL="269875" lvl="1" indent="0">
              <a:buNone/>
            </a:pPr>
            <a:r>
              <a:rPr lang="ru-RU" dirty="0">
                <a:solidFill>
                  <a:srgbClr val="000000"/>
                </a:solidFill>
              </a:rPr>
              <a:t>8</a:t>
            </a:r>
            <a:r>
              <a:rPr lang="de-DE" dirty="0">
                <a:solidFill>
                  <a:srgbClr val="000000"/>
                </a:solidFill>
              </a:rPr>
              <a:t>.</a:t>
            </a:r>
            <a:r>
              <a:rPr lang="ru-RU" dirty="0">
                <a:solidFill>
                  <a:srgbClr val="000000"/>
                </a:solidFill>
              </a:rPr>
              <a:t>647 несовершеннолетних несопровождаемых беженцев были взяты под опеку службами помощи детям и подросткам в 2019 году. 11 % из них были женского пола. 65 % из них были в возрасте от 16 до 18 лет</a:t>
            </a:r>
            <a:r>
              <a:rPr lang="de-DE" dirty="0">
                <a:solidFill>
                  <a:srgbClr val="000000"/>
                </a:solidFill>
              </a:rPr>
              <a:t>.</a:t>
            </a: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t>
            </a:r>
            <a:r>
              <a:rPr lang="az-Cyrl-AZ" dirty="0"/>
              <a:t>Общие рамочные условия </a:t>
            </a:r>
            <a:r>
              <a:rPr lang="de-DE" dirty="0"/>
              <a:t>– </a:t>
            </a:r>
            <a:r>
              <a:rPr lang="az-Cyrl-AZ" dirty="0"/>
              <a:t>Общество</a:t>
            </a:r>
            <a:endParaRPr lang="de-DE" dirty="0"/>
          </a:p>
        </p:txBody>
      </p:sp>
    </p:spTree>
    <p:extLst>
      <p:ext uri="{BB962C8B-B14F-4D97-AF65-F5344CB8AC3E}">
        <p14:creationId xmlns:p14="http://schemas.microsoft.com/office/powerpoint/2010/main" val="2199339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lstStyle/>
          <a:p>
            <a:r>
              <a:rPr lang="de-DE" dirty="0"/>
              <a:t>1.1.9 </a:t>
            </a:r>
            <a:r>
              <a:rPr lang="az-Cyrl-AZ" dirty="0"/>
              <a:t>Ограниченные возможности</a:t>
            </a:r>
            <a:endParaRPr lang="de-DE" dirty="0"/>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fontScale="77500" lnSpcReduction="20000"/>
          </a:bodyPr>
          <a:lstStyle/>
          <a:p>
            <a:pPr marL="0" indent="0">
              <a:buNone/>
            </a:pPr>
            <a:r>
              <a:rPr lang="ru-RU" sz="2100" b="0" dirty="0">
                <a:solidFill>
                  <a:srgbClr val="000000"/>
                </a:solidFill>
              </a:rPr>
              <a:t>Согласно Конвенции ООН о правах инвалидов (КПИ ООН), </a:t>
            </a:r>
            <a:r>
              <a:rPr lang="ru-RU" sz="2100" dirty="0">
                <a:solidFill>
                  <a:srgbClr val="000000"/>
                </a:solidFill>
              </a:rPr>
              <a:t>молодыми</a:t>
            </a:r>
            <a:r>
              <a:rPr lang="ru-RU" sz="2100" b="0" dirty="0">
                <a:solidFill>
                  <a:srgbClr val="000000"/>
                </a:solidFill>
              </a:rPr>
              <a:t> </a:t>
            </a:r>
            <a:r>
              <a:rPr lang="ru-RU" sz="2100" dirty="0">
                <a:solidFill>
                  <a:srgbClr val="000000"/>
                </a:solidFill>
              </a:rPr>
              <a:t>людьми с ограниченными возможностями</a:t>
            </a:r>
            <a:r>
              <a:rPr lang="ru-RU" sz="2100" b="0" dirty="0">
                <a:solidFill>
                  <a:srgbClr val="000000"/>
                </a:solidFill>
              </a:rPr>
              <a:t> считаются лица, имеющие физические, психические, ментальные или сенсорные нарушения, которые во взаимодействии с </a:t>
            </a:r>
            <a:r>
              <a:rPr lang="ru-RU" sz="2100" b="0" dirty="0" err="1">
                <a:solidFill>
                  <a:srgbClr val="000000"/>
                </a:solidFill>
              </a:rPr>
              <a:t>отношенческими</a:t>
            </a:r>
            <a:r>
              <a:rPr lang="ru-RU" sz="2100" b="0" dirty="0">
                <a:solidFill>
                  <a:srgbClr val="000000"/>
                </a:solidFill>
              </a:rPr>
              <a:t> и экологическими барьерами могут препятствовать их социализации наравне с другими людьми на протяжении более шести месяцев</a:t>
            </a:r>
            <a:r>
              <a:rPr lang="de-DE" sz="2100" b="0" dirty="0">
                <a:solidFill>
                  <a:srgbClr val="000000"/>
                </a:solidFill>
              </a:rPr>
              <a:t>. </a:t>
            </a:r>
          </a:p>
          <a:p>
            <a:pPr lvl="1"/>
            <a:r>
              <a:rPr lang="ru-RU" dirty="0">
                <a:solidFill>
                  <a:srgbClr val="000000"/>
                </a:solidFill>
              </a:rPr>
              <a:t>194</a:t>
            </a:r>
            <a:r>
              <a:rPr lang="de-DE" dirty="0">
                <a:solidFill>
                  <a:srgbClr val="000000"/>
                </a:solidFill>
              </a:rPr>
              <a:t>.</a:t>
            </a:r>
            <a:r>
              <a:rPr lang="ru-RU" dirty="0">
                <a:solidFill>
                  <a:srgbClr val="000000"/>
                </a:solidFill>
              </a:rPr>
              <a:t>000 детей и молодежи в возрасте до 18 лет имеют признанную тяжелую инвалидность (около 1,5 %).</a:t>
            </a:r>
          </a:p>
          <a:p>
            <a:pPr lvl="1"/>
            <a:r>
              <a:rPr lang="ru-RU" dirty="0">
                <a:solidFill>
                  <a:srgbClr val="000000"/>
                </a:solidFill>
              </a:rPr>
              <a:t>Из числа молодых людей, проживающих в частных домохозяйствах, 3,6 % имеют инвалидность.</a:t>
            </a:r>
          </a:p>
          <a:p>
            <a:pPr lvl="1"/>
            <a:r>
              <a:rPr lang="ru-RU" dirty="0">
                <a:solidFill>
                  <a:srgbClr val="000000"/>
                </a:solidFill>
              </a:rPr>
              <a:t>Приблизительно 21</a:t>
            </a:r>
            <a:r>
              <a:rPr lang="de-DE" dirty="0">
                <a:solidFill>
                  <a:srgbClr val="000000"/>
                </a:solidFill>
              </a:rPr>
              <a:t>.</a:t>
            </a:r>
            <a:r>
              <a:rPr lang="ru-RU" dirty="0">
                <a:solidFill>
                  <a:srgbClr val="000000"/>
                </a:solidFill>
              </a:rPr>
              <a:t>000 из числа молодых людей с ограниченными возможностями живут в учреждениях помощь детям и молодежи.</a:t>
            </a:r>
          </a:p>
          <a:p>
            <a:pPr lvl="1"/>
            <a:r>
              <a:rPr lang="ru-RU" dirty="0">
                <a:solidFill>
                  <a:srgbClr val="000000"/>
                </a:solidFill>
              </a:rPr>
              <a:t>Около 102</a:t>
            </a:r>
            <a:r>
              <a:rPr lang="de-DE" dirty="0">
                <a:solidFill>
                  <a:srgbClr val="000000"/>
                </a:solidFill>
              </a:rPr>
              <a:t>.</a:t>
            </a:r>
            <a:r>
              <a:rPr lang="ru-RU" dirty="0">
                <a:solidFill>
                  <a:srgbClr val="000000"/>
                </a:solidFill>
              </a:rPr>
              <a:t>000 детей и молодежи с ограниченными возможностями живут в учреждениях, осуществляющих помощь в социальной адаптации.</a:t>
            </a:r>
          </a:p>
          <a:p>
            <a:pPr lvl="1"/>
            <a:r>
              <a:rPr lang="ru-RU" dirty="0">
                <a:solidFill>
                  <a:srgbClr val="000000"/>
                </a:solidFill>
              </a:rPr>
              <a:t>В Федеративной Республике Германия насчитывается около 390</a:t>
            </a:r>
            <a:r>
              <a:rPr lang="de-DE" dirty="0">
                <a:solidFill>
                  <a:srgbClr val="000000"/>
                </a:solidFill>
              </a:rPr>
              <a:t>.</a:t>
            </a:r>
            <a:r>
              <a:rPr lang="ru-RU" dirty="0">
                <a:solidFill>
                  <a:srgbClr val="000000"/>
                </a:solidFill>
              </a:rPr>
              <a:t>000 семей, в которых матери или отцы с ограниченными возможностями живут вместе с несовершеннолетними детьми.</a:t>
            </a:r>
          </a:p>
        </p:txBody>
      </p:sp>
      <p:sp>
        <p:nvSpPr>
          <p:cNvPr id="12"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t>
            </a:r>
            <a:r>
              <a:rPr lang="az-Cyrl-AZ" dirty="0"/>
              <a:t>Общие рамочные условия </a:t>
            </a:r>
            <a:r>
              <a:rPr lang="de-DE" dirty="0"/>
              <a:t>– </a:t>
            </a:r>
            <a:r>
              <a:rPr lang="az-Cyrl-AZ" dirty="0"/>
              <a:t>Общество</a:t>
            </a:r>
            <a:endParaRPr lang="de-DE" dirty="0"/>
          </a:p>
        </p:txBody>
      </p:sp>
    </p:spTree>
    <p:extLst>
      <p:ext uri="{BB962C8B-B14F-4D97-AF65-F5344CB8AC3E}">
        <p14:creationId xmlns:p14="http://schemas.microsoft.com/office/powerpoint/2010/main" val="988429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descr="Dient als Rahmen für die hier benannten Schnittstellen der Kooperation zwischen der Kinder- und Jugendhilfen und verschiedenen anderen Arbeitsfeldern" title="Grafisches Element"/>
          <p:cNvSpPr/>
          <p:nvPr/>
        </p:nvSpPr>
        <p:spPr>
          <a:xfrm>
            <a:off x="302586" y="1559343"/>
            <a:ext cx="8577254" cy="46890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107504" y="819939"/>
            <a:ext cx="8928992" cy="521148"/>
          </a:xfrm>
        </p:spPr>
        <p:txBody>
          <a:bodyPr>
            <a:noAutofit/>
          </a:bodyPr>
          <a:lstStyle/>
          <a:p>
            <a:r>
              <a:rPr lang="de-DE" dirty="0"/>
              <a:t>1.1.10 </a:t>
            </a:r>
            <a:r>
              <a:rPr lang="ru-RU" dirty="0"/>
              <a:t>Помощь детям и молодежи – пересечение </a:t>
            </a:r>
            <a:br>
              <a:rPr lang="ru-RU" dirty="0"/>
            </a:br>
            <a:r>
              <a:rPr lang="ru-RU" dirty="0"/>
              <a:t>сфер сотрудничества</a:t>
            </a:r>
            <a:endParaRPr lang="de-DE" dirty="0"/>
          </a:p>
        </p:txBody>
      </p:sp>
      <p:sp>
        <p:nvSpPr>
          <p:cNvPr id="11" name="Rad 10" descr="soll deutlich machen, dass Kinder- und Jugendhilfe mit anderen Arbeitsfeldern zusammenwirkt" title="orangefarbener Kreis"/>
          <p:cNvSpPr/>
          <p:nvPr/>
        </p:nvSpPr>
        <p:spPr>
          <a:xfrm>
            <a:off x="2947726" y="2199863"/>
            <a:ext cx="2968485" cy="2822710"/>
          </a:xfrm>
          <a:prstGeom prst="donut">
            <a:avLst>
              <a:gd name="adj" fmla="val 27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9" name="Freihandform 18" title="Grafisches Element"/>
          <p:cNvSpPr/>
          <p:nvPr/>
        </p:nvSpPr>
        <p:spPr>
          <a:xfrm>
            <a:off x="4786351" y="1588719"/>
            <a:ext cx="3347058" cy="1494812"/>
          </a:xfrm>
          <a:custGeom>
            <a:avLst/>
            <a:gdLst>
              <a:gd name="connsiteX0" fmla="*/ 497841 w 2551928"/>
              <a:gd name="connsiteY0" fmla="*/ 0 h 1494812"/>
              <a:gd name="connsiteX1" fmla="*/ 140032 w 2551928"/>
              <a:gd name="connsiteY1" fmla="*/ 1417982 h 1494812"/>
              <a:gd name="connsiteX2" fmla="*/ 2551928 w 2551928"/>
              <a:gd name="connsiteY2" fmla="*/ 1179443 h 1494812"/>
            </a:gdLst>
            <a:ahLst/>
            <a:cxnLst>
              <a:cxn ang="0">
                <a:pos x="connsiteX0" y="connsiteY0"/>
              </a:cxn>
              <a:cxn ang="0">
                <a:pos x="connsiteX1" y="connsiteY1"/>
              </a:cxn>
              <a:cxn ang="0">
                <a:pos x="connsiteX2" y="connsiteY2"/>
              </a:cxn>
            </a:cxnLst>
            <a:rect l="l" t="t" r="r" b="b"/>
            <a:pathLst>
              <a:path w="2551928" h="1494812">
                <a:moveTo>
                  <a:pt x="497841" y="0"/>
                </a:moveTo>
                <a:cubicBezTo>
                  <a:pt x="147762" y="610704"/>
                  <a:pt x="-202316" y="1221408"/>
                  <a:pt x="140032" y="1417982"/>
                </a:cubicBezTo>
                <a:cubicBezTo>
                  <a:pt x="482380" y="1614556"/>
                  <a:pt x="1517154" y="1396999"/>
                  <a:pt x="2551928" y="1179443"/>
                </a:cubicBezTo>
              </a:path>
            </a:pathLst>
          </a:custGeom>
          <a:noFill/>
          <a:ln w="28575">
            <a:solidFill>
              <a:schemeClr val="accent3"/>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Freihandform 24" title="Grafisches Element"/>
          <p:cNvSpPr/>
          <p:nvPr/>
        </p:nvSpPr>
        <p:spPr>
          <a:xfrm>
            <a:off x="5425879" y="3363375"/>
            <a:ext cx="3414207" cy="1791726"/>
          </a:xfrm>
          <a:custGeom>
            <a:avLst/>
            <a:gdLst>
              <a:gd name="connsiteX0" fmla="*/ 497841 w 2551928"/>
              <a:gd name="connsiteY0" fmla="*/ 0 h 1494812"/>
              <a:gd name="connsiteX1" fmla="*/ 140032 w 2551928"/>
              <a:gd name="connsiteY1" fmla="*/ 1417982 h 1494812"/>
              <a:gd name="connsiteX2" fmla="*/ 2551928 w 2551928"/>
              <a:gd name="connsiteY2" fmla="*/ 1179443 h 1494812"/>
            </a:gdLst>
            <a:ahLst/>
            <a:cxnLst>
              <a:cxn ang="0">
                <a:pos x="connsiteX0" y="connsiteY0"/>
              </a:cxn>
              <a:cxn ang="0">
                <a:pos x="connsiteX1" y="connsiteY1"/>
              </a:cxn>
              <a:cxn ang="0">
                <a:pos x="connsiteX2" y="connsiteY2"/>
              </a:cxn>
            </a:cxnLst>
            <a:rect l="l" t="t" r="r" b="b"/>
            <a:pathLst>
              <a:path w="2551928" h="1494812">
                <a:moveTo>
                  <a:pt x="497841" y="0"/>
                </a:moveTo>
                <a:cubicBezTo>
                  <a:pt x="147762" y="610704"/>
                  <a:pt x="-202316" y="1221408"/>
                  <a:pt x="140032" y="1417982"/>
                </a:cubicBezTo>
                <a:cubicBezTo>
                  <a:pt x="482380" y="1614556"/>
                  <a:pt x="1517154" y="1396999"/>
                  <a:pt x="2551928" y="1179443"/>
                </a:cubicBezTo>
              </a:path>
            </a:pathLst>
          </a:custGeom>
          <a:noFill/>
          <a:ln w="28575">
            <a:solidFill>
              <a:schemeClr val="accent3"/>
            </a:solidFill>
          </a:ln>
          <a:scene3d>
            <a:camera prst="orthographicFront">
              <a:rot lat="10800000" lon="0" rev="1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title="Grafisches Element"/>
          <p:cNvSpPr/>
          <p:nvPr/>
        </p:nvSpPr>
        <p:spPr>
          <a:xfrm>
            <a:off x="282266" y="3571471"/>
            <a:ext cx="3347058" cy="1494812"/>
          </a:xfrm>
          <a:custGeom>
            <a:avLst/>
            <a:gdLst>
              <a:gd name="connsiteX0" fmla="*/ 497841 w 2551928"/>
              <a:gd name="connsiteY0" fmla="*/ 0 h 1494812"/>
              <a:gd name="connsiteX1" fmla="*/ 140032 w 2551928"/>
              <a:gd name="connsiteY1" fmla="*/ 1417982 h 1494812"/>
              <a:gd name="connsiteX2" fmla="*/ 2551928 w 2551928"/>
              <a:gd name="connsiteY2" fmla="*/ 1179443 h 1494812"/>
            </a:gdLst>
            <a:ahLst/>
            <a:cxnLst>
              <a:cxn ang="0">
                <a:pos x="connsiteX0" y="connsiteY0"/>
              </a:cxn>
              <a:cxn ang="0">
                <a:pos x="connsiteX1" y="connsiteY1"/>
              </a:cxn>
              <a:cxn ang="0">
                <a:pos x="connsiteX2" y="connsiteY2"/>
              </a:cxn>
            </a:cxnLst>
            <a:rect l="l" t="t" r="r" b="b"/>
            <a:pathLst>
              <a:path w="2551928" h="1494812">
                <a:moveTo>
                  <a:pt x="497841" y="0"/>
                </a:moveTo>
                <a:cubicBezTo>
                  <a:pt x="147762" y="610704"/>
                  <a:pt x="-202316" y="1221408"/>
                  <a:pt x="140032" y="1417982"/>
                </a:cubicBezTo>
                <a:cubicBezTo>
                  <a:pt x="482380" y="1614556"/>
                  <a:pt x="1517154" y="1396999"/>
                  <a:pt x="2551928" y="1179443"/>
                </a:cubicBezTo>
              </a:path>
            </a:pathLst>
          </a:custGeom>
          <a:noFill/>
          <a:ln w="28575">
            <a:solidFill>
              <a:schemeClr val="accent3"/>
            </a:solidFill>
          </a:ln>
          <a:scene3d>
            <a:camera prst="orthographicFront">
              <a:rot lat="10800000" lon="10799475" rev="21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title="Grafisches Element"/>
          <p:cNvSpPr/>
          <p:nvPr/>
        </p:nvSpPr>
        <p:spPr>
          <a:xfrm>
            <a:off x="3009127" y="4518991"/>
            <a:ext cx="2862470" cy="1643270"/>
          </a:xfrm>
          <a:custGeom>
            <a:avLst/>
            <a:gdLst>
              <a:gd name="connsiteX0" fmla="*/ 2862470 w 2862470"/>
              <a:gd name="connsiteY0" fmla="*/ 1643270 h 1643270"/>
              <a:gd name="connsiteX1" fmla="*/ 1391478 w 2862470"/>
              <a:gd name="connsiteY1" fmla="*/ 0 h 1643270"/>
              <a:gd name="connsiteX2" fmla="*/ 0 w 2862470"/>
              <a:gd name="connsiteY2" fmla="*/ 1643270 h 1643270"/>
              <a:gd name="connsiteX3" fmla="*/ 0 w 2862470"/>
              <a:gd name="connsiteY3" fmla="*/ 1643270 h 1643270"/>
              <a:gd name="connsiteX4" fmla="*/ 0 w 2862470"/>
              <a:gd name="connsiteY4" fmla="*/ 1643270 h 1643270"/>
              <a:gd name="connsiteX5" fmla="*/ 0 w 2862470"/>
              <a:gd name="connsiteY5" fmla="*/ 1643270 h 1643270"/>
              <a:gd name="connsiteX6" fmla="*/ 0 w 2862470"/>
              <a:gd name="connsiteY6" fmla="*/ 1643270 h 164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2470" h="1643270">
                <a:moveTo>
                  <a:pt x="2862470" y="1643270"/>
                </a:moveTo>
                <a:cubicBezTo>
                  <a:pt x="2365513" y="821635"/>
                  <a:pt x="1868556" y="0"/>
                  <a:pt x="1391478" y="0"/>
                </a:cubicBezTo>
                <a:cubicBezTo>
                  <a:pt x="914400" y="0"/>
                  <a:pt x="0" y="1643270"/>
                  <a:pt x="0" y="1643270"/>
                </a:cubicBezTo>
                <a:lnTo>
                  <a:pt x="0" y="1643270"/>
                </a:lnTo>
                <a:lnTo>
                  <a:pt x="0" y="1643270"/>
                </a:lnTo>
                <a:lnTo>
                  <a:pt x="0" y="1643270"/>
                </a:lnTo>
                <a:lnTo>
                  <a:pt x="0" y="1643270"/>
                </a:lnTo>
              </a:path>
            </a:pathLst>
          </a:cu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title="Grafisches Element"/>
          <p:cNvSpPr/>
          <p:nvPr/>
        </p:nvSpPr>
        <p:spPr>
          <a:xfrm>
            <a:off x="529639" y="1539023"/>
            <a:ext cx="3347058" cy="1494812"/>
          </a:xfrm>
          <a:custGeom>
            <a:avLst/>
            <a:gdLst>
              <a:gd name="connsiteX0" fmla="*/ 497841 w 2551928"/>
              <a:gd name="connsiteY0" fmla="*/ 0 h 1494812"/>
              <a:gd name="connsiteX1" fmla="*/ 140032 w 2551928"/>
              <a:gd name="connsiteY1" fmla="*/ 1417982 h 1494812"/>
              <a:gd name="connsiteX2" fmla="*/ 2551928 w 2551928"/>
              <a:gd name="connsiteY2" fmla="*/ 1179443 h 1494812"/>
            </a:gdLst>
            <a:ahLst/>
            <a:cxnLst>
              <a:cxn ang="0">
                <a:pos x="connsiteX0" y="connsiteY0"/>
              </a:cxn>
              <a:cxn ang="0">
                <a:pos x="connsiteX1" y="connsiteY1"/>
              </a:cxn>
              <a:cxn ang="0">
                <a:pos x="connsiteX2" y="connsiteY2"/>
              </a:cxn>
            </a:cxnLst>
            <a:rect l="l" t="t" r="r" b="b"/>
            <a:pathLst>
              <a:path w="2551928" h="1494812">
                <a:moveTo>
                  <a:pt x="497841" y="0"/>
                </a:moveTo>
                <a:cubicBezTo>
                  <a:pt x="147762" y="610704"/>
                  <a:pt x="-202316" y="1221408"/>
                  <a:pt x="140032" y="1417982"/>
                </a:cubicBezTo>
                <a:cubicBezTo>
                  <a:pt x="482380" y="1614556"/>
                  <a:pt x="1517154" y="1396999"/>
                  <a:pt x="2551928" y="1179443"/>
                </a:cubicBezTo>
              </a:path>
            </a:pathLst>
          </a:custGeom>
          <a:noFill/>
          <a:ln w="34925">
            <a:solidFill>
              <a:schemeClr val="accent3"/>
            </a:solidFill>
          </a:ln>
          <a:scene3d>
            <a:camera prst="orthographicFront">
              <a:rot lat="120000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p:cNvSpPr txBox="1"/>
          <p:nvPr/>
        </p:nvSpPr>
        <p:spPr>
          <a:xfrm>
            <a:off x="3132325" y="3123545"/>
            <a:ext cx="2591803" cy="1169551"/>
          </a:xfrm>
          <a:prstGeom prst="rect">
            <a:avLst/>
          </a:prstGeom>
          <a:noFill/>
        </p:spPr>
        <p:txBody>
          <a:bodyPr wrap="square" rtlCol="0">
            <a:spAutoFit/>
          </a:bodyPr>
          <a:lstStyle/>
          <a:p>
            <a:pPr algn="ctr"/>
            <a:r>
              <a:rPr lang="ru-RU" sz="1400" b="1" dirty="0">
                <a:solidFill>
                  <a:srgbClr val="050607"/>
                </a:solidFill>
              </a:rPr>
              <a:t>Государственные и негосударственные провайдеры помощи детям и </a:t>
            </a:r>
            <a:endParaRPr lang="de-DE" sz="1400" b="1" dirty="0">
              <a:solidFill>
                <a:srgbClr val="050607"/>
              </a:solidFill>
            </a:endParaRPr>
          </a:p>
          <a:p>
            <a:pPr algn="ctr"/>
            <a:r>
              <a:rPr lang="ru-RU" sz="1400" b="1" dirty="0">
                <a:solidFill>
                  <a:srgbClr val="050607"/>
                </a:solidFill>
              </a:rPr>
              <a:t>молодежи</a:t>
            </a:r>
            <a:endParaRPr lang="de-DE" sz="1400" b="1" dirty="0">
              <a:solidFill>
                <a:srgbClr val="050607"/>
              </a:solidFill>
            </a:endParaRPr>
          </a:p>
        </p:txBody>
      </p:sp>
      <p:sp>
        <p:nvSpPr>
          <p:cNvPr id="31" name="Textfeld 30"/>
          <p:cNvSpPr txBox="1"/>
          <p:nvPr/>
        </p:nvSpPr>
        <p:spPr>
          <a:xfrm>
            <a:off x="579827" y="1827099"/>
            <a:ext cx="2475020" cy="677108"/>
          </a:xfrm>
          <a:prstGeom prst="rect">
            <a:avLst/>
          </a:prstGeom>
          <a:noFill/>
        </p:spPr>
        <p:txBody>
          <a:bodyPr wrap="square" rtlCol="0">
            <a:spAutoFit/>
          </a:bodyPr>
          <a:lstStyle/>
          <a:p>
            <a:pPr algn="ctr"/>
            <a:r>
              <a:rPr lang="az-Cyrl-AZ" sz="1400" b="1" dirty="0">
                <a:solidFill>
                  <a:srgbClr val="000000"/>
                </a:solidFill>
              </a:rPr>
              <a:t>Юстиция</a:t>
            </a:r>
            <a:br>
              <a:rPr lang="de-DE" sz="600" dirty="0">
                <a:solidFill>
                  <a:srgbClr val="000000"/>
                </a:solidFill>
              </a:rPr>
            </a:br>
            <a:r>
              <a:rPr lang="ru-RU" sz="1200" dirty="0">
                <a:solidFill>
                  <a:srgbClr val="000000"/>
                </a:solidFill>
              </a:rPr>
              <a:t>Обеспечение защиты детей на основе решений суда</a:t>
            </a:r>
            <a:endParaRPr lang="de-DE" sz="1200" dirty="0">
              <a:solidFill>
                <a:srgbClr val="000000"/>
              </a:solidFill>
            </a:endParaRPr>
          </a:p>
        </p:txBody>
      </p:sp>
      <p:sp>
        <p:nvSpPr>
          <p:cNvPr id="32" name="Textfeld 31"/>
          <p:cNvSpPr txBox="1"/>
          <p:nvPr/>
        </p:nvSpPr>
        <p:spPr>
          <a:xfrm>
            <a:off x="5076056" y="1796043"/>
            <a:ext cx="3896112" cy="984885"/>
          </a:xfrm>
          <a:prstGeom prst="rect">
            <a:avLst/>
          </a:prstGeom>
          <a:noFill/>
        </p:spPr>
        <p:txBody>
          <a:bodyPr wrap="square" rtlCol="0">
            <a:spAutoFit/>
          </a:bodyPr>
          <a:lstStyle/>
          <a:p>
            <a:pPr algn="ctr"/>
            <a:r>
              <a:rPr lang="ru-RU" sz="1400" b="1" dirty="0">
                <a:solidFill>
                  <a:srgbClr val="000000"/>
                </a:solidFill>
              </a:rPr>
              <a:t>Медицинское обслуживание/помощь в социальной адаптации</a:t>
            </a:r>
            <a:br>
              <a:rPr lang="de-DE" sz="1600" b="1" dirty="0">
                <a:solidFill>
                  <a:srgbClr val="050607"/>
                </a:solidFill>
              </a:rPr>
            </a:br>
            <a:endParaRPr lang="de-DE" sz="600" b="1" dirty="0">
              <a:solidFill>
                <a:srgbClr val="050607"/>
              </a:solidFill>
            </a:endParaRPr>
          </a:p>
          <a:p>
            <a:pPr algn="ctr"/>
            <a:r>
              <a:rPr lang="ru-RU" sz="1200" dirty="0">
                <a:solidFill>
                  <a:srgbClr val="000000"/>
                </a:solidFill>
              </a:rPr>
              <a:t>Врачи, терапевты, клиники, службы общественного здравоохранения</a:t>
            </a:r>
            <a:endParaRPr lang="de-DE" sz="1200" dirty="0">
              <a:solidFill>
                <a:srgbClr val="000000"/>
              </a:solidFill>
            </a:endParaRPr>
          </a:p>
        </p:txBody>
      </p:sp>
      <p:sp>
        <p:nvSpPr>
          <p:cNvPr id="33" name="Textfeld 32"/>
          <p:cNvSpPr txBox="1"/>
          <p:nvPr/>
        </p:nvSpPr>
        <p:spPr>
          <a:xfrm>
            <a:off x="415692" y="4110561"/>
            <a:ext cx="2803290" cy="1138773"/>
          </a:xfrm>
          <a:prstGeom prst="rect">
            <a:avLst/>
          </a:prstGeom>
          <a:noFill/>
        </p:spPr>
        <p:txBody>
          <a:bodyPr wrap="square" rtlCol="0">
            <a:spAutoFit/>
          </a:bodyPr>
          <a:lstStyle/>
          <a:p>
            <a:pPr algn="ctr"/>
            <a:r>
              <a:rPr lang="az-Cyrl-AZ" sz="1400" b="1" dirty="0">
                <a:solidFill>
                  <a:srgbClr val="050607"/>
                </a:solidFill>
              </a:rPr>
              <a:t>Школа</a:t>
            </a:r>
            <a:endParaRPr lang="de-DE" sz="1400" b="1" dirty="0">
              <a:solidFill>
                <a:srgbClr val="050607"/>
              </a:solidFill>
            </a:endParaRPr>
          </a:p>
          <a:p>
            <a:pPr algn="ctr"/>
            <a:endParaRPr lang="de-DE" sz="600" dirty="0">
              <a:solidFill>
                <a:srgbClr val="050607"/>
              </a:solidFill>
            </a:endParaRPr>
          </a:p>
          <a:p>
            <a:pPr algn="ctr"/>
            <a:r>
              <a:rPr lang="ru-RU" sz="1200" dirty="0">
                <a:solidFill>
                  <a:srgbClr val="050607"/>
                </a:solidFill>
              </a:rPr>
              <a:t>Сопровождение, воспитание, образование,</a:t>
            </a:r>
          </a:p>
          <a:p>
            <a:pPr algn="ctr"/>
            <a:r>
              <a:rPr lang="ru-RU" sz="1200" dirty="0">
                <a:solidFill>
                  <a:srgbClr val="050607"/>
                </a:solidFill>
              </a:rPr>
              <a:t>открытая школа полного дня,</a:t>
            </a:r>
          </a:p>
          <a:p>
            <a:pPr algn="ctr"/>
            <a:r>
              <a:rPr lang="ru-RU" sz="1200" dirty="0">
                <a:solidFill>
                  <a:srgbClr val="050607"/>
                </a:solidFill>
              </a:rPr>
              <a:t>социальная работа в школе</a:t>
            </a:r>
          </a:p>
        </p:txBody>
      </p:sp>
      <p:sp>
        <p:nvSpPr>
          <p:cNvPr id="34" name="Textfeld 33"/>
          <p:cNvSpPr txBox="1"/>
          <p:nvPr/>
        </p:nvSpPr>
        <p:spPr>
          <a:xfrm>
            <a:off x="6006329" y="4136189"/>
            <a:ext cx="2591803" cy="1261884"/>
          </a:xfrm>
          <a:prstGeom prst="rect">
            <a:avLst/>
          </a:prstGeom>
          <a:noFill/>
        </p:spPr>
        <p:txBody>
          <a:bodyPr wrap="square" rtlCol="0">
            <a:spAutoFit/>
          </a:bodyPr>
          <a:lstStyle/>
          <a:p>
            <a:pPr algn="ctr"/>
            <a:r>
              <a:rPr lang="az-Cyrl-AZ" sz="1400" b="1" dirty="0">
                <a:solidFill>
                  <a:srgbClr val="000000"/>
                </a:solidFill>
              </a:rPr>
              <a:t>Базовое обеспечение/</a:t>
            </a:r>
            <a:r>
              <a:rPr lang="de-DE" sz="1400" b="1" dirty="0">
                <a:solidFill>
                  <a:srgbClr val="000000"/>
                </a:solidFill>
              </a:rPr>
              <a:t>Hartz IV</a:t>
            </a:r>
            <a:endParaRPr lang="de-DE" sz="600" dirty="0"/>
          </a:p>
          <a:p>
            <a:pPr algn="ctr"/>
            <a:r>
              <a:rPr lang="ru-RU" sz="1200" dirty="0">
                <a:solidFill>
                  <a:srgbClr val="000000"/>
                </a:solidFill>
              </a:rPr>
              <a:t>Материальное обеспечение средств к существованию, </a:t>
            </a:r>
          </a:p>
          <a:p>
            <a:pPr algn="ctr"/>
            <a:r>
              <a:rPr lang="ru-RU" sz="1200" dirty="0">
                <a:solidFill>
                  <a:srgbClr val="000000"/>
                </a:solidFill>
              </a:rPr>
              <a:t>работа с конкретными  случаями </a:t>
            </a:r>
          </a:p>
        </p:txBody>
      </p:sp>
      <p:sp>
        <p:nvSpPr>
          <p:cNvPr id="35" name="Textfeld 34"/>
          <p:cNvSpPr txBox="1"/>
          <p:nvPr/>
        </p:nvSpPr>
        <p:spPr>
          <a:xfrm>
            <a:off x="3160869" y="5238554"/>
            <a:ext cx="2563752" cy="954107"/>
          </a:xfrm>
          <a:prstGeom prst="rect">
            <a:avLst/>
          </a:prstGeom>
          <a:noFill/>
        </p:spPr>
        <p:txBody>
          <a:bodyPr wrap="square" rtlCol="0">
            <a:spAutoFit/>
          </a:bodyPr>
          <a:lstStyle/>
          <a:p>
            <a:pPr algn="ctr"/>
            <a:r>
              <a:rPr lang="az-Cyrl-AZ" sz="1400" b="1" dirty="0">
                <a:solidFill>
                  <a:srgbClr val="050607"/>
                </a:solidFill>
              </a:rPr>
              <a:t>Агентство по труду</a:t>
            </a:r>
            <a:endParaRPr lang="de-DE" sz="1400" b="1" dirty="0">
              <a:solidFill>
                <a:srgbClr val="050607"/>
              </a:solidFill>
            </a:endParaRPr>
          </a:p>
          <a:p>
            <a:pPr algn="ctr"/>
            <a:endParaRPr lang="de-DE" sz="600" dirty="0">
              <a:solidFill>
                <a:srgbClr val="050607"/>
              </a:solidFill>
            </a:endParaRPr>
          </a:p>
          <a:p>
            <a:pPr algn="ctr"/>
            <a:r>
              <a:rPr lang="ru-RU" sz="1200" dirty="0">
                <a:solidFill>
                  <a:srgbClr val="050607"/>
                </a:solidFill>
              </a:rPr>
              <a:t>Профориентация, </a:t>
            </a:r>
          </a:p>
          <a:p>
            <a:pPr algn="ctr"/>
            <a:r>
              <a:rPr lang="ru-RU" sz="1200" dirty="0">
                <a:solidFill>
                  <a:srgbClr val="050607"/>
                </a:solidFill>
              </a:rPr>
              <a:t>профессиональное обучение, </a:t>
            </a:r>
          </a:p>
          <a:p>
            <a:pPr algn="ctr"/>
            <a:r>
              <a:rPr lang="ru-RU" sz="1200" dirty="0">
                <a:solidFill>
                  <a:srgbClr val="050607"/>
                </a:solidFill>
              </a:rPr>
              <a:t>интеграция на рынке труда</a:t>
            </a:r>
          </a:p>
        </p:txBody>
      </p:sp>
      <p:sp>
        <p:nvSpPr>
          <p:cNvPr id="20"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t>
            </a:r>
            <a:r>
              <a:rPr lang="az-Cyrl-AZ" dirty="0"/>
              <a:t>Общие рамочные условия </a:t>
            </a:r>
            <a:r>
              <a:rPr lang="de-DE" dirty="0"/>
              <a:t>– </a:t>
            </a:r>
            <a:r>
              <a:rPr lang="az-Cyrl-AZ" dirty="0"/>
              <a:t>Общество</a:t>
            </a:r>
            <a:endParaRPr lang="de-DE" dirty="0"/>
          </a:p>
        </p:txBody>
      </p:sp>
    </p:spTree>
    <p:extLst>
      <p:ext uri="{BB962C8B-B14F-4D97-AF65-F5344CB8AC3E}">
        <p14:creationId xmlns:p14="http://schemas.microsoft.com/office/powerpoint/2010/main" val="1195361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0" y="912349"/>
            <a:ext cx="9144000" cy="428738"/>
          </a:xfrm>
        </p:spPr>
        <p:txBody>
          <a:bodyPr>
            <a:noAutofit/>
          </a:bodyPr>
          <a:lstStyle/>
          <a:p>
            <a:r>
              <a:rPr lang="de-DE" dirty="0">
                <a:solidFill>
                  <a:srgbClr val="000000"/>
                </a:solidFill>
              </a:rPr>
              <a:t>1.1.11 </a:t>
            </a:r>
            <a:r>
              <a:rPr lang="ru-RU" dirty="0">
                <a:solidFill>
                  <a:srgbClr val="000000"/>
                </a:solidFill>
              </a:rPr>
              <a:t>Помощь детям и молодежи и школа - сотрудничество</a:t>
            </a:r>
            <a:endParaRPr lang="de-DE" dirty="0">
              <a:solidFill>
                <a:srgbClr val="000000"/>
              </a:solidFill>
            </a:endParaRP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446315" y="1742466"/>
            <a:ext cx="8196942" cy="4351338"/>
          </a:xfrm>
        </p:spPr>
        <p:txBody>
          <a:bodyPr>
            <a:normAutofit fontScale="85000" lnSpcReduction="20000"/>
          </a:bodyPr>
          <a:lstStyle/>
          <a:p>
            <a:pPr marL="269875" lvl="1" indent="0">
              <a:buNone/>
            </a:pPr>
            <a:r>
              <a:rPr lang="ru-RU" sz="1900" dirty="0">
                <a:solidFill>
                  <a:srgbClr val="000000"/>
                </a:solidFill>
              </a:rPr>
              <a:t>Система </a:t>
            </a:r>
            <a:r>
              <a:rPr lang="ru-RU" sz="1900" b="1" dirty="0">
                <a:solidFill>
                  <a:srgbClr val="000000"/>
                </a:solidFill>
              </a:rPr>
              <a:t>школьного образования в Германии </a:t>
            </a:r>
            <a:r>
              <a:rPr lang="ru-RU" sz="1900" dirty="0">
                <a:solidFill>
                  <a:srgbClr val="000000"/>
                </a:solidFill>
              </a:rPr>
              <a:t>находится в состоянии перехода от традиционной школы половины дня к школе полного дня с расширенными задачами. Кроме квалификации (преподавания) это означает:</a:t>
            </a:r>
            <a:endParaRPr lang="de-DE" sz="1900" dirty="0">
              <a:solidFill>
                <a:srgbClr val="000000"/>
              </a:solidFill>
            </a:endParaRPr>
          </a:p>
          <a:p>
            <a:pPr lvl="2"/>
            <a:r>
              <a:rPr lang="ru-RU" dirty="0">
                <a:solidFill>
                  <a:srgbClr val="000000"/>
                </a:solidFill>
              </a:rPr>
              <a:t>Улучшение совместимости между семьей и работой (присмотр),</a:t>
            </a:r>
          </a:p>
          <a:p>
            <a:pPr lvl="2"/>
            <a:r>
              <a:rPr lang="ru-RU" dirty="0">
                <a:solidFill>
                  <a:srgbClr val="000000"/>
                </a:solidFill>
              </a:rPr>
              <a:t>Улучшение образовательного равенства (которое в Германии является недостаточным),</a:t>
            </a:r>
          </a:p>
          <a:p>
            <a:pPr lvl="2"/>
            <a:r>
              <a:rPr lang="ru-RU" dirty="0">
                <a:solidFill>
                  <a:srgbClr val="000000"/>
                </a:solidFill>
              </a:rPr>
              <a:t>Предоставление возможностей инклюзивного обучения для детей с ограниченными возможностями и без них,</a:t>
            </a:r>
          </a:p>
          <a:p>
            <a:pPr lvl="2"/>
            <a:r>
              <a:rPr lang="ru-RU" dirty="0">
                <a:solidFill>
                  <a:srgbClr val="000000"/>
                </a:solidFill>
              </a:rPr>
              <a:t>Формирование качества образования,</a:t>
            </a:r>
          </a:p>
          <a:p>
            <a:pPr lvl="2"/>
            <a:r>
              <a:rPr lang="ru-RU" dirty="0">
                <a:solidFill>
                  <a:srgbClr val="000000"/>
                </a:solidFill>
              </a:rPr>
              <a:t>Улучшение качества жизни детей и молодежи,</a:t>
            </a:r>
          </a:p>
          <a:p>
            <a:pPr lvl="2"/>
            <a:r>
              <a:rPr lang="ru-RU" dirty="0">
                <a:solidFill>
                  <a:srgbClr val="000000"/>
                </a:solidFill>
              </a:rPr>
              <a:t>Содействие демократии и многообразию.</a:t>
            </a:r>
            <a:endParaRPr lang="de-DE" dirty="0">
              <a:solidFill>
                <a:srgbClr val="000000"/>
              </a:solidFill>
            </a:endParaRPr>
          </a:p>
          <a:p>
            <a:pPr marL="269875" lvl="1" indent="0">
              <a:buNone/>
              <a:tabLst>
                <a:tab pos="446088" algn="l"/>
              </a:tabLst>
            </a:pPr>
            <a:r>
              <a:rPr lang="ru-RU" sz="1900" b="1" dirty="0">
                <a:solidFill>
                  <a:srgbClr val="000000"/>
                </a:solidFill>
              </a:rPr>
              <a:t>Для этого школам необходимо сотрудничество со службами помощи детям</a:t>
            </a:r>
            <a:r>
              <a:rPr lang="de-DE" sz="1900" b="1" dirty="0">
                <a:solidFill>
                  <a:srgbClr val="000000"/>
                </a:solidFill>
              </a:rPr>
              <a:t> </a:t>
            </a:r>
            <a:r>
              <a:rPr lang="ru-RU" sz="1900" b="1" dirty="0">
                <a:solidFill>
                  <a:srgbClr val="000000"/>
                </a:solidFill>
              </a:rPr>
              <a:t>и молодежи</a:t>
            </a:r>
            <a:r>
              <a:rPr lang="de-DE" sz="1900" b="1" dirty="0">
                <a:solidFill>
                  <a:srgbClr val="000000"/>
                </a:solidFill>
              </a:rPr>
              <a:t>. </a:t>
            </a:r>
          </a:p>
          <a:p>
            <a:pPr marL="269875" lvl="1" indent="0">
              <a:buNone/>
            </a:pPr>
            <a:r>
              <a:rPr lang="ru-RU" sz="1900" dirty="0">
                <a:solidFill>
                  <a:srgbClr val="000000"/>
                </a:solidFill>
              </a:rPr>
              <a:t>Школы и службы помощи детям и</a:t>
            </a:r>
            <a:r>
              <a:rPr lang="de-DE" sz="1900" dirty="0">
                <a:solidFill>
                  <a:srgbClr val="000000"/>
                </a:solidFill>
              </a:rPr>
              <a:t> </a:t>
            </a:r>
            <a:r>
              <a:rPr lang="ru-RU" sz="1900" dirty="0">
                <a:solidFill>
                  <a:srgbClr val="000000"/>
                </a:solidFill>
              </a:rPr>
              <a:t>молодежи совместно участвуют в разработке локальных схем организации образования</a:t>
            </a:r>
            <a:r>
              <a:rPr lang="de-DE" sz="1900" dirty="0">
                <a:solidFill>
                  <a:srgbClr val="000000"/>
                </a:solidFill>
              </a:rPr>
              <a:t>.</a:t>
            </a: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t>
            </a:r>
            <a:r>
              <a:rPr lang="az-Cyrl-AZ" dirty="0"/>
              <a:t>Общие рамочные условия </a:t>
            </a:r>
            <a:r>
              <a:rPr lang="de-DE" dirty="0"/>
              <a:t>– </a:t>
            </a:r>
            <a:r>
              <a:rPr lang="az-Cyrl-AZ" dirty="0"/>
              <a:t>Общество</a:t>
            </a:r>
            <a:endParaRPr lang="de-DE" dirty="0"/>
          </a:p>
        </p:txBody>
      </p:sp>
    </p:spTree>
    <p:extLst>
      <p:ext uri="{BB962C8B-B14F-4D97-AF65-F5344CB8AC3E}">
        <p14:creationId xmlns:p14="http://schemas.microsoft.com/office/powerpoint/2010/main" val="3174768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solidFill>
                  <a:srgbClr val="000000"/>
                </a:solidFill>
              </a:rPr>
              <a:t>1.1.12 </a:t>
            </a:r>
            <a:r>
              <a:rPr lang="ru-RU" dirty="0">
                <a:solidFill>
                  <a:srgbClr val="000000"/>
                </a:solidFill>
              </a:rPr>
              <a:t>Помощь детям и молодежи и ведомство по труду</a:t>
            </a:r>
            <a:endParaRPr lang="de-DE" dirty="0">
              <a:solidFill>
                <a:srgbClr val="000000"/>
              </a:solidFill>
            </a:endParaRPr>
          </a:p>
        </p:txBody>
      </p:sp>
      <p:sp>
        <p:nvSpPr>
          <p:cNvPr id="3" name="Inhaltsplatzhalter 2"/>
          <p:cNvSpPr>
            <a:spLocks noGrp="1"/>
          </p:cNvSpPr>
          <p:nvPr>
            <p:ph idx="1"/>
          </p:nvPr>
        </p:nvSpPr>
        <p:spPr>
          <a:xfrm>
            <a:off x="612742" y="1742466"/>
            <a:ext cx="7918516" cy="4566854"/>
          </a:xfrm>
        </p:spPr>
        <p:txBody>
          <a:bodyPr>
            <a:normAutofit fontScale="25000" lnSpcReduction="20000"/>
          </a:bodyPr>
          <a:lstStyle/>
          <a:p>
            <a:pPr marL="0" indent="0">
              <a:spcAft>
                <a:spcPts val="600"/>
              </a:spcAft>
              <a:buNone/>
            </a:pPr>
            <a:r>
              <a:rPr lang="ru-RU" sz="6400" b="0" dirty="0">
                <a:solidFill>
                  <a:srgbClr val="000000"/>
                </a:solidFill>
              </a:rPr>
              <a:t>В Германии </a:t>
            </a:r>
            <a:r>
              <a:rPr lang="ru-RU" sz="6400" dirty="0">
                <a:solidFill>
                  <a:srgbClr val="000000"/>
                </a:solidFill>
              </a:rPr>
              <a:t>профессиональная подготовка после школы </a:t>
            </a:r>
            <a:r>
              <a:rPr lang="ru-RU" sz="6400" b="0" dirty="0">
                <a:solidFill>
                  <a:srgbClr val="000000"/>
                </a:solidFill>
              </a:rPr>
              <a:t>обычно осуществляется в форме получения высшего образования или обучения на предприятии (система дуального обучения).</a:t>
            </a:r>
          </a:p>
          <a:p>
            <a:pPr marL="0" indent="0">
              <a:spcAft>
                <a:spcPts val="600"/>
              </a:spcAft>
              <a:buNone/>
            </a:pPr>
            <a:r>
              <a:rPr lang="ru-RU" sz="6400" b="0" dirty="0">
                <a:solidFill>
                  <a:srgbClr val="000000"/>
                </a:solidFill>
              </a:rPr>
              <a:t>Основная ответственность за предоставление возможности производственного обучения - если поиски места обучения не увенчались успехом - возложена на Агентство по труду (Agentur für Arbeit).</a:t>
            </a:r>
          </a:p>
          <a:p>
            <a:pPr marL="0" indent="0">
              <a:spcAft>
                <a:spcPts val="600"/>
              </a:spcAft>
              <a:buNone/>
            </a:pPr>
            <a:r>
              <a:rPr lang="ru-RU" sz="5600" dirty="0">
                <a:solidFill>
                  <a:srgbClr val="000000"/>
                </a:solidFill>
              </a:rPr>
              <a:t>Службы помощь детям и молодежи И Агентство по труду </a:t>
            </a:r>
            <a:r>
              <a:rPr lang="ru-RU" sz="5600" b="0" dirty="0">
                <a:solidFill>
                  <a:srgbClr val="000000"/>
                </a:solidFill>
              </a:rPr>
              <a:t>действуют совместно, когда необходимо</a:t>
            </a:r>
            <a:r>
              <a:rPr lang="de-DE" sz="5600" b="0" dirty="0">
                <a:solidFill>
                  <a:srgbClr val="000000"/>
                </a:solidFill>
              </a:rPr>
              <a:t>: </a:t>
            </a:r>
          </a:p>
          <a:p>
            <a:pPr lvl="1">
              <a:spcAft>
                <a:spcPts val="600"/>
              </a:spcAft>
            </a:pPr>
            <a:r>
              <a:rPr lang="ru-RU" altLang="de-DE" sz="5600" b="0" dirty="0">
                <a:solidFill>
                  <a:srgbClr val="000000"/>
                </a:solidFill>
              </a:rPr>
              <a:t>реализовать образовательные возможности в переходной системе между школой и профессиональным образованием,</a:t>
            </a:r>
          </a:p>
          <a:p>
            <a:pPr lvl="1">
              <a:spcAft>
                <a:spcPts val="600"/>
              </a:spcAft>
            </a:pPr>
            <a:r>
              <a:rPr lang="ru-RU" altLang="de-DE" sz="5600" b="0" dirty="0">
                <a:solidFill>
                  <a:srgbClr val="000000"/>
                </a:solidFill>
              </a:rPr>
              <a:t>предоставить помощь в интеграции в процесс обучения и мир труда целевой группе «индивидуально ограниченных по своим возможностям и социально неблагополучных молодых людей».</a:t>
            </a:r>
          </a:p>
          <a:p>
            <a:pPr marL="7937" indent="0">
              <a:spcAft>
                <a:spcPts val="600"/>
              </a:spcAft>
              <a:buNone/>
            </a:pPr>
            <a:r>
              <a:rPr lang="ru-RU" altLang="de-DE" sz="5200" b="0" dirty="0">
                <a:solidFill>
                  <a:srgbClr val="000000"/>
                </a:solidFill>
              </a:rPr>
              <a:t>Эта работа осуществляется совместно с Агентством по труду, учреждениями и организаторами обучения на производстве и вне производства, а также с провайдерами предложений по трудоустройству (§ 13 абз. 4 Социального кодекса VIII).</a:t>
            </a:r>
            <a:endParaRPr lang="de-DE" sz="5200" dirty="0">
              <a:solidFill>
                <a:srgbClr val="000000"/>
              </a:solidFill>
              <a:latin typeface="Franklin Gothic Medium" pitchFamily="34" charset="0"/>
            </a:endParaRP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t>
            </a:r>
            <a:r>
              <a:rPr lang="az-Cyrl-AZ" dirty="0"/>
              <a:t>Общие рамочные условия </a:t>
            </a:r>
            <a:r>
              <a:rPr lang="de-DE" dirty="0"/>
              <a:t>– </a:t>
            </a:r>
            <a:r>
              <a:rPr lang="az-Cyrl-AZ" dirty="0"/>
              <a:t>Общество</a:t>
            </a:r>
            <a:endParaRPr lang="de-DE" dirty="0"/>
          </a:p>
        </p:txBody>
      </p:sp>
    </p:spTree>
    <p:extLst>
      <p:ext uri="{BB962C8B-B14F-4D97-AF65-F5344CB8AC3E}">
        <p14:creationId xmlns:p14="http://schemas.microsoft.com/office/powerpoint/2010/main" val="2906133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t>1.1.13 </a:t>
            </a:r>
            <a:r>
              <a:rPr lang="ru-RU" dirty="0"/>
              <a:t>Помощь детям и молодежи и здравоохранение </a:t>
            </a:r>
            <a:endParaRPr lang="de-DE" dirty="0"/>
          </a:p>
        </p:txBody>
      </p:sp>
      <p:sp>
        <p:nvSpPr>
          <p:cNvPr id="4" name="Inhaltsplatzhalter 3"/>
          <p:cNvSpPr>
            <a:spLocks noGrp="1"/>
          </p:cNvSpPr>
          <p:nvPr>
            <p:ph idx="1"/>
          </p:nvPr>
        </p:nvSpPr>
        <p:spPr>
          <a:xfrm>
            <a:off x="612742" y="1742466"/>
            <a:ext cx="7918516" cy="4351338"/>
          </a:xfrm>
        </p:spPr>
        <p:txBody>
          <a:bodyPr>
            <a:normAutofit fontScale="92500" lnSpcReduction="10000"/>
          </a:bodyPr>
          <a:lstStyle/>
          <a:p>
            <a:pPr marL="0" indent="0">
              <a:lnSpc>
                <a:spcPct val="130000"/>
              </a:lnSpc>
              <a:buNone/>
            </a:pPr>
            <a:r>
              <a:rPr lang="ru-RU" sz="1800" dirty="0">
                <a:solidFill>
                  <a:srgbClr val="000000"/>
                </a:solidFill>
              </a:rPr>
              <a:t>Службы помощь детям и молодежи и система здравоохранения </a:t>
            </a:r>
            <a:r>
              <a:rPr lang="ru-RU" sz="1800" b="0" dirty="0">
                <a:solidFill>
                  <a:srgbClr val="000000"/>
                </a:solidFill>
              </a:rPr>
              <a:t>имеют много точек соприкосновения, которые делают сотрудничество необходимым. К основным партнерам по сотрудничеству в области помощь детям и молодежи относятся</a:t>
            </a:r>
            <a:r>
              <a:rPr lang="de-DE" sz="1800" b="0" dirty="0">
                <a:solidFill>
                  <a:srgbClr val="000000"/>
                </a:solidFill>
              </a:rPr>
              <a:t>:</a:t>
            </a:r>
          </a:p>
          <a:p>
            <a:pPr marL="533400" indent="-358775">
              <a:spcAft>
                <a:spcPts val="600"/>
              </a:spcAft>
            </a:pPr>
            <a:r>
              <a:rPr lang="ru-RU" sz="1600" b="0" dirty="0">
                <a:solidFill>
                  <a:srgbClr val="000000"/>
                </a:solidFill>
              </a:rPr>
              <a:t>Детская и молодежная психиатрия, с постоянно обсуждаемым вопросом об ответственности за детей/молодых людей  с тревожным поведением;</a:t>
            </a:r>
          </a:p>
          <a:p>
            <a:pPr marL="533400" indent="-358775">
              <a:spcAft>
                <a:spcPts val="600"/>
              </a:spcAft>
            </a:pPr>
            <a:r>
              <a:rPr lang="ru-RU" sz="1600" b="0" dirty="0">
                <a:solidFill>
                  <a:srgbClr val="000000"/>
                </a:solidFill>
              </a:rPr>
              <a:t>Взрослая психиатрия, с одной стороны касательно заботы о молодых взрослых (в контексте предоставления помощи молодым людям), а с другой - в контексте необходимости помощи детям психически больных родителей;</a:t>
            </a:r>
          </a:p>
          <a:p>
            <a:pPr marL="533400" indent="-358775">
              <a:spcAft>
                <a:spcPts val="600"/>
              </a:spcAft>
            </a:pPr>
            <a:r>
              <a:rPr lang="ru-RU" sz="1600" b="0" dirty="0">
                <a:solidFill>
                  <a:srgbClr val="000000"/>
                </a:solidFill>
              </a:rPr>
              <a:t>Педиатрия в контексте распознавания и предотвращения различных форм риска для благополучия детей;  </a:t>
            </a:r>
          </a:p>
          <a:p>
            <a:pPr marL="533400" indent="-358775">
              <a:spcAft>
                <a:spcPts val="600"/>
              </a:spcAft>
            </a:pPr>
            <a:r>
              <a:rPr lang="ru-RU" sz="1600" b="0" dirty="0">
                <a:solidFill>
                  <a:srgbClr val="000000"/>
                </a:solidFill>
              </a:rPr>
              <a:t>Медицина в целом в контексте создания системы «ранней помощи» детям младше трех лет.</a:t>
            </a: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t>
            </a:r>
            <a:r>
              <a:rPr lang="az-Cyrl-AZ" dirty="0"/>
              <a:t>Общие рамочные условия </a:t>
            </a:r>
            <a:r>
              <a:rPr lang="de-DE" dirty="0"/>
              <a:t>– </a:t>
            </a:r>
            <a:r>
              <a:rPr lang="az-Cyrl-AZ" dirty="0"/>
              <a:t>Общество</a:t>
            </a:r>
            <a:endParaRPr lang="de-DE" dirty="0"/>
          </a:p>
        </p:txBody>
      </p:sp>
    </p:spTree>
    <p:extLst>
      <p:ext uri="{BB962C8B-B14F-4D97-AF65-F5344CB8AC3E}">
        <p14:creationId xmlns:p14="http://schemas.microsoft.com/office/powerpoint/2010/main" val="4179305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0" y="912349"/>
            <a:ext cx="9036496" cy="428738"/>
          </a:xfrm>
        </p:spPr>
        <p:txBody>
          <a:bodyPr>
            <a:noAutofit/>
          </a:bodyPr>
          <a:lstStyle/>
          <a:p>
            <a:r>
              <a:rPr lang="de-DE" dirty="0">
                <a:solidFill>
                  <a:srgbClr val="000000"/>
                </a:solidFill>
              </a:rPr>
              <a:t>1.1.14 </a:t>
            </a:r>
            <a:r>
              <a:rPr lang="ru-RU" dirty="0">
                <a:solidFill>
                  <a:srgbClr val="000000"/>
                </a:solidFill>
              </a:rPr>
              <a:t>Помощь детям и молодежи и материальное обеспечение</a:t>
            </a:r>
            <a:endParaRPr lang="de-DE" dirty="0">
              <a:solidFill>
                <a:srgbClr val="000000"/>
              </a:solidFill>
            </a:endParaRPr>
          </a:p>
        </p:txBody>
      </p:sp>
      <p:sp>
        <p:nvSpPr>
          <p:cNvPr id="3" name="Inhaltsplatzhalter 2"/>
          <p:cNvSpPr>
            <a:spLocks noGrp="1"/>
          </p:cNvSpPr>
          <p:nvPr>
            <p:ph idx="1"/>
          </p:nvPr>
        </p:nvSpPr>
        <p:spPr/>
        <p:txBody>
          <a:bodyPr>
            <a:normAutofit fontScale="70000" lnSpcReduction="20000"/>
          </a:bodyPr>
          <a:lstStyle/>
          <a:p>
            <a:pPr marL="0" indent="0">
              <a:buNone/>
            </a:pPr>
            <a:r>
              <a:rPr lang="ru-RU" sz="2300" b="0" dirty="0">
                <a:solidFill>
                  <a:srgbClr val="000000"/>
                </a:solidFill>
              </a:rPr>
              <a:t>Центральным пунктом </a:t>
            </a:r>
            <a:r>
              <a:rPr lang="ru-RU" sz="2300" dirty="0">
                <a:solidFill>
                  <a:srgbClr val="000000"/>
                </a:solidFill>
              </a:rPr>
              <a:t>материального обеспечения </a:t>
            </a:r>
            <a:r>
              <a:rPr lang="ru-RU" sz="2300" b="0" dirty="0">
                <a:solidFill>
                  <a:srgbClr val="000000"/>
                </a:solidFill>
              </a:rPr>
              <a:t>людей, не имеющих оплачиваемой работы, являются центры занятости в городах районного значения и муниципалитетах.</a:t>
            </a:r>
          </a:p>
          <a:p>
            <a:pPr marL="0" indent="0">
              <a:buNone/>
            </a:pPr>
            <a:r>
              <a:rPr lang="ru-RU" sz="2300" b="0" dirty="0">
                <a:solidFill>
                  <a:srgbClr val="000000"/>
                </a:solidFill>
              </a:rPr>
              <a:t>Центры занятости отвечают за обеспечение базовых материальных потребностей людей, зависящих от государственных пособий. В Германии это около 6 миллионов человек, треть из которых (около 2 миллионов) - дети и молодежь</a:t>
            </a:r>
            <a:r>
              <a:rPr lang="de-DE" sz="2100" b="0" dirty="0">
                <a:solidFill>
                  <a:srgbClr val="000000"/>
                </a:solidFill>
              </a:rPr>
              <a:t>.</a:t>
            </a:r>
          </a:p>
          <a:p>
            <a:pPr marL="446088" indent="-174625"/>
            <a:r>
              <a:rPr lang="ru-RU" sz="2100" b="0" dirty="0">
                <a:solidFill>
                  <a:srgbClr val="000000"/>
                </a:solidFill>
              </a:rPr>
              <a:t>Таких детей и молодых людей можно встретить во всех сферах деятельности служб помощь детям и молодежи.</a:t>
            </a:r>
          </a:p>
          <a:p>
            <a:pPr marL="446088" indent="-174625"/>
            <a:r>
              <a:rPr lang="ru-RU" sz="2100" b="0" dirty="0">
                <a:solidFill>
                  <a:srgbClr val="000000"/>
                </a:solidFill>
              </a:rPr>
              <a:t>Наблюдается явное преобладание таких детей/молодежи в системе помощи в воспитании и в интервенциях по опеке со стороны семейных судов</a:t>
            </a:r>
            <a:r>
              <a:rPr lang="de-DE" sz="2100" b="0" dirty="0">
                <a:solidFill>
                  <a:srgbClr val="000000"/>
                </a:solidFill>
              </a:rPr>
              <a:t>. </a:t>
            </a:r>
          </a:p>
          <a:p>
            <a:pPr marL="0" indent="0">
              <a:spcAft>
                <a:spcPts val="1200"/>
              </a:spcAft>
              <a:buNone/>
            </a:pPr>
            <a:r>
              <a:rPr lang="ru-RU" sz="2300" dirty="0">
                <a:solidFill>
                  <a:srgbClr val="000000"/>
                </a:solidFill>
              </a:rPr>
              <a:t>Несмотря на это явное пересечение, до сих пор практически не существует скоординированных концепций взаимодействия сфер помощи детям и молодежи и материального обеспечения</a:t>
            </a:r>
            <a:r>
              <a:rPr lang="de-DE" sz="2300" dirty="0">
                <a:solidFill>
                  <a:srgbClr val="000000"/>
                </a:solidFill>
              </a:rPr>
              <a:t>.</a:t>
            </a: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t>
            </a:r>
            <a:r>
              <a:rPr lang="az-Cyrl-AZ" dirty="0"/>
              <a:t>Общие рамочные условия </a:t>
            </a:r>
            <a:r>
              <a:rPr lang="de-DE" dirty="0"/>
              <a:t>– </a:t>
            </a:r>
            <a:r>
              <a:rPr lang="az-Cyrl-AZ" dirty="0"/>
              <a:t>Общество</a:t>
            </a:r>
            <a:endParaRPr lang="de-DE" dirty="0"/>
          </a:p>
        </p:txBody>
      </p:sp>
    </p:spTree>
    <p:extLst>
      <p:ext uri="{BB962C8B-B14F-4D97-AF65-F5344CB8AC3E}">
        <p14:creationId xmlns:p14="http://schemas.microsoft.com/office/powerpoint/2010/main" val="1693063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t>1.1.15 </a:t>
            </a:r>
            <a:r>
              <a:rPr lang="ru-RU" dirty="0"/>
              <a:t>Помощь детям и молодежи и правосудие </a:t>
            </a:r>
            <a:endParaRPr lang="de-DE" dirty="0"/>
          </a:p>
        </p:txBody>
      </p:sp>
      <p:sp>
        <p:nvSpPr>
          <p:cNvPr id="3" name="Inhaltsplatzhalter 2"/>
          <p:cNvSpPr>
            <a:spLocks noGrp="1"/>
          </p:cNvSpPr>
          <p:nvPr>
            <p:ph idx="1"/>
          </p:nvPr>
        </p:nvSpPr>
        <p:spPr/>
        <p:txBody>
          <a:bodyPr>
            <a:normAutofit fontScale="77500" lnSpcReduction="20000"/>
          </a:bodyPr>
          <a:lstStyle/>
          <a:p>
            <a:pPr marL="0" indent="0">
              <a:buNone/>
            </a:pPr>
            <a:r>
              <a:rPr lang="ru-RU" sz="2300" b="0" dirty="0">
                <a:solidFill>
                  <a:srgbClr val="000000"/>
                </a:solidFill>
              </a:rPr>
              <a:t>Во многих отношениях работа по защите детей и молодежи зависят от сотрудничества с </a:t>
            </a:r>
            <a:r>
              <a:rPr lang="ru-RU" sz="2300" dirty="0">
                <a:solidFill>
                  <a:srgbClr val="000000"/>
                </a:solidFill>
              </a:rPr>
              <a:t>судами по семейным делам и по делам несовершеннолетних</a:t>
            </a:r>
            <a:r>
              <a:rPr lang="ru-RU" sz="2300" b="0" dirty="0">
                <a:solidFill>
                  <a:srgbClr val="000000"/>
                </a:solidFill>
              </a:rPr>
              <a:t>, действующими при районных судах</a:t>
            </a:r>
            <a:r>
              <a:rPr lang="de-DE" sz="2300" b="0" dirty="0">
                <a:solidFill>
                  <a:srgbClr val="000000"/>
                </a:solidFill>
              </a:rPr>
              <a:t>:</a:t>
            </a:r>
          </a:p>
          <a:p>
            <a:pPr lvl="1"/>
            <a:r>
              <a:rPr lang="ru-RU" dirty="0">
                <a:solidFill>
                  <a:srgbClr val="000000"/>
                </a:solidFill>
              </a:rPr>
              <a:t>Суд по семейным делам отвечает за вопросы опеки и связанные с ними вопросы в контексте раздельного проживания и развода родителей и, с другой стороны, за принятие решений о необходимых мерах вмешательства для предотвращения риска для благополучия ребенка.</a:t>
            </a:r>
          </a:p>
          <a:p>
            <a:pPr lvl="1"/>
            <a:r>
              <a:rPr lang="ru-RU" dirty="0">
                <a:solidFill>
                  <a:srgbClr val="000000"/>
                </a:solidFill>
              </a:rPr>
              <a:t>Суд по делам несовершеннолетних отвечает за несовершеннолетних и молодых людей до 21 года, которые совершили уголовное преступление и теперь должны предстать перед судом по уголовному праву в отношении несовершеннолетних в соответствии с Законом о суде по делам несовершеннолетних</a:t>
            </a:r>
            <a:r>
              <a:rPr lang="de-DE" dirty="0">
                <a:solidFill>
                  <a:srgbClr val="000000"/>
                </a:solidFill>
              </a:rPr>
              <a:t>.</a:t>
            </a:r>
          </a:p>
          <a:p>
            <a:pPr marL="0" indent="0">
              <a:spcAft>
                <a:spcPts val="1200"/>
              </a:spcAft>
              <a:buNone/>
            </a:pPr>
            <a:r>
              <a:rPr lang="ru-RU" sz="2100" dirty="0">
                <a:solidFill>
                  <a:srgbClr val="000000"/>
                </a:solidFill>
              </a:rPr>
              <a:t>Службы социальной помощи  детям и молодежи обязаны сотрудничать в таких судебных процессах (§ 50 и 52 Социального кодекса VIII). Суды должны привлекать отделы по делам молодежи к участию во всех таких процессах (Закон о суде по делам семьи  (FamFG) и Закон о суде по делам молодежи (JGG)</a:t>
            </a:r>
            <a:r>
              <a:rPr lang="de-DE" sz="2100" dirty="0">
                <a:solidFill>
                  <a:srgbClr val="000000"/>
                </a:solidFill>
              </a:rPr>
              <a:t>)</a:t>
            </a:r>
            <a:r>
              <a:rPr lang="ru-RU" sz="2100" dirty="0">
                <a:solidFill>
                  <a:srgbClr val="000000"/>
                </a:solidFill>
              </a:rPr>
              <a:t>.</a:t>
            </a:r>
            <a:endParaRPr lang="de-DE" sz="2100" dirty="0">
              <a:solidFill>
                <a:srgbClr val="000000"/>
              </a:solidFill>
            </a:endParaRP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t>
            </a:r>
            <a:r>
              <a:rPr lang="az-Cyrl-AZ" dirty="0"/>
              <a:t>Общие рамочные условия </a:t>
            </a:r>
            <a:r>
              <a:rPr lang="de-DE" dirty="0"/>
              <a:t>– </a:t>
            </a:r>
            <a:r>
              <a:rPr lang="az-Cyrl-AZ" dirty="0"/>
              <a:t>Общество</a:t>
            </a:r>
            <a:endParaRPr lang="de-DE" dirty="0"/>
          </a:p>
        </p:txBody>
      </p:sp>
    </p:spTree>
    <p:extLst>
      <p:ext uri="{BB962C8B-B14F-4D97-AF65-F5344CB8AC3E}">
        <p14:creationId xmlns:p14="http://schemas.microsoft.com/office/powerpoint/2010/main" val="708411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O</a:t>
            </a:r>
            <a:r>
              <a:rPr lang="az-Cyrl-AZ" sz="3200" dirty="0">
                <a:solidFill>
                  <a:srgbClr val="000000"/>
                </a:solidFill>
              </a:rPr>
              <a:t>риентация и обзор</a:t>
            </a:r>
            <a:endParaRPr lang="de-DE" sz="3200" dirty="0">
              <a:solidFill>
                <a:srgbClr val="000000"/>
              </a:solidFill>
            </a:endParaRPr>
          </a:p>
        </p:txBody>
      </p:sp>
    </p:spTree>
    <p:extLst>
      <p:ext uri="{BB962C8B-B14F-4D97-AF65-F5344CB8AC3E}">
        <p14:creationId xmlns:p14="http://schemas.microsoft.com/office/powerpoint/2010/main" val="1168741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lstStyle/>
          <a:p>
            <a:r>
              <a:rPr lang="de-DE" dirty="0">
                <a:solidFill>
                  <a:srgbClr val="000000"/>
                </a:solidFill>
              </a:rPr>
              <a:t>1.1.16	</a:t>
            </a:r>
            <a:r>
              <a:rPr lang="ru-RU" dirty="0">
                <a:solidFill>
                  <a:srgbClr val="000000"/>
                </a:solidFill>
              </a:rPr>
              <a:t>Помощь детям и молодежи и инклюзия</a:t>
            </a:r>
            <a:endParaRPr lang="de-DE" dirty="0">
              <a:solidFill>
                <a:srgbClr val="000000"/>
              </a:solidFill>
            </a:endParaRP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342900" y="1742466"/>
            <a:ext cx="8606890" cy="4634058"/>
          </a:xfrm>
        </p:spPr>
        <p:txBody>
          <a:bodyPr>
            <a:normAutofit fontScale="92500" lnSpcReduction="20000"/>
          </a:bodyPr>
          <a:lstStyle/>
          <a:p>
            <a:pPr marL="0" indent="0">
              <a:buNone/>
            </a:pPr>
            <a:r>
              <a:rPr lang="ru-RU" sz="1900" b="0" dirty="0">
                <a:solidFill>
                  <a:srgbClr val="000000"/>
                </a:solidFill>
              </a:rPr>
              <a:t>На сегодняшний день (2021 год) не реализовано </a:t>
            </a:r>
            <a:r>
              <a:rPr lang="ru-RU" sz="1900" dirty="0">
                <a:solidFill>
                  <a:srgbClr val="000000"/>
                </a:solidFill>
              </a:rPr>
              <a:t>равное участие детей с физическими и ментальными нарушениями </a:t>
            </a:r>
            <a:r>
              <a:rPr lang="ru-RU" sz="1900" b="0" dirty="0">
                <a:solidFill>
                  <a:srgbClr val="000000"/>
                </a:solidFill>
              </a:rPr>
              <a:t>в получении помощи, предоставляемой службами помощи детям и молодежи, как того требует Конвенция ООН о правах инвалидов (КПИ ООН)</a:t>
            </a:r>
            <a:r>
              <a:rPr lang="de-DE" sz="1900" b="0" dirty="0">
                <a:solidFill>
                  <a:srgbClr val="000000"/>
                </a:solidFill>
              </a:rPr>
              <a:t>.</a:t>
            </a:r>
          </a:p>
          <a:p>
            <a:pPr lvl="1"/>
            <a:r>
              <a:rPr lang="ru-RU" dirty="0">
                <a:solidFill>
                  <a:srgbClr val="000000"/>
                </a:solidFill>
              </a:rPr>
              <a:t>До сих пор ответственность за помощь в интеграции в жизнь общества этим детям/молодым людям несет система, отвечающая за взрослых (помощь в интеграции в соответствии с Социальным кодексом IX).</a:t>
            </a:r>
          </a:p>
          <a:p>
            <a:pPr lvl="1"/>
            <a:r>
              <a:rPr lang="ru-RU" dirty="0">
                <a:solidFill>
                  <a:srgbClr val="000000"/>
                </a:solidFill>
              </a:rPr>
              <a:t>Исключенность в настоящее время действует даже там, где задачи (защита детей) и услуги (например, работа с молодежью) согласно VIII книге Социального кодекса фактически уже распространяются на всех детей</a:t>
            </a:r>
            <a:r>
              <a:rPr lang="de-DE" dirty="0">
                <a:solidFill>
                  <a:srgbClr val="000000"/>
                </a:solidFill>
              </a:rPr>
              <a:t>.</a:t>
            </a:r>
          </a:p>
          <a:p>
            <a:pPr marL="0" indent="0">
              <a:buNone/>
            </a:pPr>
            <a:r>
              <a:rPr lang="ru-RU" sz="1900" dirty="0">
                <a:solidFill>
                  <a:srgbClr val="000000"/>
                </a:solidFill>
              </a:rPr>
              <a:t>Закон о поддержке детей и молодежи (KJSG) (2021) устанавливает обязательный курс на инклюзивность дальнейшего развития Социального кодекса VIII, в частности в отношении общей ответственности за помощь всем детям и молодым людям - как с ограниченными возможностями, так и без них - с 2028 года</a:t>
            </a:r>
            <a:r>
              <a:rPr lang="de-DE" sz="1900" dirty="0">
                <a:solidFill>
                  <a:srgbClr val="000000"/>
                </a:solidFill>
              </a:rPr>
              <a:t>.</a:t>
            </a:r>
            <a:endParaRPr lang="de-DE" sz="1900" b="0" dirty="0">
              <a:solidFill>
                <a:srgbClr val="000000"/>
              </a:solidFill>
            </a:endParaRP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t>
            </a:r>
            <a:r>
              <a:rPr lang="az-Cyrl-AZ" dirty="0"/>
              <a:t>Общие рамочные условия </a:t>
            </a:r>
            <a:r>
              <a:rPr lang="de-DE" dirty="0"/>
              <a:t>– </a:t>
            </a:r>
            <a:r>
              <a:rPr lang="az-Cyrl-AZ" dirty="0"/>
              <a:t>Общество</a:t>
            </a:r>
            <a:endParaRPr lang="de-DE" dirty="0"/>
          </a:p>
        </p:txBody>
      </p:sp>
    </p:spTree>
    <p:extLst>
      <p:ext uri="{BB962C8B-B14F-4D97-AF65-F5344CB8AC3E}">
        <p14:creationId xmlns:p14="http://schemas.microsoft.com/office/powerpoint/2010/main" val="4144044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fontScale="92500" lnSpcReduction="10000"/>
          </a:bodyPr>
          <a:lstStyle/>
          <a:p>
            <a:pPr marL="0" lvl="1" indent="0">
              <a:spcBef>
                <a:spcPts val="1000"/>
              </a:spcBef>
              <a:buNone/>
            </a:pPr>
            <a:r>
              <a:rPr lang="ru-RU" altLang="de-DE" dirty="0">
                <a:solidFill>
                  <a:srgbClr val="000000"/>
                </a:solidFill>
                <a:sym typeface="Wingdings" panose="05000000000000000000" pitchFamily="2" charset="2"/>
              </a:rPr>
              <a:t>Прогрессирующая </a:t>
            </a:r>
            <a:r>
              <a:rPr lang="ru-RU" altLang="de-DE" b="1" dirty="0">
                <a:solidFill>
                  <a:srgbClr val="000000"/>
                </a:solidFill>
                <a:sym typeface="Wingdings" panose="05000000000000000000" pitchFamily="2" charset="2"/>
              </a:rPr>
              <a:t>цифровизация</a:t>
            </a:r>
            <a:r>
              <a:rPr lang="ru-RU" altLang="de-DE" dirty="0">
                <a:solidFill>
                  <a:srgbClr val="000000"/>
                </a:solidFill>
                <a:sym typeface="Wingdings" panose="05000000000000000000" pitchFamily="2" charset="2"/>
              </a:rPr>
              <a:t> с ее одновременным проникновением в жизненные миры молодежи и профессиональные формы деятельности социальной работы </a:t>
            </a:r>
            <a:r>
              <a:rPr lang="ru-RU" altLang="de-DE" b="1" dirty="0">
                <a:solidFill>
                  <a:srgbClr val="000000"/>
                </a:solidFill>
                <a:sym typeface="Wingdings" panose="05000000000000000000" pitchFamily="2" charset="2"/>
              </a:rPr>
              <a:t>изменяет помощь детям и молодежи </a:t>
            </a:r>
            <a:r>
              <a:rPr lang="ru-RU" altLang="de-DE" dirty="0">
                <a:solidFill>
                  <a:srgbClr val="000000"/>
                </a:solidFill>
                <a:sym typeface="Wingdings" panose="05000000000000000000" pitchFamily="2" charset="2"/>
              </a:rPr>
              <a:t>на различных уровнях</a:t>
            </a:r>
            <a:r>
              <a:rPr lang="de-DE" altLang="de-DE" dirty="0">
                <a:solidFill>
                  <a:srgbClr val="000000"/>
                </a:solidFill>
                <a:sym typeface="Wingdings" panose="05000000000000000000" pitchFamily="2" charset="2"/>
              </a:rPr>
              <a:t>:</a:t>
            </a:r>
            <a:endParaRPr lang="de-DE" altLang="de-DE" sz="1600" dirty="0">
              <a:solidFill>
                <a:srgbClr val="000000"/>
              </a:solidFill>
              <a:sym typeface="Wingdings" panose="05000000000000000000" pitchFamily="2" charset="2"/>
            </a:endParaRPr>
          </a:p>
          <a:p>
            <a:pPr lvl="1"/>
            <a:r>
              <a:rPr lang="ru-RU" sz="1600" dirty="0">
                <a:solidFill>
                  <a:srgbClr val="000000"/>
                </a:solidFill>
              </a:rPr>
              <a:t>На первом уровне цифровизация с ее цифровыми </a:t>
            </a:r>
            <a:r>
              <a:rPr lang="ru-RU" sz="1600" b="1" dirty="0">
                <a:solidFill>
                  <a:srgbClr val="000000"/>
                </a:solidFill>
              </a:rPr>
              <a:t>пространствами опыта </a:t>
            </a:r>
            <a:r>
              <a:rPr lang="ru-RU" sz="1600" dirty="0">
                <a:solidFill>
                  <a:srgbClr val="000000"/>
                </a:solidFill>
              </a:rPr>
              <a:t>определяет миры опыта</a:t>
            </a:r>
            <a:r>
              <a:rPr lang="ru-RU" sz="1600" b="1" dirty="0">
                <a:solidFill>
                  <a:srgbClr val="000000"/>
                </a:solidFill>
              </a:rPr>
              <a:t> </a:t>
            </a:r>
            <a:r>
              <a:rPr lang="ru-RU" sz="1600" dirty="0">
                <a:solidFill>
                  <a:srgbClr val="000000"/>
                </a:solidFill>
              </a:rPr>
              <a:t>детей и молодежи. Реальное и виртуальное жизненное пространство во многих отношениях переплетаются между собой.</a:t>
            </a:r>
          </a:p>
          <a:p>
            <a:pPr lvl="1"/>
            <a:r>
              <a:rPr lang="ru-RU" sz="1600" dirty="0">
                <a:solidFill>
                  <a:srgbClr val="000000"/>
                </a:solidFill>
              </a:rPr>
              <a:t>На втором уровне </a:t>
            </a:r>
            <a:r>
              <a:rPr lang="ru-RU" sz="1600" b="1" dirty="0">
                <a:solidFill>
                  <a:srgbClr val="000000"/>
                </a:solidFill>
              </a:rPr>
              <a:t>структуры предложения </a:t>
            </a:r>
            <a:r>
              <a:rPr lang="ru-RU" sz="1600" dirty="0">
                <a:solidFill>
                  <a:srgbClr val="000000"/>
                </a:solidFill>
              </a:rPr>
              <a:t>в различных сферах услуг должны все больше соответствовать требованиям цифровизации, чтобы быть совместимыми с цифровизованным жизненным миром молодежи</a:t>
            </a:r>
          </a:p>
          <a:p>
            <a:pPr lvl="1"/>
            <a:r>
              <a:rPr lang="ru-RU" sz="1600" dirty="0">
                <a:solidFill>
                  <a:srgbClr val="000000"/>
                </a:solidFill>
              </a:rPr>
              <a:t>На третьем уровне государственные и негосударственные организации по оказанию помощи молодежи должны развивать в цифровую эпоху </a:t>
            </a:r>
            <a:r>
              <a:rPr lang="ru-RU" sz="1600" b="1" dirty="0">
                <a:solidFill>
                  <a:srgbClr val="000000"/>
                </a:solidFill>
              </a:rPr>
              <a:t>новые формы администрирования</a:t>
            </a:r>
            <a:r>
              <a:rPr lang="ru-RU" sz="1600" dirty="0">
                <a:solidFill>
                  <a:srgbClr val="000000"/>
                </a:solidFill>
              </a:rPr>
              <a:t>, чтобы сделать возможными современные, эффективные формы работы и сотрудничества</a:t>
            </a:r>
            <a:r>
              <a:rPr lang="en-GB" sz="1600" dirty="0">
                <a:solidFill>
                  <a:srgbClr val="000000"/>
                </a:solidFill>
              </a:rPr>
              <a:t>.</a:t>
            </a:r>
            <a:endParaRPr lang="ru-RU" sz="1600" dirty="0">
              <a:solidFill>
                <a:srgbClr val="000000"/>
              </a:solidFill>
            </a:endParaRPr>
          </a:p>
        </p:txBody>
      </p:sp>
      <p:sp>
        <p:nvSpPr>
          <p:cNvPr id="3" name="Titel 2"/>
          <p:cNvSpPr>
            <a:spLocks noGrp="1"/>
          </p:cNvSpPr>
          <p:nvPr>
            <p:ph type="title"/>
          </p:nvPr>
        </p:nvSpPr>
        <p:spPr/>
        <p:txBody>
          <a:bodyPr>
            <a:normAutofit/>
          </a:bodyPr>
          <a:lstStyle/>
          <a:p>
            <a:r>
              <a:rPr lang="de-DE" dirty="0">
                <a:solidFill>
                  <a:srgbClr val="000000"/>
                </a:solidFill>
              </a:rPr>
              <a:t>1.1.17 </a:t>
            </a:r>
            <a:r>
              <a:rPr lang="ru-RU" dirty="0">
                <a:solidFill>
                  <a:srgbClr val="000000"/>
                </a:solidFill>
              </a:rPr>
              <a:t>Помощь детям и молодежи и цифровизация</a:t>
            </a:r>
            <a:endParaRPr lang="de-DE" dirty="0">
              <a:solidFill>
                <a:srgbClr val="000000"/>
              </a:solidFill>
            </a:endParaRPr>
          </a:p>
        </p:txBody>
      </p:sp>
      <p:sp>
        <p:nvSpPr>
          <p:cNvPr id="10"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t>
            </a:r>
            <a:r>
              <a:rPr lang="az-Cyrl-AZ" dirty="0"/>
              <a:t>Общие рамочные условия </a:t>
            </a:r>
            <a:r>
              <a:rPr lang="de-DE" dirty="0"/>
              <a:t>– </a:t>
            </a:r>
            <a:r>
              <a:rPr lang="az-Cyrl-AZ" dirty="0"/>
              <a:t>Общество</a:t>
            </a:r>
            <a:endParaRPr lang="de-DE" dirty="0"/>
          </a:p>
        </p:txBody>
      </p:sp>
    </p:spTree>
    <p:extLst>
      <p:ext uri="{BB962C8B-B14F-4D97-AF65-F5344CB8AC3E}">
        <p14:creationId xmlns:p14="http://schemas.microsoft.com/office/powerpoint/2010/main" val="1098843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12742" y="1556238"/>
            <a:ext cx="7918516" cy="4537566"/>
          </a:xfrm>
        </p:spPr>
        <p:txBody>
          <a:bodyPr>
            <a:normAutofit fontScale="25000" lnSpcReduction="20000"/>
          </a:bodyPr>
          <a:lstStyle/>
          <a:p>
            <a:pPr marL="0" indent="0">
              <a:buNone/>
            </a:pPr>
            <a:r>
              <a:rPr lang="ru-RU" sz="7200" b="0" dirty="0">
                <a:solidFill>
                  <a:srgbClr val="000000"/>
                </a:solidFill>
              </a:rPr>
              <a:t>Немецкое общество можно охарактеризовать как очень </a:t>
            </a:r>
            <a:r>
              <a:rPr lang="ru-RU" sz="7200" dirty="0">
                <a:solidFill>
                  <a:srgbClr val="000000"/>
                </a:solidFill>
              </a:rPr>
              <a:t>разное (неравное) в плане жизненных ситуаций и разнообразное </a:t>
            </a:r>
            <a:r>
              <a:rPr lang="ru-RU" sz="7200" b="0" dirty="0">
                <a:solidFill>
                  <a:srgbClr val="000000"/>
                </a:solidFill>
              </a:rPr>
              <a:t>в плане этнического, культурного, материального, религиозного или образовательного фона жизни молодых людей и их семей</a:t>
            </a:r>
            <a:r>
              <a:rPr lang="de-DE" sz="7200" b="0" dirty="0">
                <a:solidFill>
                  <a:srgbClr val="000000"/>
                </a:solidFill>
              </a:rPr>
              <a:t>. </a:t>
            </a:r>
          </a:p>
          <a:p>
            <a:pPr marL="0" indent="0">
              <a:buNone/>
            </a:pPr>
            <a:r>
              <a:rPr lang="ru-RU" altLang="de-DE" sz="6400" b="0" dirty="0">
                <a:solidFill>
                  <a:srgbClr val="000000"/>
                </a:solidFill>
              </a:rPr>
              <a:t>Это требует от служб помощи молодежи</a:t>
            </a:r>
            <a:endParaRPr lang="de-DE" altLang="de-DE" sz="6400" b="0" dirty="0">
              <a:solidFill>
                <a:srgbClr val="000000"/>
              </a:solidFill>
            </a:endParaRPr>
          </a:p>
          <a:p>
            <a:pPr marL="350837" indent="-342900"/>
            <a:r>
              <a:rPr lang="ru-RU" sz="5600" b="0" dirty="0">
                <a:solidFill>
                  <a:srgbClr val="000000"/>
                </a:solidFill>
              </a:rPr>
              <a:t>учитывать множество различных жизненных ситуаций и происхождений молодых людей и их родителей и определять их соответственно различные потребности в образовании, поддержке и помощи</a:t>
            </a:r>
            <a:r>
              <a:rPr lang="de-DE" sz="5600" b="0" dirty="0">
                <a:solidFill>
                  <a:srgbClr val="000000"/>
                </a:solidFill>
              </a:rPr>
              <a:t>,</a:t>
            </a:r>
          </a:p>
          <a:p>
            <a:pPr marL="350837" indent="-342900"/>
            <a:r>
              <a:rPr lang="ru-RU" sz="5600" b="0" dirty="0">
                <a:solidFill>
                  <a:srgbClr val="000000"/>
                </a:solidFill>
              </a:rPr>
              <a:t>в соответствии с этим разрабатывать и предоставлять детям, молодежи , молодым взрослым и их семьям дифференцированные услуги</a:t>
            </a:r>
            <a:r>
              <a:rPr lang="de-DE" sz="5600" b="0" dirty="0">
                <a:solidFill>
                  <a:srgbClr val="000000"/>
                </a:solidFill>
              </a:rPr>
              <a:t>,</a:t>
            </a:r>
          </a:p>
          <a:p>
            <a:pPr marL="350837" indent="-342900"/>
            <a:r>
              <a:rPr lang="ru-RU" sz="5600" b="0" dirty="0">
                <a:solidFill>
                  <a:srgbClr val="000000"/>
                </a:solidFill>
              </a:rPr>
              <a:t>обеспечить доступность для людей из различных групп населения и, для достижения этой цели,  позаботиться об открытости провайдеров помощи детям и молодежи в качестве структурного элемента</a:t>
            </a:r>
            <a:r>
              <a:rPr lang="de-DE" sz="5600" b="0" dirty="0">
                <a:solidFill>
                  <a:srgbClr val="000000"/>
                </a:solidFill>
              </a:rPr>
              <a:t>.</a:t>
            </a:r>
          </a:p>
          <a:p>
            <a:pPr marL="0" indent="0">
              <a:buNone/>
            </a:pPr>
            <a:r>
              <a:rPr lang="ru-RU" altLang="de-DE" sz="6400" dirty="0">
                <a:solidFill>
                  <a:srgbClr val="000000"/>
                </a:solidFill>
                <a:cs typeface="Arial" panose="020B0604020202020204" pitchFamily="34" charset="0"/>
              </a:rPr>
              <a:t>В качестве фундаментальной межсекторальной задачи службы помощи детям и молодежи должны активно противодействовать всем проявлениям расизма и дискриминации</a:t>
            </a:r>
            <a:r>
              <a:rPr lang="de-DE" altLang="de-DE" sz="6400" dirty="0">
                <a:solidFill>
                  <a:srgbClr val="000000"/>
                </a:solidFill>
                <a:cs typeface="Arial" panose="020B0604020202020204" pitchFamily="34" charset="0"/>
              </a:rPr>
              <a:t>!</a:t>
            </a:r>
            <a:endParaRPr lang="de-DE" dirty="0"/>
          </a:p>
        </p:txBody>
      </p:sp>
      <p:sp>
        <p:nvSpPr>
          <p:cNvPr id="3" name="Titel 2"/>
          <p:cNvSpPr>
            <a:spLocks noGrp="1"/>
          </p:cNvSpPr>
          <p:nvPr>
            <p:ph type="title"/>
          </p:nvPr>
        </p:nvSpPr>
        <p:spPr>
          <a:xfrm>
            <a:off x="0" y="912349"/>
            <a:ext cx="8801100" cy="428738"/>
          </a:xfrm>
        </p:spPr>
        <p:txBody>
          <a:bodyPr>
            <a:noAutofit/>
          </a:bodyPr>
          <a:lstStyle/>
          <a:p>
            <a:r>
              <a:rPr lang="de-DE" dirty="0">
                <a:solidFill>
                  <a:srgbClr val="000000"/>
                </a:solidFill>
              </a:rPr>
              <a:t>1.1.18 </a:t>
            </a:r>
            <a:r>
              <a:rPr lang="ru-RU" dirty="0">
                <a:solidFill>
                  <a:srgbClr val="000000"/>
                </a:solidFill>
              </a:rPr>
              <a:t>Помощь детям и молодежи и многообразие жизни</a:t>
            </a:r>
            <a:endParaRPr lang="de-DE" dirty="0">
              <a:solidFill>
                <a:srgbClr val="000000"/>
              </a:solidFill>
            </a:endParaRPr>
          </a:p>
        </p:txBody>
      </p:sp>
      <p:sp>
        <p:nvSpPr>
          <p:cNvPr id="10"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t>
            </a:r>
            <a:r>
              <a:rPr lang="az-Cyrl-AZ" dirty="0"/>
              <a:t>Общие рамочные условия </a:t>
            </a:r>
            <a:r>
              <a:rPr lang="de-DE" dirty="0"/>
              <a:t>– </a:t>
            </a:r>
            <a:r>
              <a:rPr lang="az-Cyrl-AZ" dirty="0"/>
              <a:t>Общество</a:t>
            </a:r>
            <a:endParaRPr lang="de-DE" dirty="0"/>
          </a:p>
        </p:txBody>
      </p:sp>
    </p:spTree>
    <p:extLst>
      <p:ext uri="{BB962C8B-B14F-4D97-AF65-F5344CB8AC3E}">
        <p14:creationId xmlns:p14="http://schemas.microsoft.com/office/powerpoint/2010/main" val="2142119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1. </a:t>
            </a:r>
            <a:r>
              <a:rPr lang="az-Cyrl-AZ" sz="3200" dirty="0">
                <a:solidFill>
                  <a:srgbClr val="000000"/>
                </a:solidFill>
              </a:rPr>
              <a:t>Общие рамочные условия</a:t>
            </a:r>
            <a:endParaRPr lang="de-DE" sz="3200" dirty="0">
              <a:solidFill>
                <a:srgbClr val="000000"/>
              </a:solidFill>
            </a:endParaRPr>
          </a:p>
        </p:txBody>
      </p:sp>
      <p:sp>
        <p:nvSpPr>
          <p:cNvPr id="5" name="Untertitel 2">
            <a:extLst>
              <a:ext uri="{FF2B5EF4-FFF2-40B4-BE49-F238E27FC236}">
                <a16:creationId xmlns:a16="http://schemas.microsoft.com/office/drawing/2014/main" id="{8BC1E8A5-813B-AB43-BD54-3F917674DA8E}"/>
              </a:ext>
            </a:extLst>
          </p:cNvPr>
          <p:cNvSpPr>
            <a:spLocks noGrp="1"/>
          </p:cNvSpPr>
          <p:nvPr>
            <p:ph type="subTitle" idx="1"/>
          </p:nvPr>
        </p:nvSpPr>
        <p:spPr>
          <a:xfrm>
            <a:off x="685800" y="3864208"/>
            <a:ext cx="7772399" cy="1320801"/>
          </a:xfrm>
        </p:spPr>
        <p:txBody>
          <a:bodyPr>
            <a:normAutofit lnSpcReduction="10000"/>
          </a:bodyPr>
          <a:lstStyle/>
          <a:p>
            <a:endParaRPr lang="de-DE" sz="2800" dirty="0">
              <a:solidFill>
                <a:srgbClr val="000000"/>
              </a:solidFill>
            </a:endParaRPr>
          </a:p>
          <a:p>
            <a:r>
              <a:rPr lang="de-DE" sz="2800" dirty="0">
                <a:solidFill>
                  <a:srgbClr val="000000"/>
                </a:solidFill>
              </a:rPr>
              <a:t>1.2 </a:t>
            </a:r>
            <a:r>
              <a:rPr lang="az-Cyrl-AZ" sz="2800" dirty="0">
                <a:solidFill>
                  <a:srgbClr val="000000"/>
                </a:solidFill>
              </a:rPr>
              <a:t>Государство</a:t>
            </a:r>
            <a:endParaRPr lang="de-DE" sz="2800" dirty="0">
              <a:solidFill>
                <a:srgbClr val="000000"/>
              </a:solidFill>
            </a:endParaRPr>
          </a:p>
        </p:txBody>
      </p:sp>
    </p:spTree>
    <p:extLst>
      <p:ext uri="{BB962C8B-B14F-4D97-AF65-F5344CB8AC3E}">
        <p14:creationId xmlns:p14="http://schemas.microsoft.com/office/powerpoint/2010/main" val="4013003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lstStyle/>
          <a:p>
            <a:r>
              <a:rPr lang="de-DE" dirty="0">
                <a:solidFill>
                  <a:srgbClr val="000000"/>
                </a:solidFill>
              </a:rPr>
              <a:t>1.2.1 </a:t>
            </a:r>
            <a:r>
              <a:rPr lang="az-Cyrl-AZ" dirty="0">
                <a:solidFill>
                  <a:srgbClr val="000000"/>
                </a:solidFill>
              </a:rPr>
              <a:t>Верховенство закона</a:t>
            </a:r>
            <a:endParaRPr lang="de-DE" dirty="0">
              <a:solidFill>
                <a:srgbClr val="000000"/>
              </a:solidFill>
            </a:endParaRP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501706" y="1645361"/>
            <a:ext cx="8299394" cy="4663960"/>
          </a:xfrm>
        </p:spPr>
        <p:txBody>
          <a:bodyPr>
            <a:normAutofit/>
          </a:bodyPr>
          <a:lstStyle/>
          <a:p>
            <a:pPr marL="0" indent="0">
              <a:buNone/>
            </a:pPr>
            <a:r>
              <a:rPr lang="ru-RU" sz="1800" b="0" dirty="0">
                <a:solidFill>
                  <a:srgbClr val="000000"/>
                </a:solidFill>
              </a:rPr>
              <a:t>Федеративная Республика Германия является республиканским, демократическим и социальным </a:t>
            </a:r>
            <a:r>
              <a:rPr lang="ru-RU" sz="1800" dirty="0">
                <a:solidFill>
                  <a:srgbClr val="000000"/>
                </a:solidFill>
              </a:rPr>
              <a:t>правовым государством </a:t>
            </a:r>
            <a:r>
              <a:rPr lang="ru-RU" sz="1800" b="0" dirty="0">
                <a:solidFill>
                  <a:srgbClr val="000000"/>
                </a:solidFill>
              </a:rPr>
              <a:t>(ст. 20 п. 3, ст. 28 Основного закона), т.е. связана конституционным порядком, правом и справедливостью</a:t>
            </a:r>
            <a:r>
              <a:rPr lang="de-DE" sz="1800" b="0" dirty="0">
                <a:solidFill>
                  <a:srgbClr val="000000"/>
                </a:solidFill>
              </a:rPr>
              <a:t>.</a:t>
            </a:r>
          </a:p>
          <a:p>
            <a:pPr marL="0" indent="0">
              <a:buNone/>
            </a:pPr>
            <a:r>
              <a:rPr lang="az-Cyrl-AZ" sz="1800" dirty="0">
                <a:solidFill>
                  <a:srgbClr val="000000"/>
                </a:solidFill>
              </a:rPr>
              <a:t>Наиболее важные проявления</a:t>
            </a:r>
            <a:r>
              <a:rPr lang="de-DE" sz="1800" dirty="0">
                <a:solidFill>
                  <a:srgbClr val="000000"/>
                </a:solidFill>
              </a:rPr>
              <a:t>:</a:t>
            </a:r>
          </a:p>
          <a:p>
            <a:r>
              <a:rPr lang="ru-RU" sz="1800" b="0" dirty="0">
                <a:solidFill>
                  <a:srgbClr val="000000"/>
                </a:solidFill>
              </a:rPr>
              <a:t>Привязка к </a:t>
            </a:r>
            <a:r>
              <a:rPr lang="ru-RU" sz="1800" dirty="0">
                <a:solidFill>
                  <a:srgbClr val="000000"/>
                </a:solidFill>
              </a:rPr>
              <a:t>основным правам </a:t>
            </a:r>
            <a:r>
              <a:rPr lang="ru-RU" sz="1800" b="0" dirty="0">
                <a:solidFill>
                  <a:srgbClr val="000000"/>
                </a:solidFill>
              </a:rPr>
              <a:t>и закону (оговорка закона)</a:t>
            </a:r>
          </a:p>
          <a:p>
            <a:r>
              <a:rPr lang="ru-RU" sz="1800" dirty="0">
                <a:solidFill>
                  <a:srgbClr val="000000"/>
                </a:solidFill>
              </a:rPr>
              <a:t>Разделение полномочий </a:t>
            </a:r>
            <a:r>
              <a:rPr lang="ru-RU" sz="1800" b="0" dirty="0">
                <a:solidFill>
                  <a:srgbClr val="000000"/>
                </a:solidFill>
              </a:rPr>
              <a:t>между</a:t>
            </a:r>
          </a:p>
          <a:p>
            <a:pPr lvl="2"/>
            <a:r>
              <a:rPr lang="ru-RU" dirty="0">
                <a:solidFill>
                  <a:srgbClr val="000000"/>
                </a:solidFill>
              </a:rPr>
              <a:t>Законодательной властью: </a:t>
            </a:r>
            <a:r>
              <a:rPr lang="ru-RU" b="1" dirty="0">
                <a:solidFill>
                  <a:srgbClr val="000000"/>
                </a:solidFill>
              </a:rPr>
              <a:t>парламент</a:t>
            </a:r>
          </a:p>
          <a:p>
            <a:pPr lvl="2"/>
            <a:r>
              <a:rPr lang="ru-RU" dirty="0">
                <a:solidFill>
                  <a:srgbClr val="000000"/>
                </a:solidFill>
              </a:rPr>
              <a:t>Исполнительной властью: </a:t>
            </a:r>
            <a:r>
              <a:rPr lang="ru-RU" b="1" dirty="0">
                <a:solidFill>
                  <a:srgbClr val="000000"/>
                </a:solidFill>
              </a:rPr>
              <a:t>правительство/администрация</a:t>
            </a:r>
          </a:p>
          <a:p>
            <a:pPr lvl="2"/>
            <a:r>
              <a:rPr lang="ru-RU" dirty="0">
                <a:solidFill>
                  <a:srgbClr val="000000"/>
                </a:solidFill>
              </a:rPr>
              <a:t>Судебной властью (юрисдикция): </a:t>
            </a:r>
            <a:r>
              <a:rPr lang="ru-RU" b="1" dirty="0">
                <a:solidFill>
                  <a:srgbClr val="000000"/>
                </a:solidFill>
              </a:rPr>
              <a:t>суды</a:t>
            </a:r>
          </a:p>
          <a:p>
            <a:pPr marL="285750" indent="-285750"/>
            <a:r>
              <a:rPr lang="ru-RU" sz="1800" b="0" dirty="0">
                <a:solidFill>
                  <a:srgbClr val="000000"/>
                </a:solidFill>
              </a:rPr>
              <a:t>Обеспечение </a:t>
            </a:r>
            <a:r>
              <a:rPr lang="ru-RU" sz="1800" dirty="0">
                <a:solidFill>
                  <a:srgbClr val="000000"/>
                </a:solidFill>
              </a:rPr>
              <a:t>всеобъемлющей правовой защиты независимыми судьями</a:t>
            </a:r>
            <a:r>
              <a:rPr lang="ru-RU" sz="1800" b="0" dirty="0">
                <a:solidFill>
                  <a:srgbClr val="000000"/>
                </a:solidFill>
              </a:rPr>
              <a:t> в рамках справедливого судебного разбирательства</a:t>
            </a:r>
            <a:endParaRPr lang="de-DE" sz="1800" b="0" dirty="0">
              <a:solidFill>
                <a:srgbClr val="000000"/>
              </a:solidFill>
            </a:endParaRPr>
          </a:p>
        </p:txBody>
      </p:sp>
      <p:sp>
        <p:nvSpPr>
          <p:cNvPr id="11"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t>
            </a:r>
            <a:r>
              <a:rPr lang="az-Cyrl-AZ" dirty="0"/>
              <a:t>Общие рамочные условия</a:t>
            </a:r>
            <a:r>
              <a:rPr lang="de-DE" dirty="0"/>
              <a:t> – </a:t>
            </a:r>
            <a:r>
              <a:rPr lang="az-Cyrl-AZ" dirty="0"/>
              <a:t>Государство</a:t>
            </a:r>
            <a:endParaRPr lang="de-DE" dirty="0"/>
          </a:p>
        </p:txBody>
      </p:sp>
    </p:spTree>
    <p:extLst>
      <p:ext uri="{BB962C8B-B14F-4D97-AF65-F5344CB8AC3E}">
        <p14:creationId xmlns:p14="http://schemas.microsoft.com/office/powerpoint/2010/main" val="1997093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0" y="764196"/>
            <a:ext cx="8801100" cy="576891"/>
          </a:xfrm>
        </p:spPr>
        <p:txBody>
          <a:bodyPr>
            <a:noAutofit/>
          </a:bodyPr>
          <a:lstStyle/>
          <a:p>
            <a:r>
              <a:rPr lang="de-DE" dirty="0">
                <a:solidFill>
                  <a:srgbClr val="000000"/>
                </a:solidFill>
              </a:rPr>
              <a:t>1.2.2 </a:t>
            </a:r>
            <a:r>
              <a:rPr lang="ru-RU" dirty="0">
                <a:solidFill>
                  <a:srgbClr val="000000"/>
                </a:solidFill>
              </a:rPr>
              <a:t>Федеративная Республика Германия как социальное государство </a:t>
            </a:r>
            <a:endParaRPr lang="de-DE" dirty="0">
              <a:solidFill>
                <a:srgbClr val="000000"/>
              </a:solidFill>
            </a:endParaRPr>
          </a:p>
        </p:txBody>
      </p:sp>
      <p:sp>
        <p:nvSpPr>
          <p:cNvPr id="23" name="Inhaltsplatzhalter 22"/>
          <p:cNvSpPr>
            <a:spLocks noGrp="1"/>
          </p:cNvSpPr>
          <p:nvPr>
            <p:ph idx="1"/>
          </p:nvPr>
        </p:nvSpPr>
        <p:spPr>
          <a:xfrm>
            <a:off x="342900" y="1742466"/>
            <a:ext cx="8621588" cy="4638862"/>
          </a:xfrm>
        </p:spPr>
        <p:txBody>
          <a:bodyPr>
            <a:noAutofit/>
          </a:bodyPr>
          <a:lstStyle/>
          <a:p>
            <a:pPr marL="0" indent="0">
              <a:buNone/>
            </a:pPr>
            <a:r>
              <a:rPr lang="ru-RU" sz="1800" b="0" dirty="0">
                <a:solidFill>
                  <a:srgbClr val="000000"/>
                </a:solidFill>
              </a:rPr>
              <a:t>Термин </a:t>
            </a:r>
            <a:r>
              <a:rPr lang="ru-RU" sz="1800" dirty="0">
                <a:solidFill>
                  <a:srgbClr val="000000"/>
                </a:solidFill>
              </a:rPr>
              <a:t>«социальное государство» </a:t>
            </a:r>
            <a:r>
              <a:rPr lang="ru-RU" sz="1800" b="0" dirty="0">
                <a:solidFill>
                  <a:srgbClr val="000000"/>
                </a:solidFill>
              </a:rPr>
              <a:t>имеет как нормативный, так и описательный компонент</a:t>
            </a:r>
            <a:r>
              <a:rPr lang="de-DE" sz="1800" b="0" dirty="0">
                <a:solidFill>
                  <a:srgbClr val="000000"/>
                </a:solidFill>
              </a:rPr>
              <a:t>:</a:t>
            </a:r>
          </a:p>
          <a:p>
            <a:r>
              <a:rPr lang="ru-RU" sz="1600" dirty="0">
                <a:solidFill>
                  <a:srgbClr val="000000"/>
                </a:solidFill>
              </a:rPr>
              <a:t>Нормативно </a:t>
            </a:r>
            <a:r>
              <a:rPr lang="ru-RU" sz="1600" b="0" dirty="0">
                <a:solidFill>
                  <a:srgbClr val="000000"/>
                </a:solidFill>
              </a:rPr>
              <a:t>этот термин относится к государственной цели обеспечения социальной справедливости, которая закреплена в конституции (Основном законе)</a:t>
            </a:r>
            <a:r>
              <a:rPr lang="de-DE" sz="1600" b="0" dirty="0">
                <a:solidFill>
                  <a:srgbClr val="000000"/>
                </a:solidFill>
              </a:rPr>
              <a:t>: </a:t>
            </a:r>
          </a:p>
          <a:p>
            <a:pPr lvl="1"/>
            <a:r>
              <a:rPr lang="ru-RU" sz="1600" dirty="0">
                <a:solidFill>
                  <a:srgbClr val="000000"/>
                </a:solidFill>
              </a:rPr>
              <a:t>«Федеративная Республика Германия - демократическое и социальное федеративное государство». (ст. 20 п. 1 Основного закона</a:t>
            </a:r>
            <a:r>
              <a:rPr lang="de-DE" sz="1600" dirty="0">
                <a:solidFill>
                  <a:srgbClr val="000000"/>
                </a:solidFill>
              </a:rPr>
              <a:t>)</a:t>
            </a:r>
          </a:p>
          <a:p>
            <a:pPr lvl="1"/>
            <a:r>
              <a:rPr lang="ru-RU" sz="1600" dirty="0">
                <a:solidFill>
                  <a:srgbClr val="000000"/>
                </a:solidFill>
              </a:rPr>
              <a:t>«Конституционный строй в землях должен соответствовать принципам республиканского, демократического и социального правового государства в смысле настоящего Основного закона...». (ст. 28 п. 1 Основного закона</a:t>
            </a:r>
            <a:r>
              <a:rPr lang="de-DE" sz="1600" dirty="0">
                <a:solidFill>
                  <a:srgbClr val="000000"/>
                </a:solidFill>
              </a:rPr>
              <a:t>)</a:t>
            </a:r>
            <a:endParaRPr lang="de-DE" sz="1600" b="0" dirty="0">
              <a:solidFill>
                <a:srgbClr val="000000"/>
              </a:solidFill>
            </a:endParaRPr>
          </a:p>
          <a:p>
            <a:r>
              <a:rPr lang="ru-RU" altLang="de-DE" sz="1600" dirty="0">
                <a:solidFill>
                  <a:srgbClr val="000000"/>
                </a:solidFill>
                <a:sym typeface="Wingdings" panose="05000000000000000000" pitchFamily="2" charset="2"/>
              </a:rPr>
              <a:t>В описательном смысле </a:t>
            </a:r>
            <a:r>
              <a:rPr lang="ru-RU" altLang="de-DE" sz="1600" b="0" dirty="0">
                <a:solidFill>
                  <a:srgbClr val="000000"/>
                </a:solidFill>
                <a:sym typeface="Wingdings" panose="05000000000000000000" pitchFamily="2" charset="2"/>
              </a:rPr>
              <a:t>этот термин рассматривает структуры, возникающие на указанной нормативной основе, и объем государственных мер, принимаемых для достижения большей социальной справедливости (социальное обеспечение и социальное выравнивание)</a:t>
            </a:r>
            <a:r>
              <a:rPr lang="de-DE" altLang="de-DE" sz="1600" b="0" dirty="0">
                <a:solidFill>
                  <a:srgbClr val="000000"/>
                </a:solidFill>
                <a:sym typeface="Wingdings" panose="05000000000000000000" pitchFamily="2" charset="2"/>
              </a:rPr>
              <a:t>. </a:t>
            </a:r>
          </a:p>
        </p:txBody>
      </p:sp>
      <p:sp>
        <p:nvSpPr>
          <p:cNvPr id="11"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t>
            </a:r>
            <a:r>
              <a:rPr lang="az-Cyrl-AZ" dirty="0"/>
              <a:t>Общие рамочные условия</a:t>
            </a:r>
            <a:r>
              <a:rPr lang="de-DE" dirty="0"/>
              <a:t> – </a:t>
            </a:r>
            <a:r>
              <a:rPr lang="az-Cyrl-AZ" dirty="0"/>
              <a:t>Государство</a:t>
            </a:r>
            <a:endParaRPr lang="de-DE" dirty="0"/>
          </a:p>
        </p:txBody>
      </p:sp>
    </p:spTree>
    <p:extLst>
      <p:ext uri="{BB962C8B-B14F-4D97-AF65-F5344CB8AC3E}">
        <p14:creationId xmlns:p14="http://schemas.microsoft.com/office/powerpoint/2010/main" val="194060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12742" y="1742466"/>
            <a:ext cx="7918516" cy="4494846"/>
          </a:xfrm>
        </p:spPr>
        <p:txBody>
          <a:bodyPr>
            <a:normAutofit lnSpcReduction="10000"/>
          </a:bodyPr>
          <a:lstStyle/>
          <a:p>
            <a:pPr marL="0" indent="0">
              <a:buNone/>
            </a:pPr>
            <a:r>
              <a:rPr lang="ru-RU" altLang="de-DE" sz="1400" dirty="0">
                <a:solidFill>
                  <a:srgbClr val="000000"/>
                </a:solidFill>
              </a:rPr>
              <a:t>... как форма государственного устройства Федеративной Республики Германия</a:t>
            </a:r>
            <a:br>
              <a:rPr lang="de-DE" altLang="de-DE" sz="1400" dirty="0">
                <a:solidFill>
                  <a:srgbClr val="000000"/>
                </a:solidFill>
              </a:rPr>
            </a:br>
            <a:r>
              <a:rPr lang="ru-RU" altLang="de-DE" sz="1400" b="0" dirty="0">
                <a:solidFill>
                  <a:srgbClr val="000000"/>
                </a:solidFill>
              </a:rPr>
              <a:t>Ст. 20 п. 2 Основного закона: «Вся государственная власть исходит от народа. Она осуществляется народом в ходе выборов и голосований, а также специальными органами законодательства, исполнительной власти и юрисдикции.»</a:t>
            </a:r>
          </a:p>
          <a:p>
            <a:pPr marL="0" indent="0">
              <a:buNone/>
            </a:pPr>
            <a:r>
              <a:rPr lang="ru-RU" altLang="de-DE" sz="1400" dirty="0">
                <a:solidFill>
                  <a:srgbClr val="000000"/>
                </a:solidFill>
              </a:rPr>
              <a:t>... как партийный плюрализм</a:t>
            </a:r>
            <a:br>
              <a:rPr lang="de-DE" altLang="de-DE" sz="1400" dirty="0">
                <a:solidFill>
                  <a:srgbClr val="000000"/>
                </a:solidFill>
              </a:rPr>
            </a:br>
            <a:r>
              <a:rPr lang="ru-RU" altLang="de-DE" sz="1400" b="0" dirty="0">
                <a:solidFill>
                  <a:srgbClr val="000000"/>
                </a:solidFill>
              </a:rPr>
              <a:t>Статья 21 (1) Основного закона: «Партии участвуют в формировании политической воли народа". Они учреждаются свободно. Их внутренняя организация должна соответствовать демократическим принципам</a:t>
            </a:r>
            <a:r>
              <a:rPr lang="de-DE" altLang="de-DE" sz="1400" b="0" dirty="0">
                <a:solidFill>
                  <a:srgbClr val="000000"/>
                </a:solidFill>
              </a:rPr>
              <a:t> </a:t>
            </a:r>
            <a:r>
              <a:rPr lang="ru-RU" altLang="de-DE" sz="1400" b="0" dirty="0">
                <a:solidFill>
                  <a:srgbClr val="000000"/>
                </a:solidFill>
              </a:rPr>
              <a:t>...».</a:t>
            </a:r>
          </a:p>
          <a:p>
            <a:pPr marL="0" indent="0">
              <a:buNone/>
            </a:pPr>
            <a:r>
              <a:rPr lang="ru-RU" altLang="de-DE" sz="1400" dirty="0">
                <a:solidFill>
                  <a:srgbClr val="000000"/>
                </a:solidFill>
              </a:rPr>
              <a:t>... и гражданское общество</a:t>
            </a:r>
            <a:br>
              <a:rPr lang="de-DE" altLang="de-DE" sz="1400" dirty="0">
                <a:solidFill>
                  <a:srgbClr val="000000"/>
                </a:solidFill>
              </a:rPr>
            </a:br>
            <a:r>
              <a:rPr lang="ru-RU" altLang="de-DE" sz="1400" b="0" dirty="0">
                <a:solidFill>
                  <a:srgbClr val="000000"/>
                </a:solidFill>
              </a:rPr>
              <a:t>Демократия основана на самоопределении, участии гражданского общества и праве всех граждан принимать решения (права участия, совместное определение, инициативы граждан).</a:t>
            </a:r>
          </a:p>
          <a:p>
            <a:pPr marL="0" indent="0">
              <a:buNone/>
            </a:pPr>
            <a:r>
              <a:rPr lang="ru-RU" altLang="de-DE" sz="1400" dirty="0">
                <a:solidFill>
                  <a:srgbClr val="000000"/>
                </a:solidFill>
              </a:rPr>
              <a:t>... и демократическое образование</a:t>
            </a:r>
            <a:br>
              <a:rPr lang="de-DE" altLang="de-DE" sz="1400" dirty="0">
                <a:solidFill>
                  <a:srgbClr val="000000"/>
                </a:solidFill>
              </a:rPr>
            </a:br>
            <a:r>
              <a:rPr lang="ru-RU" altLang="de-DE" sz="1400" b="0" dirty="0">
                <a:solidFill>
                  <a:srgbClr val="000000"/>
                </a:solidFill>
              </a:rPr>
              <a:t>Молодые люди имеют право на демократическое образование в условиях демократии. Они не только имеют право на участие в жизни общества, но и должны получать поддержку в своей гражданской и политической активности. Это сквозная задача  службы помощи детям и молодежи в Германии. </a:t>
            </a:r>
          </a:p>
        </p:txBody>
      </p:sp>
      <p:sp>
        <p:nvSpPr>
          <p:cNvPr id="3" name="Titel 2"/>
          <p:cNvSpPr>
            <a:spLocks noGrp="1"/>
          </p:cNvSpPr>
          <p:nvPr>
            <p:ph type="title"/>
          </p:nvPr>
        </p:nvSpPr>
        <p:spPr/>
        <p:txBody>
          <a:bodyPr/>
          <a:lstStyle/>
          <a:p>
            <a:r>
              <a:rPr lang="de-DE" dirty="0"/>
              <a:t>1.2.3 </a:t>
            </a:r>
            <a:r>
              <a:rPr lang="az-Cyrl-AZ" dirty="0"/>
              <a:t>Демократия</a:t>
            </a:r>
            <a:endParaRPr lang="de-DE" dirty="0"/>
          </a:p>
        </p:txBody>
      </p:sp>
      <p:sp>
        <p:nvSpPr>
          <p:cNvPr id="10"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t>
            </a:r>
            <a:r>
              <a:rPr lang="az-Cyrl-AZ" dirty="0"/>
              <a:t>Общие рамочные условия</a:t>
            </a:r>
            <a:r>
              <a:rPr lang="de-DE" dirty="0"/>
              <a:t> – </a:t>
            </a:r>
            <a:r>
              <a:rPr lang="az-Cyrl-AZ" dirty="0"/>
              <a:t>Государство</a:t>
            </a:r>
            <a:endParaRPr lang="de-DE" dirty="0"/>
          </a:p>
        </p:txBody>
      </p:sp>
    </p:spTree>
    <p:extLst>
      <p:ext uri="{BB962C8B-B14F-4D97-AF65-F5344CB8AC3E}">
        <p14:creationId xmlns:p14="http://schemas.microsoft.com/office/powerpoint/2010/main" val="3955989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t>1.2.4 </a:t>
            </a:r>
            <a:r>
              <a:rPr lang="ru-RU" dirty="0"/>
              <a:t>Федеральная структура</a:t>
            </a:r>
            <a:endParaRPr lang="de-DE" dirty="0"/>
          </a:p>
        </p:txBody>
      </p:sp>
      <p:sp>
        <p:nvSpPr>
          <p:cNvPr id="12"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t>
            </a:r>
            <a:r>
              <a:rPr lang="az-Cyrl-AZ" dirty="0"/>
              <a:t>Общие рамочные условия</a:t>
            </a:r>
            <a:r>
              <a:rPr lang="de-DE" dirty="0"/>
              <a:t> – </a:t>
            </a:r>
            <a:r>
              <a:rPr lang="az-Cyrl-AZ" dirty="0"/>
              <a:t>Государство</a:t>
            </a:r>
            <a:endParaRPr lang="de-DE"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137" y="1484784"/>
            <a:ext cx="6282223" cy="4896544"/>
          </a:xfrm>
          <a:prstGeom prst="rect">
            <a:avLst/>
          </a:prstGeom>
        </p:spPr>
      </p:pic>
    </p:spTree>
    <p:extLst>
      <p:ext uri="{BB962C8B-B14F-4D97-AF65-F5344CB8AC3E}">
        <p14:creationId xmlns:p14="http://schemas.microsoft.com/office/powerpoint/2010/main" val="323222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lstStyle/>
          <a:p>
            <a:r>
              <a:rPr lang="de-DE" dirty="0">
                <a:solidFill>
                  <a:srgbClr val="000000"/>
                </a:solidFill>
              </a:rPr>
              <a:t>1.2.5 </a:t>
            </a:r>
            <a:r>
              <a:rPr lang="az-Cyrl-AZ" dirty="0">
                <a:solidFill>
                  <a:srgbClr val="000000"/>
                </a:solidFill>
              </a:rPr>
              <a:t>Роль муниципалитетов </a:t>
            </a:r>
            <a:endParaRPr lang="de-DE" dirty="0">
              <a:solidFill>
                <a:srgbClr val="000000"/>
              </a:solidFill>
            </a:endParaRPr>
          </a:p>
        </p:txBody>
      </p:sp>
      <p:graphicFrame>
        <p:nvGraphicFramePr>
          <p:cNvPr id="4" name="Tabelle 4" descr="Erläutert die Aufgaben der Kommune im jeweiligen Wirklungskreis" title="Tabelle">
            <a:extLst>
              <a:ext uri="{FF2B5EF4-FFF2-40B4-BE49-F238E27FC236}">
                <a16:creationId xmlns:a16="http://schemas.microsoft.com/office/drawing/2014/main" id="{21918280-ABC3-E64E-B8FE-54A4831D920A}"/>
              </a:ext>
            </a:extLst>
          </p:cNvPr>
          <p:cNvGraphicFramePr>
            <a:graphicFrameLocks noGrp="1"/>
          </p:cNvGraphicFramePr>
          <p:nvPr>
            <p:extLst>
              <p:ext uri="{D42A27DB-BD31-4B8C-83A1-F6EECF244321}">
                <p14:modId xmlns:p14="http://schemas.microsoft.com/office/powerpoint/2010/main" val="740725460"/>
              </p:ext>
            </p:extLst>
          </p:nvPr>
        </p:nvGraphicFramePr>
        <p:xfrm>
          <a:off x="560666" y="2479687"/>
          <a:ext cx="8134416" cy="2880360"/>
        </p:xfrm>
        <a:graphic>
          <a:graphicData uri="http://schemas.openxmlformats.org/drawingml/2006/table">
            <a:tbl>
              <a:tblPr firstRow="1" bandRow="1">
                <a:tableStyleId>{00A15C55-8517-42AA-B614-E9B94910E393}</a:tableStyleId>
              </a:tblPr>
              <a:tblGrid>
                <a:gridCol w="1898718">
                  <a:extLst>
                    <a:ext uri="{9D8B030D-6E8A-4147-A177-3AD203B41FA5}">
                      <a16:colId xmlns:a16="http://schemas.microsoft.com/office/drawing/2014/main" val="2898298108"/>
                    </a:ext>
                  </a:extLst>
                </a:gridCol>
                <a:gridCol w="2168490">
                  <a:extLst>
                    <a:ext uri="{9D8B030D-6E8A-4147-A177-3AD203B41FA5}">
                      <a16:colId xmlns:a16="http://schemas.microsoft.com/office/drawing/2014/main" val="651429367"/>
                    </a:ext>
                  </a:extLst>
                </a:gridCol>
                <a:gridCol w="2033604">
                  <a:extLst>
                    <a:ext uri="{9D8B030D-6E8A-4147-A177-3AD203B41FA5}">
                      <a16:colId xmlns:a16="http://schemas.microsoft.com/office/drawing/2014/main" val="87933733"/>
                    </a:ext>
                  </a:extLst>
                </a:gridCol>
                <a:gridCol w="2033604">
                  <a:extLst>
                    <a:ext uri="{9D8B030D-6E8A-4147-A177-3AD203B41FA5}">
                      <a16:colId xmlns:a16="http://schemas.microsoft.com/office/drawing/2014/main" val="3754661361"/>
                    </a:ext>
                  </a:extLst>
                </a:gridCol>
              </a:tblGrid>
              <a:tr h="551214">
                <a:tc gridSpan="2">
                  <a:txBody>
                    <a:bodyPr/>
                    <a:lstStyle/>
                    <a:p>
                      <a:pPr algn="ctr"/>
                      <a:r>
                        <a:rPr lang="ru-RU" sz="1600" b="1" dirty="0">
                          <a:solidFill>
                            <a:srgbClr val="000000"/>
                          </a:solidFill>
                        </a:rPr>
                        <a:t>Задачи в рамках собственной компетенции</a:t>
                      </a:r>
                      <a:endParaRPr lang="de-DE" sz="1600" b="1" dirty="0">
                        <a:solidFill>
                          <a:srgbClr val="000000"/>
                        </a:solidFill>
                      </a:endParaRPr>
                    </a:p>
                  </a:txBody>
                  <a:tcPr>
                    <a:solidFill>
                      <a:schemeClr val="accent1">
                        <a:lumMod val="60000"/>
                        <a:lumOff val="40000"/>
                      </a:schemeClr>
                    </a:solidFill>
                  </a:tcPr>
                </a:tc>
                <a:tc hMerge="1">
                  <a:txBody>
                    <a:bodyPr/>
                    <a:lstStyle/>
                    <a:p>
                      <a:endParaRPr lang="de-DE" dirty="0"/>
                    </a:p>
                  </a:txBody>
                  <a:tcPr/>
                </a:tc>
                <a:tc gridSpan="2">
                  <a:txBody>
                    <a:bodyPr/>
                    <a:lstStyle/>
                    <a:p>
                      <a:pPr algn="ctr"/>
                      <a:r>
                        <a:rPr lang="ru-RU" sz="1600" b="1" dirty="0">
                          <a:solidFill>
                            <a:srgbClr val="000000"/>
                          </a:solidFill>
                        </a:rPr>
                        <a:t>Задачи в рамках делегированной компетенции</a:t>
                      </a:r>
                      <a:endParaRPr lang="de-DE" sz="1600" b="1" dirty="0">
                        <a:solidFill>
                          <a:srgbClr val="000000"/>
                        </a:solidFill>
                      </a:endParaRPr>
                    </a:p>
                  </a:txBody>
                  <a:tcPr>
                    <a:solidFill>
                      <a:schemeClr val="accent3">
                        <a:lumMod val="40000"/>
                        <a:lumOff val="60000"/>
                      </a:schemeClr>
                    </a:solidFill>
                  </a:tcPr>
                </a:tc>
                <a:tc hMerge="1">
                  <a:txBody>
                    <a:bodyPr/>
                    <a:lstStyle/>
                    <a:p>
                      <a:endParaRPr lang="de-DE" dirty="0"/>
                    </a:p>
                  </a:txBody>
                  <a:tcPr/>
                </a:tc>
                <a:extLst>
                  <a:ext uri="{0D108BD9-81ED-4DB2-BD59-A6C34878D82A}">
                    <a16:rowId xmlns:a16="http://schemas.microsoft.com/office/drawing/2014/main" val="363129332"/>
                  </a:ext>
                </a:extLst>
              </a:tr>
              <a:tr h="1029900">
                <a:tc>
                  <a:txBody>
                    <a:bodyPr/>
                    <a:lstStyle/>
                    <a:p>
                      <a:pPr marL="215900" indent="-215900">
                        <a:buFont typeface="+mj-lt"/>
                        <a:buAutoNum type="arabicPeriod"/>
                        <a:tabLst/>
                      </a:pPr>
                      <a:r>
                        <a:rPr lang="az-Cyrl-AZ" sz="1300" dirty="0">
                          <a:solidFill>
                            <a:srgbClr val="000000"/>
                          </a:solidFill>
                        </a:rPr>
                        <a:t>Добровольные задачи</a:t>
                      </a:r>
                      <a:endParaRPr lang="de-DE" sz="1300" dirty="0">
                        <a:solidFill>
                          <a:srgbClr val="000000"/>
                        </a:solidFill>
                      </a:endParaRPr>
                    </a:p>
                  </a:txBody>
                  <a:tcPr>
                    <a:solidFill>
                      <a:schemeClr val="accent1">
                        <a:lumMod val="20000"/>
                        <a:lumOff val="80000"/>
                      </a:schemeClr>
                    </a:solidFill>
                  </a:tcPr>
                </a:tc>
                <a:tc>
                  <a:txBody>
                    <a:bodyPr/>
                    <a:lstStyle/>
                    <a:p>
                      <a:pPr marL="266700" indent="-228600">
                        <a:tabLst/>
                      </a:pPr>
                      <a:r>
                        <a:rPr lang="de-DE" sz="1300" dirty="0">
                          <a:solidFill>
                            <a:srgbClr val="000000"/>
                          </a:solidFill>
                        </a:rPr>
                        <a:t>2. </a:t>
                      </a:r>
                      <a:r>
                        <a:rPr lang="az-Cyrl-AZ" sz="1300" dirty="0">
                          <a:solidFill>
                            <a:srgbClr val="000000"/>
                          </a:solidFill>
                        </a:rPr>
                        <a:t>Обязательные задачи, регулируемые самостоятельно</a:t>
                      </a:r>
                      <a:endParaRPr lang="de-DE" sz="1300" dirty="0">
                        <a:solidFill>
                          <a:srgbClr val="000000"/>
                        </a:solidFill>
                      </a:endParaRPr>
                    </a:p>
                  </a:txBody>
                  <a:tcPr>
                    <a:solidFill>
                      <a:schemeClr val="accent1">
                        <a:lumMod val="20000"/>
                        <a:lumOff val="80000"/>
                      </a:schemeClr>
                    </a:solidFill>
                  </a:tcPr>
                </a:tc>
                <a:tc>
                  <a:txBody>
                    <a:bodyPr/>
                    <a:lstStyle/>
                    <a:p>
                      <a:pPr marL="215900" indent="-215900">
                        <a:tabLst/>
                      </a:pPr>
                      <a:r>
                        <a:rPr lang="de-DE" sz="1300" dirty="0">
                          <a:solidFill>
                            <a:srgbClr val="000000"/>
                          </a:solidFill>
                        </a:rPr>
                        <a:t>3. </a:t>
                      </a:r>
                      <a:r>
                        <a:rPr lang="ru-RU" sz="1300" dirty="0">
                          <a:solidFill>
                            <a:srgbClr val="000000"/>
                          </a:solidFill>
                        </a:rPr>
                        <a:t>Обязательные задачи, исполняемые в соответствии с указаниями</a:t>
                      </a:r>
                      <a:endParaRPr lang="de-DE" sz="1300" dirty="0">
                        <a:solidFill>
                          <a:srgbClr val="000000"/>
                        </a:solidFill>
                      </a:endParaRPr>
                    </a:p>
                  </a:txBody>
                  <a:tcPr/>
                </a:tc>
                <a:tc>
                  <a:txBody>
                    <a:bodyPr/>
                    <a:lstStyle/>
                    <a:p>
                      <a:pPr marL="215900" indent="-215900">
                        <a:tabLst/>
                      </a:pPr>
                      <a:r>
                        <a:rPr lang="de-DE" sz="1300" dirty="0">
                          <a:solidFill>
                            <a:srgbClr val="000000"/>
                          </a:solidFill>
                        </a:rPr>
                        <a:t>4. </a:t>
                      </a:r>
                      <a:r>
                        <a:rPr lang="az-Cyrl-AZ" sz="1300" dirty="0">
                          <a:solidFill>
                            <a:srgbClr val="000000"/>
                          </a:solidFill>
                        </a:rPr>
                        <a:t>Задачи, делегированные государством</a:t>
                      </a:r>
                      <a:endParaRPr lang="de-DE" sz="1300" dirty="0">
                        <a:solidFill>
                          <a:srgbClr val="000000"/>
                        </a:solidFill>
                      </a:endParaRPr>
                    </a:p>
                  </a:txBody>
                  <a:tcPr/>
                </a:tc>
                <a:extLst>
                  <a:ext uri="{0D108BD9-81ED-4DB2-BD59-A6C34878D82A}">
                    <a16:rowId xmlns:a16="http://schemas.microsoft.com/office/drawing/2014/main" val="1869555044"/>
                  </a:ext>
                </a:extLst>
              </a:tr>
              <a:tr h="1160451">
                <a:tc>
                  <a:txBody>
                    <a:bodyPr/>
                    <a:lstStyle/>
                    <a:p>
                      <a:r>
                        <a:rPr lang="ru-RU" sz="1050" i="1" dirty="0">
                          <a:solidFill>
                            <a:srgbClr val="000000"/>
                          </a:solidFill>
                        </a:rPr>
                        <a:t>Досуговые учреждения, общественный транспорт ближнего сообщения, игровые площадки, дотации на работу с детьми и молодежью</a:t>
                      </a:r>
                      <a:endParaRPr lang="de-DE" sz="1050" i="1" dirty="0">
                        <a:solidFill>
                          <a:srgbClr val="000000"/>
                        </a:solidFill>
                      </a:endParaRPr>
                    </a:p>
                  </a:txBody>
                  <a:tcPr>
                    <a:solidFill>
                      <a:schemeClr val="accent1">
                        <a:lumMod val="60000"/>
                        <a:lumOff val="40000"/>
                      </a:schemeClr>
                    </a:solidFill>
                  </a:tcPr>
                </a:tc>
                <a:tc>
                  <a:txBody>
                    <a:bodyPr/>
                    <a:lstStyle/>
                    <a:p>
                      <a:r>
                        <a:rPr lang="ru-RU" sz="1200" i="1" dirty="0"/>
                        <a:t>Вывоз мусора, водо- и энергоснабжение, строительство детских садов и школ, </a:t>
                      </a:r>
                      <a:endParaRPr lang="de-DE" sz="1200" i="1" dirty="0"/>
                    </a:p>
                    <a:p>
                      <a:r>
                        <a:rPr lang="ru-RU" sz="1300" b="1" i="1" dirty="0"/>
                        <a:t>помощь детям и молодежи</a:t>
                      </a:r>
                      <a:endParaRPr lang="de-DE" sz="1300" b="1" i="0" dirty="0"/>
                    </a:p>
                  </a:txBody>
                  <a:tcPr>
                    <a:solidFill>
                      <a:schemeClr val="accent1">
                        <a:lumMod val="60000"/>
                        <a:lumOff val="40000"/>
                      </a:schemeClr>
                    </a:solidFill>
                  </a:tcPr>
                </a:tc>
                <a:tc>
                  <a:txBody>
                    <a:bodyPr/>
                    <a:lstStyle/>
                    <a:p>
                      <a:r>
                        <a:rPr lang="ru-RU" sz="1050" i="1" dirty="0">
                          <a:solidFill>
                            <a:srgbClr val="000000"/>
                          </a:solidFill>
                        </a:rPr>
                        <a:t>Обеспечение готовности пожарных расчетов, аварийно-спасательных служб и гражданской защиты; выплата социальных и жилищных пособий</a:t>
                      </a:r>
                      <a:endParaRPr lang="de-DE" sz="1050" i="1" dirty="0">
                        <a:solidFill>
                          <a:srgbClr val="000000"/>
                        </a:solidFill>
                      </a:endParaRPr>
                    </a:p>
                  </a:txBody>
                  <a:tcPr/>
                </a:tc>
                <a:tc>
                  <a:txBody>
                    <a:bodyPr/>
                    <a:lstStyle/>
                    <a:p>
                      <a:r>
                        <a:rPr lang="ru-RU" sz="1200" i="1" dirty="0">
                          <a:solidFill>
                            <a:srgbClr val="000000"/>
                          </a:solidFill>
                        </a:rPr>
                        <a:t>Проведение федеральных и местных выборов, а также переписей населения; учет призывников</a:t>
                      </a:r>
                      <a:endParaRPr lang="de-DE" sz="1200" i="1" dirty="0">
                        <a:solidFill>
                          <a:srgbClr val="000000"/>
                        </a:solidFill>
                      </a:endParaRPr>
                    </a:p>
                  </a:txBody>
                  <a:tcPr/>
                </a:tc>
                <a:extLst>
                  <a:ext uri="{0D108BD9-81ED-4DB2-BD59-A6C34878D82A}">
                    <a16:rowId xmlns:a16="http://schemas.microsoft.com/office/drawing/2014/main" val="1995021436"/>
                  </a:ext>
                </a:extLst>
              </a:tr>
            </a:tbl>
          </a:graphicData>
        </a:graphic>
      </p:graphicFrame>
      <p:sp>
        <p:nvSpPr>
          <p:cNvPr id="14" name="Rechteck 13">
            <a:extLst>
              <a:ext uri="{FF2B5EF4-FFF2-40B4-BE49-F238E27FC236}">
                <a16:creationId xmlns:a16="http://schemas.microsoft.com/office/drawing/2014/main" id="{5FEFE679-C873-944A-8D8E-3971712DF5B8}"/>
              </a:ext>
            </a:extLst>
          </p:cNvPr>
          <p:cNvSpPr/>
          <p:nvPr/>
        </p:nvSpPr>
        <p:spPr>
          <a:xfrm>
            <a:off x="560666" y="1497953"/>
            <a:ext cx="8097163" cy="62741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tx1"/>
                </a:solidFill>
              </a:rPr>
              <a:t>Муниципалитет как конституционный, исполнительный орган государственной власти</a:t>
            </a:r>
            <a:endParaRPr lang="de-DE" sz="1600" b="1" dirty="0">
              <a:solidFill>
                <a:schemeClr val="tx1"/>
              </a:solidFill>
            </a:endParaRPr>
          </a:p>
        </p:txBody>
      </p:sp>
      <p:sp>
        <p:nvSpPr>
          <p:cNvPr id="15" name="Rechteck 14">
            <a:extLst>
              <a:ext uri="{FF2B5EF4-FFF2-40B4-BE49-F238E27FC236}">
                <a16:creationId xmlns:a16="http://schemas.microsoft.com/office/drawing/2014/main" id="{28347E07-C985-7544-885B-C84302EA025F}"/>
              </a:ext>
            </a:extLst>
          </p:cNvPr>
          <p:cNvSpPr/>
          <p:nvPr/>
        </p:nvSpPr>
        <p:spPr>
          <a:xfrm>
            <a:off x="542040" y="5704050"/>
            <a:ext cx="8097159" cy="62741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000000"/>
                </a:solidFill>
              </a:rPr>
              <a:t>Муниципалитет как конституционная инстанция местного и демократического самоуправления</a:t>
            </a:r>
            <a:endParaRPr lang="de-DE" sz="1600" b="1" dirty="0">
              <a:solidFill>
                <a:srgbClr val="000000"/>
              </a:solidFill>
            </a:endParaRPr>
          </a:p>
        </p:txBody>
      </p:sp>
      <p:sp>
        <p:nvSpPr>
          <p:cNvPr id="16" name="Pfeil nach oben 15" descr="führt zu den Aufgaben der Kommune als rechtsstaatliche, exekutive Instanz staatlicher Angelegenheiten" title="Pfeil nach unten">
            <a:extLst>
              <a:ext uri="{FF2B5EF4-FFF2-40B4-BE49-F238E27FC236}">
                <a16:creationId xmlns:a16="http://schemas.microsoft.com/office/drawing/2014/main" id="{CC01D6CB-43DE-6144-9B89-5CCA2F9A9982}"/>
              </a:ext>
            </a:extLst>
          </p:cNvPr>
          <p:cNvSpPr/>
          <p:nvPr/>
        </p:nvSpPr>
        <p:spPr>
          <a:xfrm rot="10800000">
            <a:off x="6375697" y="2095092"/>
            <a:ext cx="512034" cy="402168"/>
          </a:xfrm>
          <a:prstGeom prst="upArrow">
            <a:avLst>
              <a:gd name="adj1" fmla="val 40698"/>
              <a:gd name="adj2" fmla="val 5000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Pfeil nach oben 16" descr="führt zu den Aufgaben der Kommune als rechtsstaatliche Instanz der lokalen und demokratischen Selbstverwaltung" title="Pfeil nach oben">
            <a:extLst>
              <a:ext uri="{FF2B5EF4-FFF2-40B4-BE49-F238E27FC236}">
                <a16:creationId xmlns:a16="http://schemas.microsoft.com/office/drawing/2014/main" id="{EFBEB4A6-8C3D-BB4E-82D3-E86588A828A5}"/>
              </a:ext>
            </a:extLst>
          </p:cNvPr>
          <p:cNvSpPr/>
          <p:nvPr/>
        </p:nvSpPr>
        <p:spPr>
          <a:xfrm>
            <a:off x="1914897" y="5360047"/>
            <a:ext cx="512034" cy="402168"/>
          </a:xfrm>
          <a:prstGeom prst="upArrow">
            <a:avLst>
              <a:gd name="adj1" fmla="val 40698"/>
              <a:gd name="adj2"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t>
            </a:r>
            <a:r>
              <a:rPr lang="az-Cyrl-AZ" dirty="0"/>
              <a:t>Общие рамочные условия</a:t>
            </a:r>
            <a:r>
              <a:rPr lang="de-DE" dirty="0"/>
              <a:t> – </a:t>
            </a:r>
            <a:r>
              <a:rPr lang="az-Cyrl-AZ" dirty="0"/>
              <a:t>Государство</a:t>
            </a:r>
            <a:endParaRPr lang="de-DE" dirty="0"/>
          </a:p>
        </p:txBody>
      </p:sp>
    </p:spTree>
    <p:extLst>
      <p:ext uri="{BB962C8B-B14F-4D97-AF65-F5344CB8AC3E}">
        <p14:creationId xmlns:p14="http://schemas.microsoft.com/office/powerpoint/2010/main" val="4169094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lstStyle/>
          <a:p>
            <a:r>
              <a:rPr lang="de-DE" dirty="0">
                <a:solidFill>
                  <a:srgbClr val="000000"/>
                </a:solidFill>
              </a:rPr>
              <a:t>1.2.6 </a:t>
            </a:r>
            <a:r>
              <a:rPr lang="az-Cyrl-AZ" dirty="0">
                <a:solidFill>
                  <a:srgbClr val="000000"/>
                </a:solidFill>
              </a:rPr>
              <a:t>Финансовая конституция </a:t>
            </a:r>
            <a:endParaRPr lang="de-DE" dirty="0">
              <a:solidFill>
                <a:srgbClr val="000000"/>
              </a:solidFill>
            </a:endParaRP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612742" y="1457326"/>
            <a:ext cx="7918516" cy="2115690"/>
          </a:xfrm>
        </p:spPr>
        <p:txBody>
          <a:bodyPr>
            <a:normAutofit fontScale="92500" lnSpcReduction="20000"/>
          </a:bodyPr>
          <a:lstStyle/>
          <a:p>
            <a:pPr marL="0" indent="0">
              <a:buNone/>
            </a:pPr>
            <a:r>
              <a:rPr lang="az-Cyrl-AZ" sz="1600" dirty="0">
                <a:solidFill>
                  <a:srgbClr val="000000"/>
                </a:solidFill>
              </a:rPr>
              <a:t>Доходы</a:t>
            </a:r>
            <a:r>
              <a:rPr lang="de-DE" sz="1600" dirty="0">
                <a:solidFill>
                  <a:srgbClr val="000000"/>
                </a:solidFill>
              </a:rPr>
              <a:t>:</a:t>
            </a:r>
          </a:p>
          <a:p>
            <a:pPr lvl="1"/>
            <a:r>
              <a:rPr lang="ru-RU" sz="1600" dirty="0">
                <a:solidFill>
                  <a:srgbClr val="000000"/>
                </a:solidFill>
              </a:rPr>
              <a:t>Налоговые поступления в Германии в 2018 году составили 776,3 млрд евро.</a:t>
            </a:r>
          </a:p>
          <a:p>
            <a:pPr lvl="1"/>
            <a:r>
              <a:rPr lang="ru-RU" sz="1600" dirty="0">
                <a:solidFill>
                  <a:srgbClr val="000000"/>
                </a:solidFill>
              </a:rPr>
              <a:t>Наиболее важными источниками поступления налогов являются так называемые совместные налоги (в первую очередь налог на заработную плату и доходы физических лиц, а также налог с оборота), которые распределяются между федеральным правительством, землями и муниципалитетами в соответствии с определенным ключом. Вместе они составили 64,8 % от общего объема налоговых поступлений в 2018 году</a:t>
            </a:r>
            <a:r>
              <a:rPr lang="de-DE" sz="1600" dirty="0">
                <a:solidFill>
                  <a:srgbClr val="000000"/>
                </a:solidFill>
              </a:rPr>
              <a:t>.</a:t>
            </a:r>
          </a:p>
        </p:txBody>
      </p:sp>
      <p:sp>
        <p:nvSpPr>
          <p:cNvPr id="9" name="Inhaltsplatzhalter 2">
            <a:extLst>
              <a:ext uri="{FF2B5EF4-FFF2-40B4-BE49-F238E27FC236}">
                <a16:creationId xmlns:a16="http://schemas.microsoft.com/office/drawing/2014/main" id="{44442D46-0B6C-5448-B05C-55961C26E490}"/>
              </a:ext>
            </a:extLst>
          </p:cNvPr>
          <p:cNvSpPr txBox="1">
            <a:spLocks/>
          </p:cNvSpPr>
          <p:nvPr/>
        </p:nvSpPr>
        <p:spPr>
          <a:xfrm>
            <a:off x="619105" y="3674096"/>
            <a:ext cx="8026797" cy="252645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3"/>
              </a:buClr>
              <a:buSzPct val="160000"/>
              <a:buFont typeface="Arial" panose="020B0604020202020204" pitchFamily="34" charset="0"/>
              <a:buChar char="•"/>
              <a:defRPr sz="2000" b="1" kern="1200">
                <a:solidFill>
                  <a:schemeClr val="tx2"/>
                </a:solidFill>
                <a:latin typeface="+mn-lt"/>
                <a:ea typeface="+mn-ea"/>
                <a:cs typeface="+mn-cs"/>
              </a:defRPr>
            </a:lvl1pPr>
            <a:lvl2pPr marL="490538" indent="-220663"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800" kern="1200">
                <a:solidFill>
                  <a:schemeClr val="tx1"/>
                </a:solidFill>
                <a:latin typeface="+mn-lt"/>
                <a:ea typeface="+mn-ea"/>
                <a:cs typeface="+mn-cs"/>
              </a:defRPr>
            </a:lvl2pPr>
            <a:lvl3pPr marL="803275" indent="-228600"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600" kern="1200">
                <a:solidFill>
                  <a:schemeClr val="tx1"/>
                </a:solidFill>
                <a:latin typeface="+mn-lt"/>
                <a:ea typeface="+mn-ea"/>
                <a:cs typeface="+mn-cs"/>
              </a:defRPr>
            </a:lvl3pPr>
            <a:lvl4pPr marL="1117600" indent="-228600"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400" kern="1200">
                <a:solidFill>
                  <a:schemeClr val="tx1"/>
                </a:solidFill>
                <a:latin typeface="+mn-lt"/>
                <a:ea typeface="+mn-ea"/>
                <a:cs typeface="+mn-cs"/>
              </a:defRPr>
            </a:lvl4pPr>
            <a:lvl5pPr marL="1514475" indent="-228600"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z-Cyrl-AZ" sz="1600" dirty="0">
                <a:solidFill>
                  <a:srgbClr val="000000"/>
                </a:solidFill>
              </a:rPr>
              <a:t>Источники финансирования</a:t>
            </a:r>
            <a:r>
              <a:rPr lang="de-DE" sz="1600" dirty="0">
                <a:solidFill>
                  <a:srgbClr val="000000"/>
                </a:solidFill>
              </a:rPr>
              <a:t>:</a:t>
            </a:r>
          </a:p>
          <a:p>
            <a:pPr lvl="1"/>
            <a:r>
              <a:rPr lang="ru-RU" sz="1600" dirty="0">
                <a:solidFill>
                  <a:srgbClr val="000000"/>
                </a:solidFill>
              </a:rPr>
              <a:t>Федеральное правительство получает свои средства в основном за счет федеральных налогов и федеральной доли в совместных налогах.</a:t>
            </a:r>
          </a:p>
          <a:p>
            <a:pPr lvl="1"/>
            <a:r>
              <a:rPr lang="ru-RU" sz="1600" dirty="0">
                <a:solidFill>
                  <a:srgbClr val="000000"/>
                </a:solidFill>
              </a:rPr>
              <a:t>Земли получают средства в основном от налогов земель и доли земель в совместных налогах, а также от системы выравнивания бюджетов земель и федеральных дополнительных бюджетных дотаций.</a:t>
            </a:r>
          </a:p>
          <a:p>
            <a:pPr lvl="1"/>
            <a:r>
              <a:rPr lang="ru-RU" sz="1600" dirty="0">
                <a:solidFill>
                  <a:srgbClr val="000000"/>
                </a:solidFill>
              </a:rPr>
              <a:t>Муниципалитеты получают средства в основном от муниципальных налогов, муниципальной доли совместных налогов и местного налога на прибыль предприятий, а также от дотаций со стороны федеральной земли</a:t>
            </a:r>
            <a:r>
              <a:rPr lang="de-DE" sz="1600" dirty="0">
                <a:solidFill>
                  <a:srgbClr val="000000"/>
                </a:solidFill>
              </a:rPr>
              <a:t>.</a:t>
            </a:r>
          </a:p>
        </p:txBody>
      </p:sp>
      <p:sp>
        <p:nvSpPr>
          <p:cNvPr id="13"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t>
            </a:r>
            <a:r>
              <a:rPr lang="az-Cyrl-AZ" dirty="0"/>
              <a:t>Общие рамочные условия</a:t>
            </a:r>
            <a:r>
              <a:rPr lang="de-DE" dirty="0"/>
              <a:t> – </a:t>
            </a:r>
            <a:r>
              <a:rPr lang="az-Cyrl-AZ" dirty="0"/>
              <a:t>Государство</a:t>
            </a:r>
            <a:endParaRPr lang="de-DE" dirty="0"/>
          </a:p>
        </p:txBody>
      </p:sp>
    </p:spTree>
    <p:extLst>
      <p:ext uri="{BB962C8B-B14F-4D97-AF65-F5344CB8AC3E}">
        <p14:creationId xmlns:p14="http://schemas.microsoft.com/office/powerpoint/2010/main" val="3840985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llipse 10" descr="Hintergrund als grafisches Element zur Darstellung der Bereiche, die Kinder- und Jugendhilfe in Deutschland umfasst" title="Ellipse">
            <a:extLst>
              <a:ext uri="{FF2B5EF4-FFF2-40B4-BE49-F238E27FC236}">
                <a16:creationId xmlns:a16="http://schemas.microsoft.com/office/drawing/2014/main" id="{12B0352A-229D-4C70-B762-E16DD9E49082}"/>
              </a:ext>
            </a:extLst>
          </p:cNvPr>
          <p:cNvSpPr/>
          <p:nvPr/>
        </p:nvSpPr>
        <p:spPr>
          <a:xfrm>
            <a:off x="239108" y="1419806"/>
            <a:ext cx="8716181" cy="3809394"/>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graphicFrame>
        <p:nvGraphicFramePr>
          <p:cNvPr id="6" name="Diagramm 5" descr="Benennt einen Bereich der Kinder- und Jugendhilfe: &#10;Förderung der Erziehung in der Familie §§ 16–21 Sozialgesetzbuch (SGB) Acht (VIII)" title="Textfeld"/>
          <p:cNvGraphicFramePr/>
          <p:nvPr>
            <p:extLst>
              <p:ext uri="{D42A27DB-BD31-4B8C-83A1-F6EECF244321}">
                <p14:modId xmlns:p14="http://schemas.microsoft.com/office/powerpoint/2010/main" val="1999807143"/>
              </p:ext>
            </p:extLst>
          </p:nvPr>
        </p:nvGraphicFramePr>
        <p:xfrm>
          <a:off x="1979711" y="1768645"/>
          <a:ext cx="2080225" cy="7242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m 6" descr="Benennt einen Bereich der Kinder- und Jugendhilfe in Deutschland: &#10;Hoheitliche Aufgaben zum Schutz von Kindern und Jugendliche §§ 42–58 Sozialgesetzbuch (SGB) Acht (VIII)" title="Textfeld"/>
          <p:cNvGraphicFramePr/>
          <p:nvPr>
            <p:extLst>
              <p:ext uri="{D42A27DB-BD31-4B8C-83A1-F6EECF244321}">
                <p14:modId xmlns:p14="http://schemas.microsoft.com/office/powerpoint/2010/main" val="1610380510"/>
              </p:ext>
            </p:extLst>
          </p:nvPr>
        </p:nvGraphicFramePr>
        <p:xfrm>
          <a:off x="2992605" y="4293096"/>
          <a:ext cx="3163571" cy="6529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Mond 1" descr="Element, um sichtbar zu machen, dass alle zuvor genannten Bereiche eingebunden sind in die gesellschaftlichen Rahmenbedingungen des Aufwachsens" title="Grafisches Element">
            <a:extLst>
              <a:ext uri="{FF2B5EF4-FFF2-40B4-BE49-F238E27FC236}">
                <a16:creationId xmlns:a16="http://schemas.microsoft.com/office/drawing/2014/main" id="{F2ADF633-B087-0041-930E-2B0EFACD0C48}"/>
              </a:ext>
            </a:extLst>
          </p:cNvPr>
          <p:cNvSpPr/>
          <p:nvPr/>
        </p:nvSpPr>
        <p:spPr>
          <a:xfrm rot="16200000">
            <a:off x="3737223" y="879401"/>
            <a:ext cx="1732363" cy="8703768"/>
          </a:xfrm>
          <a:prstGeom prst="mo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b="1" dirty="0">
              <a:solidFill>
                <a:schemeClr val="bg1"/>
              </a:solidFill>
            </a:endParaRPr>
          </a:p>
        </p:txBody>
      </p:sp>
      <p:sp>
        <p:nvSpPr>
          <p:cNvPr id="3" name="Textfeld 2" descr="Alle die oben genannten Bereiche sind eingebunden in die gesellschaftlichen Rahmenbedingungen des Aufwachsens" title="Textfeld">
            <a:extLst>
              <a:ext uri="{FF2B5EF4-FFF2-40B4-BE49-F238E27FC236}">
                <a16:creationId xmlns:a16="http://schemas.microsoft.com/office/drawing/2014/main" id="{BCB8BF96-0E5D-4C4C-841B-82057C39BFD9}"/>
              </a:ext>
            </a:extLst>
          </p:cNvPr>
          <p:cNvSpPr txBox="1"/>
          <p:nvPr/>
        </p:nvSpPr>
        <p:spPr>
          <a:xfrm>
            <a:off x="1619672" y="5377715"/>
            <a:ext cx="6048672" cy="507831"/>
          </a:xfrm>
          <a:prstGeom prst="rect">
            <a:avLst/>
          </a:prstGeom>
          <a:noFill/>
        </p:spPr>
        <p:txBody>
          <a:bodyPr wrap="square" rtlCol="0">
            <a:spAutoFit/>
          </a:bodyPr>
          <a:lstStyle/>
          <a:p>
            <a:pPr algn="ctr"/>
            <a:r>
              <a:rPr lang="ru-RU" sz="1350" b="1" dirty="0">
                <a:solidFill>
                  <a:schemeClr val="bg1"/>
                </a:solidFill>
              </a:rPr>
              <a:t>В рамках единой государственной системы социальных условий взросления</a:t>
            </a:r>
            <a:endParaRPr lang="de-DE" sz="1350" dirty="0"/>
          </a:p>
        </p:txBody>
      </p:sp>
      <p:graphicFrame>
        <p:nvGraphicFramePr>
          <p:cNvPr id="8" name="Diagramm 7" descr="Benennt, was die Einheit der Jugendhilfe heißt:&#10;- Förderung von Erziehung und Bildung&#10;- Hilfen zur Erziehung&#10;- Schutz vor Gefahren im Rahmen gemeinsamer Arbeitsprinzipien und  aufeinander bezogener Arbeitsbereiche" title="Textfeld"/>
          <p:cNvGraphicFramePr/>
          <p:nvPr>
            <p:extLst>
              <p:ext uri="{D42A27DB-BD31-4B8C-83A1-F6EECF244321}">
                <p14:modId xmlns:p14="http://schemas.microsoft.com/office/powerpoint/2010/main" val="2668981447"/>
              </p:ext>
            </p:extLst>
          </p:nvPr>
        </p:nvGraphicFramePr>
        <p:xfrm>
          <a:off x="2997386" y="2564903"/>
          <a:ext cx="3158790" cy="164584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6" name="Diagramm 15" descr="Benennt einen Bereich der Kinder- und Jugendhilfe in Deutschland: &#10;Jugendarbeit; Jugendsozialarbeit;&#10;erzieherischer Kinder- und &#10;Jugendschutz §§ 11–15 Sozialgesetzbuch (SGB) Acht (VIII)" title="Textfeld"/>
          <p:cNvGraphicFramePr/>
          <p:nvPr>
            <p:extLst>
              <p:ext uri="{D42A27DB-BD31-4B8C-83A1-F6EECF244321}">
                <p14:modId xmlns:p14="http://schemas.microsoft.com/office/powerpoint/2010/main" val="3451054302"/>
              </p:ext>
            </p:extLst>
          </p:nvPr>
        </p:nvGraphicFramePr>
        <p:xfrm>
          <a:off x="439505" y="2636912"/>
          <a:ext cx="2404303" cy="136815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7" name="Diagramm 16" descr="Benennt einen Bereich der Kinder- und Jugendhilfe in Deutschland: &#10;Förderung von Kindern in Tageseinrichtungen und Tagespflege &#10;§§ 22–26 Sozialgesetzbuch (SGB) Acht (VIII)" title="Textfeld"/>
          <p:cNvGraphicFramePr/>
          <p:nvPr>
            <p:extLst>
              <p:ext uri="{D42A27DB-BD31-4B8C-83A1-F6EECF244321}">
                <p14:modId xmlns:p14="http://schemas.microsoft.com/office/powerpoint/2010/main" val="1363365387"/>
              </p:ext>
            </p:extLst>
          </p:nvPr>
        </p:nvGraphicFramePr>
        <p:xfrm>
          <a:off x="4211961" y="1753024"/>
          <a:ext cx="2952328" cy="72953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9" name="Diagramm 18" descr="Benennt einen Bereich der Kinder- und Jugendhilfe: &#10;Hilfen zur Erziehung; Hilfen für junge Volljährige; Eingliederungshilfen für junge Menschen mit seelischen Behinderungen §§ 27–41 Sozialgesetzbuch (SGB) Acht (VIII)" title="Textfeld"/>
          <p:cNvGraphicFramePr/>
          <p:nvPr>
            <p:extLst>
              <p:ext uri="{D42A27DB-BD31-4B8C-83A1-F6EECF244321}">
                <p14:modId xmlns:p14="http://schemas.microsoft.com/office/powerpoint/2010/main" val="1266974326"/>
              </p:ext>
            </p:extLst>
          </p:nvPr>
        </p:nvGraphicFramePr>
        <p:xfrm>
          <a:off x="6300192" y="2621291"/>
          <a:ext cx="2432303" cy="1383773"/>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12" name="Orientierung und Überblick">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O</a:t>
            </a:r>
            <a:r>
              <a:rPr lang="az-Cyrl-AZ" dirty="0"/>
              <a:t>риентация и обзор</a:t>
            </a:r>
            <a:endParaRPr lang="de-DE" dirty="0"/>
          </a:p>
        </p:txBody>
      </p:sp>
      <p:sp>
        <p:nvSpPr>
          <p:cNvPr id="15" name="Kinder- und Jugendhilfe in Deutschland umfasst ..." title="Welche Bereiche umfasst die Kinder- und Jugendhlfe?">
            <a:extLst>
              <a:ext uri="{FF2B5EF4-FFF2-40B4-BE49-F238E27FC236}">
                <a16:creationId xmlns:a16="http://schemas.microsoft.com/office/drawing/2014/main" id="{7C6D8D9B-86FD-DF42-AA8A-19CF982DCB11}"/>
              </a:ext>
            </a:extLst>
          </p:cNvPr>
          <p:cNvSpPr txBox="1">
            <a:spLocks/>
          </p:cNvSpPr>
          <p:nvPr/>
        </p:nvSpPr>
        <p:spPr>
          <a:xfrm>
            <a:off x="342900" y="836712"/>
            <a:ext cx="8458200" cy="428738"/>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4400" b="1" i="0" u="none" kern="1200">
                <a:ln>
                  <a:noFill/>
                </a:ln>
                <a:solidFill>
                  <a:schemeClr val="tx2"/>
                </a:solidFill>
                <a:effectLst/>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ru-RU" dirty="0">
                <a:solidFill>
                  <a:srgbClr val="000000"/>
                </a:solidFill>
              </a:rPr>
              <a:t>Помощь детям и молодежи в Германии включает в себя </a:t>
            </a:r>
            <a:r>
              <a:rPr lang="de-DE" dirty="0">
                <a:solidFill>
                  <a:srgbClr val="000000"/>
                </a:solidFill>
              </a:rPr>
              <a:t>…</a:t>
            </a:r>
          </a:p>
        </p:txBody>
      </p:sp>
    </p:spTree>
    <p:extLst>
      <p:ext uri="{BB962C8B-B14F-4D97-AF65-F5344CB8AC3E}">
        <p14:creationId xmlns:p14="http://schemas.microsoft.com/office/powerpoint/2010/main" val="1350824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lstStyle/>
          <a:p>
            <a:r>
              <a:rPr lang="de-DE" dirty="0">
                <a:solidFill>
                  <a:srgbClr val="000000"/>
                </a:solidFill>
              </a:rPr>
              <a:t>1.2.7 </a:t>
            </a:r>
            <a:r>
              <a:rPr lang="ru-RU" dirty="0">
                <a:solidFill>
                  <a:srgbClr val="000000"/>
                </a:solidFill>
              </a:rPr>
              <a:t>Молодежная политика Германии и ЕС </a:t>
            </a:r>
            <a:endParaRPr lang="de-DE" dirty="0">
              <a:solidFill>
                <a:srgbClr val="000000"/>
              </a:solidFill>
            </a:endParaRPr>
          </a:p>
        </p:txBody>
      </p:sp>
      <p:sp>
        <p:nvSpPr>
          <p:cNvPr id="4" name="Inhaltsplatzhalter 3"/>
          <p:cNvSpPr>
            <a:spLocks noGrp="1"/>
          </p:cNvSpPr>
          <p:nvPr>
            <p:ph idx="1"/>
          </p:nvPr>
        </p:nvSpPr>
        <p:spPr/>
        <p:txBody>
          <a:bodyPr>
            <a:noAutofit/>
          </a:bodyPr>
          <a:lstStyle/>
          <a:p>
            <a:pPr marL="0" indent="0">
              <a:buNone/>
            </a:pPr>
            <a:r>
              <a:rPr lang="ru-RU" sz="1400" b="0" dirty="0">
                <a:solidFill>
                  <a:srgbClr val="000000"/>
                </a:solidFill>
              </a:rPr>
              <a:t>Федеративная Республика Германия является членом Европейского Союза с 1958 года.</a:t>
            </a:r>
          </a:p>
          <a:p>
            <a:pPr marL="0" indent="0">
              <a:buNone/>
            </a:pPr>
            <a:r>
              <a:rPr lang="ru-RU" sz="1400" b="0" dirty="0">
                <a:solidFill>
                  <a:srgbClr val="000000"/>
                </a:solidFill>
              </a:rPr>
              <a:t>В настоящее время рамки молодежной политики государств-членов определяются Молодежной стратегией ЕС. </a:t>
            </a:r>
            <a:r>
              <a:rPr lang="ru-RU" sz="1400" dirty="0">
                <a:solidFill>
                  <a:srgbClr val="000000"/>
                </a:solidFill>
              </a:rPr>
              <a:t>Таким образом, формирование немецкой системы помощи детям и молодежи связано с европейской молодежной политикой.</a:t>
            </a:r>
          </a:p>
          <a:p>
            <a:pPr marL="0" indent="0">
              <a:buNone/>
            </a:pPr>
            <a:r>
              <a:rPr lang="ru-RU" sz="1400" b="0" dirty="0">
                <a:solidFill>
                  <a:srgbClr val="000000"/>
                </a:solidFill>
              </a:rPr>
              <a:t>Программа Erasmus+ поддерживает отдельных молодых людей, а также организации в их обменах и международной образовательной деятельности. Основное внимание уделяется</a:t>
            </a:r>
            <a:r>
              <a:rPr lang="de-DE" sz="1400" b="0" dirty="0">
                <a:solidFill>
                  <a:srgbClr val="000000"/>
                </a:solidFill>
              </a:rPr>
              <a:t>: </a:t>
            </a:r>
          </a:p>
          <a:p>
            <a:pPr lvl="0"/>
            <a:r>
              <a:rPr lang="ru-RU" sz="1400" b="0" dirty="0">
                <a:solidFill>
                  <a:srgbClr val="000000"/>
                </a:solidFill>
              </a:rPr>
              <a:t>школам, академическому и профессиональному обучению, а также повышению  профессиональной квалификации,</a:t>
            </a:r>
          </a:p>
          <a:p>
            <a:pPr lvl="0"/>
            <a:r>
              <a:rPr lang="ru-RU" sz="1400" b="0" dirty="0">
                <a:solidFill>
                  <a:srgbClr val="000000"/>
                </a:solidFill>
              </a:rPr>
              <a:t>молодежному обмену в рамках гражданского общества,</a:t>
            </a:r>
          </a:p>
          <a:p>
            <a:pPr lvl="0"/>
            <a:r>
              <a:rPr lang="ru-RU" sz="1400" b="0" dirty="0">
                <a:solidFill>
                  <a:srgbClr val="000000"/>
                </a:solidFill>
              </a:rPr>
              <a:t>установлению партнерских отношений между молодежными группами и организациями и т.д.,</a:t>
            </a:r>
          </a:p>
          <a:p>
            <a:pPr lvl="0"/>
            <a:r>
              <a:rPr lang="ru-RU" sz="1400" b="0" dirty="0">
                <a:solidFill>
                  <a:srgbClr val="000000"/>
                </a:solidFill>
              </a:rPr>
              <a:t>обмену политикой, знаниями и инновациями в области детской и молодежной политики и в секторе образования</a:t>
            </a:r>
            <a:r>
              <a:rPr lang="de-DE" sz="1400" b="0" dirty="0">
                <a:solidFill>
                  <a:srgbClr val="000000"/>
                </a:solidFill>
              </a:rPr>
              <a:t>.</a:t>
            </a:r>
          </a:p>
        </p:txBody>
      </p:sp>
      <p:sp>
        <p:nvSpPr>
          <p:cNvPr id="11"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t>
            </a:r>
            <a:r>
              <a:rPr lang="az-Cyrl-AZ" dirty="0"/>
              <a:t>Общие рамочные условия</a:t>
            </a:r>
            <a:r>
              <a:rPr lang="de-DE" dirty="0"/>
              <a:t> – </a:t>
            </a:r>
            <a:r>
              <a:rPr lang="az-Cyrl-AZ" dirty="0"/>
              <a:t>Государство</a:t>
            </a:r>
            <a:endParaRPr lang="de-DE" dirty="0"/>
          </a:p>
        </p:txBody>
      </p:sp>
    </p:spTree>
    <p:extLst>
      <p:ext uri="{BB962C8B-B14F-4D97-AF65-F5344CB8AC3E}">
        <p14:creationId xmlns:p14="http://schemas.microsoft.com/office/powerpoint/2010/main" val="2008545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1. </a:t>
            </a:r>
            <a:r>
              <a:rPr lang="az-Cyrl-AZ" sz="3200" dirty="0">
                <a:solidFill>
                  <a:srgbClr val="000000"/>
                </a:solidFill>
              </a:rPr>
              <a:t>Общие рамочные условия </a:t>
            </a:r>
            <a:endParaRPr lang="de-DE" sz="3200" dirty="0">
              <a:solidFill>
                <a:srgbClr val="000000"/>
              </a:solidFill>
            </a:endParaRPr>
          </a:p>
        </p:txBody>
      </p:sp>
      <p:sp>
        <p:nvSpPr>
          <p:cNvPr id="3" name="Untertitel 2">
            <a:extLst>
              <a:ext uri="{FF2B5EF4-FFF2-40B4-BE49-F238E27FC236}">
                <a16:creationId xmlns:a16="http://schemas.microsoft.com/office/drawing/2014/main" id="{8BC1E8A5-813B-AB43-BD54-3F917674DA8E}"/>
              </a:ext>
            </a:extLst>
          </p:cNvPr>
          <p:cNvSpPr>
            <a:spLocks noGrp="1"/>
          </p:cNvSpPr>
          <p:nvPr>
            <p:ph type="subTitle" idx="1"/>
          </p:nvPr>
        </p:nvSpPr>
        <p:spPr/>
        <p:txBody>
          <a:bodyPr>
            <a:normAutofit lnSpcReduction="10000"/>
          </a:bodyPr>
          <a:lstStyle/>
          <a:p>
            <a:endParaRPr lang="de-DE" sz="2800" dirty="0">
              <a:solidFill>
                <a:srgbClr val="000000"/>
              </a:solidFill>
            </a:endParaRPr>
          </a:p>
          <a:p>
            <a:r>
              <a:rPr lang="de-DE" sz="2800" dirty="0">
                <a:solidFill>
                  <a:srgbClr val="000000"/>
                </a:solidFill>
              </a:rPr>
              <a:t>1.3 </a:t>
            </a:r>
            <a:r>
              <a:rPr lang="az-Cyrl-AZ" sz="2800" dirty="0">
                <a:solidFill>
                  <a:srgbClr val="000000"/>
                </a:solidFill>
              </a:rPr>
              <a:t>Закон</a:t>
            </a:r>
            <a:endParaRPr lang="de-DE" sz="2800" dirty="0">
              <a:solidFill>
                <a:srgbClr val="000000"/>
              </a:solidFill>
            </a:endParaRPr>
          </a:p>
        </p:txBody>
      </p:sp>
    </p:spTree>
    <p:extLst>
      <p:ext uri="{BB962C8B-B14F-4D97-AF65-F5344CB8AC3E}">
        <p14:creationId xmlns:p14="http://schemas.microsoft.com/office/powerpoint/2010/main" val="3736802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solidFill>
                  <a:srgbClr val="000000"/>
                </a:solidFill>
              </a:rPr>
              <a:t>1.3.1 </a:t>
            </a:r>
            <a:r>
              <a:rPr lang="az-Cyrl-AZ" dirty="0">
                <a:solidFill>
                  <a:srgbClr val="000000"/>
                </a:solidFill>
              </a:rPr>
              <a:t>Основные права</a:t>
            </a:r>
            <a:endParaRPr lang="de-DE" dirty="0">
              <a:solidFill>
                <a:srgbClr val="000000"/>
              </a:solidFill>
            </a:endParaRP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612742" y="1628800"/>
            <a:ext cx="7918516" cy="4608512"/>
          </a:xfrm>
        </p:spPr>
        <p:txBody>
          <a:bodyPr>
            <a:noAutofit/>
          </a:bodyPr>
          <a:lstStyle/>
          <a:p>
            <a:pPr marL="0" indent="0">
              <a:buNone/>
            </a:pPr>
            <a:r>
              <a:rPr lang="az-Cyrl-AZ" sz="1300" dirty="0">
                <a:solidFill>
                  <a:srgbClr val="000000"/>
                </a:solidFill>
              </a:rPr>
              <a:t>Ст. 1 Основного закона</a:t>
            </a:r>
            <a:r>
              <a:rPr lang="de-DE" sz="1300" dirty="0">
                <a:solidFill>
                  <a:srgbClr val="000000"/>
                </a:solidFill>
              </a:rPr>
              <a:t>:</a:t>
            </a:r>
          </a:p>
          <a:p>
            <a:pPr lvl="1"/>
            <a:r>
              <a:rPr lang="ru-RU" sz="1300" dirty="0">
                <a:solidFill>
                  <a:srgbClr val="000000"/>
                </a:solidFill>
              </a:rPr>
              <a:t>(1) Человеческое достоинство неприкосновенно. Уважать и защищать его – обязанность всех органов государственной власти.</a:t>
            </a:r>
          </a:p>
          <a:p>
            <a:pPr lvl="1"/>
            <a:r>
              <a:rPr lang="ru-RU" sz="1300" dirty="0">
                <a:solidFill>
                  <a:srgbClr val="000000"/>
                </a:solidFill>
              </a:rPr>
              <a:t>(2) Поэтому немецкий народ признает неприкосновенные и неотъемлемые права человека как основу любого человеческого сообщества, мира и справедливости во всем мире.</a:t>
            </a:r>
          </a:p>
          <a:p>
            <a:pPr lvl="1"/>
            <a:r>
              <a:rPr lang="ru-RU" sz="1300" dirty="0">
                <a:solidFill>
                  <a:srgbClr val="000000"/>
                </a:solidFill>
              </a:rPr>
              <a:t>(3) Следующие основные права являются обязательными для законодательства, исполнительной власти и судопроизводства как непосредственного правоприменения</a:t>
            </a:r>
            <a:r>
              <a:rPr lang="de-DE" sz="1300" dirty="0">
                <a:solidFill>
                  <a:srgbClr val="000000"/>
                </a:solidFill>
              </a:rPr>
              <a:t>.</a:t>
            </a:r>
          </a:p>
          <a:p>
            <a:pPr marL="0" indent="0">
              <a:buNone/>
            </a:pPr>
            <a:r>
              <a:rPr lang="ru-RU" sz="1300" dirty="0">
                <a:solidFill>
                  <a:srgbClr val="000000"/>
                </a:solidFill>
              </a:rPr>
              <a:t>Ст. 6 п. 2 Основного закона</a:t>
            </a:r>
            <a:r>
              <a:rPr lang="de-DE" sz="1300" dirty="0">
                <a:solidFill>
                  <a:srgbClr val="000000"/>
                </a:solidFill>
              </a:rPr>
              <a:t>: </a:t>
            </a:r>
          </a:p>
          <a:p>
            <a:pPr marL="441325" lvl="1" indent="-171450"/>
            <a:r>
              <a:rPr lang="ru-RU" sz="1300" dirty="0">
                <a:solidFill>
                  <a:srgbClr val="000000"/>
                </a:solidFill>
              </a:rPr>
              <a:t>«Забота о детях и их воспитание - это естественное право родителей и их главная обязанность. Государственное сообщество обязано следить за его реализацией</a:t>
            </a:r>
            <a:r>
              <a:rPr lang="de-DE" sz="1300" dirty="0">
                <a:solidFill>
                  <a:srgbClr val="000000"/>
                </a:solidFill>
              </a:rPr>
              <a:t>.</a:t>
            </a:r>
            <a:r>
              <a:rPr lang="ru-RU" sz="1300" dirty="0">
                <a:solidFill>
                  <a:srgbClr val="000000"/>
                </a:solidFill>
              </a:rPr>
              <a:t>»</a:t>
            </a:r>
            <a:endParaRPr lang="de-DE" sz="1300" dirty="0">
              <a:solidFill>
                <a:srgbClr val="000000"/>
              </a:solidFill>
            </a:endParaRPr>
          </a:p>
          <a:p>
            <a:pPr marL="0" indent="0">
              <a:buNone/>
            </a:pPr>
            <a:r>
              <a:rPr lang="ru-RU" sz="1300" dirty="0">
                <a:solidFill>
                  <a:srgbClr val="000000"/>
                </a:solidFill>
              </a:rPr>
              <a:t>Ст. 19 п. 4 Основного закона</a:t>
            </a:r>
            <a:r>
              <a:rPr lang="de-DE" sz="1300" dirty="0">
                <a:solidFill>
                  <a:srgbClr val="000000"/>
                </a:solidFill>
              </a:rPr>
              <a:t>: </a:t>
            </a:r>
          </a:p>
          <a:p>
            <a:pPr lvl="1"/>
            <a:r>
              <a:rPr lang="ru-RU" sz="1300" dirty="0">
                <a:solidFill>
                  <a:srgbClr val="000000"/>
                </a:solidFill>
              </a:rPr>
              <a:t>«Если права человека нарушаются государственными органами, он может обратиться в суд. Если нет оснований для иной юрисдикции, должны быть предприняты обычные юридические действия</a:t>
            </a:r>
            <a:r>
              <a:rPr lang="de-DE" sz="1300" dirty="0">
                <a:solidFill>
                  <a:srgbClr val="000000"/>
                </a:solidFill>
              </a:rPr>
              <a:t>.</a:t>
            </a:r>
            <a:r>
              <a:rPr lang="ru-RU" sz="1300" dirty="0">
                <a:solidFill>
                  <a:srgbClr val="000000"/>
                </a:solidFill>
              </a:rPr>
              <a:t>.</a:t>
            </a:r>
            <a:r>
              <a:rPr lang="de-DE" sz="1300" dirty="0">
                <a:solidFill>
                  <a:srgbClr val="000000"/>
                </a:solidFill>
              </a:rPr>
              <a:t>.</a:t>
            </a:r>
            <a:r>
              <a:rPr lang="ru-RU" sz="1300" dirty="0">
                <a:solidFill>
                  <a:srgbClr val="000000"/>
                </a:solidFill>
              </a:rPr>
              <a:t>»</a:t>
            </a:r>
            <a:endParaRPr lang="de-DE" sz="1300" i="1" dirty="0">
              <a:solidFill>
                <a:srgbClr val="000000"/>
              </a:solidFill>
            </a:endParaRPr>
          </a:p>
          <a:p>
            <a:pPr marL="0" lvl="1" indent="0">
              <a:buNone/>
            </a:pPr>
            <a:r>
              <a:rPr lang="ru-RU" sz="1300" b="1" dirty="0">
                <a:solidFill>
                  <a:srgbClr val="000000"/>
                </a:solidFill>
              </a:rPr>
              <a:t>Дети и молодежь также являются носителями основных прав.</a:t>
            </a:r>
            <a:endParaRPr lang="de-DE" sz="1300" dirty="0">
              <a:solidFill>
                <a:srgbClr val="000000"/>
              </a:solidFill>
            </a:endParaRPr>
          </a:p>
        </p:txBody>
      </p:sp>
      <p:sp>
        <p:nvSpPr>
          <p:cNvPr id="11"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t>
            </a:r>
            <a:r>
              <a:rPr lang="az-Cyrl-AZ" dirty="0"/>
              <a:t>Общие рамочные условия </a:t>
            </a:r>
            <a:r>
              <a:rPr lang="de-DE" dirty="0"/>
              <a:t>– </a:t>
            </a:r>
            <a:r>
              <a:rPr lang="az-Cyrl-AZ" dirty="0"/>
              <a:t>Закон</a:t>
            </a:r>
            <a:endParaRPr lang="de-DE" dirty="0"/>
          </a:p>
        </p:txBody>
      </p:sp>
    </p:spTree>
    <p:extLst>
      <p:ext uri="{BB962C8B-B14F-4D97-AF65-F5344CB8AC3E}">
        <p14:creationId xmlns:p14="http://schemas.microsoft.com/office/powerpoint/2010/main" val="516538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solidFill>
                  <a:srgbClr val="000000"/>
                </a:solidFill>
              </a:rPr>
              <a:t>1.3.2 </a:t>
            </a:r>
            <a:r>
              <a:rPr lang="az-Cyrl-AZ" dirty="0">
                <a:solidFill>
                  <a:srgbClr val="000000"/>
                </a:solidFill>
              </a:rPr>
              <a:t>Права родителей и детей </a:t>
            </a:r>
            <a:endParaRPr lang="de-DE" dirty="0">
              <a:solidFill>
                <a:srgbClr val="000000"/>
              </a:solidFill>
            </a:endParaRP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fontScale="92500" lnSpcReduction="10000"/>
          </a:bodyPr>
          <a:lstStyle/>
          <a:p>
            <a:pPr marL="0" indent="0">
              <a:lnSpc>
                <a:spcPct val="130000"/>
              </a:lnSpc>
              <a:spcBef>
                <a:spcPts val="0"/>
              </a:spcBef>
              <a:spcAft>
                <a:spcPts val="600"/>
              </a:spcAft>
              <a:buNone/>
            </a:pPr>
            <a:r>
              <a:rPr lang="ru-RU" sz="1800" dirty="0">
                <a:solidFill>
                  <a:srgbClr val="000000"/>
                </a:solidFill>
              </a:rPr>
              <a:t>Статья 6 Основного закона регулирует отношения между детьми, родителями и государством</a:t>
            </a:r>
            <a:r>
              <a:rPr lang="de-DE" sz="1800" dirty="0">
                <a:solidFill>
                  <a:srgbClr val="000000"/>
                </a:solidFill>
              </a:rPr>
              <a:t>.</a:t>
            </a:r>
          </a:p>
          <a:p>
            <a:pPr marL="533400" indent="-317500">
              <a:lnSpc>
                <a:spcPct val="130000"/>
              </a:lnSpc>
              <a:spcBef>
                <a:spcPts val="0"/>
              </a:spcBef>
              <a:spcAft>
                <a:spcPts val="600"/>
              </a:spcAft>
            </a:pPr>
            <a:r>
              <a:rPr lang="ru-RU" sz="1400" b="0" dirty="0">
                <a:solidFill>
                  <a:srgbClr val="000000"/>
                </a:solidFill>
              </a:rPr>
              <a:t>Принцип субсидиарности служит центральной ориентацией для определения отношений.</a:t>
            </a:r>
          </a:p>
          <a:p>
            <a:pPr marL="533400" indent="-317500">
              <a:lnSpc>
                <a:spcPct val="130000"/>
              </a:lnSpc>
              <a:spcBef>
                <a:spcPts val="0"/>
              </a:spcBef>
              <a:spcAft>
                <a:spcPts val="600"/>
              </a:spcAft>
            </a:pPr>
            <a:r>
              <a:rPr lang="ru-RU" sz="1400" b="0" dirty="0">
                <a:solidFill>
                  <a:srgbClr val="000000"/>
                </a:solidFill>
              </a:rPr>
              <a:t>Права детей еще не включены непосредственно в Основной закон, но конституционно ясно, что дети являются носителями основных прав. (Актуальное состояние: Усилия по включению прав детей в Основной закон)</a:t>
            </a:r>
          </a:p>
          <a:p>
            <a:pPr marL="0" indent="0">
              <a:lnSpc>
                <a:spcPct val="130000"/>
              </a:lnSpc>
              <a:spcBef>
                <a:spcPts val="0"/>
              </a:spcBef>
              <a:spcAft>
                <a:spcPts val="600"/>
              </a:spcAft>
              <a:buNone/>
            </a:pPr>
            <a:r>
              <a:rPr lang="ru-RU" sz="1800" dirty="0">
                <a:solidFill>
                  <a:srgbClr val="000000"/>
                </a:solidFill>
              </a:rPr>
              <a:t>Конвенция ООН о правах ребенка </a:t>
            </a:r>
            <a:r>
              <a:rPr lang="ru-RU" sz="1800" b="0" dirty="0">
                <a:solidFill>
                  <a:srgbClr val="000000"/>
                </a:solidFill>
              </a:rPr>
              <a:t>(ратифицирована в Германии 05.04.1992) </a:t>
            </a:r>
            <a:r>
              <a:rPr lang="ru-RU" sz="1800" dirty="0">
                <a:solidFill>
                  <a:srgbClr val="000000"/>
                </a:solidFill>
              </a:rPr>
              <a:t>дифференцирует права детей на</a:t>
            </a:r>
            <a:endParaRPr lang="de-DE" sz="1800" dirty="0">
              <a:solidFill>
                <a:srgbClr val="000000"/>
              </a:solidFill>
            </a:endParaRPr>
          </a:p>
          <a:p>
            <a:pPr marL="627063" indent="-360363">
              <a:lnSpc>
                <a:spcPct val="130000"/>
              </a:lnSpc>
              <a:spcBef>
                <a:spcPts val="0"/>
              </a:spcBef>
            </a:pPr>
            <a:r>
              <a:rPr lang="ru-RU" sz="1400" b="0" dirty="0">
                <a:solidFill>
                  <a:srgbClr val="000000"/>
                </a:solidFill>
              </a:rPr>
              <a:t>Права на обеспечение и поддержку ("provision"),</a:t>
            </a:r>
          </a:p>
          <a:p>
            <a:pPr marL="627063" indent="-360363">
              <a:lnSpc>
                <a:spcPct val="130000"/>
              </a:lnSpc>
              <a:spcBef>
                <a:spcPts val="0"/>
              </a:spcBef>
            </a:pPr>
            <a:r>
              <a:rPr lang="ru-RU" sz="1400" b="0" dirty="0">
                <a:solidFill>
                  <a:srgbClr val="000000"/>
                </a:solidFill>
              </a:rPr>
              <a:t>Права на защиту ("protection"),</a:t>
            </a:r>
          </a:p>
          <a:p>
            <a:pPr marL="627063" indent="-360363">
              <a:lnSpc>
                <a:spcPct val="130000"/>
              </a:lnSpc>
              <a:spcBef>
                <a:spcPts val="0"/>
              </a:spcBef>
            </a:pPr>
            <a:r>
              <a:rPr lang="ru-RU" sz="1400" b="0" dirty="0">
                <a:solidFill>
                  <a:srgbClr val="000000"/>
                </a:solidFill>
              </a:rPr>
              <a:t>Права участия ("participation")</a:t>
            </a:r>
            <a:r>
              <a:rPr lang="de-DE" sz="1400" b="0" dirty="0">
                <a:solidFill>
                  <a:srgbClr val="000000"/>
                </a:solidFill>
              </a:rPr>
              <a:t>.</a:t>
            </a:r>
          </a:p>
          <a:p>
            <a:pPr marL="627063" indent="-360363">
              <a:lnSpc>
                <a:spcPct val="130000"/>
              </a:lnSpc>
              <a:spcBef>
                <a:spcPts val="0"/>
              </a:spcBef>
            </a:pPr>
            <a:endParaRPr lang="de-DE" sz="1100" dirty="0">
              <a:solidFill>
                <a:srgbClr val="000000"/>
              </a:solidFill>
            </a:endParaRPr>
          </a:p>
          <a:p>
            <a:pPr marL="0" indent="0">
              <a:lnSpc>
                <a:spcPct val="130000"/>
              </a:lnSpc>
              <a:spcBef>
                <a:spcPts val="0"/>
              </a:spcBef>
              <a:spcAft>
                <a:spcPts val="600"/>
              </a:spcAft>
              <a:buNone/>
            </a:pPr>
            <a:r>
              <a:rPr lang="ru-RU" sz="1600" dirty="0">
                <a:solidFill>
                  <a:srgbClr val="000000"/>
                </a:solidFill>
              </a:rPr>
              <a:t>Другие установленные законом права детей, молодежи и родителей на участие в общественной жизни указаны в Книге VIII Социального кодекса.</a:t>
            </a:r>
            <a:endParaRPr lang="de-DE" sz="1600" dirty="0">
              <a:solidFill>
                <a:srgbClr val="000000"/>
              </a:solidFill>
            </a:endParaRPr>
          </a:p>
          <a:p>
            <a:endParaRPr lang="de-DE" sz="1100" dirty="0"/>
          </a:p>
        </p:txBody>
      </p:sp>
      <p:sp>
        <p:nvSpPr>
          <p:cNvPr id="11"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t>
            </a:r>
            <a:r>
              <a:rPr lang="az-Cyrl-AZ" dirty="0"/>
              <a:t>Общие рамочные условия </a:t>
            </a:r>
            <a:r>
              <a:rPr lang="de-DE" dirty="0"/>
              <a:t>– </a:t>
            </a:r>
            <a:r>
              <a:rPr lang="az-Cyrl-AZ" dirty="0"/>
              <a:t>Закон</a:t>
            </a:r>
            <a:endParaRPr lang="de-DE" dirty="0"/>
          </a:p>
        </p:txBody>
      </p:sp>
    </p:spTree>
    <p:extLst>
      <p:ext uri="{BB962C8B-B14F-4D97-AF65-F5344CB8AC3E}">
        <p14:creationId xmlns:p14="http://schemas.microsoft.com/office/powerpoint/2010/main" val="913963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solidFill>
                  <a:srgbClr val="000000"/>
                </a:solidFill>
              </a:rPr>
              <a:t>1.3.3 </a:t>
            </a:r>
            <a:r>
              <a:rPr lang="az-Cyrl-AZ" dirty="0">
                <a:solidFill>
                  <a:srgbClr val="000000"/>
                </a:solidFill>
              </a:rPr>
              <a:t>Социальные кодексы</a:t>
            </a:r>
            <a:endParaRPr lang="de-DE" dirty="0">
              <a:solidFill>
                <a:srgbClr val="000000"/>
              </a:solidFill>
            </a:endParaRP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612742" y="1742466"/>
            <a:ext cx="7918516" cy="4566854"/>
          </a:xfrm>
        </p:spPr>
        <p:txBody>
          <a:bodyPr>
            <a:normAutofit fontScale="62500" lnSpcReduction="20000"/>
          </a:bodyPr>
          <a:lstStyle/>
          <a:p>
            <a:pPr marL="0" indent="0">
              <a:buNone/>
            </a:pPr>
            <a:r>
              <a:rPr lang="ru-RU" sz="2600" b="0" dirty="0">
                <a:solidFill>
                  <a:srgbClr val="000000"/>
                </a:solidFill>
              </a:rPr>
              <a:t>Конституционный принцип социального государства конкретизируется в </a:t>
            </a:r>
            <a:r>
              <a:rPr lang="ru-RU" sz="2600" dirty="0">
                <a:solidFill>
                  <a:srgbClr val="000000"/>
                </a:solidFill>
              </a:rPr>
              <a:t>Социальных кодексах</a:t>
            </a:r>
            <a:r>
              <a:rPr lang="ru-RU" sz="2600" b="0" dirty="0">
                <a:solidFill>
                  <a:srgbClr val="000000"/>
                </a:solidFill>
              </a:rPr>
              <a:t>. Социальный кодекс I (Общая часть) и Социальный кодекс X (Процедура социального управления и защита данных) применяются ко всем Особым социальным кодексам</a:t>
            </a:r>
            <a:r>
              <a:rPr lang="de-DE" sz="2200" b="0" dirty="0">
                <a:solidFill>
                  <a:srgbClr val="000000"/>
                </a:solidFill>
              </a:rPr>
              <a:t>.</a:t>
            </a:r>
          </a:p>
          <a:p>
            <a:pPr marL="0" indent="0">
              <a:buNone/>
            </a:pPr>
            <a:r>
              <a:rPr lang="ru-RU" b="0" dirty="0">
                <a:solidFill>
                  <a:srgbClr val="000000"/>
                </a:solidFill>
                <a:effectLst/>
                <a:ea typeface="Calibri" panose="020F0502020204030204" pitchFamily="34" charset="0"/>
                <a:cs typeface="Times New Roman" panose="02020603050405020304" pitchFamily="18" charset="0"/>
              </a:rPr>
              <a:t>Особые социальные кодексы - это, например</a:t>
            </a:r>
            <a:r>
              <a:rPr lang="de-DE" b="0" dirty="0">
                <a:solidFill>
                  <a:srgbClr val="000000"/>
                </a:solidFill>
                <a:effectLst/>
                <a:ea typeface="Calibri" panose="020F0502020204030204" pitchFamily="34" charset="0"/>
                <a:cs typeface="Times New Roman" panose="02020603050405020304" pitchFamily="18" charset="0"/>
              </a:rPr>
              <a:t>:</a:t>
            </a:r>
          </a:p>
          <a:p>
            <a:pPr marL="449580">
              <a:lnSpc>
                <a:spcPct val="107000"/>
              </a:lnSpc>
              <a:spcAft>
                <a:spcPts val="800"/>
              </a:spcAft>
            </a:pPr>
            <a:r>
              <a:rPr lang="ru-RU" sz="1900" b="0" dirty="0">
                <a:solidFill>
                  <a:srgbClr val="000000"/>
                </a:solidFill>
                <a:effectLst/>
                <a:ea typeface="Calibri" panose="020F0502020204030204" pitchFamily="34" charset="0"/>
                <a:cs typeface="Times New Roman" panose="02020603050405020304" pitchFamily="18" charset="0"/>
              </a:rPr>
              <a:t>Социальный кодекс II - Базовые гарантии работы (ответственный: Центр занятости),</a:t>
            </a:r>
          </a:p>
          <a:p>
            <a:pPr marL="449580">
              <a:lnSpc>
                <a:spcPct val="107000"/>
              </a:lnSpc>
              <a:spcAft>
                <a:spcPts val="800"/>
              </a:spcAft>
            </a:pPr>
            <a:r>
              <a:rPr lang="ru-RU" sz="1900" b="0" dirty="0">
                <a:solidFill>
                  <a:srgbClr val="000000"/>
                </a:solidFill>
                <a:effectLst/>
                <a:ea typeface="Calibri" panose="020F0502020204030204" pitchFamily="34" charset="0"/>
                <a:cs typeface="Times New Roman" panose="02020603050405020304" pitchFamily="18" charset="0"/>
              </a:rPr>
              <a:t>Социальный кодекс III - Содействие занятости (ответственный: Федеральное агентство по труду),</a:t>
            </a:r>
          </a:p>
          <a:p>
            <a:pPr marL="449580">
              <a:lnSpc>
                <a:spcPct val="107000"/>
              </a:lnSpc>
              <a:spcAft>
                <a:spcPts val="800"/>
              </a:spcAft>
            </a:pPr>
            <a:r>
              <a:rPr lang="ru-RU" sz="1900" b="0" dirty="0">
                <a:solidFill>
                  <a:srgbClr val="000000"/>
                </a:solidFill>
                <a:effectLst/>
                <a:ea typeface="Calibri" panose="020F0502020204030204" pitchFamily="34" charset="0"/>
                <a:cs typeface="Times New Roman" panose="02020603050405020304" pitchFamily="18" charset="0"/>
              </a:rPr>
              <a:t>Социальный кодекс V - Обязательное медицинское страхование (ответственные: фонды обязательного медицинского страхования),</a:t>
            </a:r>
          </a:p>
          <a:p>
            <a:pPr marL="449580">
              <a:lnSpc>
                <a:spcPct val="107000"/>
              </a:lnSpc>
              <a:spcAft>
                <a:spcPts val="800"/>
              </a:spcAft>
            </a:pPr>
            <a:r>
              <a:rPr lang="ru-RU" sz="1900" dirty="0">
                <a:solidFill>
                  <a:srgbClr val="000000"/>
                </a:solidFill>
                <a:effectLst/>
                <a:ea typeface="Calibri" panose="020F0502020204030204" pitchFamily="34" charset="0"/>
                <a:cs typeface="Times New Roman" panose="02020603050405020304" pitchFamily="18" charset="0"/>
              </a:rPr>
              <a:t>Социальный кодекс VIII - Помощь детям и </a:t>
            </a:r>
            <a:r>
              <a:rPr lang="ru-RU" sz="1900" dirty="0">
                <a:solidFill>
                  <a:srgbClr val="000000"/>
                </a:solidFill>
                <a:ea typeface="Calibri" panose="020F0502020204030204" pitchFamily="34" charset="0"/>
                <a:cs typeface="Times New Roman" panose="02020603050405020304" pitchFamily="18" charset="0"/>
              </a:rPr>
              <a:t>молодежи</a:t>
            </a:r>
            <a:r>
              <a:rPr lang="ru-RU" sz="1900" dirty="0">
                <a:solidFill>
                  <a:srgbClr val="000000"/>
                </a:solidFill>
                <a:effectLst/>
                <a:ea typeface="Calibri" panose="020F0502020204030204" pitchFamily="34" charset="0"/>
                <a:cs typeface="Times New Roman" panose="02020603050405020304" pitchFamily="18" charset="0"/>
              </a:rPr>
              <a:t> (ответственный: Ведомство по делам молодежи),</a:t>
            </a:r>
          </a:p>
          <a:p>
            <a:pPr marL="449580">
              <a:lnSpc>
                <a:spcPct val="107000"/>
              </a:lnSpc>
              <a:spcAft>
                <a:spcPts val="800"/>
              </a:spcAft>
            </a:pPr>
            <a:r>
              <a:rPr lang="ru-RU" sz="1900" b="0" dirty="0">
                <a:solidFill>
                  <a:srgbClr val="000000"/>
                </a:solidFill>
                <a:effectLst/>
                <a:ea typeface="Calibri" panose="020F0502020204030204" pitchFamily="34" charset="0"/>
                <a:cs typeface="Times New Roman" panose="02020603050405020304" pitchFamily="18" charset="0"/>
              </a:rPr>
              <a:t>Социального кодекса IX - Реабилитация и социальная интеграция людей с ограниченными возможностями (ответственные: учреждения по содействию социальной интеграции),</a:t>
            </a:r>
          </a:p>
          <a:p>
            <a:pPr marL="449580">
              <a:lnSpc>
                <a:spcPct val="107000"/>
              </a:lnSpc>
              <a:spcAft>
                <a:spcPts val="800"/>
              </a:spcAft>
            </a:pPr>
            <a:r>
              <a:rPr lang="ru-RU" sz="1900" b="0" dirty="0">
                <a:solidFill>
                  <a:srgbClr val="000000"/>
                </a:solidFill>
                <a:effectLst/>
                <a:ea typeface="Calibri" panose="020F0502020204030204" pitchFamily="34" charset="0"/>
                <a:cs typeface="Times New Roman" panose="02020603050405020304" pitchFamily="18" charset="0"/>
              </a:rPr>
              <a:t>Социальный кодекс XII - социальная помощь (ответственные: управления социального обеспечения)</a:t>
            </a:r>
            <a:r>
              <a:rPr lang="de-DE" sz="1900" b="0" dirty="0">
                <a:solidFill>
                  <a:srgbClr val="000000"/>
                </a:solidFill>
                <a:effectLst/>
                <a:ea typeface="Calibri" panose="020F0502020204030204" pitchFamily="34" charset="0"/>
                <a:cs typeface="Times New Roman" panose="02020603050405020304" pitchFamily="18" charset="0"/>
              </a:rPr>
              <a:t>.</a:t>
            </a:r>
          </a:p>
        </p:txBody>
      </p:sp>
      <p:sp>
        <p:nvSpPr>
          <p:cNvPr id="11"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t>
            </a:r>
            <a:r>
              <a:rPr lang="az-Cyrl-AZ" dirty="0"/>
              <a:t>Общие рамочные условия </a:t>
            </a:r>
            <a:r>
              <a:rPr lang="de-DE" dirty="0"/>
              <a:t>– </a:t>
            </a:r>
            <a:r>
              <a:rPr lang="az-Cyrl-AZ" dirty="0"/>
              <a:t>Закон</a:t>
            </a:r>
            <a:endParaRPr lang="de-DE" dirty="0"/>
          </a:p>
        </p:txBody>
      </p:sp>
    </p:spTree>
    <p:extLst>
      <p:ext uri="{BB962C8B-B14F-4D97-AF65-F5344CB8AC3E}">
        <p14:creationId xmlns:p14="http://schemas.microsoft.com/office/powerpoint/2010/main" val="4026928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1560102"/>
            <a:ext cx="8458200" cy="428738"/>
          </a:xfrm>
        </p:spPr>
        <p:txBody>
          <a:bodyPr>
            <a:noAutofit/>
          </a:bodyPr>
          <a:lstStyle/>
          <a:p>
            <a:r>
              <a:rPr lang="ru-RU" sz="1400" dirty="0">
                <a:solidFill>
                  <a:srgbClr val="000000"/>
                </a:solidFill>
              </a:rPr>
              <a:t>Структура мер социальной поддержки по отдельным видам в 2019 году в млрд. евро</a:t>
            </a:r>
            <a:endParaRPr lang="de-DE" sz="1400" dirty="0">
              <a:solidFill>
                <a:srgbClr val="000000"/>
              </a:solidFill>
            </a:endParaRPr>
          </a:p>
        </p:txBody>
      </p:sp>
      <p:sp>
        <p:nvSpPr>
          <p:cNvPr id="12"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t>
            </a:r>
            <a:r>
              <a:rPr lang="az-Cyrl-AZ" dirty="0"/>
              <a:t>Общие рамочные условия </a:t>
            </a:r>
            <a:r>
              <a:rPr lang="de-DE" dirty="0"/>
              <a:t>– </a:t>
            </a:r>
            <a:r>
              <a:rPr lang="az-Cyrl-AZ" dirty="0"/>
              <a:t>Закон</a:t>
            </a:r>
            <a:endParaRPr lang="de-DE" dirty="0"/>
          </a:p>
        </p:txBody>
      </p:sp>
      <p:sp>
        <p:nvSpPr>
          <p:cNvPr id="6" name="Titel 1">
            <a:extLst>
              <a:ext uri="{FF2B5EF4-FFF2-40B4-BE49-F238E27FC236}">
                <a16:creationId xmlns:a16="http://schemas.microsoft.com/office/drawing/2014/main" id="{7C6D8D9B-86FD-DF42-AA8A-19CF982DCB11}"/>
              </a:ext>
            </a:extLst>
          </p:cNvPr>
          <p:cNvSpPr txBox="1">
            <a:spLocks/>
          </p:cNvSpPr>
          <p:nvPr/>
        </p:nvSpPr>
        <p:spPr>
          <a:xfrm>
            <a:off x="495300" y="908720"/>
            <a:ext cx="8458200" cy="4287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200" b="1" u="none" kern="1200">
                <a:ln>
                  <a:noFill/>
                </a:ln>
                <a:solidFill>
                  <a:schemeClr val="tx1"/>
                </a:solidFill>
                <a:effectLst/>
                <a:latin typeface="+mj-lt"/>
                <a:ea typeface="+mj-ea"/>
                <a:cs typeface="+mj-cs"/>
              </a:defRPr>
            </a:lvl1pPr>
          </a:lstStyle>
          <a:p>
            <a:r>
              <a:rPr lang="de-DE" dirty="0">
                <a:solidFill>
                  <a:srgbClr val="000000"/>
                </a:solidFill>
              </a:rPr>
              <a:t>1.3.4 </a:t>
            </a:r>
            <a:r>
              <a:rPr lang="az-Cyrl-AZ" dirty="0">
                <a:solidFill>
                  <a:srgbClr val="000000"/>
                </a:solidFill>
              </a:rPr>
              <a:t>Меры социальной поддержки </a:t>
            </a:r>
            <a:endParaRPr lang="de-DE" dirty="0">
              <a:solidFill>
                <a:srgbClr val="000000"/>
              </a:solidFill>
            </a:endParaRPr>
          </a:p>
        </p:txBody>
      </p:sp>
      <p:pic>
        <p:nvPicPr>
          <p:cNvPr id="3" name="Grafik 2" descr="Das Sozialbudget umfasste insgesamt 1040,3 Milliarden Euro (2019), davon (in Milliarden Euro): &#10;- Sozialversicherung: 629,8&#10;- Pensione und Beihilfen: 84,5&#10;- Sozialhilfe: 40,3&#10;- Kinder- und Jugendhilfe: 49,7&#10;- Grundsicherung: 43,3&#10;- Kindergeld/Familienleistungsausgleich: 47,6&#10;- Entgeltfortzahlung: 58,8&#10;- Betriebliche Altersversorgung: 26,8&#10;- Elterngeld: 7,8&#10;- Ausbildung: 2,1&#10;- Weitere Leistungen: 56,7&#10;" title="Struktur der Sozialleistungen nach Leistungsarten 2019 in Mrd. Eur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3" y="1939632"/>
            <a:ext cx="8314944" cy="4297680"/>
          </a:xfrm>
          <a:prstGeom prst="rect">
            <a:avLst/>
          </a:prstGeom>
        </p:spPr>
      </p:pic>
      <p:sp>
        <p:nvSpPr>
          <p:cNvPr id="5" name="Ellipse 4">
            <a:extLst>
              <a:ext uri="{FF2B5EF4-FFF2-40B4-BE49-F238E27FC236}">
                <a16:creationId xmlns:a16="http://schemas.microsoft.com/office/drawing/2014/main" id="{5AA8096D-9345-41D4-9801-ED7E1CAB602C}"/>
              </a:ext>
            </a:extLst>
          </p:cNvPr>
          <p:cNvSpPr/>
          <p:nvPr/>
        </p:nvSpPr>
        <p:spPr>
          <a:xfrm>
            <a:off x="2178852" y="3440399"/>
            <a:ext cx="1368152" cy="1296145"/>
          </a:xfrm>
          <a:prstGeom prst="ellipse">
            <a:avLst/>
          </a:prstGeom>
          <a:solidFill>
            <a:srgbClr val="F9F9F9"/>
          </a:solidFill>
          <a:ln>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feld 3">
            <a:extLst>
              <a:ext uri="{FF2B5EF4-FFF2-40B4-BE49-F238E27FC236}">
                <a16:creationId xmlns:a16="http://schemas.microsoft.com/office/drawing/2014/main" id="{D14BF108-077A-43D2-94B7-0846BD33006A}"/>
              </a:ext>
            </a:extLst>
          </p:cNvPr>
          <p:cNvSpPr txBox="1"/>
          <p:nvPr/>
        </p:nvSpPr>
        <p:spPr>
          <a:xfrm>
            <a:off x="2070840" y="3611417"/>
            <a:ext cx="1584176" cy="954107"/>
          </a:xfrm>
          <a:prstGeom prst="rect">
            <a:avLst/>
          </a:prstGeom>
          <a:noFill/>
        </p:spPr>
        <p:txBody>
          <a:bodyPr wrap="square" rtlCol="0">
            <a:spAutoFit/>
          </a:bodyPr>
          <a:lstStyle/>
          <a:p>
            <a:pPr algn="ctr"/>
            <a:r>
              <a:rPr lang="ru-RU" sz="1400" b="1" dirty="0">
                <a:effectLst/>
                <a:latin typeface="Calibri" panose="020F0502020204030204" pitchFamily="34" charset="0"/>
                <a:ea typeface="Calibri" panose="020F0502020204030204" pitchFamily="34" charset="0"/>
                <a:cs typeface="Arial" panose="020B0604020202020204" pitchFamily="34" charset="0"/>
              </a:rPr>
              <a:t>Общий социальный бюджет 1040,3 млрд. евро</a:t>
            </a:r>
            <a:endParaRPr lang="en-IE"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feld 6">
            <a:extLst>
              <a:ext uri="{FF2B5EF4-FFF2-40B4-BE49-F238E27FC236}">
                <a16:creationId xmlns:a16="http://schemas.microsoft.com/office/drawing/2014/main" id="{7B0F8FBF-1383-4B78-9C0F-95BC4C226B5B}"/>
              </a:ext>
            </a:extLst>
          </p:cNvPr>
          <p:cNvSpPr txBox="1"/>
          <p:nvPr/>
        </p:nvSpPr>
        <p:spPr>
          <a:xfrm>
            <a:off x="5508105" y="2060848"/>
            <a:ext cx="2160240" cy="292388"/>
          </a:xfrm>
          <a:prstGeom prst="rect">
            <a:avLst/>
          </a:prstGeom>
          <a:solidFill>
            <a:srgbClr val="FAFAFA"/>
          </a:solidFill>
        </p:spPr>
        <p:txBody>
          <a:bodyPr wrap="square" rtlCol="0">
            <a:spAutoFit/>
          </a:bodyPr>
          <a:lstStyle/>
          <a:p>
            <a:pPr>
              <a:spcAft>
                <a:spcPts val="800"/>
              </a:spcAft>
            </a:pPr>
            <a:r>
              <a:rPr lang="ru-RU" sz="1300"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Социальное страхование</a:t>
            </a:r>
            <a:endParaRPr lang="en-IE" sz="1300" dirty="0">
              <a:solidFill>
                <a:schemeClr val="accent6">
                  <a:lumMod val="50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9" name="Textfeld 8">
            <a:extLst>
              <a:ext uri="{FF2B5EF4-FFF2-40B4-BE49-F238E27FC236}">
                <a16:creationId xmlns:a16="http://schemas.microsoft.com/office/drawing/2014/main" id="{D5978BC2-1644-4D61-BBA0-5BFC1BD561BD}"/>
              </a:ext>
            </a:extLst>
          </p:cNvPr>
          <p:cNvSpPr txBox="1"/>
          <p:nvPr/>
        </p:nvSpPr>
        <p:spPr>
          <a:xfrm>
            <a:off x="5487172" y="2416532"/>
            <a:ext cx="2160240" cy="292388"/>
          </a:xfrm>
          <a:prstGeom prst="rect">
            <a:avLst/>
          </a:prstGeom>
          <a:solidFill>
            <a:srgbClr val="FAFAFA"/>
          </a:solidFill>
        </p:spPr>
        <p:txBody>
          <a:bodyPr wrap="square" rtlCol="0">
            <a:spAutoFit/>
          </a:bodyPr>
          <a:lstStyle/>
          <a:p>
            <a:pPr>
              <a:spcAft>
                <a:spcPts val="800"/>
              </a:spcAft>
            </a:pPr>
            <a:r>
              <a:rPr lang="ru-RU" sz="1300"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Пенсии и пособия</a:t>
            </a:r>
            <a:endParaRPr lang="en-IE" sz="1300" dirty="0">
              <a:solidFill>
                <a:schemeClr val="accent6">
                  <a:lumMod val="50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D5C6131A-945A-4BF6-B7F8-AF0F4BC04188}"/>
              </a:ext>
            </a:extLst>
          </p:cNvPr>
          <p:cNvSpPr txBox="1"/>
          <p:nvPr/>
        </p:nvSpPr>
        <p:spPr>
          <a:xfrm>
            <a:off x="5508105" y="2756780"/>
            <a:ext cx="2160240" cy="292388"/>
          </a:xfrm>
          <a:prstGeom prst="rect">
            <a:avLst/>
          </a:prstGeom>
          <a:solidFill>
            <a:srgbClr val="FAFAFA"/>
          </a:solidFill>
        </p:spPr>
        <p:txBody>
          <a:bodyPr wrap="square" rtlCol="0">
            <a:spAutoFit/>
          </a:bodyPr>
          <a:lstStyle/>
          <a:p>
            <a:pPr>
              <a:spcAft>
                <a:spcPts val="800"/>
              </a:spcAft>
            </a:pPr>
            <a:r>
              <a:rPr lang="ru-RU" sz="1300"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Социальная помощь</a:t>
            </a:r>
            <a:endParaRPr lang="en-IE" sz="1300" dirty="0">
              <a:solidFill>
                <a:schemeClr val="accent6">
                  <a:lumMod val="50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C25910B2-6542-47BD-AACB-9E6B542F62DA}"/>
              </a:ext>
            </a:extLst>
          </p:cNvPr>
          <p:cNvSpPr txBox="1"/>
          <p:nvPr/>
        </p:nvSpPr>
        <p:spPr>
          <a:xfrm>
            <a:off x="5508104" y="3116762"/>
            <a:ext cx="2520279" cy="292388"/>
          </a:xfrm>
          <a:prstGeom prst="rect">
            <a:avLst/>
          </a:prstGeom>
          <a:solidFill>
            <a:srgbClr val="FAFAFA"/>
          </a:solidFill>
        </p:spPr>
        <p:txBody>
          <a:bodyPr wrap="square" rtlCol="0">
            <a:spAutoFit/>
          </a:bodyPr>
          <a:lstStyle/>
          <a:p>
            <a:pPr>
              <a:spcAft>
                <a:spcPts val="800"/>
              </a:spcAft>
            </a:pPr>
            <a:r>
              <a:rPr lang="ru-RU" sz="1300"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Помощь детям и </a:t>
            </a:r>
            <a:r>
              <a:rPr lang="ru-RU" sz="1300" dirty="0">
                <a:solidFill>
                  <a:schemeClr val="accent6">
                    <a:lumMod val="50000"/>
                  </a:schemeClr>
                </a:solidFill>
                <a:latin typeface="Calibri" panose="020F0502020204030204" pitchFamily="34" charset="0"/>
                <a:ea typeface="Calibri" panose="020F0502020204030204" pitchFamily="34" charset="0"/>
                <a:cs typeface="Arial" panose="020B0604020202020204" pitchFamily="34" charset="0"/>
              </a:rPr>
              <a:t>молодежи</a:t>
            </a:r>
            <a:endParaRPr lang="en-IE" sz="1300" dirty="0">
              <a:solidFill>
                <a:schemeClr val="accent6">
                  <a:lumMod val="50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AE6687AC-7A31-4365-8929-018C575484DC}"/>
              </a:ext>
            </a:extLst>
          </p:cNvPr>
          <p:cNvSpPr txBox="1"/>
          <p:nvPr/>
        </p:nvSpPr>
        <p:spPr>
          <a:xfrm>
            <a:off x="5532272" y="3845154"/>
            <a:ext cx="2496112" cy="492443"/>
          </a:xfrm>
          <a:prstGeom prst="rect">
            <a:avLst/>
          </a:prstGeom>
          <a:solidFill>
            <a:srgbClr val="FAFAFA"/>
          </a:solidFill>
        </p:spPr>
        <p:txBody>
          <a:bodyPr wrap="square" rtlCol="0">
            <a:spAutoFit/>
          </a:bodyPr>
          <a:lstStyle/>
          <a:p>
            <a:pPr>
              <a:spcAft>
                <a:spcPts val="800"/>
              </a:spcAft>
            </a:pPr>
            <a:r>
              <a:rPr lang="ru-RU" sz="1300"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Детские пособия/ возмещение семье затрат на детей</a:t>
            </a:r>
            <a:endParaRPr lang="en-IE" sz="1300" dirty="0">
              <a:solidFill>
                <a:schemeClr val="accent6">
                  <a:lumMod val="50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9058D606-4465-4CDC-BE18-40ED69A7A224}"/>
              </a:ext>
            </a:extLst>
          </p:cNvPr>
          <p:cNvSpPr txBox="1"/>
          <p:nvPr/>
        </p:nvSpPr>
        <p:spPr>
          <a:xfrm>
            <a:off x="5512650" y="4288683"/>
            <a:ext cx="2659750" cy="461665"/>
          </a:xfrm>
          <a:prstGeom prst="rect">
            <a:avLst/>
          </a:prstGeom>
          <a:solidFill>
            <a:srgbClr val="FAFAFA"/>
          </a:solidFill>
        </p:spPr>
        <p:txBody>
          <a:bodyPr wrap="square" rtlCol="0">
            <a:spAutoFit/>
          </a:bodyPr>
          <a:lstStyle/>
          <a:p>
            <a:pPr>
              <a:spcAft>
                <a:spcPts val="800"/>
              </a:spcAft>
            </a:pPr>
            <a:r>
              <a:rPr lang="ru-RU" sz="1200"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Продолжение выплаты заработной платы в период болезни</a:t>
            </a:r>
            <a:endParaRPr lang="en-IE" sz="1200" dirty="0">
              <a:solidFill>
                <a:schemeClr val="accent6">
                  <a:lumMod val="50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A4C4E070-C371-43AE-BB0A-8BCCA2466730}"/>
              </a:ext>
            </a:extLst>
          </p:cNvPr>
          <p:cNvSpPr txBox="1"/>
          <p:nvPr/>
        </p:nvSpPr>
        <p:spPr>
          <a:xfrm>
            <a:off x="5506144" y="4679253"/>
            <a:ext cx="2659749" cy="461665"/>
          </a:xfrm>
          <a:prstGeom prst="rect">
            <a:avLst/>
          </a:prstGeom>
          <a:solidFill>
            <a:srgbClr val="FAFAFA"/>
          </a:solidFill>
        </p:spPr>
        <p:txBody>
          <a:bodyPr wrap="square" rtlCol="0">
            <a:spAutoFit/>
          </a:bodyPr>
          <a:lstStyle/>
          <a:p>
            <a:pPr>
              <a:spcAft>
                <a:spcPts val="800"/>
              </a:spcAft>
            </a:pPr>
            <a:r>
              <a:rPr lang="ru-RU" sz="1200"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Корпоративное обеспечение по старости</a:t>
            </a:r>
            <a:endParaRPr lang="en-IE" sz="1200" dirty="0">
              <a:solidFill>
                <a:schemeClr val="accent6">
                  <a:lumMod val="50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610004EB-56F0-4652-A657-304AABA07651}"/>
              </a:ext>
            </a:extLst>
          </p:cNvPr>
          <p:cNvSpPr txBox="1"/>
          <p:nvPr/>
        </p:nvSpPr>
        <p:spPr>
          <a:xfrm>
            <a:off x="5506145" y="5069823"/>
            <a:ext cx="2160240" cy="292388"/>
          </a:xfrm>
          <a:prstGeom prst="rect">
            <a:avLst/>
          </a:prstGeom>
          <a:solidFill>
            <a:srgbClr val="FAFAFA"/>
          </a:solidFill>
        </p:spPr>
        <p:txBody>
          <a:bodyPr wrap="square" rtlCol="0">
            <a:spAutoFit/>
          </a:bodyPr>
          <a:lstStyle/>
          <a:p>
            <a:pPr>
              <a:spcAft>
                <a:spcPts val="800"/>
              </a:spcAft>
            </a:pPr>
            <a:r>
              <a:rPr lang="ru-RU" sz="1300"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Родительские пособия</a:t>
            </a:r>
            <a:endParaRPr lang="en-IE" sz="1300" dirty="0">
              <a:solidFill>
                <a:schemeClr val="accent6">
                  <a:lumMod val="50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264A34DD-C802-4F5D-9FEE-00E2F2DE0BFA}"/>
              </a:ext>
            </a:extLst>
          </p:cNvPr>
          <p:cNvSpPr txBox="1"/>
          <p:nvPr/>
        </p:nvSpPr>
        <p:spPr>
          <a:xfrm>
            <a:off x="5506145" y="5444444"/>
            <a:ext cx="2160240" cy="292388"/>
          </a:xfrm>
          <a:prstGeom prst="rect">
            <a:avLst/>
          </a:prstGeom>
          <a:solidFill>
            <a:srgbClr val="FAFAFA"/>
          </a:solidFill>
        </p:spPr>
        <p:txBody>
          <a:bodyPr wrap="square" rtlCol="0">
            <a:spAutoFit/>
          </a:bodyPr>
          <a:lstStyle/>
          <a:p>
            <a:pPr>
              <a:spcAft>
                <a:spcPts val="800"/>
              </a:spcAft>
            </a:pPr>
            <a:r>
              <a:rPr lang="ru-RU" sz="1300"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Образование</a:t>
            </a:r>
            <a:endParaRPr lang="en-IE" sz="1300" dirty="0">
              <a:solidFill>
                <a:schemeClr val="accent6">
                  <a:lumMod val="50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19" name="Textfeld 18">
            <a:extLst>
              <a:ext uri="{FF2B5EF4-FFF2-40B4-BE49-F238E27FC236}">
                <a16:creationId xmlns:a16="http://schemas.microsoft.com/office/drawing/2014/main" id="{D0F8F880-AF5B-4888-9094-37FBEBD09959}"/>
              </a:ext>
            </a:extLst>
          </p:cNvPr>
          <p:cNvSpPr txBox="1"/>
          <p:nvPr/>
        </p:nvSpPr>
        <p:spPr>
          <a:xfrm>
            <a:off x="5496903" y="5803086"/>
            <a:ext cx="2160240" cy="292388"/>
          </a:xfrm>
          <a:prstGeom prst="rect">
            <a:avLst/>
          </a:prstGeom>
          <a:solidFill>
            <a:srgbClr val="FAFAFA"/>
          </a:solidFill>
        </p:spPr>
        <p:txBody>
          <a:bodyPr wrap="square" rtlCol="0">
            <a:spAutoFit/>
          </a:bodyPr>
          <a:lstStyle/>
          <a:p>
            <a:pPr>
              <a:spcAft>
                <a:spcPts val="800"/>
              </a:spcAft>
            </a:pPr>
            <a:r>
              <a:rPr lang="ru-RU" sz="1300"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Прочие выплаты</a:t>
            </a:r>
            <a:endParaRPr lang="en-IE" sz="1300" dirty="0">
              <a:solidFill>
                <a:schemeClr val="accent6">
                  <a:lumMod val="50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8" name="Rechteck 7">
            <a:extLst>
              <a:ext uri="{FF2B5EF4-FFF2-40B4-BE49-F238E27FC236}">
                <a16:creationId xmlns:a16="http://schemas.microsoft.com/office/drawing/2014/main" id="{4DC1B7DD-263B-47AC-8679-0F3678C1D476}"/>
              </a:ext>
            </a:extLst>
          </p:cNvPr>
          <p:cNvSpPr/>
          <p:nvPr/>
        </p:nvSpPr>
        <p:spPr>
          <a:xfrm>
            <a:off x="5532272" y="3521136"/>
            <a:ext cx="250280" cy="268506"/>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feld 12">
            <a:extLst>
              <a:ext uri="{FF2B5EF4-FFF2-40B4-BE49-F238E27FC236}">
                <a16:creationId xmlns:a16="http://schemas.microsoft.com/office/drawing/2014/main" id="{B416AA2A-93EC-46D5-9E23-5D3576640B05}"/>
              </a:ext>
            </a:extLst>
          </p:cNvPr>
          <p:cNvSpPr txBox="1"/>
          <p:nvPr/>
        </p:nvSpPr>
        <p:spPr>
          <a:xfrm>
            <a:off x="5596998" y="3580908"/>
            <a:ext cx="2663777" cy="200055"/>
          </a:xfrm>
          <a:prstGeom prst="rect">
            <a:avLst/>
          </a:prstGeom>
          <a:solidFill>
            <a:srgbClr val="FAFAFA"/>
          </a:solidFill>
        </p:spPr>
        <p:txBody>
          <a:bodyPr wrap="square" lIns="0" tIns="0" rIns="0" bIns="0" rtlCol="0">
            <a:spAutoFit/>
          </a:bodyPr>
          <a:lstStyle/>
          <a:p>
            <a:pPr>
              <a:spcAft>
                <a:spcPts val="800"/>
              </a:spcAft>
            </a:pPr>
            <a:r>
              <a:rPr lang="ru-RU" sz="1300"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Базовое материальное обеспечение</a:t>
            </a:r>
            <a:endParaRPr lang="en-IE" sz="1300" dirty="0">
              <a:solidFill>
                <a:schemeClr val="accent6">
                  <a:lumMod val="50000"/>
                </a:schemeClr>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91209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0" y="764704"/>
            <a:ext cx="8801100" cy="576383"/>
          </a:xfrm>
        </p:spPr>
        <p:txBody>
          <a:bodyPr>
            <a:noAutofit/>
          </a:bodyPr>
          <a:lstStyle/>
          <a:p>
            <a:r>
              <a:rPr lang="de-DE" dirty="0">
                <a:solidFill>
                  <a:srgbClr val="000000"/>
                </a:solidFill>
              </a:rPr>
              <a:t>1.3.5 </a:t>
            </a:r>
            <a:r>
              <a:rPr lang="ru-RU" dirty="0">
                <a:solidFill>
                  <a:srgbClr val="000000"/>
                </a:solidFill>
              </a:rPr>
              <a:t>Основные принципы административных процедур в социальной сфере</a:t>
            </a:r>
            <a:endParaRPr lang="de-DE" dirty="0">
              <a:solidFill>
                <a:srgbClr val="000000"/>
              </a:solidFill>
            </a:endParaRP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431800" y="1347220"/>
            <a:ext cx="8369300" cy="4351338"/>
          </a:xfrm>
        </p:spPr>
        <p:txBody>
          <a:bodyPr>
            <a:normAutofit/>
          </a:bodyPr>
          <a:lstStyle/>
          <a:p>
            <a:pPr marL="0" indent="0">
              <a:buNone/>
            </a:pPr>
            <a:endParaRPr lang="de-DE" sz="300" b="0" dirty="0"/>
          </a:p>
          <a:p>
            <a:pPr marL="0" indent="0">
              <a:buNone/>
            </a:pPr>
            <a:r>
              <a:rPr lang="ru-RU" sz="1600" dirty="0">
                <a:solidFill>
                  <a:srgbClr val="000000"/>
                </a:solidFill>
              </a:rPr>
              <a:t>Социально-административное процессуальное право </a:t>
            </a:r>
            <a:r>
              <a:rPr lang="ru-RU" sz="1600" b="0" dirty="0">
                <a:solidFill>
                  <a:srgbClr val="000000"/>
                </a:solidFill>
              </a:rPr>
              <a:t>в первую очередь служит реализации социальных мер поддержки и призвано укрепить способность адресатов легче ориентироваться в сложной системе различных социальных кодексов, подавать и (более оперативно) получать социальную поддержку</a:t>
            </a:r>
            <a:r>
              <a:rPr lang="de-DE" sz="1600" b="0" dirty="0">
                <a:solidFill>
                  <a:srgbClr val="000000"/>
                </a:solidFill>
              </a:rPr>
              <a:t>.</a:t>
            </a:r>
          </a:p>
        </p:txBody>
      </p:sp>
      <p:graphicFrame>
        <p:nvGraphicFramePr>
          <p:cNvPr id="10" name="Tabelle 12">
            <a:extLst>
              <a:ext uri="{FF2B5EF4-FFF2-40B4-BE49-F238E27FC236}">
                <a16:creationId xmlns:a16="http://schemas.microsoft.com/office/drawing/2014/main" id="{187691AF-3495-8D49-A248-24820A474EFE}"/>
              </a:ext>
            </a:extLst>
          </p:cNvPr>
          <p:cNvGraphicFramePr>
            <a:graphicFrameLocks noGrp="1"/>
          </p:cNvGraphicFramePr>
          <p:nvPr>
            <p:extLst>
              <p:ext uri="{D42A27DB-BD31-4B8C-83A1-F6EECF244321}">
                <p14:modId xmlns:p14="http://schemas.microsoft.com/office/powerpoint/2010/main" val="1931726812"/>
              </p:ext>
            </p:extLst>
          </p:nvPr>
        </p:nvGraphicFramePr>
        <p:xfrm>
          <a:off x="520700" y="3165440"/>
          <a:ext cx="8280400" cy="2783840"/>
        </p:xfrm>
        <a:graphic>
          <a:graphicData uri="http://schemas.openxmlformats.org/drawingml/2006/table">
            <a:tbl>
              <a:tblPr firstRow="1" bandRow="1">
                <a:tableStyleId>{00A15C55-8517-42AA-B614-E9B94910E393}</a:tableStyleId>
              </a:tblPr>
              <a:tblGrid>
                <a:gridCol w="1897994">
                  <a:extLst>
                    <a:ext uri="{9D8B030D-6E8A-4147-A177-3AD203B41FA5}">
                      <a16:colId xmlns:a16="http://schemas.microsoft.com/office/drawing/2014/main" val="671715630"/>
                    </a:ext>
                  </a:extLst>
                </a:gridCol>
                <a:gridCol w="6382406">
                  <a:extLst>
                    <a:ext uri="{9D8B030D-6E8A-4147-A177-3AD203B41FA5}">
                      <a16:colId xmlns:a16="http://schemas.microsoft.com/office/drawing/2014/main" val="2472027633"/>
                    </a:ext>
                  </a:extLst>
                </a:gridCol>
              </a:tblGrid>
              <a:tr h="359923">
                <a:tc gridSpan="2">
                  <a:txBody>
                    <a:bodyPr/>
                    <a:lstStyle/>
                    <a:p>
                      <a:pPr algn="ctr"/>
                      <a:r>
                        <a:rPr lang="ru-RU" sz="1600" dirty="0">
                          <a:solidFill>
                            <a:srgbClr val="000000"/>
                          </a:solidFill>
                        </a:rPr>
                        <a:t>Центральные правовые положения для процедур, касающихся осуществления социальных мер поддержки</a:t>
                      </a:r>
                      <a:endParaRPr lang="de-DE" sz="1600" dirty="0">
                        <a:solidFill>
                          <a:srgbClr val="000000"/>
                        </a:solidFill>
                      </a:endParaRPr>
                    </a:p>
                  </a:txBody>
                  <a:tcPr/>
                </a:tc>
                <a:tc hMerge="1">
                  <a:txBody>
                    <a:bodyPr/>
                    <a:lstStyle/>
                    <a:p>
                      <a:endParaRPr lang="de-DE" dirty="0"/>
                    </a:p>
                  </a:txBody>
                  <a:tcPr/>
                </a:tc>
                <a:extLst>
                  <a:ext uri="{0D108BD9-81ED-4DB2-BD59-A6C34878D82A}">
                    <a16:rowId xmlns:a16="http://schemas.microsoft.com/office/drawing/2014/main" val="3746757479"/>
                  </a:ext>
                </a:extLst>
              </a:tr>
              <a:tr h="370840">
                <a:tc>
                  <a:txBody>
                    <a:bodyPr/>
                    <a:lstStyle/>
                    <a:p>
                      <a:r>
                        <a:rPr lang="az-Cyrl-AZ" sz="1400" b="1" dirty="0">
                          <a:solidFill>
                            <a:srgbClr val="000000"/>
                          </a:solidFill>
                        </a:rPr>
                        <a:t>Начало</a:t>
                      </a:r>
                      <a:endParaRPr lang="de-DE" sz="1400" b="1" dirty="0">
                        <a:solidFill>
                          <a:srgbClr val="000000"/>
                        </a:solidFill>
                      </a:endParaRPr>
                    </a:p>
                  </a:txBody>
                  <a:tcPr/>
                </a:tc>
                <a:tc>
                  <a:txBody>
                    <a:bodyPr/>
                    <a:lstStyle/>
                    <a:p>
                      <a:r>
                        <a:rPr lang="ru-RU" sz="1400" dirty="0">
                          <a:solidFill>
                            <a:srgbClr val="000000"/>
                          </a:solidFill>
                        </a:rPr>
                        <a:t>Процедура обычно начинается с подачи заявления</a:t>
                      </a:r>
                      <a:r>
                        <a:rPr lang="de-DE" sz="1400" dirty="0">
                          <a:solidFill>
                            <a:srgbClr val="000000"/>
                          </a:solidFill>
                        </a:rPr>
                        <a:t>. </a:t>
                      </a:r>
                    </a:p>
                  </a:txBody>
                  <a:tcPr/>
                </a:tc>
                <a:extLst>
                  <a:ext uri="{0D108BD9-81ED-4DB2-BD59-A6C34878D82A}">
                    <a16:rowId xmlns:a16="http://schemas.microsoft.com/office/drawing/2014/main" val="1083620934"/>
                  </a:ext>
                </a:extLst>
              </a:tr>
              <a:tr h="370840">
                <a:tc>
                  <a:txBody>
                    <a:bodyPr/>
                    <a:lstStyle/>
                    <a:p>
                      <a:r>
                        <a:rPr lang="az-Cyrl-AZ" sz="1400" b="1" dirty="0">
                          <a:solidFill>
                            <a:srgbClr val="000000"/>
                          </a:solidFill>
                        </a:rPr>
                        <a:t>Содержание</a:t>
                      </a:r>
                      <a:endParaRPr lang="de-DE" sz="1400" b="1" dirty="0">
                        <a:solidFill>
                          <a:srgbClr val="000000"/>
                        </a:solidFill>
                      </a:endParaRPr>
                    </a:p>
                  </a:txBody>
                  <a:tcPr/>
                </a:tc>
                <a:tc>
                  <a:txBody>
                    <a:bodyPr/>
                    <a:lstStyle/>
                    <a:p>
                      <a:r>
                        <a:rPr lang="ru-RU" sz="1400" dirty="0">
                          <a:solidFill>
                            <a:srgbClr val="000000"/>
                          </a:solidFill>
                        </a:rPr>
                        <a:t>Основное внимание в этой процедуре уделяется изучению предпосылок для предпосылок помощи</a:t>
                      </a:r>
                      <a:r>
                        <a:rPr lang="de-DE" sz="1400" dirty="0">
                          <a:solidFill>
                            <a:srgbClr val="000000"/>
                          </a:solidFill>
                        </a:rPr>
                        <a:t>.</a:t>
                      </a:r>
                    </a:p>
                  </a:txBody>
                  <a:tcPr/>
                </a:tc>
                <a:extLst>
                  <a:ext uri="{0D108BD9-81ED-4DB2-BD59-A6C34878D82A}">
                    <a16:rowId xmlns:a16="http://schemas.microsoft.com/office/drawing/2014/main" val="261920656"/>
                  </a:ext>
                </a:extLst>
              </a:tr>
              <a:tr h="370840">
                <a:tc>
                  <a:txBody>
                    <a:bodyPr/>
                    <a:lstStyle/>
                    <a:p>
                      <a:r>
                        <a:rPr lang="az-Cyrl-AZ" sz="1400" b="1" dirty="0">
                          <a:solidFill>
                            <a:srgbClr val="000000"/>
                          </a:solidFill>
                        </a:rPr>
                        <a:t>Права участника процедуры</a:t>
                      </a:r>
                      <a:endParaRPr lang="de-DE" sz="1400" b="1" dirty="0">
                        <a:solidFill>
                          <a:srgbClr val="000000"/>
                        </a:solidFill>
                      </a:endParaRPr>
                    </a:p>
                  </a:txBody>
                  <a:tcPr/>
                </a:tc>
                <a:tc>
                  <a:txBody>
                    <a:bodyPr/>
                    <a:lstStyle/>
                    <a:p>
                      <a:pPr marL="285750" indent="-285750">
                        <a:buFont typeface="Arial" panose="020B0604020202020204" pitchFamily="34" charset="0"/>
                        <a:buChar char="•"/>
                      </a:pPr>
                      <a:r>
                        <a:rPr lang="ru-RU" sz="1400" dirty="0">
                          <a:solidFill>
                            <a:srgbClr val="000000"/>
                          </a:solidFill>
                        </a:rPr>
                        <a:t>Назначение уполномоченного лица или сопровождение со стороны куратора</a:t>
                      </a:r>
                    </a:p>
                    <a:p>
                      <a:pPr marL="285750" indent="-285750">
                        <a:buFont typeface="Arial" panose="020B0604020202020204" pitchFamily="34" charset="0"/>
                        <a:buChar char="•"/>
                      </a:pPr>
                      <a:r>
                        <a:rPr lang="ru-RU" sz="1400" dirty="0">
                          <a:solidFill>
                            <a:srgbClr val="000000"/>
                          </a:solidFill>
                        </a:rPr>
                        <a:t>Право на ознакомление с документами</a:t>
                      </a:r>
                    </a:p>
                    <a:p>
                      <a:pPr marL="285750" indent="-285750">
                        <a:buFont typeface="Arial" panose="020B0604020202020204" pitchFamily="34" charset="0"/>
                        <a:buChar char="•"/>
                      </a:pPr>
                      <a:r>
                        <a:rPr lang="ru-RU" sz="1400" dirty="0">
                          <a:solidFill>
                            <a:srgbClr val="000000"/>
                          </a:solidFill>
                        </a:rPr>
                        <a:t>Право быть услышанным</a:t>
                      </a:r>
                    </a:p>
                  </a:txBody>
                  <a:tcPr/>
                </a:tc>
                <a:extLst>
                  <a:ext uri="{0D108BD9-81ED-4DB2-BD59-A6C34878D82A}">
                    <a16:rowId xmlns:a16="http://schemas.microsoft.com/office/drawing/2014/main" val="728820056"/>
                  </a:ext>
                </a:extLst>
              </a:tr>
              <a:tr h="370840">
                <a:tc>
                  <a:txBody>
                    <a:bodyPr/>
                    <a:lstStyle/>
                    <a:p>
                      <a:r>
                        <a:rPr lang="az-Cyrl-AZ" sz="1400" b="1" dirty="0">
                          <a:solidFill>
                            <a:srgbClr val="000000"/>
                          </a:solidFill>
                        </a:rPr>
                        <a:t>Завершение</a:t>
                      </a:r>
                      <a:endParaRPr lang="de-DE" sz="1400" b="1" dirty="0">
                        <a:solidFill>
                          <a:srgbClr val="000000"/>
                        </a:solidFill>
                      </a:endParaRPr>
                    </a:p>
                  </a:txBody>
                  <a:tcPr/>
                </a:tc>
                <a:tc>
                  <a:txBody>
                    <a:bodyPr/>
                    <a:lstStyle/>
                    <a:p>
                      <a:pPr marL="0" indent="0">
                        <a:buFont typeface="Arial" panose="020B0604020202020204" pitchFamily="34" charset="0"/>
                        <a:buNone/>
                      </a:pPr>
                      <a:r>
                        <a:rPr lang="az-Cyrl-AZ" sz="1400" dirty="0">
                          <a:solidFill>
                            <a:srgbClr val="000000"/>
                          </a:solidFill>
                        </a:rPr>
                        <a:t>Административный акт (решение)</a:t>
                      </a:r>
                      <a:endParaRPr lang="de-DE" sz="1400" dirty="0">
                        <a:solidFill>
                          <a:srgbClr val="000000"/>
                        </a:solidFill>
                      </a:endParaRPr>
                    </a:p>
                  </a:txBody>
                  <a:tcPr/>
                </a:tc>
                <a:extLst>
                  <a:ext uri="{0D108BD9-81ED-4DB2-BD59-A6C34878D82A}">
                    <a16:rowId xmlns:a16="http://schemas.microsoft.com/office/drawing/2014/main" val="1503169288"/>
                  </a:ext>
                </a:extLst>
              </a:tr>
            </a:tbl>
          </a:graphicData>
        </a:graphic>
      </p:graphicFrame>
      <p:sp>
        <p:nvSpPr>
          <p:cNvPr id="13"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t>
            </a:r>
            <a:r>
              <a:rPr lang="az-Cyrl-AZ" dirty="0"/>
              <a:t>Общие рамочные условия </a:t>
            </a:r>
            <a:r>
              <a:rPr lang="de-DE" dirty="0"/>
              <a:t>– </a:t>
            </a:r>
            <a:r>
              <a:rPr lang="az-Cyrl-AZ" dirty="0"/>
              <a:t>Закон</a:t>
            </a:r>
            <a:endParaRPr lang="de-DE" dirty="0"/>
          </a:p>
        </p:txBody>
      </p:sp>
    </p:spTree>
    <p:extLst>
      <p:ext uri="{BB962C8B-B14F-4D97-AF65-F5344CB8AC3E}">
        <p14:creationId xmlns:p14="http://schemas.microsoft.com/office/powerpoint/2010/main" val="3591500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0" y="764196"/>
            <a:ext cx="9144000" cy="576891"/>
          </a:xfrm>
        </p:spPr>
        <p:txBody>
          <a:bodyPr>
            <a:noAutofit/>
          </a:bodyPr>
          <a:lstStyle/>
          <a:p>
            <a:r>
              <a:rPr lang="de-DE" dirty="0">
                <a:solidFill>
                  <a:srgbClr val="000000"/>
                </a:solidFill>
              </a:rPr>
              <a:t>1.3.6 </a:t>
            </a:r>
            <a:r>
              <a:rPr lang="ru-RU" dirty="0">
                <a:solidFill>
                  <a:srgbClr val="000000"/>
                </a:solidFill>
              </a:rPr>
              <a:t>Интеграция в международные договоры/соглашения </a:t>
            </a:r>
            <a:endParaRPr lang="de-DE" dirty="0">
              <a:solidFill>
                <a:srgbClr val="000000"/>
              </a:solidFill>
            </a:endParaRP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fontScale="70000" lnSpcReduction="20000"/>
          </a:bodyPr>
          <a:lstStyle/>
          <a:p>
            <a:pPr marL="0" indent="0">
              <a:buNone/>
            </a:pPr>
            <a:r>
              <a:rPr lang="az-Cyrl-AZ" dirty="0">
                <a:solidFill>
                  <a:srgbClr val="000000"/>
                </a:solidFill>
              </a:rPr>
              <a:t>Конвенции ООН</a:t>
            </a:r>
            <a:endParaRPr lang="de-DE" dirty="0">
              <a:solidFill>
                <a:srgbClr val="000000"/>
              </a:solidFill>
            </a:endParaRPr>
          </a:p>
          <a:p>
            <a:pPr marL="269875" lvl="1" indent="0">
              <a:buNone/>
            </a:pPr>
            <a:r>
              <a:rPr lang="ru-RU" dirty="0">
                <a:solidFill>
                  <a:srgbClr val="000000"/>
                </a:solidFill>
              </a:rPr>
              <a:t>Конвенция ООН о правах ребенка (КПР ООН); Конвенция ООН о правах инвалидов (КПИ ООН)</a:t>
            </a:r>
            <a:endParaRPr lang="de-DE" dirty="0">
              <a:solidFill>
                <a:srgbClr val="000000"/>
              </a:solidFill>
            </a:endParaRPr>
          </a:p>
          <a:p>
            <a:pPr marL="0" indent="0">
              <a:buNone/>
            </a:pPr>
            <a:r>
              <a:rPr lang="az-Cyrl-AZ" dirty="0">
                <a:solidFill>
                  <a:srgbClr val="000000"/>
                </a:solidFill>
              </a:rPr>
              <a:t>Конвенции Совета Европы</a:t>
            </a:r>
            <a:endParaRPr lang="de-DE" dirty="0">
              <a:solidFill>
                <a:srgbClr val="000000"/>
              </a:solidFill>
            </a:endParaRPr>
          </a:p>
          <a:p>
            <a:pPr marL="269875" lvl="1" indent="0">
              <a:buNone/>
            </a:pPr>
            <a:r>
              <a:rPr lang="ru-RU" dirty="0">
                <a:solidFill>
                  <a:srgbClr val="000000"/>
                </a:solidFill>
              </a:rPr>
              <a:t>против насилия в семье; против сексуальной эксплуатации и надругательства над детьми</a:t>
            </a:r>
            <a:endParaRPr lang="de-DE" dirty="0">
              <a:solidFill>
                <a:srgbClr val="000000"/>
              </a:solidFill>
            </a:endParaRPr>
          </a:p>
          <a:p>
            <a:pPr marL="0" indent="0">
              <a:buNone/>
            </a:pPr>
            <a:r>
              <a:rPr lang="az-Cyrl-AZ" dirty="0">
                <a:solidFill>
                  <a:srgbClr val="000000"/>
                </a:solidFill>
              </a:rPr>
              <a:t>Гаагские конвенции</a:t>
            </a:r>
            <a:endParaRPr lang="de-DE" dirty="0">
              <a:solidFill>
                <a:srgbClr val="000000"/>
              </a:solidFill>
            </a:endParaRPr>
          </a:p>
          <a:p>
            <a:pPr marL="269875" lvl="1" indent="0">
              <a:buNone/>
            </a:pPr>
            <a:r>
              <a:rPr lang="ru-RU" dirty="0">
                <a:solidFill>
                  <a:srgbClr val="000000"/>
                </a:solidFill>
              </a:rPr>
              <a:t>Гаагская конвенция о защите детей (КСТД); Гаага</a:t>
            </a:r>
          </a:p>
          <a:p>
            <a:pPr marL="269875" lvl="1" indent="0">
              <a:buNone/>
            </a:pPr>
            <a:r>
              <a:rPr lang="ru-RU" dirty="0">
                <a:solidFill>
                  <a:srgbClr val="000000"/>
                </a:solidFill>
              </a:rPr>
              <a:t>Конвенция о защите несовершеннолетних (MSA); Гаагская конвенция об усыновлении (HAÜ); Гаагская конвенция о похищении детей (HKÜ); Гаагская конвенция о защите детей (HKÜ) </a:t>
            </a:r>
            <a:r>
              <a:rPr lang="de-DE" dirty="0">
                <a:solidFill>
                  <a:srgbClr val="000000"/>
                </a:solidFill>
              </a:rPr>
              <a:t>; </a:t>
            </a:r>
            <a:r>
              <a:rPr lang="ru-RU" dirty="0">
                <a:solidFill>
                  <a:srgbClr val="000000"/>
                </a:solidFill>
              </a:rPr>
              <a:t>Конвенция об уплате алиментов (HUÜ)</a:t>
            </a:r>
            <a:endParaRPr lang="de-DE" dirty="0">
              <a:solidFill>
                <a:srgbClr val="000000"/>
              </a:solidFill>
            </a:endParaRPr>
          </a:p>
          <a:p>
            <a:pPr marL="0" indent="0">
              <a:buNone/>
            </a:pPr>
            <a:r>
              <a:rPr lang="az-Cyrl-AZ" dirty="0">
                <a:solidFill>
                  <a:srgbClr val="000000"/>
                </a:solidFill>
              </a:rPr>
              <a:t>Двустороннее сотрудничество</a:t>
            </a:r>
            <a:endParaRPr lang="de-DE" dirty="0">
              <a:solidFill>
                <a:srgbClr val="000000"/>
              </a:solidFill>
            </a:endParaRPr>
          </a:p>
          <a:p>
            <a:r>
              <a:rPr lang="ru-RU" b="0" dirty="0">
                <a:solidFill>
                  <a:srgbClr val="000000"/>
                </a:solidFill>
              </a:rPr>
              <a:t>Немецко-французское молодежное бюро; Немецко-польское молодежное бюро</a:t>
            </a:r>
            <a:r>
              <a:rPr lang="de-DE" b="0" dirty="0">
                <a:solidFill>
                  <a:srgbClr val="000000"/>
                </a:solidFill>
              </a:rPr>
              <a:t>; </a:t>
            </a:r>
            <a:r>
              <a:rPr lang="ru-RU" b="0" dirty="0">
                <a:solidFill>
                  <a:srgbClr val="000000"/>
                </a:solidFill>
              </a:rPr>
              <a:t>Немецко-греческое молодежное бюро; </a:t>
            </a:r>
            <a:r>
              <a:rPr lang="ru-RU" b="0" dirty="0"/>
              <a:t>ConAct - Координационный центр немецко-израильского молодежного обмена (Немецко-израильское молодежное бюро по планированию);</a:t>
            </a:r>
            <a:r>
              <a:rPr lang="de-DE" b="0" dirty="0"/>
              <a:t> </a:t>
            </a:r>
            <a:r>
              <a:rPr lang="ru-RU" b="0" dirty="0"/>
              <a:t>Тандем - Координационный центр немецко-чешского молодежного обмена;</a:t>
            </a:r>
            <a:r>
              <a:rPr lang="de-DE" b="0" dirty="0"/>
              <a:t> </a:t>
            </a:r>
            <a:r>
              <a:rPr lang="ru-RU" b="0" dirty="0"/>
              <a:t>Фонд «Германо-российский молодежный обмен» gGmbh</a:t>
            </a:r>
          </a:p>
          <a:p>
            <a:pPr marL="269875" lvl="1" indent="0">
              <a:buNone/>
            </a:pPr>
            <a:endParaRPr lang="de-DE" dirty="0">
              <a:solidFill>
                <a:srgbClr val="000000"/>
              </a:solidFill>
            </a:endParaRPr>
          </a:p>
        </p:txBody>
      </p:sp>
      <p:sp>
        <p:nvSpPr>
          <p:cNvPr id="11"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t>
            </a:r>
            <a:r>
              <a:rPr lang="az-Cyrl-AZ" dirty="0"/>
              <a:t>Общие рамочные условия </a:t>
            </a:r>
            <a:r>
              <a:rPr lang="de-DE" dirty="0"/>
              <a:t>– </a:t>
            </a:r>
            <a:r>
              <a:rPr lang="az-Cyrl-AZ" dirty="0"/>
              <a:t>Закон</a:t>
            </a:r>
            <a:endParaRPr lang="de-DE" dirty="0"/>
          </a:p>
        </p:txBody>
      </p:sp>
    </p:spTree>
    <p:extLst>
      <p:ext uri="{BB962C8B-B14F-4D97-AF65-F5344CB8AC3E}">
        <p14:creationId xmlns:p14="http://schemas.microsoft.com/office/powerpoint/2010/main" val="2032419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2. </a:t>
            </a:r>
            <a:r>
              <a:rPr lang="az-Cyrl-AZ" sz="3200" dirty="0">
                <a:solidFill>
                  <a:srgbClr val="000000"/>
                </a:solidFill>
              </a:rPr>
              <a:t>Задачи и области деятельности </a:t>
            </a:r>
            <a:endParaRPr lang="de-DE" sz="3200" dirty="0">
              <a:solidFill>
                <a:srgbClr val="000000"/>
              </a:solidFill>
            </a:endParaRPr>
          </a:p>
        </p:txBody>
      </p:sp>
      <p:sp>
        <p:nvSpPr>
          <p:cNvPr id="3" name="Untertitel 2">
            <a:extLst>
              <a:ext uri="{FF2B5EF4-FFF2-40B4-BE49-F238E27FC236}">
                <a16:creationId xmlns:a16="http://schemas.microsoft.com/office/drawing/2014/main" id="{8BC1E8A5-813B-AB43-BD54-3F917674DA8E}"/>
              </a:ext>
            </a:extLst>
          </p:cNvPr>
          <p:cNvSpPr>
            <a:spLocks noGrp="1"/>
          </p:cNvSpPr>
          <p:nvPr>
            <p:ph type="subTitle" idx="1"/>
          </p:nvPr>
        </p:nvSpPr>
        <p:spPr/>
        <p:txBody>
          <a:bodyPr>
            <a:normAutofit lnSpcReduction="10000"/>
          </a:bodyPr>
          <a:lstStyle/>
          <a:p>
            <a:endParaRPr lang="de-DE" sz="2800" dirty="0">
              <a:solidFill>
                <a:srgbClr val="000000"/>
              </a:solidFill>
            </a:endParaRPr>
          </a:p>
          <a:p>
            <a:r>
              <a:rPr lang="de-DE" sz="2800" dirty="0">
                <a:solidFill>
                  <a:srgbClr val="000000"/>
                </a:solidFill>
              </a:rPr>
              <a:t>2.1 </a:t>
            </a:r>
            <a:r>
              <a:rPr lang="az-Cyrl-AZ" sz="2800" dirty="0">
                <a:solidFill>
                  <a:srgbClr val="000000"/>
                </a:solidFill>
              </a:rPr>
              <a:t>Миссия и стремление</a:t>
            </a:r>
            <a:endParaRPr lang="de-DE" sz="2800" dirty="0">
              <a:solidFill>
                <a:srgbClr val="000000"/>
              </a:solidFill>
            </a:endParaRPr>
          </a:p>
        </p:txBody>
      </p:sp>
    </p:spTree>
    <p:extLst>
      <p:ext uri="{BB962C8B-B14F-4D97-AF65-F5344CB8AC3E}">
        <p14:creationId xmlns:p14="http://schemas.microsoft.com/office/powerpoint/2010/main" val="4196020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hidden="1">
            <a:extLst>
              <a:ext uri="{FF2B5EF4-FFF2-40B4-BE49-F238E27FC236}">
                <a16:creationId xmlns:a16="http://schemas.microsoft.com/office/drawing/2014/main" id="{B4B5B772-8A54-41EB-AE76-C881365E5F41}"/>
              </a:ext>
            </a:extLst>
          </p:cNvPr>
          <p:cNvSpPr>
            <a:spLocks noSelect="1" noChangeArrowheads="1"/>
          </p:cNvSpPr>
          <p:nvPr/>
        </p:nvSpPr>
        <p:spPr bwMode="auto">
          <a:xfrm>
            <a:off x="114300" y="971550"/>
            <a:ext cx="476250" cy="476250"/>
          </a:xfrm>
          <a:prstGeom prst="rect">
            <a:avLst/>
          </a:prstGeom>
          <a:solidFill>
            <a:srgbClr val="FFFFFF"/>
          </a:solidFill>
          <a:ln w="9525">
            <a:solidFill>
              <a:srgbClr val="000000"/>
            </a:solidFill>
            <a:round/>
            <a:headEnd/>
            <a:tailEnd/>
          </a:ln>
        </p:spPr>
        <p:txBody>
          <a:bodyPr rot="0" vert="horz" wrap="square" lIns="68580" tIns="34290" rIns="68580" bIns="34290" anchor="t" anchorCtr="0" upright="1">
            <a:noAutofit/>
          </a:bodyPr>
          <a:lstStyle/>
          <a:p>
            <a:endParaRPr lang="de-DE" sz="1350"/>
          </a:p>
        </p:txBody>
      </p:sp>
      <p:sp>
        <p:nvSpPr>
          <p:cNvPr id="17" name="Titel 1">
            <a:extLst>
              <a:ext uri="{FF2B5EF4-FFF2-40B4-BE49-F238E27FC236}">
                <a16:creationId xmlns:a16="http://schemas.microsoft.com/office/drawing/2014/main" id="{692854ED-905F-449A-9902-D293F18FF41D}"/>
              </a:ext>
            </a:extLst>
          </p:cNvPr>
          <p:cNvSpPr>
            <a:spLocks noGrp="1"/>
          </p:cNvSpPr>
          <p:nvPr>
            <p:ph type="title"/>
          </p:nvPr>
        </p:nvSpPr>
        <p:spPr>
          <a:xfrm>
            <a:off x="0" y="980728"/>
            <a:ext cx="8964488" cy="428738"/>
          </a:xfrm>
        </p:spPr>
        <p:txBody>
          <a:bodyPr>
            <a:noAutofit/>
          </a:bodyPr>
          <a:lstStyle/>
          <a:p>
            <a:r>
              <a:rPr lang="de-DE" dirty="0">
                <a:solidFill>
                  <a:srgbClr val="000000"/>
                </a:solidFill>
              </a:rPr>
              <a:t>2.1.1 </a:t>
            </a:r>
            <a:r>
              <a:rPr lang="ru-RU" dirty="0">
                <a:solidFill>
                  <a:srgbClr val="000000"/>
                </a:solidFill>
              </a:rPr>
              <a:t>Задачи и миссия помощи детям и молодежи </a:t>
            </a:r>
            <a:br>
              <a:rPr lang="de-DE" dirty="0">
                <a:solidFill>
                  <a:srgbClr val="000000"/>
                </a:solidFill>
              </a:rPr>
            </a:br>
            <a:r>
              <a:rPr lang="ru-RU" dirty="0">
                <a:solidFill>
                  <a:srgbClr val="000000"/>
                </a:solidFill>
              </a:rPr>
              <a:t>§ 1 Социального кодекса VIII </a:t>
            </a:r>
            <a:br>
              <a:rPr lang="ru-RU" dirty="0">
                <a:solidFill>
                  <a:srgbClr val="000000"/>
                </a:solidFill>
              </a:rPr>
            </a:br>
            <a:endParaRPr lang="de-DE" dirty="0">
              <a:solidFill>
                <a:srgbClr val="000000"/>
              </a:solidFill>
            </a:endParaRPr>
          </a:p>
        </p:txBody>
      </p:sp>
      <p:sp>
        <p:nvSpPr>
          <p:cNvPr id="14" name="Rectangle 12">
            <a:extLst>
              <a:ext uri="{FF2B5EF4-FFF2-40B4-BE49-F238E27FC236}">
                <a16:creationId xmlns:a16="http://schemas.microsoft.com/office/drawing/2014/main" id="{8BC43B95-80AF-4D67-BF61-7A4BFCCAD2F3}"/>
              </a:ext>
            </a:extLst>
          </p:cNvPr>
          <p:cNvSpPr>
            <a:spLocks noChangeArrowheads="1"/>
          </p:cNvSpPr>
          <p:nvPr/>
        </p:nvSpPr>
        <p:spPr bwMode="auto">
          <a:xfrm>
            <a:off x="443484" y="1441491"/>
            <a:ext cx="8458200" cy="498142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1pPr>
            <a:lvl2pPr marL="800100" indent="-342900">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2pPr>
            <a:lvl3pPr marL="1257300" indent="-342900">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3pPr>
            <a:lvl4pPr marL="1714500" indent="-342900">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4pPr>
            <a:lvl5pPr marL="2171700" indent="-342900">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5pPr>
            <a:lvl6pPr marL="2628900" indent="-342900" defTabSz="449263"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6pPr>
            <a:lvl7pPr marL="3086100" indent="-342900" defTabSz="449263"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7pPr>
            <a:lvl8pPr marL="3543300" indent="-342900" defTabSz="449263"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8pPr>
            <a:lvl9pPr marL="4000500" indent="-342900" defTabSz="449263"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9pPr>
          </a:lstStyle>
          <a:p>
            <a:pPr>
              <a:spcAft>
                <a:spcPts val="600"/>
              </a:spcAft>
              <a:buFont typeface="Arial" panose="020B0604020202020204" pitchFamily="34" charset="0"/>
              <a:buAutoNum type="arabicParenBoth"/>
            </a:pPr>
            <a:r>
              <a:rPr lang="ru-RU" altLang="de-DE" sz="1600" dirty="0">
                <a:latin typeface="+mn-lt"/>
              </a:rPr>
              <a:t>Каждый молодой человек имеет право на содействие своему развитию и на образование, чтобы стать самоопределяющейся, самоответственной и социально компетентной личностью</a:t>
            </a:r>
            <a:r>
              <a:rPr lang="de-DE" altLang="de-DE" sz="1600" dirty="0">
                <a:latin typeface="+mn-lt"/>
              </a:rPr>
              <a:t>.</a:t>
            </a:r>
          </a:p>
          <a:p>
            <a:pPr>
              <a:spcAft>
                <a:spcPts val="600"/>
              </a:spcAft>
            </a:pPr>
            <a:r>
              <a:rPr lang="de-DE" altLang="de-DE" sz="1600" dirty="0">
                <a:latin typeface="+mn-lt"/>
              </a:rPr>
              <a:t>(2) …</a:t>
            </a:r>
            <a:endParaRPr lang="en-GB" altLang="de-DE" sz="1600" dirty="0">
              <a:latin typeface="+mn-lt"/>
            </a:endParaRPr>
          </a:p>
          <a:p>
            <a:pPr>
              <a:spcAft>
                <a:spcPts val="600"/>
              </a:spcAft>
              <a:buFont typeface="Arial" panose="020B0604020202020204" pitchFamily="34" charset="0"/>
              <a:buNone/>
            </a:pPr>
            <a:r>
              <a:rPr lang="en-GB" altLang="de-DE" sz="1600" dirty="0">
                <a:latin typeface="+mn-lt"/>
              </a:rPr>
              <a:t>(3) </a:t>
            </a:r>
            <a:r>
              <a:rPr lang="ru-RU" altLang="de-DE" sz="1600" dirty="0">
                <a:latin typeface="+mn-lt"/>
              </a:rPr>
              <a:t>Для реализации права […] помощь молодежи должна заключаться, в частности, в том, чтобы</a:t>
            </a:r>
            <a:endParaRPr lang="de-DE" altLang="de-DE" sz="1600" dirty="0">
              <a:latin typeface="+mn-lt"/>
            </a:endParaRPr>
          </a:p>
          <a:p>
            <a:pPr marL="703263">
              <a:spcAft>
                <a:spcPts val="600"/>
              </a:spcAft>
              <a:buFont typeface="Arial" panose="020B0604020202020204" pitchFamily="34" charset="0"/>
              <a:buAutoNum type="arabicPeriod"/>
            </a:pPr>
            <a:r>
              <a:rPr lang="ru-RU" altLang="de-DE" sz="1600" dirty="0">
                <a:latin typeface="+mn-lt"/>
              </a:rPr>
              <a:t>поддерживать молодых людей в их индивидуальном и социальном развитии и помогать избегать или уменьшать неблагоприятные обстоятельства их жизни</a:t>
            </a:r>
            <a:r>
              <a:rPr lang="de-DE" altLang="de-DE" sz="1600" dirty="0">
                <a:latin typeface="+mn-lt"/>
              </a:rPr>
              <a:t>,</a:t>
            </a:r>
          </a:p>
          <a:p>
            <a:pPr marL="703263">
              <a:spcAft>
                <a:spcPts val="600"/>
              </a:spcAft>
              <a:buFont typeface="Arial" panose="020B0604020202020204" pitchFamily="34" charset="0"/>
              <a:buAutoNum type="arabicPeriod"/>
            </a:pPr>
            <a:r>
              <a:rPr lang="ru-RU" sz="1600" dirty="0">
                <a:latin typeface="+mn-lt"/>
              </a:rPr>
              <a:t>дать возможность или облегчить молодым людям самостоятельное взаимодействие во всех сферах жизни, которые их затрагивают, в соответствии с их возрастом и индивидуальными способностями, и таким образом, их равноправное участие в жизни общества</a:t>
            </a:r>
            <a:r>
              <a:rPr lang="de-DE" sz="1600" dirty="0">
                <a:latin typeface="+mn-lt"/>
              </a:rPr>
              <a:t>,</a:t>
            </a:r>
          </a:p>
          <a:p>
            <a:pPr marL="703263">
              <a:spcAft>
                <a:spcPts val="600"/>
              </a:spcAft>
              <a:buFont typeface="Arial" panose="020B0604020202020204" pitchFamily="34" charset="0"/>
              <a:buAutoNum type="arabicPeriod"/>
            </a:pPr>
            <a:r>
              <a:rPr lang="ru-RU" sz="1600" dirty="0">
                <a:latin typeface="+mn-lt"/>
              </a:rPr>
              <a:t>консультировать и поддерживать родителей и других опекунов в воспитании детей</a:t>
            </a:r>
            <a:r>
              <a:rPr lang="de-DE" altLang="de-DE" sz="1600" dirty="0">
                <a:latin typeface="+mn-lt"/>
              </a:rPr>
              <a:t>,</a:t>
            </a:r>
          </a:p>
          <a:p>
            <a:pPr marL="703263">
              <a:spcAft>
                <a:spcPts val="600"/>
              </a:spcAft>
              <a:buFont typeface="Arial" panose="020B0604020202020204" pitchFamily="34" charset="0"/>
              <a:buAutoNum type="arabicPeriod"/>
            </a:pPr>
            <a:r>
              <a:rPr lang="ru-RU" sz="1600" dirty="0">
                <a:latin typeface="+mn-lt"/>
              </a:rPr>
              <a:t>защищать детей и молодежь от угроз их благополучию</a:t>
            </a:r>
            <a:r>
              <a:rPr lang="de-DE" altLang="de-DE" sz="1600" dirty="0">
                <a:latin typeface="+mn-lt"/>
              </a:rPr>
              <a:t>,</a:t>
            </a:r>
          </a:p>
          <a:p>
            <a:pPr marL="703263">
              <a:spcAft>
                <a:spcPts val="600"/>
              </a:spcAft>
              <a:buAutoNum type="arabicPeriod"/>
            </a:pPr>
            <a:r>
              <a:rPr lang="ru-RU" altLang="de-DE" sz="1600" dirty="0">
                <a:latin typeface="+mn-lt"/>
              </a:rPr>
              <a:t>способствовать поддержанию или созданию позитивных условий жизни молодых людей и их семей, а также дружественной для детей и их семей среды</a:t>
            </a:r>
            <a:r>
              <a:rPr lang="de-DE" altLang="de-DE" sz="1600" dirty="0">
                <a:latin typeface="+mn-lt"/>
              </a:rPr>
              <a:t>.</a:t>
            </a:r>
            <a:r>
              <a:rPr lang="en-GB" altLang="de-DE" sz="1600" dirty="0">
                <a:latin typeface="+mn-lt"/>
              </a:rPr>
              <a:t> </a:t>
            </a:r>
          </a:p>
        </p:txBody>
      </p:sp>
      <p:sp>
        <p:nvSpPr>
          <p:cNvPr id="16"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Миссия и стремление</a:t>
            </a:r>
            <a:endParaRPr lang="de-DE" dirty="0"/>
          </a:p>
        </p:txBody>
      </p:sp>
    </p:spTree>
    <p:extLst>
      <p:ext uri="{BB962C8B-B14F-4D97-AF65-F5344CB8AC3E}">
        <p14:creationId xmlns:p14="http://schemas.microsoft.com/office/powerpoint/2010/main" val="968639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1. </a:t>
            </a:r>
            <a:r>
              <a:rPr lang="az-Cyrl-AZ" sz="3200" dirty="0">
                <a:solidFill>
                  <a:srgbClr val="000000"/>
                </a:solidFill>
              </a:rPr>
              <a:t>Общие рамочные условия </a:t>
            </a:r>
            <a:endParaRPr lang="de-DE" sz="3200" dirty="0">
              <a:solidFill>
                <a:srgbClr val="000000"/>
              </a:solidFill>
            </a:endParaRPr>
          </a:p>
        </p:txBody>
      </p:sp>
      <p:sp>
        <p:nvSpPr>
          <p:cNvPr id="3" name="Untertitel 2">
            <a:extLst>
              <a:ext uri="{FF2B5EF4-FFF2-40B4-BE49-F238E27FC236}">
                <a16:creationId xmlns:a16="http://schemas.microsoft.com/office/drawing/2014/main" id="{8BC1E8A5-813B-AB43-BD54-3F917674DA8E}"/>
              </a:ext>
            </a:extLst>
          </p:cNvPr>
          <p:cNvSpPr>
            <a:spLocks noGrp="1"/>
          </p:cNvSpPr>
          <p:nvPr>
            <p:ph type="subTitle" idx="1"/>
          </p:nvPr>
        </p:nvSpPr>
        <p:spPr/>
        <p:txBody>
          <a:bodyPr>
            <a:normAutofit lnSpcReduction="10000"/>
          </a:bodyPr>
          <a:lstStyle/>
          <a:p>
            <a:endParaRPr lang="de-DE" sz="2800" dirty="0">
              <a:solidFill>
                <a:srgbClr val="000000"/>
              </a:solidFill>
            </a:endParaRPr>
          </a:p>
          <a:p>
            <a:r>
              <a:rPr lang="de-DE" sz="2800" dirty="0">
                <a:solidFill>
                  <a:srgbClr val="000000"/>
                </a:solidFill>
              </a:rPr>
              <a:t>1.1 </a:t>
            </a:r>
            <a:r>
              <a:rPr lang="az-Cyrl-AZ" sz="2800" dirty="0">
                <a:solidFill>
                  <a:srgbClr val="000000"/>
                </a:solidFill>
              </a:rPr>
              <a:t>Общество </a:t>
            </a:r>
            <a:endParaRPr lang="de-DE" sz="2800" dirty="0">
              <a:solidFill>
                <a:srgbClr val="000000"/>
              </a:solidFill>
            </a:endParaRPr>
          </a:p>
        </p:txBody>
      </p:sp>
    </p:spTree>
    <p:extLst>
      <p:ext uri="{BB962C8B-B14F-4D97-AF65-F5344CB8AC3E}">
        <p14:creationId xmlns:p14="http://schemas.microsoft.com/office/powerpoint/2010/main" val="3793334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984038"/>
            <a:ext cx="9144000" cy="428738"/>
          </a:xfrm>
        </p:spPr>
        <p:txBody>
          <a:bodyPr>
            <a:noAutofit/>
          </a:bodyPr>
          <a:lstStyle/>
          <a:p>
            <a:r>
              <a:rPr lang="de-DE" dirty="0"/>
              <a:t>2.1.2 </a:t>
            </a:r>
            <a:r>
              <a:rPr lang="ru-RU" dirty="0"/>
              <a:t>Сферы ответственности служб помощи детям и молодежи</a:t>
            </a:r>
            <a:r>
              <a:rPr lang="de-DE" dirty="0"/>
              <a:t> </a:t>
            </a:r>
            <a:r>
              <a:rPr lang="ru-RU" dirty="0"/>
              <a:t>§§</a:t>
            </a:r>
            <a:r>
              <a:rPr lang="de-DE" dirty="0"/>
              <a:t> </a:t>
            </a:r>
            <a:r>
              <a:rPr lang="ru-RU" dirty="0"/>
              <a:t>11-60 Социального кодекса VIII </a:t>
            </a:r>
            <a:br>
              <a:rPr lang="ru-RU" sz="2000" dirty="0"/>
            </a:br>
            <a:endParaRPr lang="de-DE" dirty="0"/>
          </a:p>
        </p:txBody>
      </p:sp>
      <p:grpSp>
        <p:nvGrpSpPr>
          <p:cNvPr id="42" name="Group 7" descr="Benennt Leistungen der Kinder- und Jugendhilfe: &#10;Förderung der Erziehung in der Familie §§ 16–21 Sozialgesetzbuch (SGB) Acht (VIII)" title="Textfeld">
            <a:extLst>
              <a:ext uri="{FF2B5EF4-FFF2-40B4-BE49-F238E27FC236}">
                <a16:creationId xmlns:a16="http://schemas.microsoft.com/office/drawing/2014/main" id="{BDA752D3-1B1D-45BD-92C1-5287E5737C69}"/>
              </a:ext>
            </a:extLst>
          </p:cNvPr>
          <p:cNvGrpSpPr>
            <a:grpSpLocks/>
          </p:cNvGrpSpPr>
          <p:nvPr/>
        </p:nvGrpSpPr>
        <p:grpSpPr bwMode="auto">
          <a:xfrm>
            <a:off x="2692097" y="2204864"/>
            <a:ext cx="1172766" cy="1271588"/>
            <a:chOff x="1330" y="1480"/>
            <a:chExt cx="985" cy="1068"/>
          </a:xfrm>
        </p:grpSpPr>
        <p:sp>
          <p:nvSpPr>
            <p:cNvPr id="43" name="Rectangle 8">
              <a:extLst>
                <a:ext uri="{FF2B5EF4-FFF2-40B4-BE49-F238E27FC236}">
                  <a16:creationId xmlns:a16="http://schemas.microsoft.com/office/drawing/2014/main" id="{C0391CE9-3393-4F30-B434-06D28EA53740}"/>
                </a:ext>
              </a:extLst>
            </p:cNvPr>
            <p:cNvSpPr>
              <a:spLocks noChangeArrowheads="1"/>
            </p:cNvSpPr>
            <p:nvPr/>
          </p:nvSpPr>
          <p:spPr bwMode="auto">
            <a:xfrm>
              <a:off x="1330" y="1662"/>
              <a:ext cx="985" cy="886"/>
            </a:xfrm>
            <a:prstGeom prst="rect">
              <a:avLst/>
            </a:prstGeom>
            <a:solidFill>
              <a:schemeClr val="accent1">
                <a:lumMod val="60000"/>
                <a:lumOff val="40000"/>
              </a:schemeClr>
            </a:solidFill>
            <a:ln w="12700">
              <a:noFill/>
              <a:miter lim="800000"/>
              <a:headEnd/>
              <a:tailEnd/>
            </a:ln>
            <a:effectLst/>
          </p:spPr>
          <p:txBody>
            <a:bodyPr lIns="57150" tIns="28575" rIns="57150" bIns="28575">
              <a:spAutoFit/>
            </a:bodyPr>
            <a:lstStyle/>
            <a:p>
              <a:pPr defTabSz="583406" eaLnBrk="0" hangingPunct="0">
                <a:spcAft>
                  <a:spcPct val="20000"/>
                </a:spcAft>
              </a:pPr>
              <a:r>
                <a:rPr lang="ru-RU" sz="1200" dirty="0">
                  <a:cs typeface="Arial" pitchFamily="34" charset="0"/>
                </a:rPr>
                <a:t>Помощь в семейном воспитании</a:t>
              </a:r>
            </a:p>
            <a:p>
              <a:pPr defTabSz="583406" eaLnBrk="0" hangingPunct="0">
                <a:spcAft>
                  <a:spcPct val="20000"/>
                </a:spcAft>
              </a:pPr>
              <a:r>
                <a:rPr lang="ru-RU" sz="1200" dirty="0">
                  <a:cs typeface="Arial" pitchFamily="34" charset="0"/>
                </a:rPr>
                <a:t>§§ 16–21 SGB VIII</a:t>
              </a:r>
            </a:p>
          </p:txBody>
        </p:sp>
        <p:sp>
          <p:nvSpPr>
            <p:cNvPr id="44" name="Line 9">
              <a:extLst>
                <a:ext uri="{FF2B5EF4-FFF2-40B4-BE49-F238E27FC236}">
                  <a16:creationId xmlns:a16="http://schemas.microsoft.com/office/drawing/2014/main" id="{0C6D3E02-CCF1-4C4D-AE18-70F003B2934B}"/>
                </a:ext>
              </a:extLst>
            </p:cNvPr>
            <p:cNvSpPr>
              <a:spLocks noChangeShapeType="1"/>
            </p:cNvSpPr>
            <p:nvPr/>
          </p:nvSpPr>
          <p:spPr bwMode="auto">
            <a:xfrm>
              <a:off x="1819" y="1480"/>
              <a:ext cx="0" cy="186"/>
            </a:xfrm>
            <a:prstGeom prst="line">
              <a:avLst/>
            </a:prstGeom>
            <a:noFill/>
            <a:ln w="50800">
              <a:solidFill>
                <a:schemeClr val="accent1">
                  <a:lumMod val="60000"/>
                  <a:lumOff val="40000"/>
                </a:schemeClr>
              </a:solidFill>
              <a:round/>
              <a:headEnd/>
              <a:tailEnd/>
            </a:ln>
            <a:effectLst/>
          </p:spPr>
          <p:txBody>
            <a:bodyPr/>
            <a:lstStyle/>
            <a:p>
              <a:endParaRPr lang="de-DE" sz="1200"/>
            </a:p>
          </p:txBody>
        </p:sp>
      </p:grpSp>
      <p:grpSp>
        <p:nvGrpSpPr>
          <p:cNvPr id="45" name="Group 10" descr="Benennt Leistungen der Kinder- und Jugendhilfe: &#10;Förderung von Kindern in Tages-einrichtungen und Kindertagespflege&#10;§§ 22–26 Sozialgesetzbuch (SGB) Acht (VIII)" title="Textfeld">
            <a:extLst>
              <a:ext uri="{FF2B5EF4-FFF2-40B4-BE49-F238E27FC236}">
                <a16:creationId xmlns:a16="http://schemas.microsoft.com/office/drawing/2014/main" id="{C73A242C-17D7-4355-AC81-2F8FB3542495}"/>
              </a:ext>
            </a:extLst>
          </p:cNvPr>
          <p:cNvGrpSpPr>
            <a:grpSpLocks/>
          </p:cNvGrpSpPr>
          <p:nvPr/>
        </p:nvGrpSpPr>
        <p:grpSpPr bwMode="auto">
          <a:xfrm>
            <a:off x="3934898" y="2204864"/>
            <a:ext cx="1207293" cy="1970486"/>
            <a:chOff x="2401" y="1474"/>
            <a:chExt cx="1014" cy="1655"/>
          </a:xfrm>
        </p:grpSpPr>
        <p:sp>
          <p:nvSpPr>
            <p:cNvPr id="46" name="Rectangle 11">
              <a:extLst>
                <a:ext uri="{FF2B5EF4-FFF2-40B4-BE49-F238E27FC236}">
                  <a16:creationId xmlns:a16="http://schemas.microsoft.com/office/drawing/2014/main" id="{D5CBE107-8602-45A5-92C6-471763EC878A}"/>
                </a:ext>
              </a:extLst>
            </p:cNvPr>
            <p:cNvSpPr>
              <a:spLocks noChangeArrowheads="1"/>
            </p:cNvSpPr>
            <p:nvPr/>
          </p:nvSpPr>
          <p:spPr bwMode="auto">
            <a:xfrm>
              <a:off x="2401" y="1654"/>
              <a:ext cx="1014" cy="1475"/>
            </a:xfrm>
            <a:prstGeom prst="rect">
              <a:avLst/>
            </a:prstGeom>
            <a:solidFill>
              <a:schemeClr val="accent1">
                <a:lumMod val="60000"/>
                <a:lumOff val="40000"/>
              </a:schemeClr>
            </a:solidFill>
            <a:ln w="12700">
              <a:solidFill>
                <a:schemeClr val="accent1">
                  <a:lumMod val="60000"/>
                  <a:lumOff val="40000"/>
                </a:schemeClr>
              </a:solidFill>
              <a:miter lim="800000"/>
              <a:headEnd/>
              <a:tailEnd/>
            </a:ln>
            <a:effectLst/>
          </p:spPr>
          <p:txBody>
            <a:bodyPr wrap="square" lIns="57150" tIns="28575" rIns="57150" bIns="28575">
              <a:spAutoFit/>
            </a:bodyPr>
            <a:lstStyle/>
            <a:p>
              <a:pPr algn="ctr" defTabSz="583406" eaLnBrk="0" hangingPunct="0">
                <a:spcAft>
                  <a:spcPct val="20000"/>
                </a:spcAft>
              </a:pPr>
              <a:r>
                <a:rPr lang="ru-RU" sz="1200" dirty="0">
                  <a:cs typeface="Arial" pitchFamily="34" charset="0"/>
                </a:rPr>
                <a:t>Поддержка детей в учреждениях полного дня и полнодневный уход за детьми</a:t>
              </a:r>
            </a:p>
            <a:p>
              <a:pPr algn="ctr" defTabSz="583406" eaLnBrk="0" hangingPunct="0">
                <a:spcAft>
                  <a:spcPct val="20000"/>
                </a:spcAft>
              </a:pPr>
              <a:r>
                <a:rPr lang="ru-RU" sz="1200" dirty="0">
                  <a:cs typeface="Arial" pitchFamily="34" charset="0"/>
                </a:rPr>
                <a:t>§§ 22–26 SGB VIII</a:t>
              </a:r>
            </a:p>
          </p:txBody>
        </p:sp>
        <p:sp>
          <p:nvSpPr>
            <p:cNvPr id="47" name="Line 12">
              <a:extLst>
                <a:ext uri="{FF2B5EF4-FFF2-40B4-BE49-F238E27FC236}">
                  <a16:creationId xmlns:a16="http://schemas.microsoft.com/office/drawing/2014/main" id="{00B47AE1-1A25-44A7-B81E-5E3CE35841CE}"/>
                </a:ext>
              </a:extLst>
            </p:cNvPr>
            <p:cNvSpPr>
              <a:spLocks noChangeShapeType="1"/>
            </p:cNvSpPr>
            <p:nvPr/>
          </p:nvSpPr>
          <p:spPr bwMode="auto">
            <a:xfrm>
              <a:off x="2880" y="1474"/>
              <a:ext cx="0" cy="186"/>
            </a:xfrm>
            <a:prstGeom prst="line">
              <a:avLst/>
            </a:prstGeom>
            <a:noFill/>
            <a:ln w="50800">
              <a:solidFill>
                <a:schemeClr val="accent1">
                  <a:lumMod val="60000"/>
                  <a:lumOff val="40000"/>
                </a:schemeClr>
              </a:solidFill>
              <a:round/>
              <a:headEnd/>
              <a:tailEnd/>
            </a:ln>
            <a:effectLst/>
          </p:spPr>
          <p:txBody>
            <a:bodyPr/>
            <a:lstStyle/>
            <a:p>
              <a:endParaRPr lang="de-DE" sz="1200"/>
            </a:p>
          </p:txBody>
        </p:sp>
      </p:grpSp>
      <p:grpSp>
        <p:nvGrpSpPr>
          <p:cNvPr id="48" name="Group 16" title="Gruppierungselement">
            <a:extLst>
              <a:ext uri="{FF2B5EF4-FFF2-40B4-BE49-F238E27FC236}">
                <a16:creationId xmlns:a16="http://schemas.microsoft.com/office/drawing/2014/main" id="{E4F731E7-505C-4CDA-806F-D03608CBE06D}"/>
              </a:ext>
            </a:extLst>
          </p:cNvPr>
          <p:cNvGrpSpPr>
            <a:grpSpLocks/>
          </p:cNvGrpSpPr>
          <p:nvPr/>
        </p:nvGrpSpPr>
        <p:grpSpPr bwMode="auto">
          <a:xfrm>
            <a:off x="1302043" y="1668963"/>
            <a:ext cx="6726436" cy="519368"/>
            <a:chOff x="142" y="1091"/>
            <a:chExt cx="5434" cy="411"/>
          </a:xfrm>
        </p:grpSpPr>
        <p:sp>
          <p:nvSpPr>
            <p:cNvPr id="49" name="Rectangle 17">
              <a:extLst>
                <a:ext uri="{FF2B5EF4-FFF2-40B4-BE49-F238E27FC236}">
                  <a16:creationId xmlns:a16="http://schemas.microsoft.com/office/drawing/2014/main" id="{991E4929-0282-4CC3-B299-4D50FC649648}"/>
                </a:ext>
              </a:extLst>
            </p:cNvPr>
            <p:cNvSpPr>
              <a:spLocks noChangeArrowheads="1"/>
            </p:cNvSpPr>
            <p:nvPr/>
          </p:nvSpPr>
          <p:spPr bwMode="auto">
            <a:xfrm>
              <a:off x="146" y="1091"/>
              <a:ext cx="2651" cy="211"/>
            </a:xfrm>
            <a:prstGeom prst="rect">
              <a:avLst/>
            </a:prstGeom>
            <a:solidFill>
              <a:srgbClr val="F77218"/>
            </a:solidFill>
            <a:ln w="12700">
              <a:noFill/>
              <a:miter lim="800000"/>
              <a:headEnd/>
              <a:tailEnd/>
            </a:ln>
            <a:effectLst/>
          </p:spPr>
          <p:txBody>
            <a:bodyPr wrap="none" anchor="ctr"/>
            <a:lstStyle/>
            <a:p>
              <a:endParaRPr lang="de-DE" sz="1350"/>
            </a:p>
          </p:txBody>
        </p:sp>
        <p:sp>
          <p:nvSpPr>
            <p:cNvPr id="50" name="Rectangle 18" descr="Überschrift 'Leistungen' für die darunter aufgeführten Leistungen der Kinder- und Jugendhilfe" title="Textfeld">
              <a:extLst>
                <a:ext uri="{FF2B5EF4-FFF2-40B4-BE49-F238E27FC236}">
                  <a16:creationId xmlns:a16="http://schemas.microsoft.com/office/drawing/2014/main" id="{C7120E6C-97ED-4792-92F1-608F5A072F70}"/>
                </a:ext>
              </a:extLst>
            </p:cNvPr>
            <p:cNvSpPr>
              <a:spLocks noChangeArrowheads="1"/>
            </p:cNvSpPr>
            <p:nvPr/>
          </p:nvSpPr>
          <p:spPr bwMode="auto">
            <a:xfrm>
              <a:off x="142" y="1091"/>
              <a:ext cx="4279" cy="242"/>
            </a:xfrm>
            <a:prstGeom prst="rect">
              <a:avLst/>
            </a:prstGeom>
            <a:solidFill>
              <a:schemeClr val="accent1">
                <a:lumMod val="60000"/>
                <a:lumOff val="40000"/>
              </a:schemeClr>
            </a:solidFill>
            <a:ln w="12700">
              <a:noFill/>
              <a:miter lim="800000"/>
              <a:headEnd/>
              <a:tailEnd/>
            </a:ln>
            <a:effectLst/>
          </p:spPr>
          <p:txBody>
            <a:bodyPr wrap="square" lIns="57150" tIns="28575" rIns="57150" bIns="28575">
              <a:spAutoFit/>
            </a:bodyPr>
            <a:lstStyle/>
            <a:p>
              <a:pPr algn="ctr" defTabSz="583406" eaLnBrk="0" hangingPunct="0"/>
              <a:r>
                <a:rPr lang="az-Cyrl-AZ" sz="1500" b="1" dirty="0">
                  <a:cs typeface="Arial" pitchFamily="34" charset="0"/>
                </a:rPr>
                <a:t>Меры поддержки </a:t>
              </a:r>
              <a:endParaRPr lang="de-DE" sz="1500" b="1" dirty="0">
                <a:cs typeface="Arial" pitchFamily="34" charset="0"/>
              </a:endParaRPr>
            </a:p>
          </p:txBody>
        </p:sp>
        <p:sp>
          <p:nvSpPr>
            <p:cNvPr id="51" name="Rectangle 19" descr="Überschrift 'Andere Aufgaben' für die darunter benannten anderen Aufgaben der Kinder- und Jugendhilfe, nämlich 'Hoheitliche Aufgaben zum Schutz von Kindern und Jugendlichen §§ 42–60 Sozialgesetzbuch (SGB) Acht (VIII)'" title="Textfeld">
              <a:extLst>
                <a:ext uri="{FF2B5EF4-FFF2-40B4-BE49-F238E27FC236}">
                  <a16:creationId xmlns:a16="http://schemas.microsoft.com/office/drawing/2014/main" id="{A709593B-03B4-436A-A7F2-89AD4D8F31AD}"/>
                </a:ext>
              </a:extLst>
            </p:cNvPr>
            <p:cNvSpPr>
              <a:spLocks noChangeArrowheads="1"/>
            </p:cNvSpPr>
            <p:nvPr/>
          </p:nvSpPr>
          <p:spPr bwMode="auto">
            <a:xfrm>
              <a:off x="4471" y="1091"/>
              <a:ext cx="1105" cy="411"/>
            </a:xfrm>
            <a:prstGeom prst="rect">
              <a:avLst/>
            </a:prstGeom>
            <a:solidFill>
              <a:schemeClr val="accent3"/>
            </a:solidFill>
            <a:ln w="12700">
              <a:noFill/>
              <a:miter lim="800000"/>
              <a:headEnd/>
              <a:tailEnd/>
            </a:ln>
            <a:effectLst/>
          </p:spPr>
          <p:txBody>
            <a:bodyPr wrap="square" lIns="57150" tIns="28575" rIns="57150" bIns="28575">
              <a:spAutoFit/>
            </a:bodyPr>
            <a:lstStyle/>
            <a:p>
              <a:pPr algn="ctr" defTabSz="583406" eaLnBrk="0" hangingPunct="0"/>
              <a:r>
                <a:rPr lang="az-Cyrl-AZ" sz="1500" b="1" dirty="0">
                  <a:solidFill>
                    <a:schemeClr val="bg1"/>
                  </a:solidFill>
                  <a:cs typeface="Arial" pitchFamily="34" charset="0"/>
                </a:rPr>
                <a:t>Прочие задачи</a:t>
              </a:r>
              <a:endParaRPr lang="de-DE" sz="1500" b="1" dirty="0">
                <a:solidFill>
                  <a:schemeClr val="bg1"/>
                </a:solidFill>
                <a:cs typeface="Arial" pitchFamily="34" charset="0"/>
              </a:endParaRPr>
            </a:p>
          </p:txBody>
        </p:sp>
      </p:grpSp>
      <p:grpSp>
        <p:nvGrpSpPr>
          <p:cNvPr id="52" name="Group 21" title="Gruppierungselement">
            <a:extLst>
              <a:ext uri="{FF2B5EF4-FFF2-40B4-BE49-F238E27FC236}">
                <a16:creationId xmlns:a16="http://schemas.microsoft.com/office/drawing/2014/main" id="{D588DD20-46FC-4B89-AF2B-19CB64BC2302}"/>
              </a:ext>
            </a:extLst>
          </p:cNvPr>
          <p:cNvGrpSpPr>
            <a:grpSpLocks/>
          </p:cNvGrpSpPr>
          <p:nvPr/>
        </p:nvGrpSpPr>
        <p:grpSpPr bwMode="auto">
          <a:xfrm>
            <a:off x="6544960" y="2219822"/>
            <a:ext cx="1483519" cy="1569245"/>
            <a:chOff x="4549" y="1457"/>
            <a:chExt cx="1246" cy="1318"/>
          </a:xfrm>
        </p:grpSpPr>
        <p:sp>
          <p:nvSpPr>
            <p:cNvPr id="53" name="Rectangle 22" descr="Benennt die anderen Aufgaben der Kinder- und Jugendhilfe, nämlich 'Hoheitliche Aufgaben zum Schutz von Kindern und Jugendlichen §§ 42–60 Sozialgesetzbuch (SGB) Acht (VIII)'" title="Textfeld">
              <a:extLst>
                <a:ext uri="{FF2B5EF4-FFF2-40B4-BE49-F238E27FC236}">
                  <a16:creationId xmlns:a16="http://schemas.microsoft.com/office/drawing/2014/main" id="{043A7DEB-2F45-4A7D-9990-0A1D3EAE4420}"/>
                </a:ext>
              </a:extLst>
            </p:cNvPr>
            <p:cNvSpPr>
              <a:spLocks noChangeArrowheads="1"/>
            </p:cNvSpPr>
            <p:nvPr/>
          </p:nvSpPr>
          <p:spPr bwMode="auto">
            <a:xfrm>
              <a:off x="4549" y="1765"/>
              <a:ext cx="1246" cy="1010"/>
            </a:xfrm>
            <a:prstGeom prst="rect">
              <a:avLst/>
            </a:prstGeom>
            <a:solidFill>
              <a:schemeClr val="accent3"/>
            </a:solidFill>
            <a:ln w="12700">
              <a:noFill/>
              <a:miter lim="800000"/>
              <a:headEnd/>
              <a:tailEnd/>
            </a:ln>
            <a:effectLst/>
          </p:spPr>
          <p:txBody>
            <a:bodyPr wrap="square" lIns="57150" tIns="28575" rIns="57150" bIns="28575">
              <a:spAutoFit/>
            </a:bodyPr>
            <a:lstStyle/>
            <a:p>
              <a:pPr algn="ctr" defTabSz="183356" eaLnBrk="0" hangingPunct="0">
                <a:spcAft>
                  <a:spcPct val="20000"/>
                </a:spcAft>
              </a:pPr>
              <a:r>
                <a:rPr lang="ru-RU" sz="1200" dirty="0">
                  <a:solidFill>
                    <a:schemeClr val="bg1"/>
                  </a:solidFill>
                  <a:cs typeface="Arial" pitchFamily="34" charset="0"/>
                </a:rPr>
                <a:t>Государственные задачи по защите детей и подростков</a:t>
              </a:r>
            </a:p>
            <a:p>
              <a:pPr algn="ctr" defTabSz="183356" eaLnBrk="0" hangingPunct="0">
                <a:spcAft>
                  <a:spcPct val="20000"/>
                </a:spcAft>
              </a:pPr>
              <a:r>
                <a:rPr lang="ru-RU" sz="1200" dirty="0">
                  <a:solidFill>
                    <a:schemeClr val="bg1"/>
                  </a:solidFill>
                  <a:cs typeface="Arial" pitchFamily="34" charset="0"/>
                </a:rPr>
                <a:t>	§§ 27–41 SGB VIII</a:t>
              </a:r>
            </a:p>
          </p:txBody>
        </p:sp>
        <p:sp>
          <p:nvSpPr>
            <p:cNvPr id="54" name="Line 23">
              <a:extLst>
                <a:ext uri="{FF2B5EF4-FFF2-40B4-BE49-F238E27FC236}">
                  <a16:creationId xmlns:a16="http://schemas.microsoft.com/office/drawing/2014/main" id="{C645DF02-DBE2-4C65-B037-749E77182A41}"/>
                </a:ext>
              </a:extLst>
            </p:cNvPr>
            <p:cNvSpPr>
              <a:spLocks noChangeShapeType="1"/>
            </p:cNvSpPr>
            <p:nvPr/>
          </p:nvSpPr>
          <p:spPr bwMode="auto">
            <a:xfrm>
              <a:off x="5069" y="1457"/>
              <a:ext cx="0" cy="298"/>
            </a:xfrm>
            <a:prstGeom prst="line">
              <a:avLst/>
            </a:prstGeom>
            <a:noFill/>
            <a:ln w="50800">
              <a:solidFill>
                <a:schemeClr val="accent3"/>
              </a:solidFill>
              <a:round/>
              <a:headEnd/>
              <a:tailEnd/>
            </a:ln>
            <a:effectLst/>
          </p:spPr>
          <p:txBody>
            <a:bodyPr/>
            <a:lstStyle/>
            <a:p>
              <a:endParaRPr lang="de-DE" sz="1200"/>
            </a:p>
          </p:txBody>
        </p:sp>
      </p:grpSp>
      <p:sp>
        <p:nvSpPr>
          <p:cNvPr id="56" name="Rectangle 14" descr="Benennt Leistungen der Kinder- und Jugendhilfe: &#10;Hilfen zur Erziehung, Eingliederungshilfe für seelisch behinderte Kinder und Jugendliche Hilfen für junge Volljährige&#10;§§ 27–41 Sozialgesetzbuch (SGB) Acht (VIII)" title="Textfeld">
            <a:extLst>
              <a:ext uri="{FF2B5EF4-FFF2-40B4-BE49-F238E27FC236}">
                <a16:creationId xmlns:a16="http://schemas.microsoft.com/office/drawing/2014/main" id="{7E342B4B-C717-41A8-AF4D-A85D224BCDD4}"/>
              </a:ext>
            </a:extLst>
          </p:cNvPr>
          <p:cNvSpPr>
            <a:spLocks noChangeArrowheads="1"/>
          </p:cNvSpPr>
          <p:nvPr/>
        </p:nvSpPr>
        <p:spPr bwMode="auto">
          <a:xfrm>
            <a:off x="5173811" y="2420888"/>
            <a:ext cx="1270397" cy="2122889"/>
          </a:xfrm>
          <a:prstGeom prst="rect">
            <a:avLst/>
          </a:prstGeom>
          <a:solidFill>
            <a:schemeClr val="accent1">
              <a:lumMod val="60000"/>
              <a:lumOff val="40000"/>
            </a:schemeClr>
          </a:solidFill>
          <a:ln w="12700">
            <a:noFill/>
            <a:miter lim="800000"/>
            <a:headEnd/>
            <a:tailEnd/>
          </a:ln>
          <a:effectLst/>
        </p:spPr>
        <p:txBody>
          <a:bodyPr lIns="57150" tIns="28575" rIns="57150" bIns="28575">
            <a:spAutoFit/>
          </a:bodyPr>
          <a:lstStyle/>
          <a:p>
            <a:pPr algn="ctr" defTabSz="583406" eaLnBrk="0" hangingPunct="0">
              <a:spcAft>
                <a:spcPct val="20000"/>
              </a:spcAft>
            </a:pPr>
            <a:r>
              <a:rPr lang="ru-RU" sz="1100" dirty="0">
                <a:cs typeface="Arial" pitchFamily="34" charset="0"/>
              </a:rPr>
              <a:t>Помощь  в воспитании, помощь в социальной адаптации детей и молодежи с        психическими нарушениями, помощь молодым взрослым</a:t>
            </a:r>
          </a:p>
          <a:p>
            <a:pPr algn="ctr" defTabSz="583406" eaLnBrk="0" hangingPunct="0">
              <a:spcAft>
                <a:spcPct val="20000"/>
              </a:spcAft>
            </a:pPr>
            <a:r>
              <a:rPr lang="ru-RU" sz="1100" dirty="0">
                <a:cs typeface="Arial" pitchFamily="34" charset="0"/>
              </a:rPr>
              <a:t>§§ 27–41 SGB VIII</a:t>
            </a:r>
          </a:p>
        </p:txBody>
      </p:sp>
      <p:sp>
        <p:nvSpPr>
          <p:cNvPr id="58" name="Rechteck 57">
            <a:extLst>
              <a:ext uri="{FF2B5EF4-FFF2-40B4-BE49-F238E27FC236}">
                <a16:creationId xmlns:a16="http://schemas.microsoft.com/office/drawing/2014/main" id="{4AAC332B-6DF6-4C96-9556-E85D9DB435E0}"/>
              </a:ext>
            </a:extLst>
          </p:cNvPr>
          <p:cNvSpPr/>
          <p:nvPr/>
        </p:nvSpPr>
        <p:spPr>
          <a:xfrm>
            <a:off x="6592843" y="4785826"/>
            <a:ext cx="1507550" cy="1523494"/>
          </a:xfrm>
          <a:prstGeom prst="rect">
            <a:avLst/>
          </a:prstGeom>
        </p:spPr>
        <p:txBody>
          <a:bodyPr wrap="square">
            <a:spAutoFit/>
          </a:bodyPr>
          <a:lstStyle/>
          <a:p>
            <a:pPr marL="183356" indent="-183356" defTabSz="183356" eaLnBrk="0" hangingPunct="0">
              <a:lnSpc>
                <a:spcPct val="93000"/>
              </a:lnSpc>
            </a:pPr>
            <a:r>
              <a:rPr lang="az-Cyrl-AZ" sz="1000" dirty="0">
                <a:cs typeface="Arial" pitchFamily="34" charset="0"/>
              </a:rPr>
              <a:t>например</a:t>
            </a:r>
            <a:r>
              <a:rPr lang="de-DE" sz="1000" dirty="0">
                <a:cs typeface="Arial" pitchFamily="34" charset="0"/>
              </a:rPr>
              <a:t>, </a:t>
            </a:r>
          </a:p>
          <a:p>
            <a:pPr marL="65485" indent="-65485">
              <a:lnSpc>
                <a:spcPct val="93000"/>
              </a:lnSpc>
              <a:buFont typeface="Symbol" panose="05050102010706020507" pitchFamily="18" charset="2"/>
              <a:buChar char="·"/>
            </a:pPr>
            <a:r>
              <a:rPr lang="de-DE" altLang="de-DE" sz="1000" dirty="0">
                <a:cs typeface="Times New Roman" panose="02020603050405020304" pitchFamily="18" charset="0"/>
              </a:rPr>
              <a:t> </a:t>
            </a:r>
            <a:r>
              <a:rPr lang="ru-RU" altLang="de-DE" sz="1000" dirty="0">
                <a:cs typeface="Times New Roman" panose="02020603050405020304" pitchFamily="18" charset="0"/>
              </a:rPr>
              <a:t>Взятие под опеку</a:t>
            </a:r>
          </a:p>
          <a:p>
            <a:pPr marL="65485" indent="-65485">
              <a:lnSpc>
                <a:spcPct val="93000"/>
              </a:lnSpc>
              <a:buFont typeface="Symbol" panose="05050102010706020507" pitchFamily="18" charset="2"/>
              <a:buChar char="·"/>
            </a:pPr>
            <a:r>
              <a:rPr lang="de-DE" altLang="de-DE" sz="1000" dirty="0">
                <a:cs typeface="Times New Roman" panose="02020603050405020304" pitchFamily="18" charset="0"/>
              </a:rPr>
              <a:t> </a:t>
            </a:r>
            <a:r>
              <a:rPr lang="ru-RU" altLang="de-DE" sz="1000" dirty="0">
                <a:cs typeface="Times New Roman" panose="02020603050405020304" pitchFamily="18" charset="0"/>
              </a:rPr>
              <a:t>Участие в суде по делам семьи и делам </a:t>
            </a:r>
            <a:r>
              <a:rPr lang="ru-RU" altLang="de-DE" sz="1000" dirty="0" err="1">
                <a:cs typeface="Times New Roman" panose="02020603050405020304" pitchFamily="18" charset="0"/>
              </a:rPr>
              <a:t>несовер</a:t>
            </a:r>
            <a:r>
              <a:rPr lang="de-DE" altLang="de-DE" sz="1000" dirty="0">
                <a:cs typeface="Times New Roman" panose="02020603050405020304" pitchFamily="18" charset="0"/>
              </a:rPr>
              <a:t>-</a:t>
            </a:r>
            <a:r>
              <a:rPr lang="ru-RU" altLang="de-DE" sz="1000" dirty="0" err="1">
                <a:cs typeface="Times New Roman" panose="02020603050405020304" pitchFamily="18" charset="0"/>
              </a:rPr>
              <a:t>шеннолетних</a:t>
            </a:r>
            <a:endParaRPr lang="ru-RU" altLang="de-DE" sz="1000" dirty="0">
              <a:cs typeface="Times New Roman" panose="02020603050405020304" pitchFamily="18" charset="0"/>
            </a:endParaRPr>
          </a:p>
          <a:p>
            <a:pPr marL="65485" indent="-65485">
              <a:lnSpc>
                <a:spcPct val="93000"/>
              </a:lnSpc>
              <a:buFont typeface="Symbol" panose="05050102010706020507" pitchFamily="18" charset="2"/>
              <a:buChar char="·"/>
            </a:pPr>
            <a:r>
              <a:rPr lang="de-DE" altLang="de-DE" sz="1000" dirty="0">
                <a:cs typeface="Times New Roman" panose="02020603050405020304" pitchFamily="18" charset="0"/>
              </a:rPr>
              <a:t> </a:t>
            </a:r>
            <a:r>
              <a:rPr lang="ru-RU" altLang="de-DE" sz="1000" dirty="0">
                <a:cs typeface="Times New Roman" panose="02020603050405020304" pitchFamily="18" charset="0"/>
              </a:rPr>
              <a:t>Установление опеки (со стороны государственных органов опеки)</a:t>
            </a:r>
          </a:p>
        </p:txBody>
      </p:sp>
      <p:sp>
        <p:nvSpPr>
          <p:cNvPr id="59" name="Text Box 36">
            <a:extLst>
              <a:ext uri="{FF2B5EF4-FFF2-40B4-BE49-F238E27FC236}">
                <a16:creationId xmlns:a16="http://schemas.microsoft.com/office/drawing/2014/main" id="{FD206F37-9C3F-48C5-84E4-B7D9E374E49B}"/>
              </a:ext>
            </a:extLst>
          </p:cNvPr>
          <p:cNvSpPr txBox="1">
            <a:spLocks noChangeArrowheads="1"/>
          </p:cNvSpPr>
          <p:nvPr/>
        </p:nvSpPr>
        <p:spPr bwMode="auto">
          <a:xfrm>
            <a:off x="1223889" y="4746529"/>
            <a:ext cx="1584055" cy="153779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3000"/>
              </a:lnSpc>
              <a:buSzTx/>
            </a:pPr>
            <a:r>
              <a:rPr lang="en-GB" altLang="de-DE" sz="1100" dirty="0">
                <a:solidFill>
                  <a:srgbClr val="000000"/>
                </a:solidFill>
                <a:cs typeface="Times New Roman" panose="02020603050405020304" pitchFamily="18" charset="0"/>
              </a:rPr>
              <a:t> </a:t>
            </a:r>
            <a:r>
              <a:rPr lang="az-Cyrl-AZ" altLang="de-DE" sz="1000" dirty="0">
                <a:solidFill>
                  <a:srgbClr val="000000"/>
                </a:solidFill>
                <a:cs typeface="Times New Roman" panose="02020603050405020304" pitchFamily="18" charset="0"/>
              </a:rPr>
              <a:t>например</a:t>
            </a:r>
            <a:r>
              <a:rPr lang="de-DE" altLang="de-DE" sz="1000" dirty="0">
                <a:solidFill>
                  <a:srgbClr val="000000"/>
                </a:solidFill>
                <a:cs typeface="Times New Roman" panose="02020603050405020304" pitchFamily="18" charset="0"/>
              </a:rPr>
              <a:t>,</a:t>
            </a:r>
          </a:p>
          <a:p>
            <a:pPr marL="92075" indent="-92075">
              <a:lnSpc>
                <a:spcPct val="93000"/>
              </a:lnSpc>
              <a:buSzTx/>
              <a:buFont typeface="Symbol" panose="05050102010706020507" pitchFamily="18" charset="2"/>
              <a:buChar char="·"/>
            </a:pPr>
            <a:r>
              <a:rPr lang="ru-RU" altLang="de-DE" sz="1000" dirty="0">
                <a:solidFill>
                  <a:srgbClr val="000000"/>
                </a:solidFill>
                <a:cs typeface="Times New Roman" panose="02020603050405020304" pitchFamily="18" charset="0"/>
              </a:rPr>
              <a:t>международная молодежная </a:t>
            </a:r>
            <a:br>
              <a:rPr lang="de-DE" altLang="de-DE" sz="1000" dirty="0">
                <a:solidFill>
                  <a:srgbClr val="000000"/>
                </a:solidFill>
                <a:cs typeface="Times New Roman" panose="02020603050405020304" pitchFamily="18" charset="0"/>
              </a:rPr>
            </a:br>
            <a:r>
              <a:rPr lang="ru-RU" altLang="de-DE" sz="1000" dirty="0">
                <a:solidFill>
                  <a:srgbClr val="000000"/>
                </a:solidFill>
                <a:cs typeface="Times New Roman" panose="02020603050405020304" pitchFamily="18" charset="0"/>
              </a:rPr>
              <a:t>работа </a:t>
            </a:r>
          </a:p>
          <a:p>
            <a:pPr marL="92075" indent="-92075">
              <a:lnSpc>
                <a:spcPct val="93000"/>
              </a:lnSpc>
              <a:buSzTx/>
              <a:buFont typeface="Symbol" panose="05050102010706020507" pitchFamily="18" charset="2"/>
              <a:buChar char="·"/>
            </a:pPr>
            <a:r>
              <a:rPr lang="ru-RU" altLang="de-DE" sz="1000" dirty="0">
                <a:solidFill>
                  <a:srgbClr val="000000"/>
                </a:solidFill>
                <a:cs typeface="Times New Roman" panose="02020603050405020304" pitchFamily="18" charset="0"/>
              </a:rPr>
              <a:t>поддержка молодежных объединений</a:t>
            </a:r>
          </a:p>
          <a:p>
            <a:pPr marL="92075" indent="-92075">
              <a:lnSpc>
                <a:spcPct val="93000"/>
              </a:lnSpc>
              <a:buSzTx/>
              <a:buFont typeface="Symbol" panose="05050102010706020507" pitchFamily="18" charset="2"/>
              <a:buChar char="·"/>
            </a:pPr>
            <a:r>
              <a:rPr lang="ru-RU" altLang="de-DE" sz="1000" dirty="0">
                <a:solidFill>
                  <a:srgbClr val="000000"/>
                </a:solidFill>
                <a:cs typeface="Times New Roman" panose="02020603050405020304" pitchFamily="18" charset="0"/>
              </a:rPr>
              <a:t> помощь при переходе от </a:t>
            </a:r>
            <a:br>
              <a:rPr lang="de-DE" altLang="de-DE" sz="1000" dirty="0">
                <a:solidFill>
                  <a:srgbClr val="000000"/>
                </a:solidFill>
                <a:cs typeface="Times New Roman" panose="02020603050405020304" pitchFamily="18" charset="0"/>
              </a:rPr>
            </a:br>
            <a:r>
              <a:rPr lang="ru-RU" altLang="de-DE" sz="1000" dirty="0">
                <a:solidFill>
                  <a:srgbClr val="000000"/>
                </a:solidFill>
                <a:cs typeface="Times New Roman" panose="02020603050405020304" pitchFamily="18" charset="0"/>
              </a:rPr>
              <a:t>школы к работе</a:t>
            </a:r>
          </a:p>
        </p:txBody>
      </p:sp>
      <p:sp>
        <p:nvSpPr>
          <p:cNvPr id="60" name="Text Box 38">
            <a:extLst>
              <a:ext uri="{FF2B5EF4-FFF2-40B4-BE49-F238E27FC236}">
                <a16:creationId xmlns:a16="http://schemas.microsoft.com/office/drawing/2014/main" id="{D55A39D8-EFBE-4EA5-90F4-7CBEA65218F1}"/>
              </a:ext>
            </a:extLst>
          </p:cNvPr>
          <p:cNvSpPr txBox="1">
            <a:spLocks noChangeArrowheads="1"/>
          </p:cNvSpPr>
          <p:nvPr/>
        </p:nvSpPr>
        <p:spPr bwMode="auto">
          <a:xfrm>
            <a:off x="2627784" y="4748088"/>
            <a:ext cx="1584055" cy="153779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3000"/>
              </a:lnSpc>
              <a:buSzTx/>
            </a:pPr>
            <a:r>
              <a:rPr lang="de-DE" altLang="de-DE" sz="1100" dirty="0">
                <a:solidFill>
                  <a:srgbClr val="000000"/>
                </a:solidFill>
                <a:cs typeface="Times New Roman" panose="02020603050405020304" pitchFamily="18" charset="0"/>
              </a:rPr>
              <a:t> </a:t>
            </a:r>
            <a:r>
              <a:rPr lang="az-Cyrl-AZ" altLang="de-DE" sz="1000" dirty="0">
                <a:solidFill>
                  <a:srgbClr val="000000"/>
                </a:solidFill>
                <a:cs typeface="Times New Roman" panose="02020603050405020304" pitchFamily="18" charset="0"/>
              </a:rPr>
              <a:t>например</a:t>
            </a:r>
            <a:r>
              <a:rPr lang="de-DE" altLang="de-DE" sz="1000" dirty="0">
                <a:solidFill>
                  <a:srgbClr val="000000"/>
                </a:solidFill>
                <a:cs typeface="Times New Roman" panose="02020603050405020304" pitchFamily="18" charset="0"/>
              </a:rPr>
              <a:t>,</a:t>
            </a:r>
          </a:p>
          <a:p>
            <a:pPr marL="92075" indent="-92075">
              <a:lnSpc>
                <a:spcPct val="93000"/>
              </a:lnSpc>
              <a:buSzTx/>
              <a:buFont typeface="Symbol" panose="05050102010706020507" pitchFamily="18" charset="2"/>
              <a:buChar char="·"/>
            </a:pPr>
            <a:r>
              <a:rPr lang="ru-RU" altLang="de-DE" sz="1000" dirty="0">
                <a:solidFill>
                  <a:srgbClr val="000000"/>
                </a:solidFill>
                <a:cs typeface="Times New Roman" panose="02020603050405020304" pitchFamily="18" charset="0"/>
              </a:rPr>
              <a:t>семейное образование</a:t>
            </a:r>
          </a:p>
          <a:p>
            <a:pPr marL="92075" indent="-92075">
              <a:lnSpc>
                <a:spcPct val="93000"/>
              </a:lnSpc>
              <a:buSzTx/>
              <a:buFont typeface="Symbol" panose="05050102010706020507" pitchFamily="18" charset="2"/>
              <a:buChar char="·"/>
            </a:pPr>
            <a:r>
              <a:rPr lang="ru-RU" altLang="de-DE" sz="1000" dirty="0">
                <a:solidFill>
                  <a:srgbClr val="000000"/>
                </a:solidFill>
                <a:cs typeface="Times New Roman" panose="02020603050405020304" pitchFamily="18" charset="0"/>
              </a:rPr>
              <a:t>семейное </a:t>
            </a:r>
            <a:r>
              <a:rPr lang="ru-RU" altLang="de-DE" sz="1000" dirty="0" err="1">
                <a:solidFill>
                  <a:srgbClr val="000000"/>
                </a:solidFill>
                <a:cs typeface="Times New Roman" panose="02020603050405020304" pitchFamily="18" charset="0"/>
              </a:rPr>
              <a:t>консультиро</a:t>
            </a:r>
            <a:r>
              <a:rPr lang="de-DE" altLang="de-DE" sz="1000" dirty="0">
                <a:solidFill>
                  <a:srgbClr val="000000"/>
                </a:solidFill>
                <a:cs typeface="Times New Roman" panose="02020603050405020304" pitchFamily="18" charset="0"/>
              </a:rPr>
              <a:t>-</a:t>
            </a:r>
            <a:br>
              <a:rPr lang="de-DE" altLang="de-DE" sz="1000" dirty="0">
                <a:solidFill>
                  <a:srgbClr val="000000"/>
                </a:solidFill>
                <a:cs typeface="Times New Roman" panose="02020603050405020304" pitchFamily="18" charset="0"/>
              </a:rPr>
            </a:br>
            <a:r>
              <a:rPr lang="ru-RU" altLang="de-DE" sz="1000" dirty="0" err="1">
                <a:solidFill>
                  <a:srgbClr val="000000"/>
                </a:solidFill>
                <a:cs typeface="Times New Roman" panose="02020603050405020304" pitchFamily="18" charset="0"/>
              </a:rPr>
              <a:t>вание</a:t>
            </a:r>
            <a:endParaRPr lang="ru-RU" altLang="de-DE" sz="1000" dirty="0">
              <a:solidFill>
                <a:srgbClr val="000000"/>
              </a:solidFill>
              <a:cs typeface="Times New Roman" panose="02020603050405020304" pitchFamily="18" charset="0"/>
            </a:endParaRPr>
          </a:p>
          <a:p>
            <a:pPr marL="92075" indent="-92075">
              <a:lnSpc>
                <a:spcPct val="93000"/>
              </a:lnSpc>
              <a:buSzTx/>
              <a:buFont typeface="Symbol" panose="05050102010706020507" pitchFamily="18" charset="2"/>
              <a:buChar char="·"/>
            </a:pPr>
            <a:r>
              <a:rPr lang="ru-RU" altLang="de-DE" sz="1000" dirty="0">
                <a:solidFill>
                  <a:srgbClr val="000000"/>
                </a:solidFill>
                <a:cs typeface="Times New Roman" panose="02020603050405020304" pitchFamily="18" charset="0"/>
              </a:rPr>
              <a:t>семейный отдых</a:t>
            </a:r>
          </a:p>
          <a:p>
            <a:pPr marL="92075" indent="-92075">
              <a:lnSpc>
                <a:spcPct val="93000"/>
              </a:lnSpc>
              <a:buSzTx/>
              <a:buFont typeface="Symbol" panose="05050102010706020507" pitchFamily="18" charset="2"/>
              <a:buChar char="·"/>
            </a:pPr>
            <a:r>
              <a:rPr lang="ru-RU" altLang="de-DE" sz="1000" dirty="0" err="1">
                <a:solidFill>
                  <a:srgbClr val="000000"/>
                </a:solidFill>
                <a:cs typeface="Times New Roman" panose="02020603050405020304" pitchFamily="18" charset="0"/>
              </a:rPr>
              <a:t>Консультирова</a:t>
            </a:r>
            <a:r>
              <a:rPr lang="de-DE" altLang="de-DE" sz="1000" dirty="0">
                <a:solidFill>
                  <a:srgbClr val="000000"/>
                </a:solidFill>
                <a:cs typeface="Times New Roman" panose="02020603050405020304" pitchFamily="18" charset="0"/>
              </a:rPr>
              <a:t>-</a:t>
            </a:r>
            <a:br>
              <a:rPr lang="de-DE" altLang="de-DE" sz="1000" dirty="0">
                <a:solidFill>
                  <a:srgbClr val="000000"/>
                </a:solidFill>
                <a:cs typeface="Times New Roman" panose="02020603050405020304" pitchFamily="18" charset="0"/>
              </a:rPr>
            </a:br>
            <a:r>
              <a:rPr lang="ru-RU" altLang="de-DE" sz="1000" dirty="0" err="1">
                <a:solidFill>
                  <a:srgbClr val="000000"/>
                </a:solidFill>
                <a:cs typeface="Times New Roman" panose="02020603050405020304" pitchFamily="18" charset="0"/>
              </a:rPr>
              <a:t>ние</a:t>
            </a:r>
            <a:r>
              <a:rPr lang="ru-RU" altLang="de-DE" sz="1000" dirty="0">
                <a:solidFill>
                  <a:srgbClr val="000000"/>
                </a:solidFill>
                <a:cs typeface="Times New Roman" panose="02020603050405020304" pitchFamily="18" charset="0"/>
              </a:rPr>
              <a:t> при разводе/</a:t>
            </a:r>
            <a:r>
              <a:rPr lang="de-DE" altLang="de-DE" sz="1000" dirty="0">
                <a:solidFill>
                  <a:srgbClr val="000000"/>
                </a:solidFill>
                <a:cs typeface="Times New Roman" panose="02020603050405020304" pitchFamily="18" charset="0"/>
              </a:rPr>
              <a:t> </a:t>
            </a:r>
            <a:r>
              <a:rPr lang="ru-RU" altLang="de-DE" sz="1000" dirty="0">
                <a:solidFill>
                  <a:srgbClr val="000000"/>
                </a:solidFill>
                <a:cs typeface="Times New Roman" panose="02020603050405020304" pitchFamily="18" charset="0"/>
              </a:rPr>
              <a:t>расставании</a:t>
            </a:r>
          </a:p>
        </p:txBody>
      </p:sp>
      <p:sp>
        <p:nvSpPr>
          <p:cNvPr id="61" name="Text Box 40">
            <a:extLst>
              <a:ext uri="{FF2B5EF4-FFF2-40B4-BE49-F238E27FC236}">
                <a16:creationId xmlns:a16="http://schemas.microsoft.com/office/drawing/2014/main" id="{7FF12718-4A5D-4F0E-89CC-C64AFAC1234E}"/>
              </a:ext>
            </a:extLst>
          </p:cNvPr>
          <p:cNvSpPr txBox="1">
            <a:spLocks noChangeArrowheads="1"/>
          </p:cNvSpPr>
          <p:nvPr/>
        </p:nvSpPr>
        <p:spPr bwMode="auto">
          <a:xfrm>
            <a:off x="3950407" y="4786999"/>
            <a:ext cx="1269906" cy="95103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3000"/>
              </a:lnSpc>
              <a:buSzTx/>
            </a:pPr>
            <a:r>
              <a:rPr lang="de-DE" altLang="de-DE" sz="1000" dirty="0">
                <a:solidFill>
                  <a:srgbClr val="000000"/>
                </a:solidFill>
                <a:cs typeface="Times New Roman" panose="02020603050405020304" pitchFamily="18" charset="0"/>
              </a:rPr>
              <a:t> </a:t>
            </a:r>
            <a:r>
              <a:rPr lang="az-Cyrl-AZ" altLang="de-DE" sz="1000" dirty="0">
                <a:solidFill>
                  <a:srgbClr val="000000"/>
                </a:solidFill>
                <a:cs typeface="Times New Roman" panose="02020603050405020304" pitchFamily="18" charset="0"/>
              </a:rPr>
              <a:t>например</a:t>
            </a:r>
            <a:r>
              <a:rPr lang="de-DE" altLang="de-DE" sz="1000" dirty="0">
                <a:solidFill>
                  <a:srgbClr val="000000"/>
                </a:solidFill>
                <a:cs typeface="Times New Roman" panose="02020603050405020304" pitchFamily="18" charset="0"/>
              </a:rPr>
              <a:t>,</a:t>
            </a:r>
          </a:p>
          <a:p>
            <a:pPr>
              <a:lnSpc>
                <a:spcPct val="93000"/>
              </a:lnSpc>
              <a:buSzTx/>
              <a:buFont typeface="Symbol" panose="05050102010706020507" pitchFamily="18" charset="2"/>
              <a:buChar char="·"/>
            </a:pPr>
            <a:r>
              <a:rPr lang="de-DE" altLang="de-DE" sz="1000" dirty="0">
                <a:solidFill>
                  <a:srgbClr val="000000"/>
                </a:solidFill>
                <a:cs typeface="Times New Roman" panose="02020603050405020304" pitchFamily="18" charset="0"/>
              </a:rPr>
              <a:t> </a:t>
            </a:r>
            <a:r>
              <a:rPr lang="ru-RU" altLang="de-DE" sz="1000" dirty="0">
                <a:solidFill>
                  <a:srgbClr val="000000"/>
                </a:solidFill>
                <a:cs typeface="Times New Roman" panose="02020603050405020304" pitchFamily="18" charset="0"/>
              </a:rPr>
              <a:t>ясли</a:t>
            </a:r>
            <a:endParaRPr lang="de-DE" altLang="de-DE" sz="1000" dirty="0">
              <a:solidFill>
                <a:srgbClr val="000000"/>
              </a:solidFill>
              <a:cs typeface="Times New Roman" panose="02020603050405020304" pitchFamily="18" charset="0"/>
            </a:endParaRPr>
          </a:p>
          <a:p>
            <a:pPr>
              <a:lnSpc>
                <a:spcPct val="93000"/>
              </a:lnSpc>
              <a:buSzTx/>
              <a:buFont typeface="Symbol" panose="05050102010706020507" pitchFamily="18" charset="2"/>
              <a:buChar char="·"/>
            </a:pPr>
            <a:r>
              <a:rPr lang="de-DE" altLang="de-DE" sz="1000" dirty="0">
                <a:solidFill>
                  <a:srgbClr val="000000"/>
                </a:solidFill>
                <a:cs typeface="Times New Roman" panose="02020603050405020304" pitchFamily="18" charset="0"/>
              </a:rPr>
              <a:t> </a:t>
            </a:r>
            <a:r>
              <a:rPr lang="ru-RU" altLang="de-DE" sz="1000" dirty="0">
                <a:solidFill>
                  <a:srgbClr val="000000"/>
                </a:solidFill>
                <a:cs typeface="Times New Roman" panose="02020603050405020304" pitchFamily="18" charset="0"/>
              </a:rPr>
              <a:t>детские сады</a:t>
            </a:r>
          </a:p>
          <a:p>
            <a:pPr>
              <a:lnSpc>
                <a:spcPct val="93000"/>
              </a:lnSpc>
              <a:buSzTx/>
              <a:buFont typeface="Symbol" panose="05050102010706020507" pitchFamily="18" charset="2"/>
              <a:buChar char="·"/>
            </a:pPr>
            <a:r>
              <a:rPr lang="de-DE" altLang="de-DE" sz="1000" dirty="0">
                <a:solidFill>
                  <a:srgbClr val="000000"/>
                </a:solidFill>
                <a:cs typeface="Times New Roman" panose="02020603050405020304" pitchFamily="18" charset="0"/>
              </a:rPr>
              <a:t> </a:t>
            </a:r>
            <a:r>
              <a:rPr lang="ru-RU" altLang="de-DE" sz="1000" dirty="0">
                <a:solidFill>
                  <a:srgbClr val="000000"/>
                </a:solidFill>
                <a:cs typeface="Times New Roman" panose="02020603050405020304" pitchFamily="18" charset="0"/>
              </a:rPr>
              <a:t>группы продленного </a:t>
            </a:r>
            <a:br>
              <a:rPr lang="de-DE" altLang="de-DE" sz="1000" dirty="0">
                <a:solidFill>
                  <a:srgbClr val="000000"/>
                </a:solidFill>
                <a:cs typeface="Times New Roman" panose="02020603050405020304" pitchFamily="18" charset="0"/>
              </a:rPr>
            </a:br>
            <a:r>
              <a:rPr lang="ru-RU" altLang="de-DE" sz="1000" dirty="0">
                <a:solidFill>
                  <a:srgbClr val="000000"/>
                </a:solidFill>
                <a:cs typeface="Times New Roman" panose="02020603050405020304" pitchFamily="18" charset="0"/>
              </a:rPr>
              <a:t>дня в школе</a:t>
            </a:r>
            <a:r>
              <a:rPr lang="de-DE" altLang="de-DE" sz="1000" dirty="0">
                <a:solidFill>
                  <a:srgbClr val="000000"/>
                </a:solidFill>
                <a:cs typeface="Times New Roman" panose="02020603050405020304" pitchFamily="18" charset="0"/>
              </a:rPr>
              <a:t> </a:t>
            </a:r>
            <a:endParaRPr lang="de-DE" altLang="de-DE" sz="1000" dirty="0"/>
          </a:p>
        </p:txBody>
      </p:sp>
      <p:sp>
        <p:nvSpPr>
          <p:cNvPr id="62" name="Text Box 42">
            <a:extLst>
              <a:ext uri="{FF2B5EF4-FFF2-40B4-BE49-F238E27FC236}">
                <a16:creationId xmlns:a16="http://schemas.microsoft.com/office/drawing/2014/main" id="{BAE38004-9FEE-4B1A-AE7B-FF8BE8140502}"/>
              </a:ext>
            </a:extLst>
          </p:cNvPr>
          <p:cNvSpPr txBox="1">
            <a:spLocks noChangeArrowheads="1"/>
          </p:cNvSpPr>
          <p:nvPr/>
        </p:nvSpPr>
        <p:spPr bwMode="auto">
          <a:xfrm>
            <a:off x="5131803" y="4797152"/>
            <a:ext cx="1461040" cy="138037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3000"/>
              </a:lnSpc>
              <a:buSzTx/>
            </a:pPr>
            <a:r>
              <a:rPr lang="az-Cyrl-AZ" altLang="de-DE" sz="1000" dirty="0">
                <a:solidFill>
                  <a:srgbClr val="000000"/>
                </a:solidFill>
                <a:cs typeface="Times New Roman" panose="02020603050405020304" pitchFamily="18" charset="0"/>
              </a:rPr>
              <a:t>например</a:t>
            </a:r>
            <a:r>
              <a:rPr lang="de-DE" altLang="de-DE" sz="1000" dirty="0">
                <a:solidFill>
                  <a:srgbClr val="000000"/>
                </a:solidFill>
                <a:cs typeface="Times New Roman" panose="02020603050405020304" pitchFamily="18" charset="0"/>
              </a:rPr>
              <a:t>,</a:t>
            </a:r>
          </a:p>
          <a:p>
            <a:pPr marL="65485" indent="-65485">
              <a:lnSpc>
                <a:spcPct val="93000"/>
              </a:lnSpc>
              <a:buFont typeface="Symbol" panose="05050102010706020507" pitchFamily="18" charset="2"/>
              <a:buChar char="·"/>
            </a:pPr>
            <a:r>
              <a:rPr lang="de-DE" altLang="de-DE" sz="1000" dirty="0">
                <a:solidFill>
                  <a:srgbClr val="000000"/>
                </a:solidFill>
                <a:cs typeface="Times New Roman" panose="02020603050405020304" pitchFamily="18" charset="0"/>
              </a:rPr>
              <a:t> </a:t>
            </a:r>
            <a:r>
              <a:rPr lang="ru-RU" altLang="de-DE" sz="1000" dirty="0">
                <a:solidFill>
                  <a:srgbClr val="000000"/>
                </a:solidFill>
                <a:cs typeface="Times New Roman" panose="02020603050405020304" pitchFamily="18" charset="0"/>
              </a:rPr>
              <a:t>амбулаторная помощь  в воспитании</a:t>
            </a:r>
          </a:p>
          <a:p>
            <a:pPr marL="65485" indent="-65485">
              <a:lnSpc>
                <a:spcPct val="93000"/>
              </a:lnSpc>
              <a:buFont typeface="Symbol" panose="05050102010706020507" pitchFamily="18" charset="2"/>
              <a:buChar char="·"/>
            </a:pPr>
            <a:r>
              <a:rPr lang="ru-RU" altLang="de-DE" sz="1000" dirty="0">
                <a:solidFill>
                  <a:srgbClr val="000000"/>
                </a:solidFill>
                <a:cs typeface="Times New Roman" panose="02020603050405020304" pitchFamily="18" charset="0"/>
              </a:rPr>
              <a:t>Патронатная </a:t>
            </a:r>
            <a:br>
              <a:rPr lang="de-DE" altLang="de-DE" sz="1000" dirty="0">
                <a:solidFill>
                  <a:srgbClr val="000000"/>
                </a:solidFill>
                <a:cs typeface="Times New Roman" panose="02020603050405020304" pitchFamily="18" charset="0"/>
              </a:rPr>
            </a:br>
            <a:r>
              <a:rPr lang="ru-RU" altLang="de-DE" sz="1000" dirty="0">
                <a:solidFill>
                  <a:srgbClr val="000000"/>
                </a:solidFill>
                <a:cs typeface="Times New Roman" panose="02020603050405020304" pitchFamily="18" charset="0"/>
              </a:rPr>
              <a:t>семья</a:t>
            </a:r>
          </a:p>
          <a:p>
            <a:pPr marL="65485" indent="-65485">
              <a:lnSpc>
                <a:spcPct val="93000"/>
              </a:lnSpc>
              <a:buFont typeface="Symbol" panose="05050102010706020507" pitchFamily="18" charset="2"/>
              <a:buChar char="·"/>
            </a:pPr>
            <a:r>
              <a:rPr lang="ru-RU" altLang="de-DE" sz="1000" dirty="0">
                <a:solidFill>
                  <a:srgbClr val="000000"/>
                </a:solidFill>
                <a:cs typeface="Times New Roman" panose="02020603050405020304" pitchFamily="18" charset="0"/>
              </a:rPr>
              <a:t>Детское учреждение с проживанием</a:t>
            </a:r>
          </a:p>
        </p:txBody>
      </p:sp>
      <p:sp>
        <p:nvSpPr>
          <p:cNvPr id="63" name="Line 4" title="Grafisches Element">
            <a:extLst>
              <a:ext uri="{FF2B5EF4-FFF2-40B4-BE49-F238E27FC236}">
                <a16:creationId xmlns:a16="http://schemas.microsoft.com/office/drawing/2014/main" id="{F04F8CE0-C504-484F-A149-E23F47B1C116}"/>
              </a:ext>
            </a:extLst>
          </p:cNvPr>
          <p:cNvSpPr>
            <a:spLocks noChangeShapeType="1"/>
          </p:cNvSpPr>
          <p:nvPr/>
        </p:nvSpPr>
        <p:spPr bwMode="auto">
          <a:xfrm>
            <a:off x="3923928" y="1988840"/>
            <a:ext cx="0" cy="215768"/>
          </a:xfrm>
          <a:prstGeom prst="line">
            <a:avLst/>
          </a:prstGeom>
          <a:noFill/>
          <a:ln w="50800">
            <a:solidFill>
              <a:schemeClr val="accent1">
                <a:lumMod val="60000"/>
                <a:lumOff val="40000"/>
              </a:schemeClr>
            </a:solidFill>
            <a:round/>
            <a:headEnd/>
            <a:tailEnd/>
          </a:ln>
          <a:effectLst/>
        </p:spPr>
        <p:txBody>
          <a:bodyPr/>
          <a:lstStyle/>
          <a:p>
            <a:endParaRPr lang="de-DE" sz="1350"/>
          </a:p>
        </p:txBody>
      </p:sp>
      <p:sp>
        <p:nvSpPr>
          <p:cNvPr id="64" name="Line 5" title="Grafisches Element">
            <a:extLst>
              <a:ext uri="{FF2B5EF4-FFF2-40B4-BE49-F238E27FC236}">
                <a16:creationId xmlns:a16="http://schemas.microsoft.com/office/drawing/2014/main" id="{3BEA68CB-02B3-4386-8740-44F6C669B6F3}"/>
              </a:ext>
            </a:extLst>
          </p:cNvPr>
          <p:cNvSpPr>
            <a:spLocks noChangeShapeType="1"/>
          </p:cNvSpPr>
          <p:nvPr/>
        </p:nvSpPr>
        <p:spPr bwMode="auto">
          <a:xfrm>
            <a:off x="2015917" y="2204865"/>
            <a:ext cx="3780219" cy="12658"/>
          </a:xfrm>
          <a:prstGeom prst="line">
            <a:avLst/>
          </a:prstGeom>
          <a:noFill/>
          <a:ln w="50800">
            <a:solidFill>
              <a:schemeClr val="accent1">
                <a:lumMod val="60000"/>
                <a:lumOff val="40000"/>
              </a:schemeClr>
            </a:solidFill>
            <a:round/>
            <a:headEnd/>
            <a:tailEnd/>
          </a:ln>
          <a:effectLst/>
        </p:spPr>
        <p:txBody>
          <a:bodyPr/>
          <a:lstStyle/>
          <a:p>
            <a:endParaRPr lang="de-DE" sz="1350"/>
          </a:p>
        </p:txBody>
      </p:sp>
      <p:grpSp>
        <p:nvGrpSpPr>
          <p:cNvPr id="65" name="Group 2" descr="Benennt Leistungen der Kinder- und Jugendhilfe: &#10;Jugendarbeit, Jugendsozialarbeit, Schulsozialarbeit, erzieherischer Kinder- und Jugendschutz §§ 11–15 Sozialgesetzbuch (SGB) Acht (VIII)" title="Textfeld">
            <a:extLst>
              <a:ext uri="{FF2B5EF4-FFF2-40B4-BE49-F238E27FC236}">
                <a16:creationId xmlns:a16="http://schemas.microsoft.com/office/drawing/2014/main" id="{406E6E48-AFB8-40E6-85C4-18B4CA697DF8}"/>
              </a:ext>
            </a:extLst>
          </p:cNvPr>
          <p:cNvGrpSpPr>
            <a:grpSpLocks/>
          </p:cNvGrpSpPr>
          <p:nvPr/>
        </p:nvGrpSpPr>
        <p:grpSpPr bwMode="auto">
          <a:xfrm>
            <a:off x="1308571" y="2204864"/>
            <a:ext cx="1319213" cy="2440783"/>
            <a:chOff x="142" y="1480"/>
            <a:chExt cx="1108" cy="2050"/>
          </a:xfrm>
        </p:grpSpPr>
        <p:sp>
          <p:nvSpPr>
            <p:cNvPr id="66" name="Rectangle 3">
              <a:extLst>
                <a:ext uri="{FF2B5EF4-FFF2-40B4-BE49-F238E27FC236}">
                  <a16:creationId xmlns:a16="http://schemas.microsoft.com/office/drawing/2014/main" id="{0157290F-F710-4904-830D-164AD18B11A3}"/>
                </a:ext>
              </a:extLst>
            </p:cNvPr>
            <p:cNvSpPr>
              <a:spLocks noChangeArrowheads="1"/>
            </p:cNvSpPr>
            <p:nvPr/>
          </p:nvSpPr>
          <p:spPr bwMode="auto">
            <a:xfrm>
              <a:off x="142" y="1662"/>
              <a:ext cx="1108" cy="1868"/>
            </a:xfrm>
            <a:prstGeom prst="rect">
              <a:avLst/>
            </a:prstGeom>
            <a:solidFill>
              <a:schemeClr val="accent1">
                <a:lumMod val="60000"/>
                <a:lumOff val="40000"/>
              </a:schemeClr>
            </a:solidFill>
            <a:ln w="12700">
              <a:noFill/>
              <a:miter lim="800000"/>
              <a:headEnd/>
              <a:tailEnd/>
            </a:ln>
            <a:effectLst/>
          </p:spPr>
          <p:txBody>
            <a:bodyPr lIns="57150" tIns="28575" rIns="57150" bIns="28575">
              <a:spAutoFit/>
            </a:bodyPr>
            <a:lstStyle/>
            <a:p>
              <a:pPr algn="ctr" defTabSz="583406" eaLnBrk="0" hangingPunct="0">
                <a:spcAft>
                  <a:spcPct val="20000"/>
                </a:spcAft>
              </a:pPr>
              <a:r>
                <a:rPr lang="ru-RU" sz="1100" dirty="0">
                  <a:cs typeface="Arial" pitchFamily="34" charset="0"/>
                </a:rPr>
                <a:t>Работа с молодежью</a:t>
              </a:r>
            </a:p>
            <a:p>
              <a:pPr algn="ctr" defTabSz="583406" eaLnBrk="0" hangingPunct="0">
                <a:spcAft>
                  <a:spcPct val="20000"/>
                </a:spcAft>
              </a:pPr>
              <a:r>
                <a:rPr lang="ru-RU" sz="1100" dirty="0">
                  <a:cs typeface="Arial" pitchFamily="34" charset="0"/>
                </a:rPr>
                <a:t>Социальная работа с молодежью</a:t>
              </a:r>
            </a:p>
            <a:p>
              <a:pPr algn="ctr" defTabSz="583406" eaLnBrk="0" hangingPunct="0">
                <a:spcAft>
                  <a:spcPct val="20000"/>
                </a:spcAft>
              </a:pPr>
              <a:r>
                <a:rPr lang="ru-RU" sz="1100" dirty="0">
                  <a:cs typeface="Arial" pitchFamily="34" charset="0"/>
                </a:rPr>
                <a:t>Школьная социальная работа</a:t>
              </a:r>
            </a:p>
            <a:p>
              <a:pPr algn="ctr" defTabSz="583406" eaLnBrk="0" hangingPunct="0">
                <a:spcAft>
                  <a:spcPct val="20000"/>
                </a:spcAft>
              </a:pPr>
              <a:r>
                <a:rPr lang="ru-RU" sz="1100" dirty="0">
                  <a:cs typeface="Arial" pitchFamily="34" charset="0"/>
                </a:rPr>
                <a:t>Воспитательная защита детей и молодежи</a:t>
              </a:r>
            </a:p>
            <a:p>
              <a:pPr algn="ctr" defTabSz="583406" eaLnBrk="0" hangingPunct="0">
                <a:spcAft>
                  <a:spcPct val="20000"/>
                </a:spcAft>
              </a:pPr>
              <a:r>
                <a:rPr lang="ru-RU" sz="1100" dirty="0">
                  <a:cs typeface="Arial" pitchFamily="34" charset="0"/>
                </a:rPr>
                <a:t>§§ 11–15 SGB VIII</a:t>
              </a:r>
            </a:p>
          </p:txBody>
        </p:sp>
        <p:sp>
          <p:nvSpPr>
            <p:cNvPr id="67" name="Line 6">
              <a:extLst>
                <a:ext uri="{FF2B5EF4-FFF2-40B4-BE49-F238E27FC236}">
                  <a16:creationId xmlns:a16="http://schemas.microsoft.com/office/drawing/2014/main" id="{7138159E-E794-496F-958A-46CBE589BFDF}"/>
                </a:ext>
              </a:extLst>
            </p:cNvPr>
            <p:cNvSpPr>
              <a:spLocks noChangeShapeType="1"/>
            </p:cNvSpPr>
            <p:nvPr/>
          </p:nvSpPr>
          <p:spPr bwMode="auto">
            <a:xfrm>
              <a:off x="758" y="1480"/>
              <a:ext cx="0" cy="186"/>
            </a:xfrm>
            <a:prstGeom prst="line">
              <a:avLst/>
            </a:prstGeom>
            <a:noFill/>
            <a:ln w="50800">
              <a:solidFill>
                <a:schemeClr val="accent1">
                  <a:lumMod val="60000"/>
                  <a:lumOff val="40000"/>
                </a:schemeClr>
              </a:solidFill>
              <a:round/>
              <a:headEnd/>
              <a:tailEnd/>
            </a:ln>
            <a:effectLst/>
          </p:spPr>
          <p:txBody>
            <a:bodyPr/>
            <a:lstStyle/>
            <a:p>
              <a:endParaRPr lang="de-DE" sz="1200"/>
            </a:p>
          </p:txBody>
        </p:sp>
      </p:grpSp>
      <p:sp>
        <p:nvSpPr>
          <p:cNvPr id="36"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Миссия и стремление</a:t>
            </a:r>
            <a:endParaRPr lang="de-DE" dirty="0"/>
          </a:p>
        </p:txBody>
      </p:sp>
      <p:sp>
        <p:nvSpPr>
          <p:cNvPr id="33" name="Line 12" title="Grafisches Element">
            <a:extLst>
              <a:ext uri="{FF2B5EF4-FFF2-40B4-BE49-F238E27FC236}">
                <a16:creationId xmlns:a16="http://schemas.microsoft.com/office/drawing/2014/main" id="{00B47AE1-1A25-44A7-B81E-5E3CE35841CE}"/>
              </a:ext>
            </a:extLst>
          </p:cNvPr>
          <p:cNvSpPr>
            <a:spLocks noChangeShapeType="1"/>
          </p:cNvSpPr>
          <p:nvPr/>
        </p:nvSpPr>
        <p:spPr bwMode="auto">
          <a:xfrm>
            <a:off x="5782235" y="2187423"/>
            <a:ext cx="0" cy="233465"/>
          </a:xfrm>
          <a:prstGeom prst="line">
            <a:avLst/>
          </a:prstGeom>
          <a:noFill/>
          <a:ln w="50800">
            <a:solidFill>
              <a:schemeClr val="accent1">
                <a:lumMod val="60000"/>
                <a:lumOff val="40000"/>
              </a:schemeClr>
            </a:solidFill>
            <a:round/>
            <a:headEnd/>
            <a:tailEnd/>
          </a:ln>
          <a:effectLst/>
        </p:spPr>
        <p:txBody>
          <a:bodyPr/>
          <a:lstStyle/>
          <a:p>
            <a:endParaRPr lang="de-DE" sz="1200"/>
          </a:p>
        </p:txBody>
      </p:sp>
    </p:spTree>
    <p:extLst>
      <p:ext uri="{BB962C8B-B14F-4D97-AF65-F5344CB8AC3E}">
        <p14:creationId xmlns:p14="http://schemas.microsoft.com/office/powerpoint/2010/main" val="2796800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760" y="860916"/>
            <a:ext cx="9222446" cy="428738"/>
          </a:xfrm>
        </p:spPr>
        <p:txBody>
          <a:bodyPr>
            <a:noAutofit/>
          </a:bodyPr>
          <a:lstStyle/>
          <a:p>
            <a:r>
              <a:rPr lang="de-DE" dirty="0"/>
              <a:t>2.1.3 </a:t>
            </a:r>
            <a:r>
              <a:rPr lang="az-Cyrl-AZ" dirty="0"/>
              <a:t>Помощь детям и молодежи </a:t>
            </a:r>
            <a:r>
              <a:rPr lang="de-DE" dirty="0"/>
              <a:t>– </a:t>
            </a:r>
            <a:r>
              <a:rPr lang="az-Cyrl-AZ" dirty="0"/>
              <a:t>содействие, поддержка, помощь, защита </a:t>
            </a:r>
            <a:endParaRPr lang="de-DE" dirty="0"/>
          </a:p>
        </p:txBody>
      </p:sp>
      <p:sp>
        <p:nvSpPr>
          <p:cNvPr id="6" name="Text Box 10"/>
          <p:cNvSpPr txBox="1">
            <a:spLocks noChangeArrowheads="1"/>
          </p:cNvSpPr>
          <p:nvPr/>
        </p:nvSpPr>
        <p:spPr bwMode="auto">
          <a:xfrm>
            <a:off x="2704667" y="4677180"/>
            <a:ext cx="20251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az-Cyrl-AZ" altLang="de-DE" sz="1800" b="1" dirty="0">
                <a:solidFill>
                  <a:srgbClr val="C86E21"/>
                </a:solidFill>
                <a:latin typeface="Open Sans" panose="020B0606030504020204" pitchFamily="34" charset="0"/>
                <a:ea typeface="Open Sans" panose="020B0606030504020204" pitchFamily="34" charset="0"/>
                <a:cs typeface="Open Sans" panose="020B0606030504020204" pitchFamily="34" charset="0"/>
              </a:rPr>
              <a:t>содействовать</a:t>
            </a:r>
            <a:endParaRPr lang="de-DE" altLang="de-DE" sz="1800" b="1" dirty="0">
              <a:solidFill>
                <a:srgbClr val="C86E2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 Box 11"/>
          <p:cNvSpPr txBox="1">
            <a:spLocks noChangeArrowheads="1"/>
          </p:cNvSpPr>
          <p:nvPr/>
        </p:nvSpPr>
        <p:spPr bwMode="auto">
          <a:xfrm>
            <a:off x="6723301" y="4661104"/>
            <a:ext cx="2025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az-Cyrl-AZ" altLang="de-DE" sz="1800" b="1" dirty="0">
                <a:solidFill>
                  <a:srgbClr val="C86E21"/>
                </a:solidFill>
                <a:latin typeface="Open Sans" panose="020B0606030504020204" pitchFamily="34" charset="0"/>
                <a:ea typeface="Open Sans" panose="020B0606030504020204" pitchFamily="34" charset="0"/>
                <a:cs typeface="Open Sans" panose="020B0606030504020204" pitchFamily="34" charset="0"/>
              </a:rPr>
              <a:t>защищать</a:t>
            </a:r>
            <a:endParaRPr lang="de-DE" altLang="de-DE" sz="1800" b="1" dirty="0">
              <a:solidFill>
                <a:srgbClr val="C86E2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 Box 12"/>
          <p:cNvSpPr txBox="1">
            <a:spLocks noChangeArrowheads="1"/>
          </p:cNvSpPr>
          <p:nvPr/>
        </p:nvSpPr>
        <p:spPr bwMode="auto">
          <a:xfrm>
            <a:off x="5649248" y="5039137"/>
            <a:ext cx="15987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az-Cyrl-AZ" altLang="de-DE" sz="1800" b="1" dirty="0">
                <a:solidFill>
                  <a:srgbClr val="C86E21"/>
                </a:solidFill>
                <a:latin typeface="Open Sans" panose="020B0606030504020204" pitchFamily="34" charset="0"/>
                <a:ea typeface="Open Sans" panose="020B0606030504020204" pitchFamily="34" charset="0"/>
                <a:cs typeface="Open Sans" panose="020B0606030504020204" pitchFamily="34" charset="0"/>
              </a:rPr>
              <a:t>помогать</a:t>
            </a:r>
            <a:endParaRPr lang="de-DE" altLang="de-DE" sz="1800" b="1" dirty="0">
              <a:solidFill>
                <a:srgbClr val="C86E2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 Box 10">
            <a:extLst>
              <a:ext uri="{FF2B5EF4-FFF2-40B4-BE49-F238E27FC236}">
                <a16:creationId xmlns:a16="http://schemas.microsoft.com/office/drawing/2014/main" id="{0F3CAD2C-2A55-492C-8C7A-A9E23B2054E7}"/>
              </a:ext>
            </a:extLst>
          </p:cNvPr>
          <p:cNvSpPr txBox="1">
            <a:spLocks noChangeArrowheads="1"/>
          </p:cNvSpPr>
          <p:nvPr/>
        </p:nvSpPr>
        <p:spPr bwMode="auto">
          <a:xfrm>
            <a:off x="3286823" y="5031123"/>
            <a:ext cx="2243168"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az-Cyrl-AZ" altLang="de-DE" sz="1700" b="1" dirty="0">
                <a:solidFill>
                  <a:srgbClr val="C86E21"/>
                </a:solidFill>
                <a:latin typeface="Open Sans" panose="020B0606030504020204" pitchFamily="34" charset="0"/>
                <a:ea typeface="Open Sans" panose="020B0606030504020204" pitchFamily="34" charset="0"/>
                <a:cs typeface="Open Sans" panose="020B0606030504020204" pitchFamily="34" charset="0"/>
              </a:rPr>
              <a:t>консультировать</a:t>
            </a:r>
            <a:endParaRPr lang="de-DE" altLang="de-DE" sz="1700" b="1" dirty="0">
              <a:solidFill>
                <a:srgbClr val="C86E2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Box 10">
            <a:extLst>
              <a:ext uri="{FF2B5EF4-FFF2-40B4-BE49-F238E27FC236}">
                <a16:creationId xmlns:a16="http://schemas.microsoft.com/office/drawing/2014/main" id="{704596BF-1A83-4471-BD97-F89BA58008AA}"/>
              </a:ext>
            </a:extLst>
          </p:cNvPr>
          <p:cNvSpPr txBox="1">
            <a:spLocks noChangeArrowheads="1"/>
          </p:cNvSpPr>
          <p:nvPr/>
        </p:nvSpPr>
        <p:spPr bwMode="auto">
          <a:xfrm>
            <a:off x="4708807" y="4670009"/>
            <a:ext cx="22431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az-Cyrl-AZ" altLang="de-DE" sz="1800" b="1" dirty="0">
                <a:solidFill>
                  <a:srgbClr val="C86E21"/>
                </a:solidFill>
                <a:latin typeface="Open Sans" panose="020B0606030504020204" pitchFamily="34" charset="0"/>
                <a:ea typeface="Open Sans" panose="020B0606030504020204" pitchFamily="34" charset="0"/>
                <a:cs typeface="Open Sans" panose="020B0606030504020204" pitchFamily="34" charset="0"/>
              </a:rPr>
              <a:t>поддерживать</a:t>
            </a:r>
            <a:endParaRPr lang="de-DE" altLang="de-DE" sz="1800" b="1" dirty="0">
              <a:solidFill>
                <a:srgbClr val="C86E2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Box 10">
            <a:extLst>
              <a:ext uri="{FF2B5EF4-FFF2-40B4-BE49-F238E27FC236}">
                <a16:creationId xmlns:a16="http://schemas.microsoft.com/office/drawing/2014/main" id="{4FEEC7D5-4A58-4F1B-96D2-276364A07368}"/>
              </a:ext>
            </a:extLst>
          </p:cNvPr>
          <p:cNvSpPr txBox="1">
            <a:spLocks noChangeArrowheads="1"/>
          </p:cNvSpPr>
          <p:nvPr/>
        </p:nvSpPr>
        <p:spPr bwMode="auto">
          <a:xfrm>
            <a:off x="298434" y="4677180"/>
            <a:ext cx="26032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ru-RU" altLang="de-DE" sz="1800" b="1" dirty="0">
                <a:solidFill>
                  <a:srgbClr val="C86E21"/>
                </a:solidFill>
                <a:latin typeface="Open Sans" panose="020B0606030504020204" pitchFamily="34" charset="0"/>
                <a:ea typeface="Open Sans" panose="020B0606030504020204" pitchFamily="34" charset="0"/>
                <a:cs typeface="Open Sans" panose="020B0606030504020204" pitchFamily="34" charset="0"/>
              </a:rPr>
              <a:t>образовывать</a:t>
            </a:r>
            <a:endParaRPr lang="az-Cyrl-AZ" altLang="de-DE" sz="1800" b="1" dirty="0">
              <a:solidFill>
                <a:srgbClr val="C86E2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Geschweifte Klammer links 12" descr="soll deutlich machen, dass Fördern, Unterstützen, Helfen, Schützen für alle oben genannten Bereiche gilt" title="Geschweifte Klammer">
            <a:extLst>
              <a:ext uri="{FF2B5EF4-FFF2-40B4-BE49-F238E27FC236}">
                <a16:creationId xmlns:a16="http://schemas.microsoft.com/office/drawing/2014/main" id="{A09C070E-2F14-4394-8D18-61F3F5CBB15D}"/>
              </a:ext>
            </a:extLst>
          </p:cNvPr>
          <p:cNvSpPr/>
          <p:nvPr/>
        </p:nvSpPr>
        <p:spPr>
          <a:xfrm rot="5400000">
            <a:off x="4182708" y="663070"/>
            <a:ext cx="793578" cy="7905885"/>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4" name="Textfeld 13">
            <a:extLst>
              <a:ext uri="{FF2B5EF4-FFF2-40B4-BE49-F238E27FC236}">
                <a16:creationId xmlns:a16="http://schemas.microsoft.com/office/drawing/2014/main" id="{EA34BFF2-B858-4A8A-A298-3E686A7B012D}"/>
              </a:ext>
            </a:extLst>
          </p:cNvPr>
          <p:cNvSpPr txBox="1"/>
          <p:nvPr/>
        </p:nvSpPr>
        <p:spPr>
          <a:xfrm>
            <a:off x="493861" y="5656561"/>
            <a:ext cx="8277290" cy="646331"/>
          </a:xfrm>
          <a:prstGeom prst="rect">
            <a:avLst/>
          </a:prstGeom>
          <a:noFill/>
        </p:spPr>
        <p:txBody>
          <a:bodyPr wrap="square" rtlCol="0">
            <a:spAutoFit/>
          </a:bodyPr>
          <a:lstStyle/>
          <a:p>
            <a:r>
              <a:rPr lang="ru-RU" sz="1800" dirty="0">
                <a:effectLst/>
                <a:latin typeface="Calibri" panose="020F0502020204030204" pitchFamily="34" charset="0"/>
                <a:ea typeface="Calibri" panose="020F0502020204030204" pitchFamily="34" charset="0"/>
                <a:cs typeface="Arial" panose="020B0604020202020204" pitchFamily="34" charset="0"/>
              </a:rPr>
              <a:t>Эти задачи возникают – с разной степенью тяжести и интенсивности – во всех сферах деятельности</a:t>
            </a:r>
            <a:r>
              <a:rPr lang="de-DE" dirty="0">
                <a:solidFill>
                  <a:srgbClr val="000000"/>
                </a:solidFill>
              </a:rPr>
              <a:t>.</a:t>
            </a:r>
          </a:p>
        </p:txBody>
      </p:sp>
      <p:sp>
        <p:nvSpPr>
          <p:cNvPr id="15" name="AutoShape 6" title="Rahmenelement für die dargestellen Inhalte">
            <a:extLst>
              <a:ext uri="{FF2B5EF4-FFF2-40B4-BE49-F238E27FC236}">
                <a16:creationId xmlns:a16="http://schemas.microsoft.com/office/drawing/2014/main" id="{616A74D3-84E2-420F-AE00-6AC721CEE734}"/>
              </a:ext>
            </a:extLst>
          </p:cNvPr>
          <p:cNvSpPr>
            <a:spLocks noChangeArrowheads="1"/>
          </p:cNvSpPr>
          <p:nvPr/>
        </p:nvSpPr>
        <p:spPr bwMode="auto">
          <a:xfrm rot="5400000">
            <a:off x="3096114" y="-927206"/>
            <a:ext cx="2997922" cy="7874730"/>
          </a:xfrm>
          <a:prstGeom prst="triangle">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9525">
            <a:solidFill>
              <a:schemeClr val="tx1"/>
            </a:solidFill>
            <a:miter lim="800000"/>
            <a:headEnd/>
            <a:tailEnd/>
          </a:ln>
          <a:effectLst/>
        </p:spPr>
        <p:txBody>
          <a:bodyPr wrap="none" anchor="ctr"/>
          <a:lstStyle/>
          <a:p>
            <a:pPr>
              <a:defRPr/>
            </a:pPr>
            <a:endParaRPr lang="de-DE" sz="1350" dirty="0">
              <a:latin typeface="Arial" charset="0"/>
            </a:endParaRPr>
          </a:p>
        </p:txBody>
      </p:sp>
      <p:sp>
        <p:nvSpPr>
          <p:cNvPr id="16" name="Textfeld 15">
            <a:extLst>
              <a:ext uri="{FF2B5EF4-FFF2-40B4-BE49-F238E27FC236}">
                <a16:creationId xmlns:a16="http://schemas.microsoft.com/office/drawing/2014/main" id="{7E9F3F65-FD09-45D9-9C40-F71A03C8F3A2}"/>
              </a:ext>
            </a:extLst>
          </p:cNvPr>
          <p:cNvSpPr txBox="1">
            <a:spLocks noChangeArrowheads="1"/>
          </p:cNvSpPr>
          <p:nvPr/>
        </p:nvSpPr>
        <p:spPr bwMode="auto">
          <a:xfrm>
            <a:off x="7164288" y="2357155"/>
            <a:ext cx="1369739" cy="133882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chorCtr="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de-DE" sz="1350" b="1" dirty="0">
                <a:latin typeface="Open Sans" panose="020B0606030504020204" pitchFamily="34" charset="0"/>
                <a:ea typeface="Open Sans" panose="020B0606030504020204" pitchFamily="34" charset="0"/>
                <a:cs typeface="Open Sans" panose="020B0606030504020204" pitchFamily="34" charset="0"/>
              </a:rPr>
              <a:t>Защита от опасностей, служба </a:t>
            </a:r>
            <a:r>
              <a:rPr lang="ru-RU" altLang="de-DE" sz="1350" b="1" dirty="0" err="1">
                <a:latin typeface="Open Sans" panose="020B0606030504020204" pitchFamily="34" charset="0"/>
                <a:ea typeface="Open Sans" panose="020B0606030504020204" pitchFamily="34" charset="0"/>
                <a:cs typeface="Open Sans" panose="020B0606030504020204" pitchFamily="34" charset="0"/>
              </a:rPr>
              <a:t>государст</a:t>
            </a:r>
            <a:r>
              <a:rPr lang="de-DE" altLang="de-DE" sz="1350" b="1" dirty="0">
                <a:latin typeface="Open Sans" panose="020B0606030504020204" pitchFamily="34" charset="0"/>
                <a:ea typeface="Open Sans" panose="020B0606030504020204" pitchFamily="34" charset="0"/>
                <a:cs typeface="Open Sans" panose="020B0606030504020204" pitchFamily="34" charset="0"/>
              </a:rPr>
              <a:t>-</a:t>
            </a:r>
            <a:r>
              <a:rPr lang="ru-RU" altLang="de-DE" sz="1350" b="1" dirty="0">
                <a:latin typeface="Open Sans" panose="020B0606030504020204" pitchFamily="34" charset="0"/>
                <a:ea typeface="Open Sans" panose="020B0606030504020204" pitchFamily="34" charset="0"/>
                <a:cs typeface="Open Sans" panose="020B0606030504020204" pitchFamily="34" charset="0"/>
              </a:rPr>
              <a:t>венного надзора</a:t>
            </a:r>
            <a:endParaRPr lang="de-DE" altLang="de-DE" sz="825"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feld 16">
            <a:extLst>
              <a:ext uri="{FF2B5EF4-FFF2-40B4-BE49-F238E27FC236}">
                <a16:creationId xmlns:a16="http://schemas.microsoft.com/office/drawing/2014/main" id="{9B30023A-20B4-4348-AA82-4DF27ED2FAC1}"/>
              </a:ext>
            </a:extLst>
          </p:cNvPr>
          <p:cNvSpPr txBox="1">
            <a:spLocks noChangeArrowheads="1"/>
          </p:cNvSpPr>
          <p:nvPr/>
        </p:nvSpPr>
        <p:spPr bwMode="auto">
          <a:xfrm>
            <a:off x="5000551" y="2245006"/>
            <a:ext cx="1659681" cy="154657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chorCtr="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de-DE" sz="1350" b="1" dirty="0">
                <a:latin typeface="Open Sans" panose="020B0606030504020204" pitchFamily="34" charset="0"/>
                <a:ea typeface="Open Sans" panose="020B0606030504020204" pitchFamily="34" charset="0"/>
                <a:cs typeface="Open Sans" panose="020B0606030504020204" pitchFamily="34" charset="0"/>
              </a:rPr>
              <a:t>Индивидуальная помощь в тяжелых жизненных ситуациях, в случаях нужды и кризиса</a:t>
            </a:r>
            <a:endParaRPr lang="de-DE" altLang="de-DE" sz="135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feld 17">
            <a:extLst>
              <a:ext uri="{FF2B5EF4-FFF2-40B4-BE49-F238E27FC236}">
                <a16:creationId xmlns:a16="http://schemas.microsoft.com/office/drawing/2014/main" id="{70C8FBBA-AC6F-44FE-822B-8AF74E3A72FD}"/>
              </a:ext>
            </a:extLst>
          </p:cNvPr>
          <p:cNvSpPr txBox="1">
            <a:spLocks noChangeArrowheads="1"/>
          </p:cNvSpPr>
          <p:nvPr/>
        </p:nvSpPr>
        <p:spPr bwMode="auto">
          <a:xfrm>
            <a:off x="2627784" y="2348880"/>
            <a:ext cx="1728192" cy="133882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chorCtr="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de-DE" sz="1350" b="1" dirty="0">
                <a:latin typeface="Open Sans" panose="020B0606030504020204" pitchFamily="34" charset="0"/>
                <a:ea typeface="Open Sans" panose="020B0606030504020204" pitchFamily="34" charset="0"/>
                <a:cs typeface="Open Sans" panose="020B0606030504020204" pitchFamily="34" charset="0"/>
              </a:rPr>
              <a:t>Поддержка молодых людей/их семей в сложных жизненных ситуациях</a:t>
            </a:r>
            <a:endParaRPr lang="de-DE" altLang="de-DE" sz="825" b="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feld 18">
            <a:extLst>
              <a:ext uri="{FF2B5EF4-FFF2-40B4-BE49-F238E27FC236}">
                <a16:creationId xmlns:a16="http://schemas.microsoft.com/office/drawing/2014/main" id="{53D7561D-0BC6-4F40-B26D-E1D0FF32C8FF}"/>
              </a:ext>
            </a:extLst>
          </p:cNvPr>
          <p:cNvSpPr txBox="1">
            <a:spLocks noChangeArrowheads="1"/>
          </p:cNvSpPr>
          <p:nvPr/>
        </p:nvSpPr>
        <p:spPr bwMode="auto">
          <a:xfrm>
            <a:off x="683568" y="2524762"/>
            <a:ext cx="1575909" cy="92333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chorCtr="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de-DE" sz="1350" b="1" dirty="0">
                <a:latin typeface="Open Sans" panose="020B0606030504020204" pitchFamily="34" charset="0"/>
                <a:ea typeface="Open Sans" panose="020B0606030504020204" pitchFamily="34" charset="0"/>
                <a:cs typeface="Open Sans" panose="020B0606030504020204" pitchFamily="34" charset="0"/>
              </a:rPr>
              <a:t>Общее содействие образованию и воспитанию</a:t>
            </a:r>
            <a:endParaRPr lang="de-DE" altLang="de-DE" sz="825" b="1"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Миссия и стремление</a:t>
            </a:r>
            <a:endParaRPr lang="de-DE" dirty="0"/>
          </a:p>
        </p:txBody>
      </p:sp>
      <p:sp>
        <p:nvSpPr>
          <p:cNvPr id="20" name="Text Box 10">
            <a:extLst>
              <a:ext uri="{FF2B5EF4-FFF2-40B4-BE49-F238E27FC236}">
                <a16:creationId xmlns:a16="http://schemas.microsoft.com/office/drawing/2014/main" id="{29A6F1B4-A26F-48A3-B752-332D11B6B5A7}"/>
              </a:ext>
            </a:extLst>
          </p:cNvPr>
          <p:cNvSpPr txBox="1">
            <a:spLocks noChangeArrowheads="1"/>
          </p:cNvSpPr>
          <p:nvPr/>
        </p:nvSpPr>
        <p:spPr bwMode="auto">
          <a:xfrm>
            <a:off x="671271" y="5031123"/>
            <a:ext cx="26032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az-Cyrl-AZ" altLang="de-DE" sz="1800" b="1" dirty="0">
                <a:solidFill>
                  <a:srgbClr val="C86E21"/>
                </a:solidFill>
                <a:latin typeface="Open Sans" panose="020B0606030504020204" pitchFamily="34" charset="0"/>
                <a:ea typeface="Open Sans" panose="020B0606030504020204" pitchFamily="34" charset="0"/>
                <a:cs typeface="Open Sans" panose="020B0606030504020204" pitchFamily="34" charset="0"/>
              </a:rPr>
              <a:t>воспитывать</a:t>
            </a:r>
          </a:p>
        </p:txBody>
      </p:sp>
    </p:spTree>
    <p:extLst>
      <p:ext uri="{BB962C8B-B14F-4D97-AF65-F5344CB8AC3E}">
        <p14:creationId xmlns:p14="http://schemas.microsoft.com/office/powerpoint/2010/main" val="1603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0" y="746815"/>
            <a:ext cx="9144000" cy="594272"/>
          </a:xfrm>
        </p:spPr>
        <p:txBody>
          <a:bodyPr>
            <a:noAutofit/>
          </a:bodyPr>
          <a:lstStyle/>
          <a:p>
            <a:r>
              <a:rPr lang="de-DE" dirty="0"/>
              <a:t>2.1.4 </a:t>
            </a:r>
            <a:r>
              <a:rPr lang="ru-RU" dirty="0"/>
              <a:t>Право на самоопределение и демократическое участие </a:t>
            </a:r>
            <a:endParaRPr lang="de-DE" dirty="0"/>
          </a:p>
        </p:txBody>
      </p:sp>
      <p:sp>
        <p:nvSpPr>
          <p:cNvPr id="9" name="Inhaltsplatzhalter 2">
            <a:extLst>
              <a:ext uri="{FF2B5EF4-FFF2-40B4-BE49-F238E27FC236}">
                <a16:creationId xmlns:a16="http://schemas.microsoft.com/office/drawing/2014/main" id="{44442D46-0B6C-5448-B05C-55961C26E490}"/>
              </a:ext>
            </a:extLst>
          </p:cNvPr>
          <p:cNvSpPr txBox="1">
            <a:spLocks/>
          </p:cNvSpPr>
          <p:nvPr/>
        </p:nvSpPr>
        <p:spPr>
          <a:xfrm>
            <a:off x="467544" y="1759847"/>
            <a:ext cx="8207113"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Clr>
                <a:schemeClr val="accent3"/>
              </a:buClr>
              <a:buSzPct val="160000"/>
              <a:buFont typeface="Arial" panose="020B0604020202020204" pitchFamily="34" charset="0"/>
              <a:buChar char="•"/>
              <a:defRPr sz="2000" b="1" kern="1200">
                <a:solidFill>
                  <a:schemeClr val="tx2"/>
                </a:solidFill>
                <a:latin typeface="+mn-lt"/>
                <a:ea typeface="+mn-ea"/>
                <a:cs typeface="+mn-cs"/>
              </a:defRPr>
            </a:lvl1pPr>
            <a:lvl2pPr marL="490538" indent="-220663"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800" kern="1200">
                <a:solidFill>
                  <a:schemeClr val="tx1"/>
                </a:solidFill>
                <a:latin typeface="+mn-lt"/>
                <a:ea typeface="+mn-ea"/>
                <a:cs typeface="+mn-cs"/>
              </a:defRPr>
            </a:lvl2pPr>
            <a:lvl3pPr marL="803275" indent="-228600"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600" kern="1200">
                <a:solidFill>
                  <a:schemeClr val="tx1"/>
                </a:solidFill>
                <a:latin typeface="+mn-lt"/>
                <a:ea typeface="+mn-ea"/>
                <a:cs typeface="+mn-cs"/>
              </a:defRPr>
            </a:lvl3pPr>
            <a:lvl4pPr marL="1117600" indent="-228600"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400" kern="1200">
                <a:solidFill>
                  <a:schemeClr val="tx1"/>
                </a:solidFill>
                <a:latin typeface="+mn-lt"/>
                <a:ea typeface="+mn-ea"/>
                <a:cs typeface="+mn-cs"/>
              </a:defRPr>
            </a:lvl4pPr>
            <a:lvl5pPr marL="1514475" indent="-228600"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800" b="0" dirty="0">
                <a:solidFill>
                  <a:srgbClr val="000000"/>
                </a:solidFill>
              </a:rPr>
              <a:t>Помощь детям и молодежи привязана к Основному закону Германии и Декларации прав человека.</a:t>
            </a:r>
          </a:p>
          <a:p>
            <a:pPr marL="0" indent="0">
              <a:buNone/>
            </a:pPr>
            <a:r>
              <a:rPr lang="ru-RU" sz="1800" b="0" dirty="0">
                <a:solidFill>
                  <a:srgbClr val="000000"/>
                </a:solidFill>
              </a:rPr>
              <a:t>Основной закон гарантирует </a:t>
            </a:r>
            <a:r>
              <a:rPr lang="ru-RU" sz="1800" dirty="0">
                <a:solidFill>
                  <a:srgbClr val="000000"/>
                </a:solidFill>
              </a:rPr>
              <a:t>право на самоопределение </a:t>
            </a:r>
            <a:r>
              <a:rPr lang="ru-RU" sz="1800" b="0" dirty="0">
                <a:solidFill>
                  <a:srgbClr val="000000"/>
                </a:solidFill>
              </a:rPr>
              <a:t>личности и на ее </a:t>
            </a:r>
            <a:r>
              <a:rPr lang="ru-RU" sz="1800" dirty="0">
                <a:solidFill>
                  <a:srgbClr val="000000"/>
                </a:solidFill>
              </a:rPr>
              <a:t>участие в жизни демократического общества</a:t>
            </a:r>
            <a:r>
              <a:rPr lang="ru-RU" sz="1800" b="0" dirty="0">
                <a:solidFill>
                  <a:srgbClr val="000000"/>
                </a:solidFill>
              </a:rPr>
              <a:t>. Эти права также распространяются на детей и молодых людей: Дети и молодые люди являются носителями основных прав.</a:t>
            </a:r>
          </a:p>
          <a:p>
            <a:pPr marL="0" indent="0">
              <a:buNone/>
            </a:pPr>
            <a:r>
              <a:rPr lang="ru-RU" sz="1800" b="0" dirty="0">
                <a:solidFill>
                  <a:srgbClr val="000000"/>
                </a:solidFill>
              </a:rPr>
              <a:t>Кроме того, Конвенция ООН о правах ребенка является юридически обязательной основой для помощи детям и молодым людям. Их участие в жизни общества закреплено здесь как фундаментальное право всех детей и молодежи.</a:t>
            </a:r>
          </a:p>
          <a:p>
            <a:pPr marL="0" indent="0">
              <a:buNone/>
            </a:pPr>
            <a:r>
              <a:rPr lang="ru-RU" sz="1800" b="0" dirty="0">
                <a:solidFill>
                  <a:srgbClr val="000000"/>
                </a:solidFill>
              </a:rPr>
              <a:t>Система помощи детям и молодежи поддерживает детей и молодежь в осуществлении этих прав в их учреждениях и в обществе в целом</a:t>
            </a:r>
            <a:r>
              <a:rPr lang="de-DE" sz="1800" b="0" dirty="0">
                <a:solidFill>
                  <a:srgbClr val="000000"/>
                </a:solidFill>
              </a:rPr>
              <a:t>.</a:t>
            </a:r>
          </a:p>
        </p:txBody>
      </p:sp>
      <p:sp>
        <p:nvSpPr>
          <p:cNvPr id="10"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Миссия и стремление</a:t>
            </a:r>
            <a:endParaRPr lang="de-DE" dirty="0"/>
          </a:p>
        </p:txBody>
      </p:sp>
    </p:spTree>
    <p:extLst>
      <p:ext uri="{BB962C8B-B14F-4D97-AF65-F5344CB8AC3E}">
        <p14:creationId xmlns:p14="http://schemas.microsoft.com/office/powerpoint/2010/main" val="184590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2. </a:t>
            </a:r>
            <a:r>
              <a:rPr lang="az-Cyrl-AZ" sz="3200" dirty="0">
                <a:solidFill>
                  <a:srgbClr val="000000"/>
                </a:solidFill>
              </a:rPr>
              <a:t>Задачи и области деятельности </a:t>
            </a:r>
            <a:endParaRPr lang="de-DE" sz="3200" dirty="0">
              <a:solidFill>
                <a:srgbClr val="000000"/>
              </a:solidFill>
            </a:endParaRPr>
          </a:p>
        </p:txBody>
      </p:sp>
      <p:sp>
        <p:nvSpPr>
          <p:cNvPr id="3" name="Untertitel 2">
            <a:extLst>
              <a:ext uri="{FF2B5EF4-FFF2-40B4-BE49-F238E27FC236}">
                <a16:creationId xmlns:a16="http://schemas.microsoft.com/office/drawing/2014/main" id="{8BC1E8A5-813B-AB43-BD54-3F917674DA8E}"/>
              </a:ext>
            </a:extLst>
          </p:cNvPr>
          <p:cNvSpPr>
            <a:spLocks noGrp="1"/>
          </p:cNvSpPr>
          <p:nvPr>
            <p:ph type="subTitle" idx="1"/>
          </p:nvPr>
        </p:nvSpPr>
        <p:spPr/>
        <p:txBody>
          <a:bodyPr>
            <a:normAutofit lnSpcReduction="10000"/>
          </a:bodyPr>
          <a:lstStyle/>
          <a:p>
            <a:endParaRPr lang="de-DE" sz="2800" dirty="0">
              <a:solidFill>
                <a:srgbClr val="000000"/>
              </a:solidFill>
            </a:endParaRPr>
          </a:p>
          <a:p>
            <a:r>
              <a:rPr lang="de-DE" sz="2800" dirty="0">
                <a:solidFill>
                  <a:srgbClr val="000000"/>
                </a:solidFill>
              </a:rPr>
              <a:t>2.2 </a:t>
            </a:r>
            <a:r>
              <a:rPr lang="az-Cyrl-AZ" sz="2800" dirty="0">
                <a:solidFill>
                  <a:srgbClr val="000000"/>
                </a:solidFill>
              </a:rPr>
              <a:t>Содействие и поддержка</a:t>
            </a:r>
            <a:endParaRPr lang="de-DE" sz="2800" dirty="0">
              <a:solidFill>
                <a:srgbClr val="000000"/>
              </a:solidFill>
            </a:endParaRPr>
          </a:p>
        </p:txBody>
      </p:sp>
    </p:spTree>
    <p:extLst>
      <p:ext uri="{BB962C8B-B14F-4D97-AF65-F5344CB8AC3E}">
        <p14:creationId xmlns:p14="http://schemas.microsoft.com/office/powerpoint/2010/main" val="4202707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623454" y="1628800"/>
            <a:ext cx="7907803" cy="4608512"/>
          </a:xfrm>
        </p:spPr>
        <p:txBody>
          <a:bodyPr>
            <a:noAutofit/>
          </a:bodyPr>
          <a:lstStyle/>
          <a:p>
            <a:pPr marL="0" indent="0">
              <a:buNone/>
            </a:pPr>
            <a:r>
              <a:rPr lang="ru-RU" sz="1500" b="0" dirty="0">
                <a:solidFill>
                  <a:srgbClr val="000000"/>
                </a:solidFill>
              </a:rPr>
              <a:t>Традиции работы с детьми и молодежью в Германии </a:t>
            </a:r>
            <a:r>
              <a:rPr lang="ru-RU" sz="1500" dirty="0">
                <a:solidFill>
                  <a:srgbClr val="000000"/>
                </a:solidFill>
              </a:rPr>
              <a:t>насчитывают более 100 лет</a:t>
            </a:r>
            <a:r>
              <a:rPr lang="ru-RU" sz="1500" b="0" dirty="0">
                <a:solidFill>
                  <a:srgbClr val="000000"/>
                </a:solidFill>
              </a:rPr>
              <a:t>, что также отражено в правовых нормах (например, Социального кодекса VIII). Она направлена на поддержку </a:t>
            </a:r>
            <a:r>
              <a:rPr lang="ru-RU" sz="1500" dirty="0">
                <a:solidFill>
                  <a:srgbClr val="000000"/>
                </a:solidFill>
              </a:rPr>
              <a:t>формирования субъектности и построения демократии</a:t>
            </a:r>
            <a:r>
              <a:rPr lang="ru-RU" sz="1500" b="0" dirty="0">
                <a:solidFill>
                  <a:srgbClr val="000000"/>
                </a:solidFill>
              </a:rPr>
              <a:t>: дети и молодые люди должны иметь возможность самоопределения и демократического совместного принятия решений и совместного проектирования услуг, предлагаемых в рамках работы с детьми и молодежью, и, помимо этого, в своей общине и обществе в целом.</a:t>
            </a:r>
          </a:p>
          <a:p>
            <a:pPr marL="0" indent="0">
              <a:buNone/>
            </a:pPr>
            <a:r>
              <a:rPr lang="ru-RU" sz="1500" b="0" dirty="0">
                <a:solidFill>
                  <a:srgbClr val="000000"/>
                </a:solidFill>
              </a:rPr>
              <a:t>Поэтому детская и молодежная работа является </a:t>
            </a:r>
            <a:r>
              <a:rPr lang="ru-RU" sz="1500" dirty="0">
                <a:solidFill>
                  <a:srgbClr val="000000"/>
                </a:solidFill>
              </a:rPr>
              <a:t>добровольной, открытой для всех детей и молодых людей </a:t>
            </a:r>
            <a:r>
              <a:rPr lang="ru-RU" sz="1500" b="0" dirty="0">
                <a:solidFill>
                  <a:srgbClr val="000000"/>
                </a:solidFill>
              </a:rPr>
              <a:t>и формируется с учетом их конкретных интересов и в значительной степени благодаря их участию.</a:t>
            </a:r>
          </a:p>
          <a:p>
            <a:pPr marL="0" indent="0">
              <a:buNone/>
            </a:pPr>
            <a:r>
              <a:rPr lang="ru-RU" sz="1500" b="0" dirty="0">
                <a:solidFill>
                  <a:srgbClr val="000000"/>
                </a:solidFill>
              </a:rPr>
              <a:t>Работа с детьми и молодежью включает</a:t>
            </a:r>
            <a:r>
              <a:rPr lang="ru-RU" sz="1500" dirty="0">
                <a:solidFill>
                  <a:srgbClr val="000000"/>
                </a:solidFill>
              </a:rPr>
              <a:t>: общедоступную работу с детьми и молодежью и работу с детскими и молодежными объединениями</a:t>
            </a:r>
            <a:r>
              <a:rPr lang="ru-RU" sz="1500" b="0" dirty="0">
                <a:solidFill>
                  <a:srgbClr val="000000"/>
                </a:solidFill>
              </a:rPr>
              <a:t>. Кроме того, существуют и </a:t>
            </a:r>
            <a:r>
              <a:rPr lang="ru-RU" sz="1500" dirty="0">
                <a:solidFill>
                  <a:srgbClr val="000000"/>
                </a:solidFill>
              </a:rPr>
              <a:t>другие направления</a:t>
            </a:r>
            <a:r>
              <a:rPr lang="ru-RU" sz="1500" b="0" dirty="0">
                <a:solidFill>
                  <a:srgbClr val="000000"/>
                </a:solidFill>
              </a:rPr>
              <a:t>, такие как международная молодежная работа, мобильная молодежная работа и культурная молодежная работа, или организации, ориентированные на такие содержания, как игра, спорт, природа/окружающая среда, здоровье и многое другое.</a:t>
            </a: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p:txBody>
          <a:bodyPr/>
          <a:lstStyle/>
          <a:p>
            <a:r>
              <a:rPr lang="de-DE" dirty="0">
                <a:solidFill>
                  <a:srgbClr val="000000"/>
                </a:solidFill>
              </a:rPr>
              <a:t>2.2.1. </a:t>
            </a:r>
            <a:r>
              <a:rPr lang="ru-RU" dirty="0">
                <a:solidFill>
                  <a:srgbClr val="000000"/>
                </a:solidFill>
              </a:rPr>
              <a:t>Работа с детьми и молодежью </a:t>
            </a:r>
            <a:endParaRPr lang="de-DE" dirty="0">
              <a:solidFill>
                <a:srgbClr val="000000"/>
              </a:solidFill>
            </a:endParaRPr>
          </a:p>
        </p:txBody>
      </p:sp>
      <p:sp>
        <p:nvSpPr>
          <p:cNvPr id="11"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Содействие и поддержка</a:t>
            </a:r>
            <a:endParaRPr lang="de-DE" dirty="0"/>
          </a:p>
        </p:txBody>
      </p:sp>
    </p:spTree>
    <p:extLst>
      <p:ext uri="{BB962C8B-B14F-4D97-AF65-F5344CB8AC3E}">
        <p14:creationId xmlns:p14="http://schemas.microsoft.com/office/powerpoint/2010/main" val="4139718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lstStyle/>
          <a:p>
            <a:r>
              <a:rPr lang="de-DE" dirty="0">
                <a:solidFill>
                  <a:srgbClr val="000000"/>
                </a:solidFill>
              </a:rPr>
              <a:t>2.2.2 </a:t>
            </a:r>
            <a:r>
              <a:rPr lang="az-Cyrl-AZ" dirty="0">
                <a:solidFill>
                  <a:srgbClr val="000000"/>
                </a:solidFill>
              </a:rPr>
              <a:t>Социальная работа с молодежью </a:t>
            </a:r>
            <a:endParaRPr lang="de-DE" dirty="0">
              <a:solidFill>
                <a:srgbClr val="000000"/>
              </a:solidFill>
            </a:endParaRP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612741" y="1656260"/>
            <a:ext cx="8458200" cy="4581052"/>
          </a:xfrm>
        </p:spPr>
        <p:txBody>
          <a:bodyPr>
            <a:noAutofit/>
          </a:bodyPr>
          <a:lstStyle/>
          <a:p>
            <a:pPr marL="0" indent="0">
              <a:spcBef>
                <a:spcPts val="0"/>
              </a:spcBef>
              <a:spcAft>
                <a:spcPts val="600"/>
              </a:spcAft>
              <a:buNone/>
            </a:pPr>
            <a:r>
              <a:rPr lang="de-DE" sz="1600" dirty="0">
                <a:solidFill>
                  <a:srgbClr val="000000"/>
                </a:solidFill>
              </a:rPr>
              <a:t>... </a:t>
            </a:r>
            <a:r>
              <a:rPr lang="ru-RU" sz="1600" dirty="0">
                <a:solidFill>
                  <a:srgbClr val="000000"/>
                </a:solidFill>
              </a:rPr>
              <a:t>это помощь в интеграции для социально незащищенных молодых людей или молодых людей с индивидуально ограниченными возможностями</a:t>
            </a:r>
            <a:endParaRPr lang="de-DE" sz="1600" dirty="0">
              <a:solidFill>
                <a:srgbClr val="000000"/>
              </a:solidFill>
            </a:endParaRPr>
          </a:p>
          <a:p>
            <a:pPr marL="625475" indent="-269875">
              <a:spcBef>
                <a:spcPts val="0"/>
              </a:spcBef>
              <a:spcAft>
                <a:spcPts val="600"/>
              </a:spcAft>
            </a:pPr>
            <a:r>
              <a:rPr lang="ru-RU" sz="1500" b="0" dirty="0">
                <a:solidFill>
                  <a:srgbClr val="000000"/>
                </a:solidFill>
              </a:rPr>
              <a:t>в целях содействия  их обучению в школе и профессиональной подготовке,</a:t>
            </a:r>
          </a:p>
          <a:p>
            <a:pPr marL="625475" indent="-269875">
              <a:spcBef>
                <a:spcPts val="0"/>
              </a:spcBef>
              <a:spcAft>
                <a:spcPts val="600"/>
              </a:spcAft>
            </a:pPr>
            <a:r>
              <a:rPr lang="ru-RU" sz="1500" b="0" dirty="0">
                <a:solidFill>
                  <a:srgbClr val="000000"/>
                </a:solidFill>
              </a:rPr>
              <a:t>в целях интеграции в мир труда и</a:t>
            </a:r>
          </a:p>
          <a:p>
            <a:pPr marL="625475" indent="-269875">
              <a:spcBef>
                <a:spcPts val="0"/>
              </a:spcBef>
              <a:spcAft>
                <a:spcPts val="600"/>
              </a:spcAft>
            </a:pPr>
            <a:r>
              <a:rPr lang="ru-RU" sz="1500" b="0" dirty="0">
                <a:solidFill>
                  <a:srgbClr val="000000"/>
                </a:solidFill>
              </a:rPr>
              <a:t>в целях социальной интеграции</a:t>
            </a:r>
            <a:r>
              <a:rPr lang="de-DE" sz="1500" b="0" dirty="0">
                <a:solidFill>
                  <a:srgbClr val="000000"/>
                </a:solidFill>
              </a:rPr>
              <a:t>.</a:t>
            </a:r>
          </a:p>
          <a:p>
            <a:pPr marL="0" indent="0">
              <a:spcBef>
                <a:spcPts val="1200"/>
              </a:spcBef>
              <a:spcAft>
                <a:spcPts val="600"/>
              </a:spcAft>
              <a:buNone/>
            </a:pPr>
            <a:r>
              <a:rPr lang="de-DE" sz="1600" dirty="0">
                <a:solidFill>
                  <a:srgbClr val="000000"/>
                </a:solidFill>
              </a:rPr>
              <a:t>… </a:t>
            </a:r>
            <a:r>
              <a:rPr lang="ru-RU" sz="1600" dirty="0">
                <a:solidFill>
                  <a:srgbClr val="000000"/>
                </a:solidFill>
              </a:rPr>
              <a:t>это мост для перехода от учебы к профессии</a:t>
            </a:r>
            <a:r>
              <a:rPr lang="de-DE" sz="1600" dirty="0">
                <a:solidFill>
                  <a:srgbClr val="000000"/>
                </a:solidFill>
              </a:rPr>
              <a:t>.</a:t>
            </a:r>
          </a:p>
          <a:p>
            <a:pPr marL="0" indent="0">
              <a:spcBef>
                <a:spcPts val="1200"/>
              </a:spcBef>
              <a:spcAft>
                <a:spcPts val="600"/>
              </a:spcAft>
              <a:buNone/>
            </a:pPr>
            <a:r>
              <a:rPr lang="de-DE" sz="1600" dirty="0">
                <a:solidFill>
                  <a:srgbClr val="000000"/>
                </a:solidFill>
              </a:rPr>
              <a:t>… </a:t>
            </a:r>
            <a:r>
              <a:rPr lang="az-Cyrl-AZ" sz="1600" dirty="0">
                <a:solidFill>
                  <a:srgbClr val="000000"/>
                </a:solidFill>
              </a:rPr>
              <a:t>реализуется в форме</a:t>
            </a:r>
            <a:endParaRPr lang="de-DE" sz="1600" dirty="0">
              <a:solidFill>
                <a:srgbClr val="000000"/>
              </a:solidFill>
            </a:endParaRPr>
          </a:p>
          <a:p>
            <a:pPr marL="625475" indent="-269875">
              <a:spcBef>
                <a:spcPts val="0"/>
              </a:spcBef>
              <a:spcAft>
                <a:spcPts val="600"/>
              </a:spcAft>
            </a:pPr>
            <a:r>
              <a:rPr lang="ru-RU" sz="1500" b="0" dirty="0">
                <a:solidFill>
                  <a:srgbClr val="000000"/>
                </a:solidFill>
              </a:rPr>
              <a:t>социальной работы с молодежью на базе школы (школьная социальная работа),</a:t>
            </a:r>
          </a:p>
          <a:p>
            <a:pPr marL="625475" indent="-269875">
              <a:spcBef>
                <a:spcPts val="0"/>
              </a:spcBef>
              <a:spcAft>
                <a:spcPts val="600"/>
              </a:spcAft>
            </a:pPr>
            <a:r>
              <a:rPr lang="ru-RU" sz="1500" b="0" dirty="0">
                <a:solidFill>
                  <a:srgbClr val="000000"/>
                </a:solidFill>
              </a:rPr>
              <a:t>работы, молодежной социальной работы, связанной с рынком труда (помощь молодежи в профессии),</a:t>
            </a:r>
          </a:p>
          <a:p>
            <a:pPr marL="625475" indent="-269875">
              <a:spcBef>
                <a:spcPts val="0"/>
              </a:spcBef>
              <a:spcAft>
                <a:spcPts val="600"/>
              </a:spcAft>
            </a:pPr>
            <a:r>
              <a:rPr lang="ru-RU" sz="1500" b="0" dirty="0">
                <a:solidFill>
                  <a:srgbClr val="000000"/>
                </a:solidFill>
              </a:rPr>
              <a:t>интеграционных проектов, например, для молодых </a:t>
            </a:r>
            <a:r>
              <a:rPr lang="ru-RU" sz="1500" b="0" dirty="0" err="1">
                <a:solidFill>
                  <a:srgbClr val="000000"/>
                </a:solidFill>
              </a:rPr>
              <a:t>людейс</a:t>
            </a:r>
            <a:r>
              <a:rPr lang="ru-RU" sz="1500" b="0" dirty="0">
                <a:solidFill>
                  <a:srgbClr val="000000"/>
                </a:solidFill>
              </a:rPr>
              <a:t> миграционным прошлым, и  молодежной социальной работы на улице с выявлением нуждающихся в поддержке (уличная работа)</a:t>
            </a:r>
            <a:r>
              <a:rPr lang="de-DE" sz="1500" b="0" dirty="0">
                <a:solidFill>
                  <a:srgbClr val="000000"/>
                </a:solidFill>
              </a:rPr>
              <a:t>.</a:t>
            </a:r>
          </a:p>
        </p:txBody>
      </p:sp>
      <p:sp>
        <p:nvSpPr>
          <p:cNvPr id="11"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Содействие и поддержка</a:t>
            </a:r>
            <a:endParaRPr lang="de-DE" dirty="0"/>
          </a:p>
        </p:txBody>
      </p:sp>
    </p:spTree>
    <p:extLst>
      <p:ext uri="{BB962C8B-B14F-4D97-AF65-F5344CB8AC3E}">
        <p14:creationId xmlns:p14="http://schemas.microsoft.com/office/powerpoint/2010/main" val="35824866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solidFill>
                  <a:srgbClr val="000000"/>
                </a:solidFill>
              </a:rPr>
              <a:t>2.2.3 </a:t>
            </a:r>
            <a:r>
              <a:rPr lang="ru-RU" dirty="0">
                <a:solidFill>
                  <a:srgbClr val="000000"/>
                </a:solidFill>
              </a:rPr>
              <a:t>Педагогическая защита детей и молодежи </a:t>
            </a:r>
            <a:endParaRPr lang="de-DE" dirty="0">
              <a:solidFill>
                <a:srgbClr val="000000"/>
              </a:solidFill>
            </a:endParaRP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612742" y="1742466"/>
            <a:ext cx="7918516" cy="4509044"/>
          </a:xfrm>
        </p:spPr>
        <p:txBody>
          <a:bodyPr>
            <a:normAutofit fontScale="62500" lnSpcReduction="20000"/>
          </a:bodyPr>
          <a:lstStyle/>
          <a:p>
            <a:pPr marL="0" indent="0">
              <a:spcBef>
                <a:spcPts val="600"/>
              </a:spcBef>
              <a:buNone/>
            </a:pPr>
            <a:r>
              <a:rPr lang="ru-RU" sz="2600" dirty="0">
                <a:solidFill>
                  <a:srgbClr val="000000"/>
                </a:solidFill>
              </a:rPr>
              <a:t>Педагогическая защита детей и молодежи </a:t>
            </a:r>
            <a:r>
              <a:rPr lang="ru-RU" sz="2600" b="0" dirty="0">
                <a:solidFill>
                  <a:srgbClr val="000000"/>
                </a:solidFill>
              </a:rPr>
              <a:t>- это общая профилактическая консультационная и образовательная служба для детей, молодежи и родителей, которая</a:t>
            </a:r>
            <a:endParaRPr lang="de-DE" sz="2600" b="0" dirty="0">
              <a:solidFill>
                <a:srgbClr val="000000"/>
              </a:solidFill>
            </a:endParaRPr>
          </a:p>
          <a:p>
            <a:pPr marL="355600" indent="-173038">
              <a:spcBef>
                <a:spcPts val="600"/>
              </a:spcBef>
            </a:pPr>
            <a:r>
              <a:rPr lang="ru-RU" sz="2300" b="0" dirty="0">
                <a:solidFill>
                  <a:srgbClr val="000000"/>
                </a:solidFill>
              </a:rPr>
              <a:t>должна дать молодым людям возможность защитить себя от опасного влияния и привести их к развитию критических способностей, навыков принятия решений и личной ответственности, а также ответственности перед другими людьми,</a:t>
            </a:r>
          </a:p>
          <a:p>
            <a:pPr marL="355600" indent="-173038">
              <a:spcBef>
                <a:spcPts val="600"/>
              </a:spcBef>
            </a:pPr>
            <a:r>
              <a:rPr lang="ru-RU" sz="2300" b="0" dirty="0">
                <a:solidFill>
                  <a:srgbClr val="000000"/>
                </a:solidFill>
              </a:rPr>
              <a:t>должна расширить возможности родителей и других опекунов по защите детей и молодежи от вредных влияний</a:t>
            </a:r>
            <a:r>
              <a:rPr lang="de-DE" sz="2300" b="0" dirty="0">
                <a:solidFill>
                  <a:srgbClr val="000000"/>
                </a:solidFill>
              </a:rPr>
              <a:t>.</a:t>
            </a:r>
          </a:p>
          <a:p>
            <a:pPr marL="0" indent="0">
              <a:buNone/>
            </a:pPr>
            <a:r>
              <a:rPr lang="ru-RU" sz="2600" dirty="0">
                <a:solidFill>
                  <a:srgbClr val="000000"/>
                </a:solidFill>
              </a:rPr>
              <a:t>Педагогическая защита детей и молодежи осуществляется, например, через</a:t>
            </a:r>
            <a:r>
              <a:rPr lang="de-DE" sz="2600" dirty="0">
                <a:solidFill>
                  <a:srgbClr val="000000"/>
                </a:solidFill>
              </a:rPr>
              <a:t>:</a:t>
            </a:r>
          </a:p>
          <a:p>
            <a:pPr marL="355600" indent="-173038">
              <a:spcBef>
                <a:spcPts val="600"/>
              </a:spcBef>
            </a:pPr>
            <a:r>
              <a:rPr lang="ru-RU" sz="2300" b="0" dirty="0">
                <a:solidFill>
                  <a:srgbClr val="000000"/>
                </a:solidFill>
              </a:rPr>
              <a:t>проекты по расширению прав и возможностей детей и родителей (например, в детских садах),</a:t>
            </a:r>
          </a:p>
          <a:p>
            <a:pPr marL="355600" indent="-173038">
              <a:spcBef>
                <a:spcPts val="600"/>
              </a:spcBef>
            </a:pPr>
            <a:r>
              <a:rPr lang="ru-RU" sz="2300" b="0" dirty="0">
                <a:solidFill>
                  <a:srgbClr val="000000"/>
                </a:solidFill>
              </a:rPr>
              <a:t>в контексте семейного образования (информирование и консультирование),</a:t>
            </a:r>
          </a:p>
          <a:p>
            <a:pPr marL="355600" indent="-173038">
              <a:spcBef>
                <a:spcPts val="600"/>
              </a:spcBef>
            </a:pPr>
            <a:r>
              <a:rPr lang="ru-RU" sz="2300" b="0" dirty="0">
                <a:solidFill>
                  <a:srgbClr val="000000"/>
                </a:solidFill>
              </a:rPr>
              <a:t>в рамках работы с молодежью или</a:t>
            </a:r>
          </a:p>
          <a:p>
            <a:pPr marL="355600" indent="-173038">
              <a:spcBef>
                <a:spcPts val="600"/>
              </a:spcBef>
            </a:pPr>
            <a:r>
              <a:rPr lang="ru-RU" sz="2300" b="0" dirty="0">
                <a:solidFill>
                  <a:srgbClr val="000000"/>
                </a:solidFill>
              </a:rPr>
              <a:t>через общие информационные кампании (о СПИДе, наркотиках, опасности СМИ, теориях заговора и т.д.</a:t>
            </a:r>
            <a:r>
              <a:rPr lang="de-DE" sz="2300" b="0" dirty="0">
                <a:solidFill>
                  <a:srgbClr val="000000"/>
                </a:solidFill>
              </a:rPr>
              <a:t>).</a:t>
            </a:r>
          </a:p>
        </p:txBody>
      </p:sp>
      <p:sp>
        <p:nvSpPr>
          <p:cNvPr id="11"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Содействие и поддержка</a:t>
            </a:r>
            <a:endParaRPr lang="de-DE" dirty="0"/>
          </a:p>
        </p:txBody>
      </p:sp>
    </p:spTree>
    <p:extLst>
      <p:ext uri="{BB962C8B-B14F-4D97-AF65-F5344CB8AC3E}">
        <p14:creationId xmlns:p14="http://schemas.microsoft.com/office/powerpoint/2010/main" val="24275094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612742" y="1589252"/>
            <a:ext cx="7918516" cy="4648060"/>
          </a:xfrm>
        </p:spPr>
        <p:txBody>
          <a:bodyPr>
            <a:normAutofit fontScale="92500" lnSpcReduction="10000"/>
          </a:bodyPr>
          <a:lstStyle/>
          <a:p>
            <a:pPr marL="0" indent="0">
              <a:buClr>
                <a:schemeClr val="accent2"/>
              </a:buClr>
              <a:buNone/>
            </a:pPr>
            <a:r>
              <a:rPr lang="ru-RU" altLang="de-DE" sz="1900" b="0" dirty="0">
                <a:solidFill>
                  <a:srgbClr val="000000"/>
                </a:solidFill>
              </a:rPr>
              <a:t>Задача помощи детям и молодежи заключается в том, </a:t>
            </a:r>
            <a:r>
              <a:rPr lang="ru-RU" altLang="de-DE" sz="1900" dirty="0">
                <a:solidFill>
                  <a:srgbClr val="000000"/>
                </a:solidFill>
              </a:rPr>
              <a:t>чтобы помочь и поддержать родителей в заботе и воспитании их детей</a:t>
            </a:r>
            <a:r>
              <a:rPr lang="ru-RU" altLang="de-DE" sz="1900" b="0" dirty="0">
                <a:solidFill>
                  <a:srgbClr val="000000"/>
                </a:solidFill>
              </a:rPr>
              <a:t>. Она осуществляется, в частности, посредством</a:t>
            </a:r>
            <a:r>
              <a:rPr lang="de-DE" altLang="de-DE" sz="1900" b="0" dirty="0">
                <a:solidFill>
                  <a:srgbClr val="000000"/>
                </a:solidFill>
              </a:rPr>
              <a:t>:</a:t>
            </a:r>
          </a:p>
          <a:p>
            <a:pPr lvl="1"/>
            <a:r>
              <a:rPr lang="ru-RU" altLang="de-DE" sz="1900" dirty="0">
                <a:solidFill>
                  <a:srgbClr val="000000"/>
                </a:solidFill>
              </a:rPr>
              <a:t>консультации для беременных женщин и будущих отцов,</a:t>
            </a:r>
          </a:p>
          <a:p>
            <a:pPr lvl="1"/>
            <a:r>
              <a:rPr lang="ru-RU" altLang="de-DE" sz="1900" dirty="0">
                <a:solidFill>
                  <a:srgbClr val="000000"/>
                </a:solidFill>
              </a:rPr>
              <a:t>консультирование по вопросам образования,</a:t>
            </a:r>
          </a:p>
          <a:p>
            <a:pPr lvl="1"/>
            <a:r>
              <a:rPr lang="ru-RU" altLang="de-DE" sz="1900" dirty="0">
                <a:solidFill>
                  <a:srgbClr val="000000"/>
                </a:solidFill>
              </a:rPr>
              <a:t>семейного образования/семейного отдыха и досуга,</a:t>
            </a:r>
          </a:p>
          <a:p>
            <a:pPr lvl="1"/>
            <a:r>
              <a:rPr lang="ru-RU" altLang="de-DE" sz="1900" dirty="0">
                <a:solidFill>
                  <a:srgbClr val="000000"/>
                </a:solidFill>
              </a:rPr>
              <a:t>ухода и обеспечения ребенка в чрезвычайных ситуациях,</a:t>
            </a:r>
          </a:p>
          <a:p>
            <a:pPr lvl="1"/>
            <a:r>
              <a:rPr lang="ru-RU" altLang="de-DE" sz="1900" dirty="0">
                <a:solidFill>
                  <a:srgbClr val="000000"/>
                </a:solidFill>
              </a:rPr>
              <a:t>консультирования по вопросам партнерства, раздельного проживания, развода и прав общения с ребенком,</a:t>
            </a:r>
          </a:p>
          <a:p>
            <a:pPr lvl="1"/>
            <a:r>
              <a:rPr lang="ru-RU" altLang="de-DE" sz="1900" dirty="0">
                <a:solidFill>
                  <a:srgbClr val="000000"/>
                </a:solidFill>
              </a:rPr>
              <a:t>совместного проживания матерей/отцов и детей</a:t>
            </a:r>
            <a:r>
              <a:rPr lang="de-DE" altLang="de-DE" sz="1900" dirty="0">
                <a:solidFill>
                  <a:srgbClr val="000000"/>
                </a:solidFill>
              </a:rPr>
              <a:t>.</a:t>
            </a:r>
          </a:p>
          <a:p>
            <a:pPr marL="0" lvl="1" indent="0">
              <a:buNone/>
            </a:pPr>
            <a:r>
              <a:rPr lang="ru-RU" altLang="de-DE" sz="1900" dirty="0">
                <a:solidFill>
                  <a:srgbClr val="000000"/>
                </a:solidFill>
              </a:rPr>
              <a:t>Спектр услуг в этой области расширяется за счет междисциплинарной системы «ранней помощи» (особенно в сотрудничестве с системой здравоохранения)</a:t>
            </a:r>
            <a:r>
              <a:rPr lang="de-DE" altLang="de-DE" sz="1900" dirty="0">
                <a:solidFill>
                  <a:srgbClr val="000000"/>
                </a:solidFill>
              </a:rPr>
              <a:t>.</a:t>
            </a:r>
            <a:endParaRPr lang="de-DE" dirty="0"/>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p:txBody>
          <a:bodyPr>
            <a:normAutofit/>
          </a:bodyPr>
          <a:lstStyle/>
          <a:p>
            <a:r>
              <a:rPr lang="de-DE" dirty="0">
                <a:solidFill>
                  <a:srgbClr val="000000"/>
                </a:solidFill>
              </a:rPr>
              <a:t>2.2.4 </a:t>
            </a:r>
            <a:r>
              <a:rPr lang="ru-RU" altLang="de-DE" dirty="0">
                <a:solidFill>
                  <a:srgbClr val="000000"/>
                </a:solidFill>
                <a:ea typeface="Times New Roman" panose="02020603050405020304" pitchFamily="18" charset="0"/>
                <a:cs typeface="Arial" panose="020B0604020202020204" pitchFamily="34" charset="0"/>
              </a:rPr>
              <a:t>Помощь в воспитании в семье </a:t>
            </a:r>
            <a:endParaRPr lang="de-DE" dirty="0">
              <a:solidFill>
                <a:srgbClr val="000000"/>
              </a:solidFill>
            </a:endParaRPr>
          </a:p>
        </p:txBody>
      </p:sp>
      <p:sp>
        <p:nvSpPr>
          <p:cNvPr id="11"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Содействие и поддержка</a:t>
            </a:r>
            <a:endParaRPr lang="de-DE" dirty="0"/>
          </a:p>
        </p:txBody>
      </p:sp>
    </p:spTree>
    <p:extLst>
      <p:ext uri="{BB962C8B-B14F-4D97-AF65-F5344CB8AC3E}">
        <p14:creationId xmlns:p14="http://schemas.microsoft.com/office/powerpoint/2010/main" val="6242084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752479"/>
            <a:ext cx="8458200" cy="588608"/>
          </a:xfrm>
        </p:spPr>
        <p:txBody>
          <a:bodyPr>
            <a:noAutofit/>
          </a:bodyPr>
          <a:lstStyle/>
          <a:p>
            <a:r>
              <a:rPr lang="de-DE" altLang="de-DE" dirty="0">
                <a:solidFill>
                  <a:srgbClr val="000000"/>
                </a:solidFill>
                <a:ea typeface="Times New Roman" panose="02020603050405020304" pitchFamily="18" charset="0"/>
                <a:cs typeface="Arial" panose="020B0604020202020204" pitchFamily="34" charset="0"/>
              </a:rPr>
              <a:t>2.2.5 </a:t>
            </a:r>
            <a:r>
              <a:rPr lang="ru-RU" altLang="de-DE" dirty="0">
                <a:solidFill>
                  <a:srgbClr val="000000"/>
                </a:solidFill>
                <a:ea typeface="Times New Roman" panose="02020603050405020304" pitchFamily="18" charset="0"/>
                <a:cs typeface="Arial" panose="020B0604020202020204" pitchFamily="34" charset="0"/>
              </a:rPr>
              <a:t>Законодательная задача предложений дневных услуг для детей</a:t>
            </a:r>
            <a:endParaRPr lang="en-GB" altLang="de-DE" dirty="0">
              <a:solidFill>
                <a:srgbClr val="000000"/>
              </a:solidFill>
              <a:ea typeface="Times New Roman" panose="02020603050405020304" pitchFamily="18" charset="0"/>
              <a:cs typeface="Arial" panose="020B0604020202020204" pitchFamily="34" charset="0"/>
            </a:endParaRPr>
          </a:p>
        </p:txBody>
      </p:sp>
      <p:sp>
        <p:nvSpPr>
          <p:cNvPr id="7" name="Rectangle 18">
            <a:extLst>
              <a:ext uri="{FF2B5EF4-FFF2-40B4-BE49-F238E27FC236}">
                <a16:creationId xmlns:a16="http://schemas.microsoft.com/office/drawing/2014/main" id="{EFBE4276-4DFA-4B59-8D55-90C5B4E67702}"/>
              </a:ext>
            </a:extLst>
          </p:cNvPr>
          <p:cNvSpPr>
            <a:spLocks noChangeArrowheads="1"/>
          </p:cNvSpPr>
          <p:nvPr/>
        </p:nvSpPr>
        <p:spPr bwMode="auto">
          <a:xfrm>
            <a:off x="4992688" y="2901899"/>
            <a:ext cx="3619500" cy="8588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nSpc>
                <a:spcPct val="93000"/>
              </a:lnSpc>
              <a:buClr>
                <a:srgbClr val="000000"/>
              </a:buClr>
              <a:buFont typeface="Arial" panose="020B0604020202020204" pitchFamily="34" charset="0"/>
              <a:buNone/>
            </a:pPr>
            <a:r>
              <a:rPr lang="az-Cyrl-AZ" altLang="de-DE" b="1" dirty="0">
                <a:solidFill>
                  <a:schemeClr val="accent1"/>
                </a:solidFill>
              </a:rPr>
              <a:t>образование</a:t>
            </a:r>
            <a:endParaRPr lang="en-GB" altLang="de-DE" b="1" dirty="0">
              <a:solidFill>
                <a:schemeClr val="accent1"/>
              </a:solidFill>
            </a:endParaRPr>
          </a:p>
          <a:p>
            <a:pPr>
              <a:lnSpc>
                <a:spcPct val="93000"/>
              </a:lnSpc>
              <a:buClr>
                <a:srgbClr val="000000"/>
              </a:buClr>
              <a:buFont typeface="Arial" panose="020B0604020202020204" pitchFamily="34" charset="0"/>
              <a:buNone/>
            </a:pPr>
            <a:r>
              <a:rPr lang="az-Cyrl-AZ" altLang="de-DE" dirty="0"/>
              <a:t>развитие навыков и способностей</a:t>
            </a:r>
            <a:endParaRPr lang="en-GB" altLang="de-DE" dirty="0"/>
          </a:p>
        </p:txBody>
      </p:sp>
      <p:sp>
        <p:nvSpPr>
          <p:cNvPr id="11" name="Rectangle 17">
            <a:extLst>
              <a:ext uri="{FF2B5EF4-FFF2-40B4-BE49-F238E27FC236}">
                <a16:creationId xmlns:a16="http://schemas.microsoft.com/office/drawing/2014/main" id="{753CCE2D-8A9E-4624-BABF-07FCFDEC6268}"/>
              </a:ext>
            </a:extLst>
          </p:cNvPr>
          <p:cNvSpPr>
            <a:spLocks noChangeArrowheads="1"/>
          </p:cNvSpPr>
          <p:nvPr/>
        </p:nvSpPr>
        <p:spPr bwMode="auto">
          <a:xfrm>
            <a:off x="4992688" y="3990952"/>
            <a:ext cx="3826689" cy="8652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3000"/>
              </a:lnSpc>
              <a:buClr>
                <a:srgbClr val="000000"/>
              </a:buClr>
              <a:buFont typeface="Arial" panose="020B0604020202020204" pitchFamily="34" charset="0"/>
              <a:buNone/>
            </a:pPr>
            <a:r>
              <a:rPr lang="az-Cyrl-AZ" altLang="de-DE" b="1" dirty="0">
                <a:solidFill>
                  <a:schemeClr val="accent1"/>
                </a:solidFill>
              </a:rPr>
              <a:t>воспитание</a:t>
            </a:r>
            <a:endParaRPr lang="en-GB" altLang="de-DE" b="1" dirty="0">
              <a:solidFill>
                <a:schemeClr val="accent1"/>
              </a:solidFill>
            </a:endParaRPr>
          </a:p>
          <a:p>
            <a:pPr>
              <a:lnSpc>
                <a:spcPct val="93000"/>
              </a:lnSpc>
              <a:buClr>
                <a:srgbClr val="000000"/>
              </a:buClr>
              <a:buFont typeface="Arial" panose="020B0604020202020204" pitchFamily="34" charset="0"/>
              <a:buNone/>
            </a:pPr>
            <a:r>
              <a:rPr lang="ru-RU" altLang="de-DE" dirty="0"/>
              <a:t>обучение нормам и ценностям, </a:t>
            </a:r>
            <a:endParaRPr lang="de-DE" altLang="de-DE" dirty="0"/>
          </a:p>
          <a:p>
            <a:pPr>
              <a:lnSpc>
                <a:spcPct val="93000"/>
              </a:lnSpc>
              <a:buClr>
                <a:srgbClr val="000000"/>
              </a:buClr>
              <a:buFont typeface="Arial" panose="020B0604020202020204" pitchFamily="34" charset="0"/>
              <a:buNone/>
            </a:pPr>
            <a:r>
              <a:rPr lang="ru-RU" altLang="de-DE" dirty="0"/>
              <a:t>социальным навыкам</a:t>
            </a:r>
          </a:p>
        </p:txBody>
      </p:sp>
      <p:sp>
        <p:nvSpPr>
          <p:cNvPr id="12" name="Rectangle 5">
            <a:extLst>
              <a:ext uri="{FF2B5EF4-FFF2-40B4-BE49-F238E27FC236}">
                <a16:creationId xmlns:a16="http://schemas.microsoft.com/office/drawing/2014/main" id="{9A8C6A2A-7990-402F-8C92-E2C458DA2E7B}"/>
              </a:ext>
            </a:extLst>
          </p:cNvPr>
          <p:cNvSpPr>
            <a:spLocks noChangeArrowheads="1"/>
          </p:cNvSpPr>
          <p:nvPr/>
        </p:nvSpPr>
        <p:spPr bwMode="auto">
          <a:xfrm>
            <a:off x="625592" y="1770155"/>
            <a:ext cx="2362232" cy="112287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1pPr>
            <a:lvl2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2pPr>
            <a:lvl3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3pPr>
            <a:lvl4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4pPr>
            <a:lvl5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5pPr>
            <a:lvl6pPr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6pPr>
            <a:lvl7pPr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7pPr>
            <a:lvl8pPr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8pPr>
            <a:lvl9pPr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9pPr>
          </a:lstStyle>
          <a:p>
            <a:pPr defTabSz="914400">
              <a:buFont typeface="Arial" panose="020B0604020202020204" pitchFamily="34" charset="0"/>
              <a:buNone/>
            </a:pPr>
            <a:r>
              <a:rPr lang="ru-RU" altLang="de-DE" b="1" dirty="0">
                <a:latin typeface="+mn-lt"/>
                <a:ea typeface="Times New Roman" panose="02020603050405020304" pitchFamily="18" charset="0"/>
                <a:cs typeface="Arial" panose="020B0604020202020204" pitchFamily="34" charset="0"/>
              </a:rPr>
              <a:t>Предложения дневных услуг для детей служат для</a:t>
            </a:r>
            <a:r>
              <a:rPr lang="de-DE" altLang="de-DE" b="1" dirty="0">
                <a:latin typeface="+mn-lt"/>
                <a:ea typeface="Times New Roman" panose="02020603050405020304" pitchFamily="18" charset="0"/>
                <a:cs typeface="Arial" panose="020B0604020202020204" pitchFamily="34" charset="0"/>
              </a:rPr>
              <a:t>:</a:t>
            </a:r>
            <a:endParaRPr lang="en-GB" altLang="de-DE" b="1" dirty="0">
              <a:latin typeface="+mn-lt"/>
              <a:ea typeface="Times New Roman" panose="02020603050405020304" pitchFamily="18" charset="0"/>
              <a:cs typeface="Arial" panose="020B0604020202020204" pitchFamily="34" charset="0"/>
            </a:endParaRPr>
          </a:p>
        </p:txBody>
      </p:sp>
      <p:sp>
        <p:nvSpPr>
          <p:cNvPr id="13" name="Rectangle 15">
            <a:extLst>
              <a:ext uri="{FF2B5EF4-FFF2-40B4-BE49-F238E27FC236}">
                <a16:creationId xmlns:a16="http://schemas.microsoft.com/office/drawing/2014/main" id="{CF011C57-CA9A-430B-808B-D1CEAA4BA727}"/>
              </a:ext>
            </a:extLst>
          </p:cNvPr>
          <p:cNvSpPr>
            <a:spLocks noChangeArrowheads="1"/>
          </p:cNvSpPr>
          <p:nvPr/>
        </p:nvSpPr>
        <p:spPr bwMode="auto">
          <a:xfrm>
            <a:off x="622549" y="3603414"/>
            <a:ext cx="2221259" cy="112287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ct val="93000"/>
              </a:lnSpc>
              <a:buClr>
                <a:srgbClr val="000000"/>
              </a:buClr>
              <a:buFont typeface="Arial" panose="020B0604020202020204" pitchFamily="34" charset="0"/>
              <a:buNone/>
            </a:pPr>
            <a:r>
              <a:rPr lang="ru-RU" altLang="de-DE" b="1" dirty="0"/>
              <a:t>Центральная </a:t>
            </a:r>
            <a:endParaRPr lang="de-DE" altLang="de-DE" b="1" dirty="0"/>
          </a:p>
          <a:p>
            <a:pPr>
              <a:lnSpc>
                <a:spcPct val="93000"/>
              </a:lnSpc>
              <a:buClr>
                <a:srgbClr val="000000"/>
              </a:buClr>
              <a:buFont typeface="Arial" panose="020B0604020202020204" pitchFamily="34" charset="0"/>
              <a:buNone/>
            </a:pPr>
            <a:r>
              <a:rPr lang="ru-RU" altLang="de-DE" b="1" dirty="0"/>
              <a:t>задача предло</a:t>
            </a:r>
            <a:r>
              <a:rPr lang="de-DE" altLang="de-DE" b="1" dirty="0"/>
              <a:t>-</a:t>
            </a:r>
          </a:p>
          <a:p>
            <a:pPr>
              <a:lnSpc>
                <a:spcPct val="93000"/>
              </a:lnSpc>
              <a:buClr>
                <a:srgbClr val="000000"/>
              </a:buClr>
              <a:buFont typeface="Arial" panose="020B0604020202020204" pitchFamily="34" charset="0"/>
              <a:buNone/>
            </a:pPr>
            <a:r>
              <a:rPr lang="ru-RU" altLang="de-DE" b="1" dirty="0"/>
              <a:t>жений дневных </a:t>
            </a:r>
            <a:endParaRPr lang="de-DE" altLang="de-DE" b="1" dirty="0"/>
          </a:p>
          <a:p>
            <a:pPr>
              <a:lnSpc>
                <a:spcPct val="93000"/>
              </a:lnSpc>
              <a:buClr>
                <a:srgbClr val="000000"/>
              </a:buClr>
              <a:buFont typeface="Arial" panose="020B0604020202020204" pitchFamily="34" charset="0"/>
              <a:buNone/>
            </a:pPr>
            <a:r>
              <a:rPr lang="ru-RU" altLang="de-DE" b="1" dirty="0"/>
              <a:t>услуг</a:t>
            </a:r>
            <a:r>
              <a:rPr lang="en-GB" altLang="de-DE" b="1" dirty="0"/>
              <a:t>:</a:t>
            </a:r>
          </a:p>
        </p:txBody>
      </p:sp>
      <p:sp>
        <p:nvSpPr>
          <p:cNvPr id="14" name="Rectangle 16">
            <a:extLst>
              <a:ext uri="{FF2B5EF4-FFF2-40B4-BE49-F238E27FC236}">
                <a16:creationId xmlns:a16="http://schemas.microsoft.com/office/drawing/2014/main" id="{3AFD4F66-A621-45DC-A64E-2FCEC00A8519}"/>
              </a:ext>
            </a:extLst>
          </p:cNvPr>
          <p:cNvSpPr>
            <a:spLocks noChangeArrowheads="1"/>
          </p:cNvSpPr>
          <p:nvPr/>
        </p:nvSpPr>
        <p:spPr bwMode="auto">
          <a:xfrm>
            <a:off x="5003801" y="5192918"/>
            <a:ext cx="4162425" cy="60760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nSpc>
                <a:spcPct val="93000"/>
              </a:lnSpc>
              <a:buClr>
                <a:srgbClr val="000000"/>
              </a:buClr>
              <a:buFont typeface="Arial" panose="020B0604020202020204" pitchFamily="34" charset="0"/>
              <a:buNone/>
            </a:pPr>
            <a:r>
              <a:rPr lang="az-Cyrl-AZ" altLang="de-DE" b="1" dirty="0">
                <a:solidFill>
                  <a:schemeClr val="accent1"/>
                </a:solidFill>
              </a:rPr>
              <a:t>присмотр</a:t>
            </a:r>
            <a:endParaRPr lang="en-GB" altLang="de-DE" b="1" dirty="0">
              <a:solidFill>
                <a:schemeClr val="accent1"/>
              </a:solidFill>
            </a:endParaRPr>
          </a:p>
          <a:p>
            <a:pPr>
              <a:lnSpc>
                <a:spcPct val="93000"/>
              </a:lnSpc>
              <a:buClr>
                <a:srgbClr val="000000"/>
              </a:buClr>
              <a:buFont typeface="Arial" panose="020B0604020202020204" pitchFamily="34" charset="0"/>
              <a:buNone/>
            </a:pPr>
            <a:r>
              <a:rPr lang="az-Cyrl-AZ" altLang="de-DE" dirty="0"/>
              <a:t>обеспечение ухода и надзора</a:t>
            </a:r>
            <a:endParaRPr lang="en-GB" altLang="de-DE" dirty="0"/>
          </a:p>
        </p:txBody>
      </p:sp>
      <p:sp>
        <p:nvSpPr>
          <p:cNvPr id="15" name="Rectangle 25">
            <a:extLst>
              <a:ext uri="{FF2B5EF4-FFF2-40B4-BE49-F238E27FC236}">
                <a16:creationId xmlns:a16="http://schemas.microsoft.com/office/drawing/2014/main" id="{17642EE8-C9D7-41C6-BC7C-F91953F399F6}"/>
              </a:ext>
            </a:extLst>
          </p:cNvPr>
          <p:cNvSpPr>
            <a:spLocks noChangeArrowheads="1"/>
          </p:cNvSpPr>
          <p:nvPr/>
        </p:nvSpPr>
        <p:spPr bwMode="auto">
          <a:xfrm>
            <a:off x="5013326" y="1782765"/>
            <a:ext cx="3705225" cy="3476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1pPr>
            <a:lvl2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2pPr>
            <a:lvl3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3pPr>
            <a:lvl4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4pPr>
            <a:lvl5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5pPr>
            <a:lvl6pPr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6pPr>
            <a:lvl7pPr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7pPr>
            <a:lvl8pPr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8pPr>
            <a:lvl9pPr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9pPr>
          </a:lstStyle>
          <a:p>
            <a:pPr defTabSz="914400">
              <a:buFont typeface="Arial" panose="020B0604020202020204" pitchFamily="34" charset="0"/>
              <a:buNone/>
            </a:pPr>
            <a:r>
              <a:rPr lang="az-Cyrl-AZ" altLang="de-DE" b="1" dirty="0">
                <a:solidFill>
                  <a:schemeClr val="accent1"/>
                </a:solidFill>
                <a:latin typeface="+mn-lt"/>
              </a:rPr>
              <a:t>поддержки родителей</a:t>
            </a:r>
            <a:endParaRPr lang="en-GB" altLang="de-DE" b="1" dirty="0">
              <a:solidFill>
                <a:schemeClr val="accent1"/>
              </a:solidFill>
              <a:latin typeface="+mn-lt"/>
            </a:endParaRPr>
          </a:p>
        </p:txBody>
      </p:sp>
      <p:sp>
        <p:nvSpPr>
          <p:cNvPr id="16" name="Rectangle 26">
            <a:extLst>
              <a:ext uri="{FF2B5EF4-FFF2-40B4-BE49-F238E27FC236}">
                <a16:creationId xmlns:a16="http://schemas.microsoft.com/office/drawing/2014/main" id="{7B442627-070B-4F94-9A76-507E50A81698}"/>
              </a:ext>
            </a:extLst>
          </p:cNvPr>
          <p:cNvSpPr>
            <a:spLocks noChangeArrowheads="1"/>
          </p:cNvSpPr>
          <p:nvPr/>
        </p:nvSpPr>
        <p:spPr bwMode="auto">
          <a:xfrm>
            <a:off x="5003801" y="2225552"/>
            <a:ext cx="2122056" cy="34996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3000"/>
              </a:lnSpc>
              <a:buClr>
                <a:srgbClr val="000000"/>
              </a:buClr>
              <a:buFont typeface="Arial" panose="020B0604020202020204" pitchFamily="34" charset="0"/>
              <a:buNone/>
            </a:pPr>
            <a:r>
              <a:rPr lang="az-Cyrl-AZ" altLang="de-DE" b="1" dirty="0">
                <a:solidFill>
                  <a:schemeClr val="accent1"/>
                </a:solidFill>
              </a:rPr>
              <a:t>развития детей</a:t>
            </a:r>
            <a:endParaRPr lang="en-GB" altLang="de-DE" b="1" dirty="0">
              <a:solidFill>
                <a:schemeClr val="accent1"/>
              </a:solidFill>
            </a:endParaRPr>
          </a:p>
        </p:txBody>
      </p:sp>
      <p:sp>
        <p:nvSpPr>
          <p:cNvPr id="17" name="Line 38" title="Grafisches Element">
            <a:extLst>
              <a:ext uri="{FF2B5EF4-FFF2-40B4-BE49-F238E27FC236}">
                <a16:creationId xmlns:a16="http://schemas.microsoft.com/office/drawing/2014/main" id="{7795812E-C1EA-4DBC-B4F5-19B64E1EA89A}"/>
              </a:ext>
            </a:extLst>
          </p:cNvPr>
          <p:cNvSpPr>
            <a:spLocks noChangeShapeType="1"/>
          </p:cNvSpPr>
          <p:nvPr/>
        </p:nvSpPr>
        <p:spPr bwMode="auto">
          <a:xfrm>
            <a:off x="2906713" y="4171952"/>
            <a:ext cx="2097088"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de-DE"/>
          </a:p>
        </p:txBody>
      </p:sp>
      <p:sp>
        <p:nvSpPr>
          <p:cNvPr id="18" name="Line 39" title="Grafisches Element">
            <a:extLst>
              <a:ext uri="{FF2B5EF4-FFF2-40B4-BE49-F238E27FC236}">
                <a16:creationId xmlns:a16="http://schemas.microsoft.com/office/drawing/2014/main" id="{66EEC39C-8055-45A5-BDAA-D6F41B7EF692}"/>
              </a:ext>
            </a:extLst>
          </p:cNvPr>
          <p:cNvSpPr>
            <a:spLocks noChangeShapeType="1"/>
          </p:cNvSpPr>
          <p:nvPr/>
        </p:nvSpPr>
        <p:spPr bwMode="auto">
          <a:xfrm flipH="1">
            <a:off x="4232276" y="3098802"/>
            <a:ext cx="771525"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de-DE"/>
          </a:p>
        </p:txBody>
      </p:sp>
      <p:sp>
        <p:nvSpPr>
          <p:cNvPr id="19" name="Line 40" title="Grafisches Element">
            <a:extLst>
              <a:ext uri="{FF2B5EF4-FFF2-40B4-BE49-F238E27FC236}">
                <a16:creationId xmlns:a16="http://schemas.microsoft.com/office/drawing/2014/main" id="{07302595-AAAD-4BF7-8266-FF18302C0013}"/>
              </a:ext>
            </a:extLst>
          </p:cNvPr>
          <p:cNvSpPr>
            <a:spLocks noChangeShapeType="1"/>
          </p:cNvSpPr>
          <p:nvPr/>
        </p:nvSpPr>
        <p:spPr bwMode="auto">
          <a:xfrm flipV="1">
            <a:off x="4232276" y="3079752"/>
            <a:ext cx="0" cy="109220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de-DE"/>
          </a:p>
        </p:txBody>
      </p:sp>
      <p:sp>
        <p:nvSpPr>
          <p:cNvPr id="20" name="Line 41" title="Grafisches Element">
            <a:extLst>
              <a:ext uri="{FF2B5EF4-FFF2-40B4-BE49-F238E27FC236}">
                <a16:creationId xmlns:a16="http://schemas.microsoft.com/office/drawing/2014/main" id="{73382AB3-A402-45E2-80A6-CC27BFFA74F1}"/>
              </a:ext>
            </a:extLst>
          </p:cNvPr>
          <p:cNvSpPr>
            <a:spLocks noChangeShapeType="1"/>
          </p:cNvSpPr>
          <p:nvPr/>
        </p:nvSpPr>
        <p:spPr bwMode="auto">
          <a:xfrm flipH="1">
            <a:off x="4232276" y="5241927"/>
            <a:ext cx="771525"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de-DE"/>
          </a:p>
        </p:txBody>
      </p:sp>
      <p:sp>
        <p:nvSpPr>
          <p:cNvPr id="21" name="Line 42" title="Grafisches Element">
            <a:extLst>
              <a:ext uri="{FF2B5EF4-FFF2-40B4-BE49-F238E27FC236}">
                <a16:creationId xmlns:a16="http://schemas.microsoft.com/office/drawing/2014/main" id="{15A195D8-FE4A-4A7B-BBD7-E766DA850A03}"/>
              </a:ext>
            </a:extLst>
          </p:cNvPr>
          <p:cNvSpPr>
            <a:spLocks noChangeShapeType="1"/>
          </p:cNvSpPr>
          <p:nvPr/>
        </p:nvSpPr>
        <p:spPr bwMode="auto">
          <a:xfrm flipV="1">
            <a:off x="4232276" y="4171952"/>
            <a:ext cx="0" cy="1087438"/>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de-DE"/>
          </a:p>
        </p:txBody>
      </p:sp>
      <p:sp>
        <p:nvSpPr>
          <p:cNvPr id="22" name="Line 43" title="Grafisches Element">
            <a:extLst>
              <a:ext uri="{FF2B5EF4-FFF2-40B4-BE49-F238E27FC236}">
                <a16:creationId xmlns:a16="http://schemas.microsoft.com/office/drawing/2014/main" id="{4A2B31E0-5325-4BE6-A296-41B140672235}"/>
              </a:ext>
            </a:extLst>
          </p:cNvPr>
          <p:cNvSpPr>
            <a:spLocks noChangeShapeType="1"/>
          </p:cNvSpPr>
          <p:nvPr/>
        </p:nvSpPr>
        <p:spPr bwMode="auto">
          <a:xfrm>
            <a:off x="2916238" y="2130428"/>
            <a:ext cx="1316038"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de-DE"/>
          </a:p>
        </p:txBody>
      </p:sp>
      <p:sp>
        <p:nvSpPr>
          <p:cNvPr id="23" name="Line 44" title="Grafisches Element">
            <a:extLst>
              <a:ext uri="{FF2B5EF4-FFF2-40B4-BE49-F238E27FC236}">
                <a16:creationId xmlns:a16="http://schemas.microsoft.com/office/drawing/2014/main" id="{BB62473A-E42F-4E26-9604-0231296E5C72}"/>
              </a:ext>
            </a:extLst>
          </p:cNvPr>
          <p:cNvSpPr>
            <a:spLocks noChangeShapeType="1"/>
          </p:cNvSpPr>
          <p:nvPr/>
        </p:nvSpPr>
        <p:spPr bwMode="auto">
          <a:xfrm flipH="1">
            <a:off x="4241801" y="1929611"/>
            <a:ext cx="771525"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de-DE"/>
          </a:p>
        </p:txBody>
      </p:sp>
      <p:sp>
        <p:nvSpPr>
          <p:cNvPr id="24" name="Line 45" title="Grafisches Element">
            <a:extLst>
              <a:ext uri="{FF2B5EF4-FFF2-40B4-BE49-F238E27FC236}">
                <a16:creationId xmlns:a16="http://schemas.microsoft.com/office/drawing/2014/main" id="{173D8F4B-1FA5-463C-A3F0-D5E8DB7599D1}"/>
              </a:ext>
            </a:extLst>
          </p:cNvPr>
          <p:cNvSpPr>
            <a:spLocks noChangeShapeType="1"/>
          </p:cNvSpPr>
          <p:nvPr/>
        </p:nvSpPr>
        <p:spPr bwMode="auto">
          <a:xfrm flipH="1">
            <a:off x="4221163" y="2348880"/>
            <a:ext cx="771525"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de-DE"/>
          </a:p>
        </p:txBody>
      </p:sp>
      <p:sp>
        <p:nvSpPr>
          <p:cNvPr id="25" name="Line 50" title="Grafisches Element">
            <a:extLst>
              <a:ext uri="{FF2B5EF4-FFF2-40B4-BE49-F238E27FC236}">
                <a16:creationId xmlns:a16="http://schemas.microsoft.com/office/drawing/2014/main" id="{FDBE410B-AE6D-41A4-82D9-BA1997D42E68}"/>
              </a:ext>
            </a:extLst>
          </p:cNvPr>
          <p:cNvSpPr>
            <a:spLocks noChangeShapeType="1"/>
          </p:cNvSpPr>
          <p:nvPr/>
        </p:nvSpPr>
        <p:spPr bwMode="auto">
          <a:xfrm flipV="1">
            <a:off x="4244977" y="1918667"/>
            <a:ext cx="0" cy="430213"/>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de-DE"/>
          </a:p>
        </p:txBody>
      </p:sp>
      <p:sp>
        <p:nvSpPr>
          <p:cNvPr id="27"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Содействие и поддержка</a:t>
            </a:r>
            <a:endParaRPr lang="de-DE" dirty="0"/>
          </a:p>
        </p:txBody>
      </p:sp>
    </p:spTree>
    <p:extLst>
      <p:ext uri="{BB962C8B-B14F-4D97-AF65-F5344CB8AC3E}">
        <p14:creationId xmlns:p14="http://schemas.microsoft.com/office/powerpoint/2010/main" val="141534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p:txBody>
          <a:bodyPr>
            <a:normAutofit/>
          </a:bodyPr>
          <a:lstStyle/>
          <a:p>
            <a:r>
              <a:rPr lang="de-DE" dirty="0">
                <a:solidFill>
                  <a:srgbClr val="000000"/>
                </a:solidFill>
              </a:rPr>
              <a:t>2.2.6 </a:t>
            </a:r>
            <a:r>
              <a:rPr lang="ru-RU" dirty="0">
                <a:solidFill>
                  <a:srgbClr val="000000"/>
                </a:solidFill>
              </a:rPr>
              <a:t>Динамика развития дневных услуг для детей</a:t>
            </a:r>
            <a:endParaRPr lang="en-GB" altLang="de-DE" dirty="0">
              <a:solidFill>
                <a:srgbClr val="000000"/>
              </a:solidFill>
              <a:ea typeface="Times New Roman" panose="02020603050405020304" pitchFamily="18" charset="0"/>
              <a:cs typeface="Arial" panose="020B0604020202020204" pitchFamily="34" charset="0"/>
            </a:endParaRPr>
          </a:p>
        </p:txBody>
      </p:sp>
      <p:sp>
        <p:nvSpPr>
          <p:cNvPr id="26" name="Textfeld 25"/>
          <p:cNvSpPr txBox="1"/>
          <p:nvPr/>
        </p:nvSpPr>
        <p:spPr>
          <a:xfrm>
            <a:off x="829134" y="1462198"/>
            <a:ext cx="3593551" cy="646331"/>
          </a:xfrm>
          <a:prstGeom prst="rect">
            <a:avLst/>
          </a:prstGeom>
          <a:noFill/>
        </p:spPr>
        <p:txBody>
          <a:bodyPr wrap="square" rtlCol="0">
            <a:spAutoFit/>
          </a:bodyPr>
          <a:lstStyle/>
          <a:p>
            <a:pPr algn="ctr"/>
            <a:r>
              <a:rPr lang="ru-RU" dirty="0">
                <a:solidFill>
                  <a:srgbClr val="000000"/>
                </a:solidFill>
              </a:rPr>
              <a:t>Дети в возрасте до 3 лет</a:t>
            </a:r>
            <a:r>
              <a:rPr lang="de-DE" dirty="0">
                <a:solidFill>
                  <a:srgbClr val="000000"/>
                </a:solidFill>
              </a:rPr>
              <a:t> </a:t>
            </a:r>
            <a:r>
              <a:rPr lang="az-Cyrl-AZ" dirty="0">
                <a:solidFill>
                  <a:srgbClr val="000000"/>
                </a:solidFill>
              </a:rPr>
              <a:t>(данные в %)</a:t>
            </a:r>
            <a:endParaRPr lang="de-DE" dirty="0">
              <a:solidFill>
                <a:srgbClr val="000000"/>
              </a:solidFill>
            </a:endParaRPr>
          </a:p>
        </p:txBody>
      </p:sp>
      <p:sp>
        <p:nvSpPr>
          <p:cNvPr id="27" name="Textfeld 26"/>
          <p:cNvSpPr txBox="1"/>
          <p:nvPr/>
        </p:nvSpPr>
        <p:spPr>
          <a:xfrm>
            <a:off x="5148064" y="1445456"/>
            <a:ext cx="3528392" cy="646331"/>
          </a:xfrm>
          <a:prstGeom prst="rect">
            <a:avLst/>
          </a:prstGeom>
          <a:noFill/>
        </p:spPr>
        <p:txBody>
          <a:bodyPr wrap="square" rtlCol="0">
            <a:spAutoFit/>
          </a:bodyPr>
          <a:lstStyle/>
          <a:p>
            <a:r>
              <a:rPr lang="ru-RU" dirty="0">
                <a:solidFill>
                  <a:srgbClr val="000000"/>
                </a:solidFill>
              </a:rPr>
              <a:t>Дети в возрасте от 3 до 6 лет (данные в %)</a:t>
            </a:r>
            <a:endParaRPr lang="de-DE" dirty="0">
              <a:solidFill>
                <a:srgbClr val="000000"/>
              </a:solidFill>
            </a:endParaRPr>
          </a:p>
        </p:txBody>
      </p:sp>
      <p:sp>
        <p:nvSpPr>
          <p:cNvPr id="13"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Содействие и поддержка</a:t>
            </a:r>
            <a:endParaRPr lang="de-DE" dirty="0"/>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2413600"/>
            <a:ext cx="3456432" cy="3535680"/>
          </a:xfrm>
          <a:prstGeom prst="rect">
            <a:avLst/>
          </a:prstGeom>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048" y="2420888"/>
            <a:ext cx="3962400" cy="3505200"/>
          </a:xfrm>
          <a:prstGeom prst="rect">
            <a:avLst/>
          </a:prstGeom>
        </p:spPr>
      </p:pic>
    </p:spTree>
    <p:extLst>
      <p:ext uri="{BB962C8B-B14F-4D97-AF65-F5344CB8AC3E}">
        <p14:creationId xmlns:p14="http://schemas.microsoft.com/office/powerpoint/2010/main" val="2831257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solidFill>
                  <a:srgbClr val="000000"/>
                </a:solidFill>
              </a:rPr>
              <a:t>1.1.1 </a:t>
            </a:r>
            <a:r>
              <a:rPr lang="az-Cyrl-AZ" dirty="0">
                <a:solidFill>
                  <a:srgbClr val="000000"/>
                </a:solidFill>
              </a:rPr>
              <a:t>Население</a:t>
            </a:r>
            <a:endParaRPr lang="de-DE" dirty="0">
              <a:solidFill>
                <a:srgbClr val="000000"/>
              </a:solidFill>
            </a:endParaRP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612742" y="1573052"/>
            <a:ext cx="8188358" cy="4520752"/>
          </a:xfrm>
        </p:spPr>
        <p:txBody>
          <a:bodyPr>
            <a:normAutofit/>
          </a:bodyPr>
          <a:lstStyle/>
          <a:p>
            <a:pPr marL="0" indent="0" algn="ctr">
              <a:buNone/>
            </a:pPr>
            <a:r>
              <a:rPr lang="ru-RU" sz="1800" dirty="0">
                <a:solidFill>
                  <a:srgbClr val="000000"/>
                </a:solidFill>
              </a:rPr>
              <a:t>Численность населения Германии в 1999, 2009 и 2019 гг.</a:t>
            </a:r>
            <a:r>
              <a:rPr lang="de-DE" sz="1800" dirty="0">
                <a:solidFill>
                  <a:srgbClr val="000000"/>
                </a:solidFill>
              </a:rPr>
              <a:t>                  </a:t>
            </a:r>
            <a:r>
              <a:rPr lang="ru-RU" sz="1800" dirty="0">
                <a:solidFill>
                  <a:srgbClr val="000000"/>
                </a:solidFill>
              </a:rPr>
              <a:t>по возрастным групам в %</a:t>
            </a:r>
            <a:endParaRPr lang="de-DE" sz="1800" dirty="0">
              <a:solidFill>
                <a:srgbClr val="000000"/>
              </a:solidFill>
            </a:endParaRPr>
          </a:p>
        </p:txBody>
      </p:sp>
      <p:sp>
        <p:nvSpPr>
          <p:cNvPr id="9"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t>
            </a:r>
            <a:r>
              <a:rPr lang="az-Cyrl-AZ" dirty="0"/>
              <a:t>Общие рамочные условия </a:t>
            </a:r>
            <a:r>
              <a:rPr lang="de-DE" dirty="0"/>
              <a:t>– </a:t>
            </a:r>
            <a:r>
              <a:rPr lang="az-Cyrl-AZ" dirty="0"/>
              <a:t>Общество</a:t>
            </a:r>
            <a:endParaRPr lang="de-DE" dirty="0"/>
          </a:p>
        </p:txBody>
      </p:sp>
      <p:pic>
        <p:nvPicPr>
          <p:cNvPr id="6" name="Grafik 5">
            <a:extLst>
              <a:ext uri="{FF2B5EF4-FFF2-40B4-BE49-F238E27FC236}">
                <a16:creationId xmlns:a16="http://schemas.microsoft.com/office/drawing/2014/main" id="{00BB2FBE-61E2-4351-B8FC-F148E3721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6161" y="2372162"/>
            <a:ext cx="6684231" cy="3657106"/>
          </a:xfrm>
          <a:prstGeom prst="rect">
            <a:avLst/>
          </a:prstGeom>
        </p:spPr>
      </p:pic>
    </p:spTree>
    <p:extLst>
      <p:ext uri="{BB962C8B-B14F-4D97-AF65-F5344CB8AC3E}">
        <p14:creationId xmlns:p14="http://schemas.microsoft.com/office/powerpoint/2010/main" val="26478059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8BC1E8A5-813B-AB43-BD54-3F917674DA8E}"/>
              </a:ext>
            </a:extLst>
          </p:cNvPr>
          <p:cNvSpPr>
            <a:spLocks noGrp="1"/>
          </p:cNvSpPr>
          <p:nvPr>
            <p:ph type="subTitle" idx="1"/>
          </p:nvPr>
        </p:nvSpPr>
        <p:spPr/>
        <p:txBody>
          <a:bodyPr>
            <a:normAutofit lnSpcReduction="10000"/>
          </a:bodyPr>
          <a:lstStyle/>
          <a:p>
            <a:endParaRPr lang="de-DE" sz="2800" dirty="0">
              <a:solidFill>
                <a:srgbClr val="000000"/>
              </a:solidFill>
            </a:endParaRPr>
          </a:p>
          <a:p>
            <a:r>
              <a:rPr lang="de-DE" sz="2800" dirty="0">
                <a:solidFill>
                  <a:srgbClr val="000000"/>
                </a:solidFill>
              </a:rPr>
              <a:t>2.3 </a:t>
            </a:r>
            <a:r>
              <a:rPr lang="az-Cyrl-AZ" sz="2800" dirty="0">
                <a:solidFill>
                  <a:srgbClr val="000000"/>
                </a:solidFill>
              </a:rPr>
              <a:t>Помощь в воспитании</a:t>
            </a:r>
            <a:endParaRPr lang="de-DE" sz="2800" dirty="0">
              <a:solidFill>
                <a:srgbClr val="000000"/>
              </a:solidFill>
            </a:endParaRPr>
          </a:p>
        </p:txBody>
      </p:sp>
      <p:sp>
        <p:nvSpPr>
          <p:cNvPr id="4" name="Titel 3"/>
          <p:cNvSpPr>
            <a:spLocks noGrp="1"/>
          </p:cNvSpPr>
          <p:nvPr>
            <p:ph type="ctrTitle"/>
          </p:nvPr>
        </p:nvSpPr>
        <p:spPr/>
        <p:txBody>
          <a:bodyPr>
            <a:normAutofit/>
          </a:bodyPr>
          <a:lstStyle/>
          <a:p>
            <a:r>
              <a:rPr lang="de-DE" sz="3200" dirty="0">
                <a:solidFill>
                  <a:srgbClr val="000000"/>
                </a:solidFill>
              </a:rPr>
              <a:t>2. </a:t>
            </a:r>
            <a:r>
              <a:rPr lang="az-Cyrl-AZ" sz="3200" dirty="0">
                <a:solidFill>
                  <a:srgbClr val="000000"/>
                </a:solidFill>
              </a:rPr>
              <a:t>Задачи и области деятельности </a:t>
            </a:r>
            <a:endParaRPr lang="de-DE" sz="3200" dirty="0">
              <a:solidFill>
                <a:srgbClr val="000000"/>
              </a:solidFill>
            </a:endParaRPr>
          </a:p>
        </p:txBody>
      </p:sp>
    </p:spTree>
    <p:extLst>
      <p:ext uri="{BB962C8B-B14F-4D97-AF65-F5344CB8AC3E}">
        <p14:creationId xmlns:p14="http://schemas.microsoft.com/office/powerpoint/2010/main" val="31738785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fontScale="92500" lnSpcReduction="10000"/>
          </a:bodyPr>
          <a:lstStyle/>
          <a:p>
            <a:pPr marL="0" indent="0">
              <a:buNone/>
            </a:pPr>
            <a:r>
              <a:rPr lang="ru-RU" sz="1800" dirty="0">
                <a:solidFill>
                  <a:srgbClr val="000000"/>
                </a:solidFill>
              </a:rPr>
              <a:t>§ 27 п. 1 Книги VIII Социального кодекса </a:t>
            </a:r>
            <a:r>
              <a:rPr lang="ru-RU" sz="1800" b="0" dirty="0">
                <a:solidFill>
                  <a:srgbClr val="000000"/>
                </a:solidFill>
              </a:rPr>
              <a:t>является основополагающей нормой предоставления помощи в воспитании (HzE).</a:t>
            </a:r>
          </a:p>
          <a:p>
            <a:pPr marL="0" indent="0">
              <a:buNone/>
            </a:pPr>
            <a:r>
              <a:rPr lang="ru-RU" sz="1800" b="0" dirty="0">
                <a:solidFill>
                  <a:srgbClr val="000000"/>
                </a:solidFill>
              </a:rPr>
              <a:t>Во всех видах помощи в воспитании </a:t>
            </a:r>
            <a:r>
              <a:rPr lang="ru-RU" sz="1800" dirty="0">
                <a:solidFill>
                  <a:srgbClr val="000000"/>
                </a:solidFill>
              </a:rPr>
              <a:t>законными претендентами </a:t>
            </a:r>
            <a:r>
              <a:rPr lang="ru-RU" sz="1800" b="0" dirty="0">
                <a:solidFill>
                  <a:srgbClr val="000000"/>
                </a:solidFill>
              </a:rPr>
              <a:t>на её получение являются лица, на которых возложены обязанности опекунства.</a:t>
            </a:r>
          </a:p>
          <a:p>
            <a:pPr marL="0" indent="0">
              <a:buNone/>
            </a:pPr>
            <a:r>
              <a:rPr lang="ru-RU" sz="1800" dirty="0">
                <a:solidFill>
                  <a:srgbClr val="000000"/>
                </a:solidFill>
              </a:rPr>
              <a:t>Предпосылкой для подачи заявления </a:t>
            </a:r>
            <a:r>
              <a:rPr lang="ru-RU" sz="1800" b="0" dirty="0">
                <a:solidFill>
                  <a:srgbClr val="000000"/>
                </a:solidFill>
              </a:rPr>
              <a:t>является потребность в помощи при воспитании, т.е. невозможность обеспечить воспитание, отвечающее наилучшим интересам ребенка.</a:t>
            </a:r>
          </a:p>
          <a:p>
            <a:pPr marL="0" indent="0">
              <a:buNone/>
            </a:pPr>
            <a:r>
              <a:rPr lang="ru-RU" sz="1800" dirty="0">
                <a:solidFill>
                  <a:srgbClr val="000000"/>
                </a:solidFill>
              </a:rPr>
              <a:t>Содержание заявления </a:t>
            </a:r>
            <a:r>
              <a:rPr lang="ru-RU" sz="1800" b="0" dirty="0">
                <a:solidFill>
                  <a:srgbClr val="000000"/>
                </a:solidFill>
              </a:rPr>
              <a:t>требует наличия соответствующих и необходимых средств помощи, т.е. изучения двух вопросов</a:t>
            </a:r>
            <a:r>
              <a:rPr lang="de-DE" sz="1800" b="0" dirty="0">
                <a:solidFill>
                  <a:srgbClr val="000000"/>
                </a:solidFill>
              </a:rPr>
              <a:t>:</a:t>
            </a:r>
          </a:p>
          <a:p>
            <a:pPr marL="269875" lvl="1" indent="0">
              <a:buNone/>
            </a:pPr>
            <a:r>
              <a:rPr lang="de-DE" dirty="0">
                <a:solidFill>
                  <a:srgbClr val="000000"/>
                </a:solidFill>
              </a:rPr>
              <a:t>1. </a:t>
            </a:r>
            <a:r>
              <a:rPr lang="ru-RU" dirty="0">
                <a:solidFill>
                  <a:srgbClr val="000000"/>
                </a:solidFill>
              </a:rPr>
              <a:t>Какая помощь </a:t>
            </a:r>
            <a:r>
              <a:rPr lang="ru-RU" b="1" dirty="0">
                <a:solidFill>
                  <a:srgbClr val="000000"/>
                </a:solidFill>
              </a:rPr>
              <a:t>подходит</a:t>
            </a:r>
            <a:r>
              <a:rPr lang="ru-RU" dirty="0">
                <a:solidFill>
                  <a:srgbClr val="000000"/>
                </a:solidFill>
              </a:rPr>
              <a:t> для достижения желаемого эффекта?</a:t>
            </a:r>
          </a:p>
          <a:p>
            <a:pPr marL="269875" lvl="1" indent="0">
              <a:buNone/>
            </a:pPr>
            <a:r>
              <a:rPr lang="ru-RU" dirty="0">
                <a:solidFill>
                  <a:srgbClr val="000000"/>
                </a:solidFill>
              </a:rPr>
              <a:t>2.</a:t>
            </a:r>
            <a:r>
              <a:rPr lang="de-DE" dirty="0">
                <a:solidFill>
                  <a:srgbClr val="000000"/>
                </a:solidFill>
              </a:rPr>
              <a:t> </a:t>
            </a:r>
            <a:r>
              <a:rPr lang="ru-RU" dirty="0">
                <a:solidFill>
                  <a:srgbClr val="000000"/>
                </a:solidFill>
              </a:rPr>
              <a:t>Какая помощь </a:t>
            </a:r>
            <a:r>
              <a:rPr lang="ru-RU" b="1" dirty="0">
                <a:solidFill>
                  <a:srgbClr val="000000"/>
                </a:solidFill>
              </a:rPr>
              <a:t>необходима</a:t>
            </a:r>
            <a:r>
              <a:rPr lang="ru-RU" dirty="0">
                <a:solidFill>
                  <a:srgbClr val="000000"/>
                </a:solidFill>
              </a:rPr>
              <a:t> для удовлетворения потребности в помощи?</a:t>
            </a:r>
            <a:endParaRPr lang="de-DE" dirty="0">
              <a:solidFill>
                <a:srgbClr val="000000"/>
              </a:solidFill>
            </a:endParaRP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764196"/>
            <a:ext cx="8458200" cy="576891"/>
          </a:xfrm>
        </p:spPr>
        <p:txBody>
          <a:bodyPr>
            <a:noAutofit/>
          </a:bodyPr>
          <a:lstStyle/>
          <a:p>
            <a:r>
              <a:rPr lang="de-DE" dirty="0">
                <a:solidFill>
                  <a:srgbClr val="000000"/>
                </a:solidFill>
              </a:rPr>
              <a:t>2.3.1 </a:t>
            </a:r>
            <a:r>
              <a:rPr lang="ru-RU" dirty="0">
                <a:solidFill>
                  <a:srgbClr val="000000"/>
                </a:solidFill>
              </a:rPr>
              <a:t>Правовые основания для получения помощи в воспитании детей </a:t>
            </a:r>
            <a:endParaRPr lang="de-DE" dirty="0">
              <a:solidFill>
                <a:srgbClr val="000000"/>
              </a:solidFill>
            </a:endParaRPr>
          </a:p>
        </p:txBody>
      </p:sp>
      <p:sp>
        <p:nvSpPr>
          <p:cNvPr id="10"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Помощь в воспитании</a:t>
            </a:r>
            <a:endParaRPr lang="de-DE" dirty="0"/>
          </a:p>
        </p:txBody>
      </p:sp>
    </p:spTree>
    <p:extLst>
      <p:ext uri="{BB962C8B-B14F-4D97-AF65-F5344CB8AC3E}">
        <p14:creationId xmlns:p14="http://schemas.microsoft.com/office/powerpoint/2010/main" val="16774159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612742" y="1700808"/>
            <a:ext cx="7918516" cy="4351338"/>
          </a:xfrm>
        </p:spPr>
        <p:txBody>
          <a:bodyPr>
            <a:normAutofit fontScale="55000" lnSpcReduction="20000"/>
          </a:bodyPr>
          <a:lstStyle/>
          <a:p>
            <a:pPr marL="0" indent="0">
              <a:buNone/>
            </a:pPr>
            <a:r>
              <a:rPr lang="ru-RU" sz="2900" dirty="0">
                <a:solidFill>
                  <a:srgbClr val="000000"/>
                </a:solidFill>
              </a:rPr>
              <a:t>Планирование помощи </a:t>
            </a:r>
            <a:r>
              <a:rPr lang="ru-RU" sz="2900" b="0" dirty="0">
                <a:solidFill>
                  <a:srgbClr val="000000"/>
                </a:solidFill>
              </a:rPr>
              <a:t>- это процедура рассмотрения, конкретизации и согласования социально-правовых прав на помощь в воспитании в соответствии с § 27 Социального кодекса VIII.</a:t>
            </a:r>
          </a:p>
          <a:p>
            <a:pPr marL="0" indent="0">
              <a:buNone/>
            </a:pPr>
            <a:r>
              <a:rPr lang="ru-RU" sz="2900" b="0" dirty="0">
                <a:solidFill>
                  <a:srgbClr val="000000"/>
                </a:solidFill>
              </a:rPr>
              <a:t>Планирование помощи — это </a:t>
            </a:r>
            <a:r>
              <a:rPr lang="ru-RU" sz="2900" dirty="0">
                <a:solidFill>
                  <a:srgbClr val="000000"/>
                </a:solidFill>
              </a:rPr>
              <a:t>прежде всего </a:t>
            </a:r>
            <a:r>
              <a:rPr lang="ru-RU" sz="2900" b="0" dirty="0">
                <a:solidFill>
                  <a:srgbClr val="000000"/>
                </a:solidFill>
              </a:rPr>
              <a:t>социально-педагогический </a:t>
            </a:r>
            <a:r>
              <a:rPr lang="ru-RU" sz="2900" dirty="0">
                <a:solidFill>
                  <a:srgbClr val="000000"/>
                </a:solidFill>
              </a:rPr>
              <a:t>процесс переговоров и принятия решений </a:t>
            </a:r>
            <a:r>
              <a:rPr lang="ru-RU" sz="2900" b="0" dirty="0">
                <a:solidFill>
                  <a:srgbClr val="000000"/>
                </a:solidFill>
              </a:rPr>
              <a:t>между государственными и независимыми организаторами услуг и адресатами (опекунами, детьми и/или молодыми людьми)</a:t>
            </a:r>
            <a:r>
              <a:rPr lang="de-DE" sz="2900" b="0" dirty="0">
                <a:solidFill>
                  <a:srgbClr val="000000"/>
                </a:solidFill>
              </a:rPr>
              <a:t>.</a:t>
            </a:r>
          </a:p>
          <a:p>
            <a:pPr marL="0" indent="0">
              <a:buNone/>
            </a:pPr>
            <a:r>
              <a:rPr lang="ru-RU" sz="2900" b="0" dirty="0">
                <a:solidFill>
                  <a:srgbClr val="000000"/>
                </a:solidFill>
              </a:rPr>
              <a:t>Правовые требования к процессу планирования помощи в соответствии с § 36 Социального кодекса VIII</a:t>
            </a:r>
            <a:r>
              <a:rPr lang="de-DE" sz="2900" b="0" dirty="0">
                <a:solidFill>
                  <a:srgbClr val="000000"/>
                </a:solidFill>
              </a:rPr>
              <a:t>:</a:t>
            </a:r>
          </a:p>
          <a:p>
            <a:pPr marL="482600" indent="-266700" defTabSz="436381">
              <a:defRPr/>
            </a:pPr>
            <a:r>
              <a:rPr lang="ru-RU" sz="2500" b="0" dirty="0">
                <a:solidFill>
                  <a:srgbClr val="000000"/>
                </a:solidFill>
              </a:rPr>
              <a:t>Участие родителей, детей и молодых людей и, при необходимости, опекунов/попечителей,</a:t>
            </a:r>
          </a:p>
          <a:p>
            <a:pPr marL="482600" indent="-266700" defTabSz="436381">
              <a:defRPr/>
            </a:pPr>
            <a:r>
              <a:rPr lang="ru-RU" sz="2500" b="0" dirty="0">
                <a:solidFill>
                  <a:srgbClr val="000000"/>
                </a:solidFill>
              </a:rPr>
              <a:t>Сотрудничество нескольких специалистов,</a:t>
            </a:r>
          </a:p>
          <a:p>
            <a:pPr marL="482600" indent="-266700" defTabSz="436381">
              <a:defRPr/>
            </a:pPr>
            <a:r>
              <a:rPr lang="ru-RU" sz="2500" b="0" dirty="0">
                <a:solidFill>
                  <a:srgbClr val="000000"/>
                </a:solidFill>
              </a:rPr>
              <a:t>Разработка плана помощи,</a:t>
            </a:r>
          </a:p>
          <a:p>
            <a:pPr marL="482600" indent="-266700" defTabSz="436381">
              <a:defRPr/>
            </a:pPr>
            <a:r>
              <a:rPr lang="ru-RU" sz="2500" b="0" dirty="0">
                <a:solidFill>
                  <a:srgbClr val="000000"/>
                </a:solidFill>
              </a:rPr>
              <a:t>Регулярный пересмотр (принятых решений).</a:t>
            </a: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p:txBody>
          <a:bodyPr/>
          <a:lstStyle/>
          <a:p>
            <a:r>
              <a:rPr lang="de-DE" dirty="0">
                <a:solidFill>
                  <a:srgbClr val="000000"/>
                </a:solidFill>
              </a:rPr>
              <a:t>2.3.2 </a:t>
            </a:r>
            <a:r>
              <a:rPr lang="az-Cyrl-AZ" dirty="0">
                <a:solidFill>
                  <a:srgbClr val="000000"/>
                </a:solidFill>
              </a:rPr>
              <a:t>Планирование помощи </a:t>
            </a:r>
            <a:endParaRPr lang="de-DE" dirty="0">
              <a:solidFill>
                <a:srgbClr val="000000"/>
              </a:solidFill>
            </a:endParaRPr>
          </a:p>
        </p:txBody>
      </p:sp>
      <p:sp>
        <p:nvSpPr>
          <p:cNvPr id="7"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Помощь в воспитании</a:t>
            </a:r>
            <a:endParaRPr lang="de-DE" dirty="0"/>
          </a:p>
        </p:txBody>
      </p:sp>
    </p:spTree>
    <p:extLst>
      <p:ext uri="{BB962C8B-B14F-4D97-AF65-F5344CB8AC3E}">
        <p14:creationId xmlns:p14="http://schemas.microsoft.com/office/powerpoint/2010/main" val="20177616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9660F6D-9F52-4FBE-B912-002A8ACBDB12}"/>
              </a:ext>
            </a:extLst>
          </p:cNvPr>
          <p:cNvSpPr>
            <a:spLocks noGrp="1"/>
          </p:cNvSpPr>
          <p:nvPr>
            <p:ph idx="1"/>
          </p:nvPr>
        </p:nvSpPr>
        <p:spPr>
          <a:xfrm>
            <a:off x="612742" y="1700808"/>
            <a:ext cx="7918516" cy="4351338"/>
          </a:xfrm>
        </p:spPr>
        <p:txBody>
          <a:bodyPr>
            <a:normAutofit fontScale="85000" lnSpcReduction="10000"/>
          </a:bodyPr>
          <a:lstStyle/>
          <a:p>
            <a:pPr marL="0" indent="0">
              <a:spcBef>
                <a:spcPts val="0"/>
              </a:spcBef>
              <a:spcAft>
                <a:spcPts val="600"/>
              </a:spcAft>
              <a:buNone/>
            </a:pPr>
            <a:r>
              <a:rPr lang="az-Cyrl-AZ" sz="2300" dirty="0">
                <a:solidFill>
                  <a:srgbClr val="000000"/>
                </a:solidFill>
              </a:rPr>
              <a:t>Помощь в воспитании оказывается</a:t>
            </a:r>
            <a:endParaRPr lang="de-DE" sz="2300" dirty="0">
              <a:solidFill>
                <a:srgbClr val="000000"/>
              </a:solidFill>
            </a:endParaRPr>
          </a:p>
          <a:p>
            <a:pPr>
              <a:spcBef>
                <a:spcPts val="0"/>
              </a:spcBef>
              <a:spcAft>
                <a:spcPts val="600"/>
              </a:spcAft>
            </a:pPr>
            <a:r>
              <a:rPr lang="ru-RU" dirty="0">
                <a:solidFill>
                  <a:srgbClr val="000000"/>
                </a:solidFill>
              </a:rPr>
              <a:t>в форме </a:t>
            </a:r>
            <a:r>
              <a:rPr lang="ru-RU" dirty="0" err="1">
                <a:solidFill>
                  <a:srgbClr val="000000"/>
                </a:solidFill>
              </a:rPr>
              <a:t>амбул</a:t>
            </a:r>
            <a:r>
              <a:rPr lang="de-DE" dirty="0">
                <a:solidFill>
                  <a:srgbClr val="000000"/>
                </a:solidFill>
              </a:rPr>
              <a:t>a</a:t>
            </a:r>
            <a:r>
              <a:rPr lang="ru-RU" dirty="0">
                <a:solidFill>
                  <a:srgbClr val="000000"/>
                </a:solidFill>
              </a:rPr>
              <a:t>торной или частичной стационарной помощи,</a:t>
            </a:r>
          </a:p>
          <a:p>
            <a:pPr lvl="1">
              <a:spcBef>
                <a:spcPts val="0"/>
              </a:spcBef>
              <a:spcAft>
                <a:spcPts val="600"/>
              </a:spcAft>
            </a:pPr>
            <a:r>
              <a:rPr lang="ru-RU" b="0" dirty="0">
                <a:solidFill>
                  <a:srgbClr val="000000"/>
                </a:solidFill>
              </a:rPr>
              <a:t>направленной в первую очередь на родителей/семью (педагогическое консультирование, социально-педагогическая поддержка семьи)</a:t>
            </a:r>
            <a:r>
              <a:rPr lang="de-DE" b="0" dirty="0">
                <a:solidFill>
                  <a:srgbClr val="000000"/>
                </a:solidFill>
              </a:rPr>
              <a:t>,</a:t>
            </a:r>
            <a:endParaRPr lang="ru-RU" b="0" dirty="0">
              <a:solidFill>
                <a:srgbClr val="000000"/>
              </a:solidFill>
            </a:endParaRPr>
          </a:p>
          <a:p>
            <a:pPr lvl="1">
              <a:spcBef>
                <a:spcPts val="0"/>
              </a:spcBef>
              <a:spcAft>
                <a:spcPts val="600"/>
              </a:spcAft>
            </a:pPr>
            <a:r>
              <a:rPr lang="ru-RU" b="0" dirty="0">
                <a:solidFill>
                  <a:srgbClr val="000000"/>
                </a:solidFill>
              </a:rPr>
              <a:t>направленной в первую очередь на молодых людей (работа в социальных группах, помощь в получении образования, дневные группы)</a:t>
            </a:r>
            <a:r>
              <a:rPr lang="de-DE" b="0" dirty="0">
                <a:solidFill>
                  <a:srgbClr val="000000"/>
                </a:solidFill>
              </a:rPr>
              <a:t>,</a:t>
            </a:r>
            <a:endParaRPr lang="ru-RU" b="0" dirty="0">
              <a:solidFill>
                <a:srgbClr val="000000"/>
              </a:solidFill>
            </a:endParaRPr>
          </a:p>
          <a:p>
            <a:pPr>
              <a:spcBef>
                <a:spcPts val="0"/>
              </a:spcBef>
              <a:spcAft>
                <a:spcPts val="600"/>
              </a:spcAft>
            </a:pPr>
            <a:r>
              <a:rPr lang="ru-RU" dirty="0">
                <a:solidFill>
                  <a:srgbClr val="000000"/>
                </a:solidFill>
              </a:rPr>
              <a:t>в форме стационарной помощи (размещение вне дома),</a:t>
            </a:r>
          </a:p>
          <a:p>
            <a:pPr lvl="1">
              <a:spcBef>
                <a:spcPts val="0"/>
              </a:spcBef>
              <a:spcAft>
                <a:spcPts val="600"/>
              </a:spcAft>
            </a:pPr>
            <a:r>
              <a:rPr lang="ru-RU" b="0" dirty="0">
                <a:solidFill>
                  <a:srgbClr val="000000"/>
                </a:solidFill>
              </a:rPr>
              <a:t>предоставляемой в другой (патронатной) семье</a:t>
            </a:r>
            <a:r>
              <a:rPr lang="de-DE" b="0" dirty="0">
                <a:solidFill>
                  <a:srgbClr val="000000"/>
                </a:solidFill>
              </a:rPr>
              <a:t>,</a:t>
            </a:r>
            <a:endParaRPr lang="ru-RU" b="0" dirty="0">
              <a:solidFill>
                <a:srgbClr val="000000"/>
              </a:solidFill>
            </a:endParaRPr>
          </a:p>
          <a:p>
            <a:pPr lvl="1">
              <a:spcBef>
                <a:spcPts val="0"/>
              </a:spcBef>
              <a:spcAft>
                <a:spcPts val="600"/>
              </a:spcAft>
            </a:pPr>
            <a:r>
              <a:rPr lang="ru-RU" b="0" dirty="0">
                <a:solidFill>
                  <a:srgbClr val="000000"/>
                </a:solidFill>
              </a:rPr>
              <a:t>предоставляемой в детском воспитательной учреждении или иной форме с проживанием и присмотром</a:t>
            </a:r>
            <a:r>
              <a:rPr lang="de-DE" b="0" dirty="0">
                <a:solidFill>
                  <a:srgbClr val="000000"/>
                </a:solidFill>
              </a:rPr>
              <a:t>,</a:t>
            </a:r>
            <a:endParaRPr lang="ru-RU" b="0" dirty="0">
              <a:solidFill>
                <a:srgbClr val="000000"/>
              </a:solidFill>
            </a:endParaRPr>
          </a:p>
          <a:p>
            <a:pPr>
              <a:spcBef>
                <a:spcPts val="0"/>
              </a:spcBef>
              <a:spcAft>
                <a:spcPts val="600"/>
              </a:spcAft>
            </a:pPr>
            <a:r>
              <a:rPr lang="ru-RU" dirty="0">
                <a:solidFill>
                  <a:srgbClr val="000000"/>
                </a:solidFill>
              </a:rPr>
              <a:t>в форме гибких предложений,</a:t>
            </a:r>
          </a:p>
          <a:p>
            <a:pPr lvl="1">
              <a:spcBef>
                <a:spcPts val="0"/>
              </a:spcBef>
              <a:spcAft>
                <a:spcPts val="600"/>
              </a:spcAft>
            </a:pPr>
            <a:r>
              <a:rPr lang="ru-RU" b="0" dirty="0">
                <a:solidFill>
                  <a:srgbClr val="000000"/>
                </a:solidFill>
              </a:rPr>
              <a:t>которые могут содержать элементы </a:t>
            </a:r>
            <a:r>
              <a:rPr lang="ru-RU" dirty="0" err="1">
                <a:solidFill>
                  <a:srgbClr val="000000"/>
                </a:solidFill>
              </a:rPr>
              <a:t>амбул</a:t>
            </a:r>
            <a:r>
              <a:rPr lang="de-DE" dirty="0">
                <a:solidFill>
                  <a:srgbClr val="000000"/>
                </a:solidFill>
              </a:rPr>
              <a:t>a</a:t>
            </a:r>
            <a:r>
              <a:rPr lang="ru-RU" dirty="0">
                <a:solidFill>
                  <a:srgbClr val="000000"/>
                </a:solidFill>
              </a:rPr>
              <a:t>торной</a:t>
            </a:r>
            <a:r>
              <a:rPr lang="ru-RU" b="0" dirty="0">
                <a:solidFill>
                  <a:srgbClr val="000000"/>
                </a:solidFill>
              </a:rPr>
              <a:t> и стационарной помощи</a:t>
            </a:r>
            <a:r>
              <a:rPr lang="de-DE" b="0" dirty="0">
                <a:solidFill>
                  <a:srgbClr val="000000"/>
                </a:solidFill>
              </a:rPr>
              <a:t>.</a:t>
            </a:r>
            <a:endParaRPr lang="de-DE" sz="1900" b="0" dirty="0">
              <a:solidFill>
                <a:srgbClr val="000000"/>
              </a:solidFill>
            </a:endParaRPr>
          </a:p>
          <a:p>
            <a:pPr marL="0" indent="0">
              <a:spcBef>
                <a:spcPts val="0"/>
              </a:spcBef>
              <a:buNone/>
            </a:pPr>
            <a:r>
              <a:rPr lang="ru-RU" sz="2400" b="0" dirty="0">
                <a:solidFill>
                  <a:srgbClr val="000000"/>
                </a:solidFill>
              </a:rPr>
              <a:t>Возможно сочетание различных форм помощи</a:t>
            </a:r>
            <a:r>
              <a:rPr lang="de-DE" sz="2400" b="0" dirty="0">
                <a:solidFill>
                  <a:srgbClr val="000000"/>
                </a:solidFill>
              </a:rPr>
              <a:t>.</a:t>
            </a:r>
          </a:p>
        </p:txBody>
      </p:sp>
      <p:sp>
        <p:nvSpPr>
          <p:cNvPr id="3" name="Titel 2">
            <a:extLst>
              <a:ext uri="{FF2B5EF4-FFF2-40B4-BE49-F238E27FC236}">
                <a16:creationId xmlns:a16="http://schemas.microsoft.com/office/drawing/2014/main" id="{3DF810D7-D963-4B9D-9509-5685540FFDF9}"/>
              </a:ext>
            </a:extLst>
          </p:cNvPr>
          <p:cNvSpPr>
            <a:spLocks noGrp="1"/>
          </p:cNvSpPr>
          <p:nvPr>
            <p:ph type="title"/>
          </p:nvPr>
        </p:nvSpPr>
        <p:spPr/>
        <p:txBody>
          <a:bodyPr/>
          <a:lstStyle/>
          <a:p>
            <a:r>
              <a:rPr lang="de-DE" dirty="0">
                <a:solidFill>
                  <a:srgbClr val="000000"/>
                </a:solidFill>
              </a:rPr>
              <a:t>2.3.3 </a:t>
            </a:r>
            <a:r>
              <a:rPr lang="az-Cyrl-AZ" dirty="0">
                <a:solidFill>
                  <a:srgbClr val="000000"/>
                </a:solidFill>
              </a:rPr>
              <a:t>Обзор формы помощи </a:t>
            </a:r>
            <a:endParaRPr lang="de-DE" dirty="0">
              <a:solidFill>
                <a:srgbClr val="000000"/>
              </a:solidFill>
            </a:endParaRPr>
          </a:p>
        </p:txBody>
      </p:sp>
      <p:sp>
        <p:nvSpPr>
          <p:cNvPr id="9"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Помощь в воспитании</a:t>
            </a:r>
            <a:endParaRPr lang="de-DE" dirty="0"/>
          </a:p>
        </p:txBody>
      </p:sp>
    </p:spTree>
    <p:extLst>
      <p:ext uri="{BB962C8B-B14F-4D97-AF65-F5344CB8AC3E}">
        <p14:creationId xmlns:p14="http://schemas.microsoft.com/office/powerpoint/2010/main" val="20087411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07504" y="912349"/>
            <a:ext cx="8928992" cy="428738"/>
          </a:xfrm>
        </p:spPr>
        <p:txBody>
          <a:bodyPr>
            <a:noAutofit/>
          </a:bodyPr>
          <a:lstStyle/>
          <a:p>
            <a:r>
              <a:rPr lang="de-DE" dirty="0">
                <a:solidFill>
                  <a:srgbClr val="000000"/>
                </a:solidFill>
              </a:rPr>
              <a:t>2.3.3.1 </a:t>
            </a:r>
            <a:r>
              <a:rPr lang="ru-RU" dirty="0">
                <a:solidFill>
                  <a:srgbClr val="000000"/>
                </a:solidFill>
              </a:rPr>
              <a:t>Амбулаторная помощь и частично</a:t>
            </a:r>
            <a:r>
              <a:rPr lang="de-DE" dirty="0">
                <a:solidFill>
                  <a:srgbClr val="000000"/>
                </a:solidFill>
              </a:rPr>
              <a:t> </a:t>
            </a:r>
            <a:r>
              <a:rPr lang="ru-RU" dirty="0">
                <a:solidFill>
                  <a:srgbClr val="000000"/>
                </a:solidFill>
              </a:rPr>
              <a:t>стационарная помощь</a:t>
            </a:r>
            <a:endParaRPr lang="de-DE" dirty="0">
              <a:solidFill>
                <a:srgbClr val="000000"/>
              </a:solidFill>
            </a:endParaRPr>
          </a:p>
        </p:txBody>
      </p:sp>
      <p:sp>
        <p:nvSpPr>
          <p:cNvPr id="8" name="Text Box 2">
            <a:extLst>
              <a:ext uri="{FF2B5EF4-FFF2-40B4-BE49-F238E27FC236}">
                <a16:creationId xmlns:a16="http://schemas.microsoft.com/office/drawing/2014/main" id="{20E485CE-B724-4FAD-8110-2883EE97D93B}"/>
              </a:ext>
            </a:extLst>
          </p:cNvPr>
          <p:cNvSpPr txBox="1">
            <a:spLocks noChangeArrowheads="1"/>
          </p:cNvSpPr>
          <p:nvPr/>
        </p:nvSpPr>
        <p:spPr bwMode="auto">
          <a:xfrm>
            <a:off x="600670" y="1730148"/>
            <a:ext cx="8003778" cy="4568815"/>
          </a:xfrm>
          <a:prstGeom prst="rect">
            <a:avLst/>
          </a:prstGeom>
          <a:noFill/>
          <a:ln w="9525">
            <a:noFill/>
            <a:miter lim="800000"/>
            <a:headEnd/>
            <a:tailEnd/>
          </a:ln>
        </p:spPr>
        <p:txBody>
          <a:bodyPr wrap="square">
            <a:spAutoFit/>
          </a:bodyPr>
          <a:lstStyle/>
          <a:p>
            <a:pPr defTabSz="457200">
              <a:spcAft>
                <a:spcPts val="600"/>
              </a:spcAft>
              <a:defRPr/>
            </a:pPr>
            <a:r>
              <a:rPr lang="ru-RU" sz="1600" b="1" dirty="0">
                <a:solidFill>
                  <a:srgbClr val="000000"/>
                </a:solidFill>
              </a:rPr>
              <a:t>Формы амбулаторной помощи в воспитании, в частности</a:t>
            </a:r>
            <a:r>
              <a:rPr lang="de-DE" sz="1600" b="1" dirty="0">
                <a:solidFill>
                  <a:srgbClr val="000000"/>
                </a:solidFill>
              </a:rPr>
              <a:t>:</a:t>
            </a:r>
          </a:p>
          <a:p>
            <a:pPr marL="285750" indent="-285750" defTabSz="457200">
              <a:spcAft>
                <a:spcPts val="600"/>
              </a:spcAft>
              <a:buFont typeface="Arial" panose="020B0604020202020204" pitchFamily="34" charset="0"/>
              <a:buChar char="•"/>
              <a:defRPr/>
            </a:pPr>
            <a:r>
              <a:rPr lang="ru-RU" sz="1600" dirty="0">
                <a:solidFill>
                  <a:srgbClr val="000000"/>
                </a:solidFill>
              </a:rPr>
              <a:t>Консультации по вопросам образования (§ 28 Социального кодекса VIII),</a:t>
            </a:r>
          </a:p>
          <a:p>
            <a:pPr marL="285750" indent="-285750" defTabSz="457200">
              <a:spcAft>
                <a:spcPts val="600"/>
              </a:spcAft>
              <a:buFont typeface="Arial" panose="020B0604020202020204" pitchFamily="34" charset="0"/>
              <a:buChar char="•"/>
              <a:defRPr/>
            </a:pPr>
            <a:r>
              <a:rPr lang="ru-RU" sz="1600" dirty="0">
                <a:solidFill>
                  <a:srgbClr val="000000"/>
                </a:solidFill>
              </a:rPr>
              <a:t>Работа в социальной группе (§ 29 Социального кодекса VIII),</a:t>
            </a:r>
          </a:p>
          <a:p>
            <a:pPr marL="285750" indent="-285750" defTabSz="457200">
              <a:spcAft>
                <a:spcPts val="600"/>
              </a:spcAft>
              <a:buFont typeface="Arial" panose="020B0604020202020204" pitchFamily="34" charset="0"/>
              <a:buChar char="•"/>
              <a:defRPr/>
            </a:pPr>
            <a:r>
              <a:rPr lang="ru-RU" sz="1600" dirty="0">
                <a:solidFill>
                  <a:srgbClr val="000000"/>
                </a:solidFill>
              </a:rPr>
              <a:t>Помощь специалистов по воспитанию, помощь специалистов по уходу (§ 30 Социального кодекса VIII),</a:t>
            </a:r>
          </a:p>
          <a:p>
            <a:pPr marL="285750" indent="-285750" defTabSz="457200">
              <a:spcAft>
                <a:spcPts val="600"/>
              </a:spcAft>
              <a:buFont typeface="Arial" panose="020B0604020202020204" pitchFamily="34" charset="0"/>
              <a:buChar char="•"/>
              <a:defRPr/>
            </a:pPr>
            <a:r>
              <a:rPr lang="ru-RU" sz="1600" dirty="0">
                <a:solidFill>
                  <a:srgbClr val="000000"/>
                </a:solidFill>
              </a:rPr>
              <a:t>Социально-педагогическая помощь семье (§ 31 Социального кодекса VIII</a:t>
            </a:r>
            <a:r>
              <a:rPr lang="de-DE" sz="1600" dirty="0">
                <a:solidFill>
                  <a:srgbClr val="000000"/>
                </a:solidFill>
              </a:rPr>
              <a:t>).</a:t>
            </a:r>
          </a:p>
          <a:p>
            <a:pPr defTabSz="457200">
              <a:spcAft>
                <a:spcPts val="600"/>
              </a:spcAft>
              <a:defRPr/>
            </a:pPr>
            <a:r>
              <a:rPr lang="ru-RU" sz="1600" dirty="0">
                <a:solidFill>
                  <a:srgbClr val="000000"/>
                </a:solidFill>
              </a:rPr>
              <a:t>В случае амбулаторной помощи расходы не взимаются</a:t>
            </a:r>
            <a:r>
              <a:rPr lang="de-DE" sz="1600" dirty="0">
                <a:solidFill>
                  <a:srgbClr val="000000"/>
                </a:solidFill>
              </a:rPr>
              <a:t>.</a:t>
            </a:r>
          </a:p>
          <a:p>
            <a:pPr defTabSz="457200">
              <a:spcAft>
                <a:spcPts val="600"/>
              </a:spcAft>
              <a:defRPr/>
            </a:pPr>
            <a:endParaRPr lang="de-DE" sz="1600" dirty="0">
              <a:solidFill>
                <a:srgbClr val="000000"/>
              </a:solidFill>
            </a:endParaRPr>
          </a:p>
          <a:p>
            <a:pPr defTabSz="457200">
              <a:spcAft>
                <a:spcPts val="600"/>
              </a:spcAft>
              <a:defRPr/>
            </a:pPr>
            <a:r>
              <a:rPr lang="ru-RU" sz="1600" b="1" dirty="0">
                <a:solidFill>
                  <a:srgbClr val="000000"/>
                </a:solidFill>
              </a:rPr>
              <a:t>Частично стационарная помощь в воспитании - это</a:t>
            </a:r>
            <a:r>
              <a:rPr lang="de-DE" sz="1600" b="1" dirty="0">
                <a:solidFill>
                  <a:srgbClr val="000000"/>
                </a:solidFill>
              </a:rPr>
              <a:t>:</a:t>
            </a:r>
          </a:p>
          <a:p>
            <a:pPr marL="342900" lvl="0" indent="-342900">
              <a:lnSpc>
                <a:spcPct val="107000"/>
              </a:lnSpc>
              <a:buFont typeface="Symbol" panose="05050102010706020507" pitchFamily="18" charset="2"/>
              <a:buChar char=""/>
            </a:pPr>
            <a:r>
              <a:rPr lang="ru-RU" sz="1600" dirty="0">
                <a:solidFill>
                  <a:srgbClr val="000000"/>
                </a:solidFill>
                <a:effectLst/>
                <a:ea typeface="Calibri" panose="020F0502020204030204" pitchFamily="34" charset="0"/>
                <a:cs typeface="Times New Roman" panose="02020603050405020304" pitchFamily="18" charset="0"/>
              </a:rPr>
              <a:t>Воспитание в группе дневного пребывания (§ 32 Социального кодекса VIII) или</a:t>
            </a:r>
          </a:p>
          <a:p>
            <a:pPr marL="342900" lvl="0" indent="-342900">
              <a:lnSpc>
                <a:spcPct val="107000"/>
              </a:lnSpc>
              <a:spcAft>
                <a:spcPts val="600"/>
              </a:spcAft>
              <a:buFont typeface="Symbol" panose="05050102010706020507" pitchFamily="18" charset="2"/>
              <a:buChar char=""/>
              <a:defRPr/>
            </a:pPr>
            <a:r>
              <a:rPr lang="ru-RU" sz="1600" dirty="0">
                <a:solidFill>
                  <a:srgbClr val="000000"/>
                </a:solidFill>
                <a:effectLst/>
                <a:ea typeface="Calibri" panose="020F0502020204030204" pitchFamily="34" charset="0"/>
                <a:cs typeface="Times New Roman" panose="02020603050405020304" pitchFamily="18" charset="0"/>
              </a:rPr>
              <a:t>Воспитание в подходящей форме семейного ухода (§ 32 Социального </a:t>
            </a:r>
            <a:r>
              <a:rPr lang="ru-RU" sz="1600" dirty="0">
                <a:solidFill>
                  <a:srgbClr val="000000"/>
                </a:solidFill>
              </a:rPr>
              <a:t>кодекса VIII</a:t>
            </a:r>
            <a:r>
              <a:rPr lang="de-DE" sz="1600" dirty="0">
                <a:solidFill>
                  <a:srgbClr val="000000"/>
                </a:solidFill>
              </a:rPr>
              <a:t>).</a:t>
            </a:r>
            <a:endParaRPr lang="ru-RU" sz="1600" dirty="0">
              <a:solidFill>
                <a:srgbClr val="000000"/>
              </a:solidFill>
            </a:endParaRPr>
          </a:p>
          <a:p>
            <a:pPr lvl="0">
              <a:lnSpc>
                <a:spcPct val="107000"/>
              </a:lnSpc>
              <a:spcAft>
                <a:spcPts val="600"/>
              </a:spcAft>
              <a:defRPr/>
            </a:pPr>
            <a:r>
              <a:rPr lang="ru-RU" altLang="de-DE" sz="1600" dirty="0">
                <a:solidFill>
                  <a:srgbClr val="000000"/>
                </a:solidFill>
              </a:rPr>
              <a:t>За частично стационарную помощь могут взиматься взносы на покрытие расходов</a:t>
            </a:r>
            <a:r>
              <a:rPr lang="de-DE" altLang="de-DE" sz="1600" dirty="0">
                <a:solidFill>
                  <a:srgbClr val="000000"/>
                </a:solidFill>
              </a:rPr>
              <a:t>.</a:t>
            </a:r>
          </a:p>
        </p:txBody>
      </p:sp>
      <p:sp>
        <p:nvSpPr>
          <p:cNvPr id="10"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Помощь в воспитании</a:t>
            </a:r>
            <a:endParaRPr lang="de-DE" dirty="0"/>
          </a:p>
        </p:txBody>
      </p:sp>
    </p:spTree>
    <p:extLst>
      <p:ext uri="{BB962C8B-B14F-4D97-AF65-F5344CB8AC3E}">
        <p14:creationId xmlns:p14="http://schemas.microsoft.com/office/powerpoint/2010/main" val="31520112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2.3.3.2 </a:t>
            </a:r>
            <a:r>
              <a:rPr lang="az-Cyrl-AZ" dirty="0"/>
              <a:t>Полнодневный уход </a:t>
            </a:r>
            <a:endParaRPr lang="de-DE" dirty="0"/>
          </a:p>
        </p:txBody>
      </p:sp>
      <p:sp>
        <p:nvSpPr>
          <p:cNvPr id="7" name="Text Box 2">
            <a:extLst>
              <a:ext uri="{FF2B5EF4-FFF2-40B4-BE49-F238E27FC236}">
                <a16:creationId xmlns:a16="http://schemas.microsoft.com/office/drawing/2014/main" id="{5B9BDEF6-AF03-4B2B-98FF-66DD9670ACF3}"/>
              </a:ext>
            </a:extLst>
          </p:cNvPr>
          <p:cNvSpPr txBox="1">
            <a:spLocks noChangeArrowheads="1"/>
          </p:cNvSpPr>
          <p:nvPr/>
        </p:nvSpPr>
        <p:spPr bwMode="auto">
          <a:xfrm>
            <a:off x="539553" y="1703672"/>
            <a:ext cx="8003778" cy="4154984"/>
          </a:xfrm>
          <a:prstGeom prst="rect">
            <a:avLst/>
          </a:prstGeom>
          <a:noFill/>
          <a:ln w="9525">
            <a:noFill/>
            <a:miter lim="800000"/>
            <a:headEnd/>
            <a:tailEnd/>
          </a:ln>
        </p:spPr>
        <p:txBody>
          <a:bodyPr wrap="square">
            <a:spAutoFit/>
          </a:bodyPr>
          <a:lstStyle/>
          <a:p>
            <a:pPr defTabSz="342900">
              <a:spcAft>
                <a:spcPts val="900"/>
              </a:spcAft>
              <a:defRPr/>
            </a:pPr>
            <a:r>
              <a:rPr lang="ru-RU" b="1" dirty="0">
                <a:solidFill>
                  <a:srgbClr val="293341"/>
                </a:solidFill>
              </a:rPr>
              <a:t>Полнодневный уход </a:t>
            </a:r>
            <a:r>
              <a:rPr lang="ru-RU" dirty="0">
                <a:solidFill>
                  <a:srgbClr val="293341"/>
                </a:solidFill>
              </a:rPr>
              <a:t>означает </a:t>
            </a:r>
            <a:r>
              <a:rPr lang="ru-RU" b="1" dirty="0">
                <a:solidFill>
                  <a:srgbClr val="293341"/>
                </a:solidFill>
              </a:rPr>
              <a:t>помещение ребенка/подростка в другую семью</a:t>
            </a:r>
            <a:r>
              <a:rPr lang="ru-RU" dirty="0">
                <a:solidFill>
                  <a:srgbClr val="293341"/>
                </a:solidFill>
              </a:rPr>
              <a:t>. Оно может быть реализовано как временная или долговременная помощь в воспитании.</a:t>
            </a:r>
          </a:p>
          <a:p>
            <a:pPr defTabSz="342900">
              <a:spcAft>
                <a:spcPts val="900"/>
              </a:spcAft>
              <a:defRPr/>
            </a:pPr>
            <a:r>
              <a:rPr lang="ru-RU" dirty="0">
                <a:solidFill>
                  <a:srgbClr val="293341"/>
                </a:solidFill>
              </a:rPr>
              <a:t>Цель - дать возможность детям/молодым людям, которые не могут жить со своими родителями, расти в семейной обстановке.</a:t>
            </a:r>
          </a:p>
          <a:p>
            <a:pPr defTabSz="342900">
              <a:spcAft>
                <a:spcPts val="900"/>
              </a:spcAft>
              <a:defRPr/>
            </a:pPr>
            <a:r>
              <a:rPr lang="ru-RU" dirty="0">
                <a:solidFill>
                  <a:srgbClr val="293341"/>
                </a:solidFill>
              </a:rPr>
              <a:t>Уход за детьми в течение полного дня следует «концепции открытой семьи», которая включает в себя самые разные семейные констелляции.</a:t>
            </a:r>
          </a:p>
          <a:p>
            <a:pPr defTabSz="342900">
              <a:spcAft>
                <a:spcPts val="900"/>
              </a:spcAft>
              <a:defRPr/>
            </a:pPr>
            <a:r>
              <a:rPr lang="ru-RU" dirty="0">
                <a:solidFill>
                  <a:srgbClr val="293341"/>
                </a:solidFill>
              </a:rPr>
              <a:t>Для сохранения личных связей родители имеют право на консультирование и поддержку, а также на поощрение отношений с ребенком (§ 37).</a:t>
            </a:r>
          </a:p>
          <a:p>
            <a:pPr defTabSz="342900">
              <a:spcAft>
                <a:spcPts val="900"/>
              </a:spcAft>
              <a:defRPr/>
            </a:pPr>
            <a:r>
              <a:rPr lang="ru-RU" dirty="0">
                <a:solidFill>
                  <a:srgbClr val="293341"/>
                </a:solidFill>
              </a:rPr>
              <a:t>Лица, осуществляющие уход, имеют право на консультирование и поддержку (§ 37 a).</a:t>
            </a:r>
          </a:p>
        </p:txBody>
      </p:sp>
      <p:sp>
        <p:nvSpPr>
          <p:cNvPr id="8"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Помощь в воспитании</a:t>
            </a:r>
            <a:endParaRPr lang="de-DE" dirty="0"/>
          </a:p>
        </p:txBody>
      </p:sp>
    </p:spTree>
    <p:extLst>
      <p:ext uri="{BB962C8B-B14F-4D97-AF65-F5344CB8AC3E}">
        <p14:creationId xmlns:p14="http://schemas.microsoft.com/office/powerpoint/2010/main" val="5559212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07504" y="764704"/>
            <a:ext cx="9036496" cy="576383"/>
          </a:xfrm>
        </p:spPr>
        <p:txBody>
          <a:bodyPr>
            <a:normAutofit fontScale="90000"/>
          </a:bodyPr>
          <a:lstStyle/>
          <a:p>
            <a:r>
              <a:rPr lang="de-DE" sz="2400" dirty="0">
                <a:ea typeface="Calibri" panose="020F0502020204030204" pitchFamily="34" charset="0"/>
                <a:cs typeface="Times New Roman" panose="02020603050405020304" pitchFamily="18" charset="0"/>
              </a:rPr>
              <a:t>2.3.3.3 </a:t>
            </a:r>
            <a:r>
              <a:rPr lang="ru-RU" sz="2400" dirty="0">
                <a:ea typeface="Calibri" panose="020F0502020204030204" pitchFamily="34" charset="0"/>
                <a:cs typeface="Times New Roman" panose="02020603050405020304" pitchFamily="18" charset="0"/>
              </a:rPr>
              <a:t>Воспитание в детском воспитательном учреждении и другие формы сопровождаемого проживания </a:t>
            </a:r>
            <a:endParaRPr lang="de-DE" dirty="0"/>
          </a:p>
        </p:txBody>
      </p:sp>
      <p:sp>
        <p:nvSpPr>
          <p:cNvPr id="8" name="Rechteck 7">
            <a:extLst>
              <a:ext uri="{FF2B5EF4-FFF2-40B4-BE49-F238E27FC236}">
                <a16:creationId xmlns:a16="http://schemas.microsoft.com/office/drawing/2014/main" id="{074B0B96-438E-41AB-8A03-26A2A8158B37}"/>
              </a:ext>
            </a:extLst>
          </p:cNvPr>
          <p:cNvSpPr/>
          <p:nvPr/>
        </p:nvSpPr>
        <p:spPr>
          <a:xfrm>
            <a:off x="822130" y="1820448"/>
            <a:ext cx="7535485" cy="4001095"/>
          </a:xfrm>
          <a:prstGeom prst="rect">
            <a:avLst/>
          </a:prstGeom>
        </p:spPr>
        <p:txBody>
          <a:bodyPr wrap="square">
            <a:spAutoFit/>
          </a:bodyPr>
          <a:lstStyle/>
          <a:p>
            <a:pPr defTabSz="457200">
              <a:spcAft>
                <a:spcPts val="800"/>
              </a:spcAft>
            </a:pPr>
            <a:r>
              <a:rPr lang="ru-RU" b="1" dirty="0">
                <a:latin typeface="Open Sans"/>
                <a:ea typeface="Calibri" panose="020F0502020204030204" pitchFamily="34" charset="0"/>
                <a:cs typeface="Times New Roman" panose="02020603050405020304" pitchFamily="18" charset="0"/>
              </a:rPr>
              <a:t>Воспитание в детском воспитательном учреждении и другие формы сопровождаемого проживания </a:t>
            </a:r>
            <a:r>
              <a:rPr lang="ru-RU" dirty="0">
                <a:latin typeface="Open Sans"/>
                <a:ea typeface="Calibri" panose="020F0502020204030204" pitchFamily="34" charset="0"/>
                <a:cs typeface="Times New Roman" panose="02020603050405020304" pitchFamily="18" charset="0"/>
              </a:rPr>
              <a:t>относятся к </a:t>
            </a:r>
            <a:r>
              <a:rPr lang="ru-RU" b="1" dirty="0">
                <a:latin typeface="Open Sans"/>
                <a:ea typeface="Calibri" panose="020F0502020204030204" pitchFamily="34" charset="0"/>
                <a:cs typeface="Times New Roman" panose="02020603050405020304" pitchFamily="18" charset="0"/>
              </a:rPr>
              <a:t>различным формам институционального размещения </a:t>
            </a:r>
            <a:r>
              <a:rPr lang="ru-RU" dirty="0">
                <a:latin typeface="Open Sans"/>
                <a:ea typeface="Calibri" panose="020F0502020204030204" pitchFamily="34" charset="0"/>
                <a:cs typeface="Times New Roman" panose="02020603050405020304" pitchFamily="18" charset="0"/>
              </a:rPr>
              <a:t>(от классического многогруппового учреждения до детских деревень, групп независимого проживания, детских домов и форм сопровождаемого индивидуального проживания).</a:t>
            </a:r>
            <a:endParaRPr lang="de-DE" dirty="0">
              <a:latin typeface="Open Sans"/>
              <a:ea typeface="Calibri" panose="020F0502020204030204" pitchFamily="34" charset="0"/>
              <a:cs typeface="Times New Roman" panose="02020603050405020304" pitchFamily="18" charset="0"/>
            </a:endParaRPr>
          </a:p>
          <a:p>
            <a:pPr defTabSz="457200">
              <a:spcAft>
                <a:spcPts val="800"/>
              </a:spcAft>
            </a:pPr>
            <a:endParaRPr lang="de-DE" b="1" dirty="0">
              <a:latin typeface="Open Sans"/>
              <a:ea typeface="Calibri" panose="020F0502020204030204" pitchFamily="34" charset="0"/>
              <a:cs typeface="Times New Roman" panose="02020603050405020304" pitchFamily="18" charset="0"/>
            </a:endParaRPr>
          </a:p>
          <a:p>
            <a:pPr defTabSz="457200">
              <a:spcAft>
                <a:spcPts val="800"/>
              </a:spcAft>
            </a:pPr>
            <a:r>
              <a:rPr lang="ru-RU" b="1" dirty="0">
                <a:latin typeface="Open Sans"/>
                <a:ea typeface="Calibri" panose="020F0502020204030204" pitchFamily="34" charset="0"/>
                <a:cs typeface="Times New Roman" panose="02020603050405020304" pitchFamily="18" charset="0"/>
              </a:rPr>
              <a:t>Размещение может преследовать три разные цели</a:t>
            </a:r>
            <a:r>
              <a:rPr lang="de-DE" b="1" dirty="0">
                <a:latin typeface="Open Sans"/>
                <a:ea typeface="Calibri" panose="020F0502020204030204" pitchFamily="34" charset="0"/>
                <a:cs typeface="Times New Roman" panose="02020603050405020304" pitchFamily="18" charset="0"/>
              </a:rPr>
              <a:t>: </a:t>
            </a:r>
          </a:p>
          <a:p>
            <a:pPr marL="698500" indent="-342900" defTabSz="457200">
              <a:buFont typeface="+mj-lt"/>
              <a:buAutoNum type="arabicPeriod"/>
            </a:pPr>
            <a:r>
              <a:rPr lang="ru-RU" dirty="0">
                <a:latin typeface="Open Sans"/>
                <a:ea typeface="Calibri" panose="020F0502020204030204" pitchFamily="34" charset="0"/>
                <a:cs typeface="Times New Roman" panose="02020603050405020304" pitchFamily="18" charset="0"/>
              </a:rPr>
              <a:t>возвращение в семью,</a:t>
            </a:r>
          </a:p>
          <a:p>
            <a:pPr marL="698500" indent="-342900" defTabSz="457200">
              <a:buFont typeface="+mj-lt"/>
              <a:buAutoNum type="arabicPeriod"/>
            </a:pPr>
            <a:r>
              <a:rPr lang="ru-RU" dirty="0">
                <a:latin typeface="Open Sans"/>
                <a:ea typeface="Calibri" panose="020F0502020204030204" pitchFamily="34" charset="0"/>
                <a:cs typeface="Times New Roman" panose="02020603050405020304" pitchFamily="18" charset="0"/>
              </a:rPr>
              <a:t>подготовку к воспитанию в другой семье или</a:t>
            </a:r>
          </a:p>
          <a:p>
            <a:pPr marL="698500" indent="-342900" defTabSz="457200">
              <a:buFont typeface="+mj-lt"/>
              <a:buAutoNum type="arabicPeriod"/>
            </a:pPr>
            <a:r>
              <a:rPr lang="ru-RU" dirty="0">
                <a:latin typeface="Open Sans"/>
                <a:ea typeface="Calibri" panose="020F0502020204030204" pitchFamily="34" charset="0"/>
                <a:cs typeface="Times New Roman" panose="02020603050405020304" pitchFamily="18" charset="0"/>
              </a:rPr>
              <a:t>форму жизни, рассчитанную на более длительный период времени и предназначенную для подготовки к самостоятельной жизни</a:t>
            </a:r>
            <a:r>
              <a:rPr lang="de-DE" dirty="0">
                <a:latin typeface="Open Sans"/>
                <a:ea typeface="Calibri" panose="020F0502020204030204" pitchFamily="34" charset="0"/>
                <a:cs typeface="Times New Roman" panose="02020603050405020304" pitchFamily="18" charset="0"/>
              </a:rPr>
              <a:t>.</a:t>
            </a:r>
          </a:p>
        </p:txBody>
      </p:sp>
      <p:sp>
        <p:nvSpPr>
          <p:cNvPr id="9"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Помощь в воспитании</a:t>
            </a:r>
            <a:endParaRPr lang="de-DE" dirty="0"/>
          </a:p>
        </p:txBody>
      </p:sp>
    </p:spTree>
    <p:extLst>
      <p:ext uri="{BB962C8B-B14F-4D97-AF65-F5344CB8AC3E}">
        <p14:creationId xmlns:p14="http://schemas.microsoft.com/office/powerpoint/2010/main" val="16423654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0" y="764704"/>
            <a:ext cx="9036496" cy="576383"/>
          </a:xfrm>
        </p:spPr>
        <p:txBody>
          <a:bodyPr>
            <a:noAutofit/>
          </a:bodyPr>
          <a:lstStyle/>
          <a:p>
            <a:r>
              <a:rPr lang="de-DE" dirty="0"/>
              <a:t>2.3.4 </a:t>
            </a:r>
            <a:r>
              <a:rPr lang="ru-RU" dirty="0"/>
              <a:t>Количественное распределение форм помощи в</a:t>
            </a:r>
            <a:r>
              <a:rPr lang="de-DE" dirty="0"/>
              <a:t> </a:t>
            </a:r>
            <a:r>
              <a:rPr lang="ru-RU" dirty="0"/>
              <a:t>воспитании детей</a:t>
            </a:r>
            <a:endParaRPr lang="de-DE" dirty="0"/>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347" y="2452158"/>
            <a:ext cx="7000037" cy="3857162"/>
          </a:xfrm>
          <a:prstGeom prst="rect">
            <a:avLst/>
          </a:prstGeom>
        </p:spPr>
      </p:pic>
      <p:sp>
        <p:nvSpPr>
          <p:cNvPr id="8"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Помощь в воспитании</a:t>
            </a:r>
            <a:endParaRPr lang="de-DE" dirty="0"/>
          </a:p>
        </p:txBody>
      </p:sp>
      <p:sp>
        <p:nvSpPr>
          <p:cNvPr id="9" name="Inhaltsplatzhalter 2">
            <a:extLst>
              <a:ext uri="{FF2B5EF4-FFF2-40B4-BE49-F238E27FC236}">
                <a16:creationId xmlns:a16="http://schemas.microsoft.com/office/drawing/2014/main" id="{44442D46-0B6C-5448-B05C-55961C26E490}"/>
              </a:ext>
            </a:extLst>
          </p:cNvPr>
          <p:cNvSpPr>
            <a:spLocks noGrp="1"/>
          </p:cNvSpPr>
          <p:nvPr>
            <p:ph idx="1"/>
          </p:nvPr>
        </p:nvSpPr>
        <p:spPr>
          <a:xfrm>
            <a:off x="342900" y="1528282"/>
            <a:ext cx="8578678" cy="1107826"/>
          </a:xfrm>
        </p:spPr>
        <p:txBody>
          <a:bodyPr>
            <a:normAutofit/>
          </a:bodyPr>
          <a:lstStyle/>
          <a:p>
            <a:pPr marL="0" indent="0">
              <a:buNone/>
            </a:pPr>
            <a:r>
              <a:rPr lang="ru-RU" sz="1600" dirty="0">
                <a:solidFill>
                  <a:srgbClr val="000000"/>
                </a:solidFill>
              </a:rPr>
              <a:t>Дети до 18 лет, получающие помощь в воспитании по отдельным формам помощи (2019); сумма действующих и законченных мероприятий; доля в %; N = 1 026 882</a:t>
            </a:r>
            <a:r>
              <a:rPr lang="de-DE" sz="1600" dirty="0">
                <a:solidFill>
                  <a:srgbClr val="000000"/>
                </a:solidFill>
              </a:rPr>
              <a:t>)</a:t>
            </a:r>
          </a:p>
        </p:txBody>
      </p:sp>
    </p:spTree>
    <p:extLst>
      <p:ext uri="{BB962C8B-B14F-4D97-AF65-F5344CB8AC3E}">
        <p14:creationId xmlns:p14="http://schemas.microsoft.com/office/powerpoint/2010/main" val="965124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Aufgaben und Handlungsfelder">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2. </a:t>
            </a:r>
            <a:r>
              <a:rPr lang="az-Cyrl-AZ" sz="3200" dirty="0">
                <a:solidFill>
                  <a:srgbClr val="000000"/>
                </a:solidFill>
              </a:rPr>
              <a:t>Задачи и области деятельности </a:t>
            </a:r>
            <a:endParaRPr lang="de-DE" sz="3200" dirty="0">
              <a:solidFill>
                <a:srgbClr val="000000"/>
              </a:solidFill>
            </a:endParaRPr>
          </a:p>
        </p:txBody>
      </p:sp>
      <p:sp>
        <p:nvSpPr>
          <p:cNvPr id="3" name="2.4 Teilhabeleistungen">
            <a:extLst>
              <a:ext uri="{FF2B5EF4-FFF2-40B4-BE49-F238E27FC236}">
                <a16:creationId xmlns:a16="http://schemas.microsoft.com/office/drawing/2014/main" id="{8BC1E8A5-813B-AB43-BD54-3F917674DA8E}"/>
              </a:ext>
            </a:extLst>
          </p:cNvPr>
          <p:cNvSpPr>
            <a:spLocks noGrp="1"/>
          </p:cNvSpPr>
          <p:nvPr>
            <p:ph type="subTitle" idx="1"/>
          </p:nvPr>
        </p:nvSpPr>
        <p:spPr/>
        <p:txBody>
          <a:bodyPr>
            <a:normAutofit lnSpcReduction="10000"/>
          </a:bodyPr>
          <a:lstStyle/>
          <a:p>
            <a:endParaRPr lang="de-DE" sz="2800" dirty="0">
              <a:solidFill>
                <a:srgbClr val="000000"/>
              </a:solidFill>
            </a:endParaRPr>
          </a:p>
          <a:p>
            <a:r>
              <a:rPr lang="de-DE" sz="2800" dirty="0">
                <a:solidFill>
                  <a:srgbClr val="000000"/>
                </a:solidFill>
              </a:rPr>
              <a:t>2.4 </a:t>
            </a:r>
            <a:r>
              <a:rPr lang="az-Cyrl-AZ" sz="2800" dirty="0">
                <a:solidFill>
                  <a:srgbClr val="000000"/>
                </a:solidFill>
              </a:rPr>
              <a:t>Меры поддержки в социализации </a:t>
            </a:r>
            <a:endParaRPr lang="de-DE" sz="2800" dirty="0">
              <a:solidFill>
                <a:srgbClr val="000000"/>
              </a:solidFill>
            </a:endParaRPr>
          </a:p>
        </p:txBody>
      </p:sp>
    </p:spTree>
    <p:extLst>
      <p:ext uri="{BB962C8B-B14F-4D97-AF65-F5344CB8AC3E}">
        <p14:creationId xmlns:p14="http://schemas.microsoft.com/office/powerpoint/2010/main" val="36103575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612742" y="1688124"/>
            <a:ext cx="8126656" cy="4664824"/>
          </a:xfrm>
        </p:spPr>
        <p:txBody>
          <a:bodyPr>
            <a:normAutofit fontScale="92500"/>
          </a:bodyPr>
          <a:lstStyle/>
          <a:p>
            <a:pPr marL="0" indent="0">
              <a:buNone/>
            </a:pPr>
            <a:r>
              <a:rPr lang="ru-RU" sz="1600" dirty="0">
                <a:solidFill>
                  <a:srgbClr val="000000"/>
                </a:solidFill>
              </a:rPr>
              <a:t>Человек с ограниченными возможностями </a:t>
            </a:r>
            <a:r>
              <a:rPr lang="ru-RU" sz="1600" b="0" dirty="0">
                <a:solidFill>
                  <a:srgbClr val="000000"/>
                </a:solidFill>
              </a:rPr>
              <a:t>(определение в § 2 Социального кодекса IX) = человек с физическими, психическими, ментальными или сенсорными нарушениями, которые  - во взаимодействии с отношенческими и экологическими барьерами - не позволяют ему участвовать в жизни общества наравне с другими или угрожают ему таким нарушением участия.</a:t>
            </a:r>
          </a:p>
          <a:p>
            <a:pPr marL="0" indent="0">
              <a:buNone/>
            </a:pPr>
            <a:r>
              <a:rPr lang="ru-RU" sz="1600" b="0" dirty="0">
                <a:solidFill>
                  <a:srgbClr val="000000"/>
                </a:solidFill>
              </a:rPr>
              <a:t>Ответственность за обеспечение равноправной социализации инвалидов распределена между </a:t>
            </a:r>
            <a:r>
              <a:rPr lang="ru-RU" sz="1600" dirty="0">
                <a:solidFill>
                  <a:srgbClr val="000000"/>
                </a:solidFill>
              </a:rPr>
              <a:t>различными реабилитационными учреждениями</a:t>
            </a:r>
            <a:r>
              <a:rPr lang="ru-RU" sz="1600" b="0" dirty="0">
                <a:solidFill>
                  <a:srgbClr val="000000"/>
                </a:solidFill>
              </a:rPr>
              <a:t>.</a:t>
            </a:r>
          </a:p>
          <a:p>
            <a:pPr marL="0" indent="0">
              <a:buNone/>
            </a:pPr>
            <a:r>
              <a:rPr lang="ru-RU" sz="1600" dirty="0">
                <a:solidFill>
                  <a:srgbClr val="000000"/>
                </a:solidFill>
              </a:rPr>
              <a:t>Служба защиты детям и молодежи </a:t>
            </a:r>
            <a:r>
              <a:rPr lang="ru-RU" sz="1600" b="0" dirty="0">
                <a:solidFill>
                  <a:srgbClr val="000000"/>
                </a:solidFill>
              </a:rPr>
              <a:t>является ответственным организатором реабилитационной </a:t>
            </a:r>
            <a:r>
              <a:rPr lang="ru-RU" sz="1600" dirty="0">
                <a:solidFill>
                  <a:srgbClr val="000000"/>
                </a:solidFill>
              </a:rPr>
              <a:t>помощи по социализации </a:t>
            </a:r>
            <a:r>
              <a:rPr lang="ru-RU" sz="1600" b="0" dirty="0">
                <a:solidFill>
                  <a:srgbClr val="000000"/>
                </a:solidFill>
              </a:rPr>
              <a:t> молодых людей с (угрожающими) </a:t>
            </a:r>
            <a:r>
              <a:rPr lang="ru-RU" sz="1600" dirty="0">
                <a:solidFill>
                  <a:srgbClr val="000000"/>
                </a:solidFill>
              </a:rPr>
              <a:t>психическими отклонениями (§ 35a Социального кодекса VIII).</a:t>
            </a:r>
          </a:p>
          <a:p>
            <a:pPr marL="0" indent="0">
              <a:buNone/>
            </a:pPr>
            <a:r>
              <a:rPr lang="ru-RU" sz="1600" b="0" dirty="0">
                <a:solidFill>
                  <a:srgbClr val="000000"/>
                </a:solidFill>
              </a:rPr>
              <a:t>Соответствующим правом обладает сам </a:t>
            </a:r>
            <a:r>
              <a:rPr lang="ru-RU" sz="1600" dirty="0">
                <a:solidFill>
                  <a:srgbClr val="000000"/>
                </a:solidFill>
              </a:rPr>
              <a:t>молодой человек</a:t>
            </a:r>
            <a:r>
              <a:rPr lang="de-DE" sz="1400" b="0" dirty="0">
                <a:solidFill>
                  <a:srgbClr val="000000"/>
                </a:solidFill>
              </a:rPr>
              <a:t>. </a:t>
            </a:r>
          </a:p>
          <a:p>
            <a:pPr lvl="1">
              <a:buClr>
                <a:srgbClr val="3C5E89"/>
              </a:buClr>
            </a:pPr>
            <a:r>
              <a:rPr lang="ru-RU" sz="1200" b="0" dirty="0">
                <a:solidFill>
                  <a:srgbClr val="000000"/>
                </a:solidFill>
              </a:rPr>
              <a:t>Детский и юношеский психиатр или психотерапевт диагностирует психическое расстройство, отдел социального обеспечения молодежи диагностирует проблемы с социализацией</a:t>
            </a:r>
            <a:r>
              <a:rPr lang="de-DE" sz="1200" b="0" dirty="0">
                <a:solidFill>
                  <a:srgbClr val="000000"/>
                </a:solidFill>
              </a:rPr>
              <a:t>.</a:t>
            </a:r>
          </a:p>
          <a:p>
            <a:pPr marL="0" indent="0">
              <a:buNone/>
            </a:pPr>
            <a:r>
              <a:rPr lang="ru-RU" sz="1400" b="0" dirty="0">
                <a:solidFill>
                  <a:srgbClr val="000000"/>
                </a:solidFill>
              </a:rPr>
              <a:t>Конкретное </a:t>
            </a:r>
            <a:r>
              <a:rPr lang="ru-RU" sz="1400" dirty="0">
                <a:solidFill>
                  <a:srgbClr val="000000"/>
                </a:solidFill>
              </a:rPr>
              <a:t>содержание мер поддержки </a:t>
            </a:r>
            <a:r>
              <a:rPr lang="ru-RU" sz="1400" b="0" dirty="0">
                <a:solidFill>
                  <a:srgbClr val="000000"/>
                </a:solidFill>
              </a:rPr>
              <a:t>определено правом на социализацию в </a:t>
            </a:r>
            <a:r>
              <a:rPr lang="ru-RU" sz="1400" dirty="0">
                <a:solidFill>
                  <a:srgbClr val="000000"/>
                </a:solidFill>
              </a:rPr>
              <a:t>книге IX Социального кодекса</a:t>
            </a:r>
            <a:r>
              <a:rPr lang="de-DE" sz="1400" b="0" dirty="0">
                <a:solidFill>
                  <a:srgbClr val="000000"/>
                </a:solidFill>
              </a:rPr>
              <a:t>.</a:t>
            </a: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764704"/>
            <a:ext cx="8458200" cy="576383"/>
          </a:xfrm>
        </p:spPr>
        <p:txBody>
          <a:bodyPr>
            <a:noAutofit/>
          </a:bodyPr>
          <a:lstStyle/>
          <a:p>
            <a:r>
              <a:rPr lang="de-DE" dirty="0"/>
              <a:t>2.4.1 </a:t>
            </a:r>
            <a:r>
              <a:rPr lang="ru-RU" dirty="0"/>
              <a:t>Меры поддержки в социализации - основания для права получения поддержки</a:t>
            </a:r>
            <a:endParaRPr lang="de-DE" dirty="0"/>
          </a:p>
        </p:txBody>
      </p:sp>
      <p:sp>
        <p:nvSpPr>
          <p:cNvPr id="7"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Меры поддержки в социализации</a:t>
            </a:r>
            <a:endParaRPr lang="de-DE" dirty="0"/>
          </a:p>
        </p:txBody>
      </p:sp>
    </p:spTree>
    <p:extLst>
      <p:ext uri="{BB962C8B-B14F-4D97-AF65-F5344CB8AC3E}">
        <p14:creationId xmlns:p14="http://schemas.microsoft.com/office/powerpoint/2010/main" val="2567377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solidFill>
                  <a:srgbClr val="000000"/>
                </a:solidFill>
              </a:rPr>
              <a:t>1.1.2 </a:t>
            </a:r>
            <a:r>
              <a:rPr lang="az-Cyrl-AZ" dirty="0">
                <a:solidFill>
                  <a:srgbClr val="000000"/>
                </a:solidFill>
              </a:rPr>
              <a:t>Семьи</a:t>
            </a:r>
            <a:endParaRPr lang="de-DE" dirty="0">
              <a:solidFill>
                <a:srgbClr val="000000"/>
              </a:solidFill>
            </a:endParaRP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a:bodyPr>
          <a:lstStyle/>
          <a:p>
            <a:pPr marL="0" indent="0">
              <a:buNone/>
            </a:pPr>
            <a:r>
              <a:rPr lang="ru-RU" sz="1800" b="0" dirty="0">
                <a:solidFill>
                  <a:srgbClr val="000000"/>
                </a:solidFill>
              </a:rPr>
              <a:t>Дети и молодые люди растут в </a:t>
            </a:r>
            <a:r>
              <a:rPr lang="ru-RU" sz="1800" dirty="0">
                <a:solidFill>
                  <a:srgbClr val="000000"/>
                </a:solidFill>
              </a:rPr>
              <a:t>совершенно разных семейных ситуациях</a:t>
            </a:r>
            <a:r>
              <a:rPr lang="ru-RU" sz="1800" b="0" dirty="0">
                <a:solidFill>
                  <a:srgbClr val="000000"/>
                </a:solidFill>
              </a:rPr>
              <a:t>. Главным фактором при этом является, живут ли они с обоими родителями или только с одним.</a:t>
            </a:r>
            <a:br>
              <a:rPr lang="de-DE" sz="1800" dirty="0">
                <a:solidFill>
                  <a:srgbClr val="000000"/>
                </a:solidFill>
              </a:rPr>
            </a:br>
            <a:endParaRPr lang="de-DE" sz="1800" dirty="0">
              <a:solidFill>
                <a:srgbClr val="000000"/>
              </a:solidFill>
            </a:endParaRPr>
          </a:p>
          <a:p>
            <a:r>
              <a:rPr lang="ru-RU" sz="1800" b="0" dirty="0">
                <a:solidFill>
                  <a:srgbClr val="000000"/>
                </a:solidFill>
              </a:rPr>
              <a:t>Семьи с детьми до 18 лет в Германии в 2019 году: 8,19 млн</a:t>
            </a:r>
            <a:r>
              <a:rPr lang="de-DE" sz="1800" b="0" dirty="0">
                <a:solidFill>
                  <a:srgbClr val="000000"/>
                </a:solidFill>
              </a:rPr>
              <a:t>.</a:t>
            </a:r>
            <a:r>
              <a:rPr lang="ru-RU" sz="1800" b="0" dirty="0">
                <a:solidFill>
                  <a:srgbClr val="000000"/>
                </a:solidFill>
              </a:rPr>
              <a:t> </a:t>
            </a:r>
            <a:br>
              <a:rPr lang="ru-RU" sz="1800" b="0" dirty="0">
                <a:solidFill>
                  <a:srgbClr val="000000"/>
                </a:solidFill>
              </a:rPr>
            </a:br>
            <a:r>
              <a:rPr lang="ru-RU" sz="1800" b="0" dirty="0">
                <a:solidFill>
                  <a:srgbClr val="000000"/>
                </a:solidFill>
              </a:rPr>
              <a:t>(с 1 ребенком 51 %, с 2 детьми 37 %, с 3 и более детьми 12 %)</a:t>
            </a:r>
            <a:r>
              <a:rPr lang="de-DE" sz="1800" b="0" dirty="0">
                <a:solidFill>
                  <a:srgbClr val="000000"/>
                </a:solidFill>
              </a:rPr>
              <a:t>  </a:t>
            </a:r>
          </a:p>
          <a:p>
            <a:pPr marL="896938" lvl="1" indent="-627063">
              <a:buNone/>
            </a:pPr>
            <a:r>
              <a:rPr lang="de-DE" sz="1700" dirty="0">
                <a:solidFill>
                  <a:srgbClr val="000000"/>
                </a:solidFill>
                <a:sym typeface="Wingdings" panose="05000000000000000000" pitchFamily="2" charset="2"/>
              </a:rPr>
              <a:t>	</a:t>
            </a:r>
            <a:r>
              <a:rPr lang="ru-RU" dirty="0">
                <a:solidFill>
                  <a:srgbClr val="000000"/>
                </a:solidFill>
                <a:sym typeface="Wingdings" panose="05000000000000000000" pitchFamily="2" charset="2"/>
              </a:rPr>
              <a:t>из них семьи с одним родителем с детьми до 18 лет</a:t>
            </a:r>
            <a:r>
              <a:rPr lang="de-DE" dirty="0">
                <a:solidFill>
                  <a:srgbClr val="000000"/>
                </a:solidFill>
                <a:sym typeface="Wingdings" panose="05000000000000000000" pitchFamily="2" charset="2"/>
              </a:rPr>
              <a:t> </a:t>
            </a:r>
            <a:r>
              <a:rPr lang="ru-RU" dirty="0">
                <a:solidFill>
                  <a:srgbClr val="000000"/>
                </a:solidFill>
                <a:sym typeface="Wingdings" panose="05000000000000000000" pitchFamily="2" charset="2"/>
              </a:rPr>
              <a:t>в Германии в 2019 году: 1,52 млн.</a:t>
            </a:r>
            <a:r>
              <a:rPr lang="de-DE" dirty="0">
                <a:solidFill>
                  <a:srgbClr val="000000"/>
                </a:solidFill>
              </a:rPr>
              <a:t> </a:t>
            </a:r>
            <a:br>
              <a:rPr lang="de-DE" dirty="0">
                <a:solidFill>
                  <a:srgbClr val="000000"/>
                </a:solidFill>
              </a:rPr>
            </a:br>
            <a:r>
              <a:rPr lang="ru-RU" dirty="0">
                <a:solidFill>
                  <a:srgbClr val="000000"/>
                </a:solidFill>
              </a:rPr>
              <a:t>(Доля от общего числа семей с детьми до 18 лет: 19 %) </a:t>
            </a:r>
            <a:r>
              <a:rPr lang="de-DE" dirty="0">
                <a:solidFill>
                  <a:srgbClr val="000000"/>
                </a:solidFill>
              </a:rPr>
              <a:t>          </a:t>
            </a:r>
            <a:r>
              <a:rPr lang="ru-RU" dirty="0">
                <a:solidFill>
                  <a:srgbClr val="000000"/>
                </a:solidFill>
              </a:rPr>
              <a:t>(с 1 ребенком 66 %, с 2 детьми 27 %, с 3 и более детьми 7 %)</a:t>
            </a:r>
            <a:endParaRPr lang="de-DE" dirty="0">
              <a:solidFill>
                <a:srgbClr val="000000"/>
              </a:solidFill>
            </a:endParaRPr>
          </a:p>
        </p:txBody>
      </p:sp>
      <p:sp>
        <p:nvSpPr>
          <p:cNvPr id="9"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t>
            </a:r>
            <a:r>
              <a:rPr lang="az-Cyrl-AZ" dirty="0"/>
              <a:t>Общие рамочные условия </a:t>
            </a:r>
            <a:r>
              <a:rPr lang="de-DE" dirty="0"/>
              <a:t>– </a:t>
            </a:r>
            <a:r>
              <a:rPr lang="az-Cyrl-AZ" dirty="0"/>
              <a:t>Общество</a:t>
            </a:r>
            <a:endParaRPr lang="de-DE" dirty="0"/>
          </a:p>
        </p:txBody>
      </p:sp>
    </p:spTree>
    <p:extLst>
      <p:ext uri="{BB962C8B-B14F-4D97-AF65-F5344CB8AC3E}">
        <p14:creationId xmlns:p14="http://schemas.microsoft.com/office/powerpoint/2010/main" val="30089163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612742" y="1700808"/>
            <a:ext cx="7918516" cy="4208360"/>
          </a:xfrm>
        </p:spPr>
        <p:txBody>
          <a:bodyPr>
            <a:normAutofit fontScale="85000" lnSpcReduction="10000"/>
          </a:bodyPr>
          <a:lstStyle/>
          <a:p>
            <a:pPr marL="0" indent="0">
              <a:buNone/>
            </a:pPr>
            <a:r>
              <a:rPr lang="ru-RU" dirty="0">
                <a:solidFill>
                  <a:srgbClr val="000000"/>
                </a:solidFill>
              </a:rPr>
              <a:t>Обязательные процедурные требования в Социального кодекса IX для всех учреждений, предоставляющих реабилитационные услуги, в частности</a:t>
            </a:r>
            <a:r>
              <a:rPr lang="de-DE" dirty="0">
                <a:solidFill>
                  <a:srgbClr val="000000"/>
                </a:solidFill>
              </a:rPr>
              <a:t>:</a:t>
            </a:r>
          </a:p>
          <a:p>
            <a:r>
              <a:rPr lang="ru-RU" dirty="0">
                <a:solidFill>
                  <a:srgbClr val="000000"/>
                </a:solidFill>
              </a:rPr>
              <a:t>Ускоренная процедура одобрения </a:t>
            </a:r>
            <a:r>
              <a:rPr lang="ru-RU" b="0" dirty="0">
                <a:solidFill>
                  <a:srgbClr val="000000"/>
                </a:solidFill>
              </a:rPr>
              <a:t>(§ 14 Социального кодекса IX)</a:t>
            </a:r>
            <a:endParaRPr lang="de-DE" b="0" dirty="0">
              <a:solidFill>
                <a:srgbClr val="000000"/>
              </a:solidFill>
            </a:endParaRPr>
          </a:p>
          <a:p>
            <a:pPr marL="269875" lvl="1" indent="0">
              <a:buNone/>
            </a:pPr>
            <a:r>
              <a:rPr lang="ru-RU" dirty="0">
                <a:solidFill>
                  <a:srgbClr val="000000"/>
                </a:solidFill>
              </a:rPr>
              <a:t>Для быстрого удовлетворения потребности ответственность за предоставление помощи может иметь место даже при </a:t>
            </a:r>
            <a:r>
              <a:rPr lang="ru-RU" dirty="0" err="1">
                <a:solidFill>
                  <a:srgbClr val="000000"/>
                </a:solidFill>
              </a:rPr>
              <a:t>неподведомственности</a:t>
            </a:r>
            <a:r>
              <a:rPr lang="ru-RU" dirty="0">
                <a:solidFill>
                  <a:srgbClr val="000000"/>
                </a:solidFill>
              </a:rPr>
              <a:t>. </a:t>
            </a:r>
          </a:p>
          <a:p>
            <a:pPr marL="269875" lvl="1" indent="0">
              <a:buNone/>
            </a:pPr>
            <a:r>
              <a:rPr lang="ru-RU" dirty="0">
                <a:solidFill>
                  <a:srgbClr val="000000"/>
                </a:solidFill>
              </a:rPr>
              <a:t>Споры между ведомствами будут </a:t>
            </a:r>
            <a:r>
              <a:rPr lang="ru-RU" dirty="0"/>
              <a:t>решаться позже</a:t>
            </a:r>
            <a:r>
              <a:rPr lang="ru-RU" dirty="0">
                <a:solidFill>
                  <a:srgbClr val="000000"/>
                </a:solidFill>
              </a:rPr>
              <a:t>.</a:t>
            </a:r>
            <a:endParaRPr lang="de-DE" dirty="0">
              <a:solidFill>
                <a:srgbClr val="000000"/>
              </a:solidFill>
            </a:endParaRPr>
          </a:p>
          <a:p>
            <a:r>
              <a:rPr lang="ru-RU" dirty="0">
                <a:solidFill>
                  <a:srgbClr val="000000"/>
                </a:solidFill>
              </a:rPr>
              <a:t>Помощь из «единых рук» (§ 15, §§ 19, 20 Социального кодекса IX</a:t>
            </a:r>
            <a:r>
              <a:rPr lang="de-DE" b="0" dirty="0">
                <a:solidFill>
                  <a:srgbClr val="000000"/>
                </a:solidFill>
              </a:rPr>
              <a:t>)</a:t>
            </a:r>
            <a:endParaRPr lang="de-DE" dirty="0">
              <a:solidFill>
                <a:srgbClr val="000000"/>
              </a:solidFill>
            </a:endParaRPr>
          </a:p>
          <a:p>
            <a:pPr marL="269875" lvl="1" indent="0">
              <a:buNone/>
            </a:pPr>
            <a:r>
              <a:rPr lang="ru-RU" dirty="0">
                <a:solidFill>
                  <a:srgbClr val="000000"/>
                </a:solidFill>
              </a:rPr>
              <a:t>Даже если задействовано несколько реабилитационных организаций, человек, имеющий право на помощь, имеет дело с одной организация, несущей основную ответственность  за разработку плана социализации и предоставление всех форм помощи</a:t>
            </a:r>
            <a:r>
              <a:rPr lang="de-DE" dirty="0">
                <a:solidFill>
                  <a:srgbClr val="000000"/>
                </a:solidFill>
              </a:rPr>
              <a:t>.</a:t>
            </a: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764704"/>
            <a:ext cx="8458200" cy="576383"/>
          </a:xfrm>
        </p:spPr>
        <p:txBody>
          <a:bodyPr>
            <a:noAutofit/>
          </a:bodyPr>
          <a:lstStyle/>
          <a:p>
            <a:r>
              <a:rPr lang="de-DE" dirty="0">
                <a:solidFill>
                  <a:srgbClr val="000000"/>
                </a:solidFill>
              </a:rPr>
              <a:t>2.4.2 </a:t>
            </a:r>
            <a:r>
              <a:rPr lang="ru-RU" dirty="0">
                <a:solidFill>
                  <a:srgbClr val="000000"/>
                </a:solidFill>
              </a:rPr>
              <a:t>Помощь в социализации – особые процедурные требования</a:t>
            </a:r>
            <a:endParaRPr lang="de-DE" dirty="0">
              <a:solidFill>
                <a:srgbClr val="000000"/>
              </a:solidFill>
            </a:endParaRPr>
          </a:p>
        </p:txBody>
      </p:sp>
      <p:sp>
        <p:nvSpPr>
          <p:cNvPr id="7"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Меры поддержки в социализации</a:t>
            </a:r>
            <a:endParaRPr lang="de-DE" dirty="0"/>
          </a:p>
        </p:txBody>
      </p:sp>
    </p:spTree>
    <p:extLst>
      <p:ext uri="{BB962C8B-B14F-4D97-AF65-F5344CB8AC3E}">
        <p14:creationId xmlns:p14="http://schemas.microsoft.com/office/powerpoint/2010/main" val="27262035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Inhaltsplatzhalter 8" descr="zur medizinischen Teilhabe&#10;- insbesondere Therapie (sofern keine Krankenkassenleistung)&#10;zur beruflichen Teilhabe&#10;- insbesondere begleitende pädagogische Leistungen (sofern nicht Arbeitsagentur zuständig)&#10;zur Teilhabe an Bildung&#10;- insbesondere Schulassistenz (sofern Hoch-/Schule nicht ausreichend Teilhabe sichert)&#10;zur sozialen Teilhabe&#10;- insbesondere heilpädagogische Leistungen, Freizeitassistenz&#10;" title="Erläuterung der Teilhabeleistungen für junge Menschen mit seelischen Behinderungen"/>
          <p:cNvGraphicFramePr>
            <a:graphicFrameLocks noGrp="1"/>
          </p:cNvGraphicFramePr>
          <p:nvPr>
            <p:ph idx="1"/>
            <p:extLst>
              <p:ext uri="{D42A27DB-BD31-4B8C-83A1-F6EECF244321}">
                <p14:modId xmlns:p14="http://schemas.microsoft.com/office/powerpoint/2010/main" val="1411967981"/>
              </p:ext>
            </p:extLst>
          </p:nvPr>
        </p:nvGraphicFramePr>
        <p:xfrm>
          <a:off x="453154" y="1556792"/>
          <a:ext cx="8078104" cy="4540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761075"/>
            <a:ext cx="8693596" cy="580012"/>
          </a:xfrm>
        </p:spPr>
        <p:txBody>
          <a:bodyPr>
            <a:noAutofit/>
          </a:bodyPr>
          <a:lstStyle/>
          <a:p>
            <a:r>
              <a:rPr lang="de-DE" dirty="0"/>
              <a:t>2.4.3 </a:t>
            </a:r>
            <a:r>
              <a:rPr lang="ru-RU" dirty="0"/>
              <a:t>Помощь в интеграции молодых людей с психическими расстройствами </a:t>
            </a:r>
            <a:endParaRPr lang="de-DE" dirty="0"/>
          </a:p>
        </p:txBody>
      </p:sp>
      <p:sp>
        <p:nvSpPr>
          <p:cNvPr id="7"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Меры поддержки в социализации</a:t>
            </a:r>
            <a:endParaRPr lang="de-DE" dirty="0"/>
          </a:p>
        </p:txBody>
      </p:sp>
    </p:spTree>
    <p:extLst>
      <p:ext uri="{BB962C8B-B14F-4D97-AF65-F5344CB8AC3E}">
        <p14:creationId xmlns:p14="http://schemas.microsoft.com/office/powerpoint/2010/main" val="4464450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Aufgaben und Handlungsfelder">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2. </a:t>
            </a:r>
            <a:r>
              <a:rPr lang="az-Cyrl-AZ" sz="3200" dirty="0">
                <a:solidFill>
                  <a:srgbClr val="000000"/>
                </a:solidFill>
              </a:rPr>
              <a:t>Задачи и области деятельности</a:t>
            </a:r>
            <a:endParaRPr lang="de-DE" sz="3200" dirty="0">
              <a:solidFill>
                <a:srgbClr val="000000"/>
              </a:solidFill>
            </a:endParaRPr>
          </a:p>
        </p:txBody>
      </p:sp>
      <p:sp>
        <p:nvSpPr>
          <p:cNvPr id="3" name="2.5 Hilfe für junge Volljährige">
            <a:extLst>
              <a:ext uri="{FF2B5EF4-FFF2-40B4-BE49-F238E27FC236}">
                <a16:creationId xmlns:a16="http://schemas.microsoft.com/office/drawing/2014/main" id="{8BC1E8A5-813B-AB43-BD54-3F917674DA8E}"/>
              </a:ext>
            </a:extLst>
          </p:cNvPr>
          <p:cNvSpPr>
            <a:spLocks noGrp="1"/>
          </p:cNvSpPr>
          <p:nvPr>
            <p:ph type="subTitle" idx="1"/>
          </p:nvPr>
        </p:nvSpPr>
        <p:spPr/>
        <p:txBody>
          <a:bodyPr>
            <a:normAutofit lnSpcReduction="10000"/>
          </a:bodyPr>
          <a:lstStyle/>
          <a:p>
            <a:endParaRPr lang="de-DE" sz="2800" dirty="0">
              <a:solidFill>
                <a:srgbClr val="000000"/>
              </a:solidFill>
            </a:endParaRPr>
          </a:p>
          <a:p>
            <a:r>
              <a:rPr lang="de-DE" sz="2800" dirty="0">
                <a:solidFill>
                  <a:srgbClr val="000000"/>
                </a:solidFill>
              </a:rPr>
              <a:t>2.5 </a:t>
            </a:r>
            <a:r>
              <a:rPr lang="az-Cyrl-AZ" sz="2800" dirty="0">
                <a:solidFill>
                  <a:srgbClr val="000000"/>
                </a:solidFill>
              </a:rPr>
              <a:t>Помощь молодым взрослым</a:t>
            </a:r>
            <a:endParaRPr lang="de-DE" sz="2800" dirty="0">
              <a:solidFill>
                <a:srgbClr val="000000"/>
              </a:solidFill>
            </a:endParaRPr>
          </a:p>
        </p:txBody>
      </p:sp>
    </p:spTree>
    <p:extLst>
      <p:ext uri="{BB962C8B-B14F-4D97-AF65-F5344CB8AC3E}">
        <p14:creationId xmlns:p14="http://schemas.microsoft.com/office/powerpoint/2010/main" val="38496026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DE" dirty="0">
                <a:solidFill>
                  <a:srgbClr val="000000"/>
                </a:solidFill>
              </a:rPr>
              <a:t>2.5.1 </a:t>
            </a:r>
            <a:r>
              <a:rPr lang="az-Cyrl-AZ" dirty="0">
                <a:solidFill>
                  <a:srgbClr val="000000"/>
                </a:solidFill>
              </a:rPr>
              <a:t>Помощь молодым взрослым</a:t>
            </a:r>
            <a:endParaRPr lang="de-DE" dirty="0">
              <a:solidFill>
                <a:srgbClr val="000000"/>
              </a:solidFill>
            </a:endParaRPr>
          </a:p>
        </p:txBody>
      </p:sp>
      <p:sp>
        <p:nvSpPr>
          <p:cNvPr id="9" name="Text Box 2">
            <a:extLst>
              <a:ext uri="{FF2B5EF4-FFF2-40B4-BE49-F238E27FC236}">
                <a16:creationId xmlns:a16="http://schemas.microsoft.com/office/drawing/2014/main" id="{A3727EF9-DE3A-4A63-B2BD-DEDBE064078F}"/>
              </a:ext>
            </a:extLst>
          </p:cNvPr>
          <p:cNvSpPr txBox="1">
            <a:spLocks noChangeArrowheads="1"/>
          </p:cNvSpPr>
          <p:nvPr/>
        </p:nvSpPr>
        <p:spPr bwMode="auto">
          <a:xfrm>
            <a:off x="468064" y="1628800"/>
            <a:ext cx="8280400" cy="4739759"/>
          </a:xfrm>
          <a:prstGeom prst="rect">
            <a:avLst/>
          </a:prstGeom>
          <a:noFill/>
          <a:ln w="9525">
            <a:noFill/>
            <a:miter lim="800000"/>
            <a:headEnd/>
            <a:tailEnd/>
          </a:ln>
        </p:spPr>
        <p:txBody>
          <a:bodyPr>
            <a:spAutoFit/>
          </a:bodyPr>
          <a:lstStyle/>
          <a:p>
            <a:pPr defTabSz="457200">
              <a:spcAft>
                <a:spcPts val="1200"/>
              </a:spcAft>
              <a:defRPr/>
            </a:pPr>
            <a:r>
              <a:rPr lang="ru-RU" sz="2000" b="1" dirty="0">
                <a:solidFill>
                  <a:srgbClr val="000000"/>
                </a:solidFill>
              </a:rPr>
              <a:t>«Молодые взрослые получают соответствующую и необходимую помощь (...), если и до тех пор, пока развитие их личности не обеспечивает самоопределяющийся, ответственный и независимый образ жизни». (§ 41 абз. 1 Социального кодекса VIII)</a:t>
            </a:r>
            <a:endParaRPr lang="de-DE" b="1" dirty="0">
              <a:solidFill>
                <a:srgbClr val="000000"/>
              </a:solidFill>
            </a:endParaRPr>
          </a:p>
          <a:p>
            <a:pPr marL="342900" indent="-342900" defTabSz="457200">
              <a:spcAft>
                <a:spcPts val="1200"/>
              </a:spcAft>
              <a:buFont typeface="Arial" panose="020B0604020202020204" pitchFamily="34" charset="0"/>
              <a:buChar char="•"/>
              <a:defRPr/>
            </a:pPr>
            <a:r>
              <a:rPr lang="ru-RU" dirty="0">
                <a:solidFill>
                  <a:srgbClr val="000000"/>
                </a:solidFill>
              </a:rPr>
              <a:t>Как правило, помощь предоставляется только до 21 года.  Люди, выходящие из-под программ помощи, требуют: до 25 лет!</a:t>
            </a:r>
          </a:p>
          <a:p>
            <a:pPr marL="342900" indent="-342900" defTabSz="457200">
              <a:spcAft>
                <a:spcPts val="1200"/>
              </a:spcAft>
              <a:buFont typeface="Arial" panose="020B0604020202020204" pitchFamily="34" charset="0"/>
              <a:buChar char="•"/>
              <a:defRPr/>
            </a:pPr>
            <a:r>
              <a:rPr lang="ru-RU" dirty="0">
                <a:solidFill>
                  <a:srgbClr val="000000"/>
                </a:solidFill>
              </a:rPr>
              <a:t>Основное внимание уделяется продолжению уже начатой помощи, прежде всего, в контексте воспитания в домашних группах, интернатных группах и приемных семьях.</a:t>
            </a:r>
          </a:p>
          <a:p>
            <a:pPr marL="342900" indent="-342900" defTabSz="457200">
              <a:spcAft>
                <a:spcPts val="1200"/>
              </a:spcAft>
              <a:buFont typeface="Arial" panose="020B0604020202020204" pitchFamily="34" charset="0"/>
              <a:buChar char="•"/>
              <a:defRPr/>
            </a:pPr>
            <a:r>
              <a:rPr lang="ru-RU" dirty="0">
                <a:solidFill>
                  <a:srgbClr val="000000"/>
                </a:solidFill>
              </a:rPr>
              <a:t>Молодые взрослые имеют право на последующее лечение после завершения программы помощи молодым взрослым.</a:t>
            </a:r>
          </a:p>
          <a:p>
            <a:pPr marL="342900" indent="-342900" defTabSz="457200">
              <a:spcAft>
                <a:spcPts val="1200"/>
              </a:spcAft>
              <a:buFont typeface="Arial" panose="020B0604020202020204" pitchFamily="34" charset="0"/>
              <a:buChar char="•"/>
              <a:defRPr/>
            </a:pPr>
            <a:r>
              <a:rPr lang="ru-RU" dirty="0">
                <a:solidFill>
                  <a:srgbClr val="000000"/>
                </a:solidFill>
              </a:rPr>
              <a:t>При необходимости и по запросу помощь может быть продолжена и после расторжения договора</a:t>
            </a:r>
            <a:r>
              <a:rPr lang="de-DE" dirty="0">
                <a:solidFill>
                  <a:srgbClr val="000000"/>
                </a:solidFill>
              </a:rPr>
              <a:t>.</a:t>
            </a:r>
            <a:endParaRPr lang="ru-RU" dirty="0">
              <a:solidFill>
                <a:srgbClr val="000000"/>
              </a:solidFill>
            </a:endParaRPr>
          </a:p>
        </p:txBody>
      </p:sp>
      <p:sp>
        <p:nvSpPr>
          <p:cNvPr id="10"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a:t>
            </a:r>
            <a:r>
              <a:rPr lang="de-DE" dirty="0"/>
              <a:t> – </a:t>
            </a:r>
            <a:r>
              <a:rPr lang="az-Cyrl-AZ" dirty="0"/>
              <a:t>Помощь молодым взрослым</a:t>
            </a:r>
            <a:endParaRPr lang="de-DE" dirty="0"/>
          </a:p>
        </p:txBody>
      </p:sp>
    </p:spTree>
    <p:extLst>
      <p:ext uri="{BB962C8B-B14F-4D97-AF65-F5344CB8AC3E}">
        <p14:creationId xmlns:p14="http://schemas.microsoft.com/office/powerpoint/2010/main" val="144249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2. </a:t>
            </a:r>
            <a:r>
              <a:rPr lang="az-Cyrl-AZ" sz="3200" dirty="0">
                <a:solidFill>
                  <a:srgbClr val="000000"/>
                </a:solidFill>
              </a:rPr>
              <a:t>Задачи и области деятельности </a:t>
            </a:r>
            <a:endParaRPr lang="de-DE" sz="3200" dirty="0">
              <a:solidFill>
                <a:srgbClr val="000000"/>
              </a:solidFill>
            </a:endParaRPr>
          </a:p>
        </p:txBody>
      </p:sp>
      <p:sp>
        <p:nvSpPr>
          <p:cNvPr id="3" name="Untertitel 2">
            <a:extLst>
              <a:ext uri="{FF2B5EF4-FFF2-40B4-BE49-F238E27FC236}">
                <a16:creationId xmlns:a16="http://schemas.microsoft.com/office/drawing/2014/main" id="{8BC1E8A5-813B-AB43-BD54-3F917674DA8E}"/>
              </a:ext>
            </a:extLst>
          </p:cNvPr>
          <p:cNvSpPr>
            <a:spLocks noGrp="1"/>
          </p:cNvSpPr>
          <p:nvPr>
            <p:ph type="subTitle" idx="1"/>
          </p:nvPr>
        </p:nvSpPr>
        <p:spPr/>
        <p:txBody>
          <a:bodyPr>
            <a:normAutofit lnSpcReduction="10000"/>
          </a:bodyPr>
          <a:lstStyle/>
          <a:p>
            <a:endParaRPr lang="de-DE" sz="2800" dirty="0">
              <a:solidFill>
                <a:srgbClr val="000000"/>
              </a:solidFill>
            </a:endParaRPr>
          </a:p>
          <a:p>
            <a:r>
              <a:rPr lang="de-DE" sz="2800" dirty="0">
                <a:solidFill>
                  <a:srgbClr val="000000"/>
                </a:solidFill>
              </a:rPr>
              <a:t>2.6 </a:t>
            </a:r>
            <a:r>
              <a:rPr lang="az-Cyrl-AZ" sz="2800" dirty="0">
                <a:solidFill>
                  <a:srgbClr val="000000"/>
                </a:solidFill>
              </a:rPr>
              <a:t>Прочие задачи</a:t>
            </a:r>
            <a:endParaRPr lang="de-DE" sz="2800" dirty="0">
              <a:solidFill>
                <a:srgbClr val="000000"/>
              </a:solidFill>
            </a:endParaRPr>
          </a:p>
        </p:txBody>
      </p:sp>
    </p:spTree>
    <p:extLst>
      <p:ext uri="{BB962C8B-B14F-4D97-AF65-F5344CB8AC3E}">
        <p14:creationId xmlns:p14="http://schemas.microsoft.com/office/powerpoint/2010/main" val="23990848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107504" y="764704"/>
            <a:ext cx="9036496" cy="576383"/>
          </a:xfrm>
        </p:spPr>
        <p:txBody>
          <a:bodyPr>
            <a:noAutofit/>
          </a:bodyPr>
          <a:lstStyle/>
          <a:p>
            <a:r>
              <a:rPr lang="de-DE" dirty="0"/>
              <a:t>2.6.1 </a:t>
            </a:r>
            <a:r>
              <a:rPr lang="ru-RU" dirty="0"/>
              <a:t>Задача служб помощи детям и молодежи в случае угрозы их благополучию</a:t>
            </a:r>
            <a:endParaRPr lang="de-DE" dirty="0"/>
          </a:p>
        </p:txBody>
      </p:sp>
      <p:sp>
        <p:nvSpPr>
          <p:cNvPr id="9" name="Inhaltsplatzhalter 2">
            <a:extLst>
              <a:ext uri="{FF2B5EF4-FFF2-40B4-BE49-F238E27FC236}">
                <a16:creationId xmlns:a16="http://schemas.microsoft.com/office/drawing/2014/main" id="{44442D46-0B6C-5448-B05C-55961C26E490}"/>
              </a:ext>
            </a:extLst>
          </p:cNvPr>
          <p:cNvSpPr txBox="1">
            <a:spLocks/>
          </p:cNvSpPr>
          <p:nvPr/>
        </p:nvSpPr>
        <p:spPr>
          <a:xfrm>
            <a:off x="544335" y="1883522"/>
            <a:ext cx="8055330" cy="475252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accent3"/>
              </a:buClr>
              <a:buSzPct val="160000"/>
              <a:buFont typeface="Arial" panose="020B0604020202020204" pitchFamily="34" charset="0"/>
              <a:buChar char="•"/>
              <a:defRPr sz="2000" b="1" kern="1200">
                <a:solidFill>
                  <a:schemeClr val="tx2"/>
                </a:solidFill>
                <a:latin typeface="+mn-lt"/>
                <a:ea typeface="+mn-ea"/>
                <a:cs typeface="+mn-cs"/>
              </a:defRPr>
            </a:lvl1pPr>
            <a:lvl2pPr marL="490538" indent="-220663"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800" kern="1200">
                <a:solidFill>
                  <a:schemeClr val="tx1"/>
                </a:solidFill>
                <a:latin typeface="+mn-lt"/>
                <a:ea typeface="+mn-ea"/>
                <a:cs typeface="+mn-cs"/>
              </a:defRPr>
            </a:lvl2pPr>
            <a:lvl3pPr marL="803275" indent="-228600"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600" kern="1200">
                <a:solidFill>
                  <a:schemeClr val="tx1"/>
                </a:solidFill>
                <a:latin typeface="+mn-lt"/>
                <a:ea typeface="+mn-ea"/>
                <a:cs typeface="+mn-cs"/>
              </a:defRPr>
            </a:lvl3pPr>
            <a:lvl4pPr marL="1117600" indent="-228600"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400" kern="1200">
                <a:solidFill>
                  <a:schemeClr val="tx1"/>
                </a:solidFill>
                <a:latin typeface="+mn-lt"/>
                <a:ea typeface="+mn-ea"/>
                <a:cs typeface="+mn-cs"/>
              </a:defRPr>
            </a:lvl4pPr>
            <a:lvl5pPr marL="1514475" indent="-228600"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400" b="0" dirty="0">
                <a:solidFill>
                  <a:srgbClr val="000000"/>
                </a:solidFill>
              </a:rPr>
              <a:t>Государство </a:t>
            </a:r>
            <a:r>
              <a:rPr lang="ru-RU" sz="1400" dirty="0">
                <a:solidFill>
                  <a:srgbClr val="000000"/>
                </a:solidFill>
              </a:rPr>
              <a:t>обязано защищать детей и молодых людей от угроз их благополучию</a:t>
            </a:r>
            <a:r>
              <a:rPr lang="ru-RU" sz="1400" b="0" dirty="0">
                <a:solidFill>
                  <a:srgbClr val="000000"/>
                </a:solidFill>
              </a:rPr>
              <a:t>. (ст. 6, абз. 2 ч. 2 Основного закона; § 1666 BGB; § 1 абз. 3; § 8a Социального кодекса VIII)</a:t>
            </a:r>
          </a:p>
          <a:p>
            <a:pPr marL="0" indent="0">
              <a:buNone/>
            </a:pPr>
            <a:r>
              <a:rPr lang="ru-RU" sz="1400" b="0" dirty="0">
                <a:solidFill>
                  <a:srgbClr val="000000"/>
                </a:solidFill>
              </a:rPr>
              <a:t>Термин </a:t>
            </a:r>
            <a:r>
              <a:rPr lang="ru-RU" sz="1400" dirty="0">
                <a:solidFill>
                  <a:srgbClr val="000000"/>
                </a:solidFill>
              </a:rPr>
              <a:t>«угроза благополучию ребенка» </a:t>
            </a:r>
            <a:r>
              <a:rPr lang="ru-RU" sz="1400" b="0" dirty="0">
                <a:solidFill>
                  <a:srgbClr val="000000"/>
                </a:solidFill>
              </a:rPr>
              <a:t>означает «такую степень существующей опасности, что с высокой степенью уверенности можно предвидеть значительный вред при дальнейшем её развитии». (Федеральный Верховный суд 1956 года)</a:t>
            </a:r>
          </a:p>
          <a:p>
            <a:pPr marL="0" indent="0">
              <a:buNone/>
            </a:pPr>
            <a:r>
              <a:rPr lang="ru-RU" sz="1400" b="0" dirty="0">
                <a:solidFill>
                  <a:srgbClr val="000000"/>
                </a:solidFill>
              </a:rPr>
              <a:t>Вся деятельность служб по защите детей и молодежи должна быть направлена на предотвращение возникновения таких опасностей (защита детей в широком смысле) или их своевременное предотвращение (защита детей в более узком смысле).</a:t>
            </a:r>
          </a:p>
          <a:p>
            <a:pPr marL="0" indent="0">
              <a:buNone/>
            </a:pPr>
            <a:r>
              <a:rPr lang="ru-RU" sz="1400" b="0" dirty="0">
                <a:solidFill>
                  <a:srgbClr val="000000"/>
                </a:solidFill>
              </a:rPr>
              <a:t>Чтобы предотвратить опасность, родителям и детям должна быть предложена соответствующая помощь.</a:t>
            </a:r>
          </a:p>
          <a:p>
            <a:pPr marL="0" indent="0">
              <a:buNone/>
            </a:pPr>
            <a:r>
              <a:rPr lang="ru-RU" sz="1400" b="0" dirty="0">
                <a:solidFill>
                  <a:srgbClr val="000000"/>
                </a:solidFill>
              </a:rPr>
              <a:t>Если родители не принимают помощь для предотвращения опасности, Ведомство по делам молодежи должно вмешаться для защиты детей и подростков (взять их под опеку/привлечь суд по семейным делам для рассмотрения родительских прав).</a:t>
            </a:r>
            <a:endParaRPr lang="de-DE" sz="1400" b="0" dirty="0">
              <a:solidFill>
                <a:srgbClr val="000000"/>
              </a:solidFill>
            </a:endParaRPr>
          </a:p>
        </p:txBody>
      </p:sp>
      <p:sp>
        <p:nvSpPr>
          <p:cNvPr id="7"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Прочие задачи</a:t>
            </a:r>
            <a:endParaRPr lang="de-DE" dirty="0"/>
          </a:p>
        </p:txBody>
      </p:sp>
    </p:spTree>
    <p:extLst>
      <p:ext uri="{BB962C8B-B14F-4D97-AF65-F5344CB8AC3E}">
        <p14:creationId xmlns:p14="http://schemas.microsoft.com/office/powerpoint/2010/main" val="29625040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DE" dirty="0">
                <a:solidFill>
                  <a:srgbClr val="000000"/>
                </a:solidFill>
                <a:ea typeface="Calibri" panose="020F0502020204030204" pitchFamily="34" charset="0"/>
                <a:cs typeface="Times New Roman" panose="02020603050405020304" pitchFamily="18" charset="0"/>
              </a:rPr>
              <a:t>2.6.2 </a:t>
            </a:r>
            <a:r>
              <a:rPr lang="az-Cyrl-AZ" dirty="0">
                <a:solidFill>
                  <a:srgbClr val="000000"/>
                </a:solidFill>
                <a:ea typeface="Calibri" panose="020F0502020204030204" pitchFamily="34" charset="0"/>
                <a:cs typeface="Times New Roman" panose="02020603050405020304" pitchFamily="18" charset="0"/>
              </a:rPr>
              <a:t>Установление опеки</a:t>
            </a:r>
            <a:endParaRPr lang="de-DE" dirty="0">
              <a:solidFill>
                <a:srgbClr val="000000"/>
              </a:solidFill>
            </a:endParaRPr>
          </a:p>
        </p:txBody>
      </p:sp>
      <p:sp>
        <p:nvSpPr>
          <p:cNvPr id="7" name="Rechteck 6">
            <a:extLst>
              <a:ext uri="{FF2B5EF4-FFF2-40B4-BE49-F238E27FC236}">
                <a16:creationId xmlns:a16="http://schemas.microsoft.com/office/drawing/2014/main" id="{ABC7026C-350B-4C43-AF23-312B4A385556}"/>
              </a:ext>
            </a:extLst>
          </p:cNvPr>
          <p:cNvSpPr/>
          <p:nvPr/>
        </p:nvSpPr>
        <p:spPr>
          <a:xfrm>
            <a:off x="739234" y="1590615"/>
            <a:ext cx="7757962" cy="4557338"/>
          </a:xfrm>
          <a:prstGeom prst="rect">
            <a:avLst/>
          </a:prstGeom>
        </p:spPr>
        <p:txBody>
          <a:bodyPr wrap="square">
            <a:spAutoFit/>
          </a:bodyPr>
          <a:lstStyle/>
          <a:p>
            <a:pPr defTabSz="457200">
              <a:lnSpc>
                <a:spcPct val="107000"/>
              </a:lnSpc>
              <a:spcAft>
                <a:spcPts val="800"/>
              </a:spcAft>
            </a:pPr>
            <a:r>
              <a:rPr lang="ru-RU" sz="1600" b="1" dirty="0">
                <a:solidFill>
                  <a:srgbClr val="000000"/>
                </a:solidFill>
                <a:latin typeface="Open Sans"/>
                <a:ea typeface="Calibri" panose="020F0502020204030204" pitchFamily="34" charset="0"/>
                <a:cs typeface="Times New Roman" panose="02020603050405020304" pitchFamily="18" charset="0"/>
              </a:rPr>
              <a:t>Ведомство по делам молодежи имеет право и обязано взять несовершеннолетних под опеку (§ 42 Социального кодекса VIII), если</a:t>
            </a:r>
            <a:endParaRPr lang="de-DE" sz="1600" b="1" dirty="0">
              <a:solidFill>
                <a:srgbClr val="000000"/>
              </a:solidFill>
              <a:latin typeface="Open Sans"/>
              <a:ea typeface="Calibri" panose="020F0502020204030204" pitchFamily="34" charset="0"/>
              <a:cs typeface="Times New Roman" panose="02020603050405020304" pitchFamily="18" charset="0"/>
            </a:endParaRPr>
          </a:p>
          <a:p>
            <a:pPr marL="625475" indent="-355600" defTabSz="457200">
              <a:lnSpc>
                <a:spcPct val="107000"/>
              </a:lnSpc>
              <a:buFont typeface="Symbol" panose="05050102010706020507" pitchFamily="18" charset="2"/>
              <a:buChar char=""/>
            </a:pPr>
            <a:r>
              <a:rPr lang="ru-RU" sz="1600" dirty="0">
                <a:solidFill>
                  <a:srgbClr val="000000"/>
                </a:solidFill>
                <a:latin typeface="Open Sans"/>
                <a:ea typeface="Calibri" panose="020F0502020204030204" pitchFamily="34" charset="0"/>
                <a:cs typeface="Times New Roman" panose="02020603050405020304" pitchFamily="18" charset="0"/>
              </a:rPr>
              <a:t>ребенок или молодой человек просит взять его под опеку,</a:t>
            </a:r>
          </a:p>
          <a:p>
            <a:pPr marL="625475" indent="-355600" defTabSz="457200">
              <a:lnSpc>
                <a:spcPct val="107000"/>
              </a:lnSpc>
              <a:buFont typeface="Symbol" panose="05050102010706020507" pitchFamily="18" charset="2"/>
              <a:buChar char=""/>
            </a:pPr>
            <a:r>
              <a:rPr lang="ru-RU" sz="1600" dirty="0">
                <a:solidFill>
                  <a:srgbClr val="000000"/>
                </a:solidFill>
                <a:latin typeface="Open Sans"/>
                <a:ea typeface="Calibri" panose="020F0502020204030204" pitchFamily="34" charset="0"/>
                <a:cs typeface="Times New Roman" panose="02020603050405020304" pitchFamily="18" charset="0"/>
              </a:rPr>
              <a:t>существует неотложный риск для благополучия ребенка или</a:t>
            </a:r>
          </a:p>
          <a:p>
            <a:pPr marL="625475" indent="-355600" defTabSz="457200">
              <a:lnSpc>
                <a:spcPct val="107000"/>
              </a:lnSpc>
              <a:buFont typeface="Symbol" panose="05050102010706020507" pitchFamily="18" charset="2"/>
              <a:buChar char=""/>
            </a:pPr>
            <a:r>
              <a:rPr lang="ru-RU" sz="1600" dirty="0">
                <a:solidFill>
                  <a:srgbClr val="000000"/>
                </a:solidFill>
                <a:latin typeface="Open Sans"/>
                <a:ea typeface="Calibri" panose="020F0502020204030204" pitchFamily="34" charset="0"/>
                <a:cs typeface="Times New Roman" panose="02020603050405020304" pitchFamily="18" charset="0"/>
              </a:rPr>
              <a:t>ребенок или молодой человек въезжает в Германию без сопровождения взрослых (несопровождаемый несовершеннолетний беженец - UmF).</a:t>
            </a:r>
            <a:endParaRPr lang="de-DE" sz="1600" dirty="0">
              <a:solidFill>
                <a:srgbClr val="000000"/>
              </a:solidFill>
              <a:latin typeface="Open Sans"/>
              <a:ea typeface="Calibri" panose="020F0502020204030204" pitchFamily="34" charset="0"/>
              <a:cs typeface="Times New Roman" panose="02020603050405020304" pitchFamily="18" charset="0"/>
            </a:endParaRPr>
          </a:p>
          <a:p>
            <a:pPr defTabSz="457200">
              <a:lnSpc>
                <a:spcPct val="107000"/>
              </a:lnSpc>
              <a:spcAft>
                <a:spcPts val="800"/>
              </a:spcAft>
            </a:pPr>
            <a:r>
              <a:rPr lang="ru-RU" sz="1600" dirty="0">
                <a:solidFill>
                  <a:srgbClr val="000000"/>
                </a:solidFill>
                <a:latin typeface="Open Sans"/>
                <a:ea typeface="Calibri" panose="020F0502020204030204" pitchFamily="34" charset="0"/>
                <a:cs typeface="Times New Roman" panose="02020603050405020304" pitchFamily="18" charset="0"/>
              </a:rPr>
              <a:t>Для несопровождаемых несовершеннолетних беженцев существует предварительная процедура временной опеки (§ 42 a-f Социального кодекса VIII).</a:t>
            </a:r>
            <a:endParaRPr lang="de-DE" sz="1600" dirty="0">
              <a:solidFill>
                <a:srgbClr val="000000"/>
              </a:solidFill>
              <a:latin typeface="Open Sans"/>
              <a:ea typeface="Calibri" panose="020F0502020204030204" pitchFamily="34" charset="0"/>
              <a:cs typeface="Times New Roman" panose="02020603050405020304" pitchFamily="18" charset="0"/>
            </a:endParaRPr>
          </a:p>
          <a:p>
            <a:pPr defTabSz="457200">
              <a:lnSpc>
                <a:spcPct val="107000"/>
              </a:lnSpc>
              <a:spcAft>
                <a:spcPts val="800"/>
              </a:spcAft>
            </a:pPr>
            <a:r>
              <a:rPr lang="ru-RU" sz="1600" b="1" dirty="0">
                <a:solidFill>
                  <a:srgbClr val="000000"/>
                </a:solidFill>
                <a:latin typeface="Open Sans"/>
                <a:ea typeface="Calibri" panose="020F0502020204030204" pitchFamily="34" charset="0"/>
                <a:cs typeface="Times New Roman" panose="02020603050405020304" pitchFamily="18" charset="0"/>
              </a:rPr>
              <a:t>В 2019 году было зарегистрировано примерно 49</a:t>
            </a:r>
            <a:r>
              <a:rPr lang="de-DE" sz="1600" b="1" dirty="0">
                <a:solidFill>
                  <a:srgbClr val="000000"/>
                </a:solidFill>
                <a:latin typeface="Open Sans"/>
                <a:ea typeface="Calibri" panose="020F0502020204030204" pitchFamily="34" charset="0"/>
                <a:cs typeface="Times New Roman" panose="02020603050405020304" pitchFamily="18" charset="0"/>
              </a:rPr>
              <a:t>.</a:t>
            </a:r>
            <a:r>
              <a:rPr lang="ru-RU" sz="1600" b="1" dirty="0">
                <a:solidFill>
                  <a:srgbClr val="000000"/>
                </a:solidFill>
                <a:latin typeface="Open Sans"/>
                <a:ea typeface="Calibri" panose="020F0502020204030204" pitchFamily="34" charset="0"/>
                <a:cs typeface="Times New Roman" panose="02020603050405020304" pitchFamily="18" charset="0"/>
              </a:rPr>
              <a:t>550 случаев установления опеки</a:t>
            </a:r>
            <a:r>
              <a:rPr lang="de-DE" sz="1600" b="1" dirty="0">
                <a:solidFill>
                  <a:srgbClr val="000000"/>
                </a:solidFill>
                <a:latin typeface="Open Sans"/>
                <a:ea typeface="Calibri" panose="020F0502020204030204" pitchFamily="34" charset="0"/>
                <a:cs typeface="Times New Roman" panose="02020603050405020304" pitchFamily="18" charset="0"/>
              </a:rPr>
              <a:t>: </a:t>
            </a:r>
          </a:p>
          <a:p>
            <a:pPr marL="555625" indent="-285750" defTabSz="457200">
              <a:lnSpc>
                <a:spcPct val="107000"/>
              </a:lnSpc>
              <a:spcAft>
                <a:spcPts val="800"/>
              </a:spcAft>
              <a:buSzPct val="152000"/>
              <a:buFont typeface="Arial" panose="020B0604020202020204" pitchFamily="34" charset="0"/>
              <a:buChar char="•"/>
            </a:pPr>
            <a:r>
              <a:rPr lang="ru-RU" sz="1600" dirty="0">
                <a:solidFill>
                  <a:srgbClr val="000000"/>
                </a:solidFill>
                <a:latin typeface="Open Sans"/>
                <a:ea typeface="Calibri" panose="020F0502020204030204" pitchFamily="34" charset="0"/>
                <a:cs typeface="Times New Roman" panose="02020603050405020304" pitchFamily="18" charset="0"/>
              </a:rPr>
              <a:t>8</a:t>
            </a:r>
            <a:r>
              <a:rPr lang="de-DE" sz="1600" dirty="0">
                <a:solidFill>
                  <a:srgbClr val="000000"/>
                </a:solidFill>
                <a:latin typeface="Open Sans"/>
                <a:ea typeface="Calibri" panose="020F0502020204030204" pitchFamily="34" charset="0"/>
                <a:cs typeface="Times New Roman" panose="02020603050405020304" pitchFamily="18" charset="0"/>
              </a:rPr>
              <a:t>.</a:t>
            </a:r>
            <a:r>
              <a:rPr lang="ru-RU" sz="1600" dirty="0">
                <a:solidFill>
                  <a:srgbClr val="000000"/>
                </a:solidFill>
                <a:latin typeface="Open Sans"/>
                <a:ea typeface="Calibri" panose="020F0502020204030204" pitchFamily="34" charset="0"/>
                <a:cs typeface="Times New Roman" panose="02020603050405020304" pitchFamily="18" charset="0"/>
              </a:rPr>
              <a:t>400 по просьбе самого ребенка или молодого человека,</a:t>
            </a:r>
          </a:p>
          <a:p>
            <a:pPr marL="555625" indent="-285750" defTabSz="457200">
              <a:lnSpc>
                <a:spcPct val="107000"/>
              </a:lnSpc>
              <a:spcAft>
                <a:spcPts val="800"/>
              </a:spcAft>
              <a:buSzPct val="152000"/>
              <a:buFont typeface="Arial" panose="020B0604020202020204" pitchFamily="34" charset="0"/>
              <a:buChar char="•"/>
            </a:pPr>
            <a:r>
              <a:rPr lang="ru-RU" sz="1600" dirty="0">
                <a:solidFill>
                  <a:srgbClr val="000000"/>
                </a:solidFill>
                <a:latin typeface="Open Sans"/>
                <a:ea typeface="Calibri" panose="020F0502020204030204" pitchFamily="34" charset="0"/>
                <a:cs typeface="Times New Roman" panose="02020603050405020304" pitchFamily="18" charset="0"/>
              </a:rPr>
              <a:t>32</a:t>
            </a:r>
            <a:r>
              <a:rPr lang="de-DE" sz="1600" dirty="0">
                <a:solidFill>
                  <a:srgbClr val="000000"/>
                </a:solidFill>
                <a:latin typeface="Open Sans"/>
                <a:ea typeface="Calibri" panose="020F0502020204030204" pitchFamily="34" charset="0"/>
                <a:cs typeface="Times New Roman" panose="02020603050405020304" pitchFamily="18" charset="0"/>
              </a:rPr>
              <a:t>.</a:t>
            </a:r>
            <a:r>
              <a:rPr lang="ru-RU" sz="1600" dirty="0">
                <a:solidFill>
                  <a:srgbClr val="000000"/>
                </a:solidFill>
                <a:latin typeface="Open Sans"/>
                <a:ea typeface="Calibri" panose="020F0502020204030204" pitchFamily="34" charset="0"/>
                <a:cs typeface="Times New Roman" panose="02020603050405020304" pitchFamily="18" charset="0"/>
              </a:rPr>
              <a:t>500 в связи с неотложным риском для благополучия ребенка,</a:t>
            </a:r>
          </a:p>
          <a:p>
            <a:pPr marL="555625" indent="-285750" defTabSz="457200">
              <a:lnSpc>
                <a:spcPct val="107000"/>
              </a:lnSpc>
              <a:spcAft>
                <a:spcPts val="800"/>
              </a:spcAft>
              <a:buSzPct val="152000"/>
              <a:buFont typeface="Arial" panose="020B0604020202020204" pitchFamily="34" charset="0"/>
              <a:buChar char="•"/>
            </a:pPr>
            <a:r>
              <a:rPr lang="ru-RU" sz="1600" dirty="0">
                <a:solidFill>
                  <a:srgbClr val="000000"/>
                </a:solidFill>
                <a:latin typeface="Open Sans"/>
                <a:ea typeface="Calibri" panose="020F0502020204030204" pitchFamily="34" charset="0"/>
                <a:cs typeface="Times New Roman" panose="02020603050405020304" pitchFamily="18" charset="0"/>
              </a:rPr>
              <a:t>8</a:t>
            </a:r>
            <a:r>
              <a:rPr lang="de-DE" sz="1600" dirty="0">
                <a:solidFill>
                  <a:srgbClr val="000000"/>
                </a:solidFill>
                <a:latin typeface="Open Sans"/>
                <a:ea typeface="Calibri" panose="020F0502020204030204" pitchFamily="34" charset="0"/>
                <a:cs typeface="Times New Roman" panose="02020603050405020304" pitchFamily="18" charset="0"/>
              </a:rPr>
              <a:t>.</a:t>
            </a:r>
            <a:r>
              <a:rPr lang="ru-RU" sz="1600" dirty="0">
                <a:solidFill>
                  <a:srgbClr val="000000"/>
                </a:solidFill>
                <a:latin typeface="Open Sans"/>
                <a:ea typeface="Calibri" panose="020F0502020204030204" pitchFamily="34" charset="0"/>
                <a:cs typeface="Times New Roman" panose="02020603050405020304" pitchFamily="18" charset="0"/>
              </a:rPr>
              <a:t>650 несопровождаемых несовершеннолетних беженцев</a:t>
            </a:r>
            <a:r>
              <a:rPr lang="de-DE" sz="1600" dirty="0">
                <a:solidFill>
                  <a:srgbClr val="000000"/>
                </a:solidFill>
                <a:latin typeface="Open Sans"/>
                <a:ea typeface="Calibri" panose="020F0502020204030204" pitchFamily="34" charset="0"/>
                <a:cs typeface="Times New Roman" panose="02020603050405020304" pitchFamily="18" charset="0"/>
              </a:rPr>
              <a:t>.</a:t>
            </a:r>
          </a:p>
        </p:txBody>
      </p:sp>
      <p:sp>
        <p:nvSpPr>
          <p:cNvPr id="10"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Прочие задачи</a:t>
            </a:r>
            <a:endParaRPr lang="de-DE" dirty="0"/>
          </a:p>
        </p:txBody>
      </p:sp>
    </p:spTree>
    <p:extLst>
      <p:ext uri="{BB962C8B-B14F-4D97-AF65-F5344CB8AC3E}">
        <p14:creationId xmlns:p14="http://schemas.microsoft.com/office/powerpoint/2010/main" val="23671941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 y="878968"/>
            <a:ext cx="8991598" cy="511830"/>
          </a:xfrm>
        </p:spPr>
        <p:txBody>
          <a:bodyPr>
            <a:noAutofit/>
          </a:bodyPr>
          <a:lstStyle/>
          <a:p>
            <a:r>
              <a:rPr lang="de-DE" dirty="0">
                <a:cs typeface="Times New Roman" panose="02020603050405020304" pitchFamily="18" charset="0"/>
              </a:rPr>
              <a:t>2.6.3 </a:t>
            </a:r>
            <a:r>
              <a:rPr lang="ru-RU" dirty="0"/>
              <a:t>Участие в разбирательстве дел в суде по семейным делам в случае (возможной) угрозы благополучию детей </a:t>
            </a:r>
            <a:br>
              <a:rPr lang="ru-RU" dirty="0"/>
            </a:br>
            <a:endParaRPr lang="de-DE" dirty="0"/>
          </a:p>
        </p:txBody>
      </p:sp>
      <p:graphicFrame>
        <p:nvGraphicFramePr>
          <p:cNvPr id="12" name="Tabelle 9" title="Tabelle mit Darstellung der Aufgaben von Jugendamt und Familiengericht im Kontext Kindeswohlgefährdung">
            <a:extLst>
              <a:ext uri="{FF2B5EF4-FFF2-40B4-BE49-F238E27FC236}">
                <a16:creationId xmlns:a16="http://schemas.microsoft.com/office/drawing/2014/main" id="{401397C8-625E-2549-B23D-419D28E5C0E4}"/>
              </a:ext>
            </a:extLst>
          </p:cNvPr>
          <p:cNvGraphicFramePr>
            <a:graphicFrameLocks/>
          </p:cNvGraphicFramePr>
          <p:nvPr>
            <p:extLst>
              <p:ext uri="{D42A27DB-BD31-4B8C-83A1-F6EECF244321}">
                <p14:modId xmlns:p14="http://schemas.microsoft.com/office/powerpoint/2010/main" val="1728825560"/>
              </p:ext>
            </p:extLst>
          </p:nvPr>
        </p:nvGraphicFramePr>
        <p:xfrm>
          <a:off x="203200" y="2348880"/>
          <a:ext cx="8788400" cy="3972560"/>
        </p:xfrm>
        <a:graphic>
          <a:graphicData uri="http://schemas.openxmlformats.org/drawingml/2006/table">
            <a:tbl>
              <a:tblPr firstRow="1" bandRow="1">
                <a:tableStyleId>{00A15C55-8517-42AA-B614-E9B94910E393}</a:tableStyleId>
              </a:tblPr>
              <a:tblGrid>
                <a:gridCol w="4394200">
                  <a:extLst>
                    <a:ext uri="{9D8B030D-6E8A-4147-A177-3AD203B41FA5}">
                      <a16:colId xmlns:a16="http://schemas.microsoft.com/office/drawing/2014/main" val="2987210670"/>
                    </a:ext>
                  </a:extLst>
                </a:gridCol>
                <a:gridCol w="4394200">
                  <a:extLst>
                    <a:ext uri="{9D8B030D-6E8A-4147-A177-3AD203B41FA5}">
                      <a16:colId xmlns:a16="http://schemas.microsoft.com/office/drawing/2014/main" val="1130241336"/>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z-Cyrl-AZ" sz="1400" b="1" dirty="0"/>
                        <a:t>«Сообщество ответственности»</a:t>
                      </a:r>
                      <a:endParaRPr lang="de-DE" sz="1400" b="1" dirty="0"/>
                    </a:p>
                  </a:txBody>
                  <a:tcPr/>
                </a:tc>
                <a:tc hMerge="1">
                  <a:txBody>
                    <a:bodyPr/>
                    <a:lstStyle/>
                    <a:p>
                      <a:pPr algn="l"/>
                      <a:r>
                        <a:rPr lang="de-DE" b="1" dirty="0"/>
                        <a:t>Familiengericht</a:t>
                      </a:r>
                    </a:p>
                  </a:txBody>
                  <a:tcPr/>
                </a:tc>
                <a:extLst>
                  <a:ext uri="{0D108BD9-81ED-4DB2-BD59-A6C34878D82A}">
                    <a16:rowId xmlns:a16="http://schemas.microsoft.com/office/drawing/2014/main" val="3479265276"/>
                  </a:ext>
                </a:extLst>
              </a:tr>
              <a:tr h="298809">
                <a:tc>
                  <a:txBody>
                    <a:bodyPr/>
                    <a:lstStyle/>
                    <a:p>
                      <a:pPr marL="0" indent="0" algn="ctr">
                        <a:buFont typeface="Arial" panose="020B0604020202020204" pitchFamily="34" charset="0"/>
                        <a:buNone/>
                        <a:tabLst/>
                      </a:pPr>
                      <a:r>
                        <a:rPr lang="az-Cyrl-AZ" sz="1400" b="1" dirty="0">
                          <a:solidFill>
                            <a:srgbClr val="000000"/>
                          </a:solidFill>
                        </a:rPr>
                        <a:t>Ведомство по делам молодежи</a:t>
                      </a:r>
                      <a:endParaRPr lang="de-DE" sz="1400" dirty="0">
                        <a:solidFill>
                          <a:srgbClr val="000000"/>
                        </a:solidFill>
                      </a:endParaRPr>
                    </a:p>
                  </a:txBody>
                  <a:tcPr/>
                </a:tc>
                <a:tc>
                  <a:txBody>
                    <a:bodyPr/>
                    <a:lstStyle/>
                    <a:p>
                      <a:pPr marL="0" indent="0" algn="ctr">
                        <a:buFont typeface="Arial" panose="020B0604020202020204" pitchFamily="34" charset="0"/>
                        <a:buNone/>
                        <a:tabLst/>
                      </a:pPr>
                      <a:r>
                        <a:rPr lang="az-Cyrl-AZ" sz="1400" b="1" dirty="0">
                          <a:solidFill>
                            <a:srgbClr val="000000"/>
                          </a:solidFill>
                        </a:rPr>
                        <a:t>Суд по семейным делам</a:t>
                      </a:r>
                      <a:endParaRPr lang="de-DE" sz="1400" dirty="0">
                        <a:solidFill>
                          <a:srgbClr val="000000"/>
                        </a:solidFill>
                      </a:endParaRPr>
                    </a:p>
                  </a:txBody>
                  <a:tcPr/>
                </a:tc>
                <a:extLst>
                  <a:ext uri="{0D108BD9-81ED-4DB2-BD59-A6C34878D82A}">
                    <a16:rowId xmlns:a16="http://schemas.microsoft.com/office/drawing/2014/main" val="3306144407"/>
                  </a:ext>
                </a:extLst>
              </a:tr>
              <a:tr h="370840">
                <a:tc>
                  <a:txBody>
                    <a:bodyPr/>
                    <a:lstStyle/>
                    <a:p>
                      <a:pPr marL="177800" indent="-177800">
                        <a:buFont typeface="Arial" panose="020B0604020202020204" pitchFamily="34" charset="0"/>
                        <a:buChar char="•"/>
                        <a:tabLst/>
                      </a:pPr>
                      <a:r>
                        <a:rPr lang="ru-RU" sz="1300" dirty="0">
                          <a:solidFill>
                            <a:srgbClr val="000000"/>
                          </a:solidFill>
                        </a:rPr>
                        <a:t>Передача дела в суд по семейным делам (если невозможно прояснить или предотвратить риск для благополучия ребенка)</a:t>
                      </a:r>
                    </a:p>
                    <a:p>
                      <a:pPr marL="177800" indent="-177800">
                        <a:buFont typeface="Arial" panose="020B0604020202020204" pitchFamily="34" charset="0"/>
                        <a:buChar char="•"/>
                        <a:tabLst/>
                      </a:pPr>
                      <a:r>
                        <a:rPr lang="ru-RU" sz="1300" dirty="0">
                          <a:solidFill>
                            <a:srgbClr val="000000"/>
                          </a:solidFill>
                        </a:rPr>
                        <a:t>Участие путем внесения социально-педагогического опыта</a:t>
                      </a:r>
                    </a:p>
                    <a:p>
                      <a:pPr marL="177800" indent="-177800">
                        <a:buFont typeface="Arial" panose="020B0604020202020204" pitchFamily="34" charset="0"/>
                        <a:buChar char="•"/>
                        <a:tabLst/>
                      </a:pPr>
                      <a:r>
                        <a:rPr lang="ru-RU" sz="1300" dirty="0">
                          <a:solidFill>
                            <a:srgbClr val="000000"/>
                          </a:solidFill>
                        </a:rPr>
                        <a:t>Ответственность за гарантирование помощи для предотвращения риска для благополучия ребенка</a:t>
                      </a:r>
                    </a:p>
                  </a:txBody>
                  <a:tcPr/>
                </a:tc>
                <a:tc>
                  <a:txBody>
                    <a:bodyPr/>
                    <a:lstStyle/>
                    <a:p>
                      <a:pPr marL="177800" indent="-177800">
                        <a:buFont typeface="Arial" panose="020B0604020202020204" pitchFamily="34" charset="0"/>
                        <a:buChar char="•"/>
                        <a:tabLst/>
                      </a:pPr>
                      <a:r>
                        <a:rPr lang="ru-RU" sz="1300" dirty="0">
                          <a:solidFill>
                            <a:srgbClr val="000000"/>
                          </a:solidFill>
                        </a:rPr>
                        <a:t>Разработка и управление процессом семейного суда</a:t>
                      </a:r>
                    </a:p>
                    <a:p>
                      <a:pPr marL="177800" indent="-177800">
                        <a:buFont typeface="Arial" panose="020B0604020202020204" pitchFamily="34" charset="0"/>
                        <a:buChar char="•"/>
                        <a:tabLst/>
                      </a:pPr>
                      <a:r>
                        <a:rPr lang="ru-RU" sz="1300" dirty="0">
                          <a:solidFill>
                            <a:srgbClr val="000000"/>
                          </a:solidFill>
                        </a:rPr>
                        <a:t>Заслушивание и участие ключевых заинтересованных сторон</a:t>
                      </a:r>
                    </a:p>
                    <a:p>
                      <a:pPr marL="177800" indent="-177800">
                        <a:buFont typeface="Arial" panose="020B0604020202020204" pitchFamily="34" charset="0"/>
                        <a:buChar char="•"/>
                        <a:tabLst/>
                      </a:pPr>
                      <a:r>
                        <a:rPr lang="ru-RU" sz="1300" dirty="0">
                          <a:solidFill>
                            <a:srgbClr val="000000"/>
                          </a:solidFill>
                        </a:rPr>
                        <a:t>(Регулярное) назначение опекуна ad litem для детей</a:t>
                      </a:r>
                    </a:p>
                    <a:p>
                      <a:pPr marL="177800" indent="-177800">
                        <a:buFont typeface="Arial" panose="020B0604020202020204" pitchFamily="34" charset="0"/>
                        <a:buChar char="•"/>
                        <a:tabLst/>
                      </a:pPr>
                      <a:r>
                        <a:rPr lang="ru-RU" sz="1300" dirty="0">
                          <a:solidFill>
                            <a:srgbClr val="000000"/>
                          </a:solidFill>
                        </a:rPr>
                        <a:t>Решение(я) по предотвращению риска для благополучия ребенка </a:t>
                      </a:r>
                      <a:endParaRPr lang="de-DE" sz="1300" dirty="0">
                        <a:solidFill>
                          <a:srgbClr val="000000"/>
                        </a:solidFill>
                      </a:endParaRPr>
                    </a:p>
                  </a:txBody>
                  <a:tcPr>
                    <a:solidFill>
                      <a:srgbClr val="EFF4F8"/>
                    </a:solidFill>
                  </a:tcPr>
                </a:tc>
                <a:extLst>
                  <a:ext uri="{0D108BD9-81ED-4DB2-BD59-A6C34878D82A}">
                    <a16:rowId xmlns:a16="http://schemas.microsoft.com/office/drawing/2014/main" val="3757282637"/>
                  </a:ext>
                </a:extLst>
              </a:tr>
              <a:tr h="186597">
                <a:tc>
                  <a:txBody>
                    <a:bodyPr/>
                    <a:lstStyle/>
                    <a:p>
                      <a:pPr marL="177800" indent="-177800">
                        <a:buFont typeface="Arial" panose="020B0604020202020204" pitchFamily="34" charset="0"/>
                        <a:buChar char="•"/>
                        <a:tabLst/>
                      </a:pPr>
                      <a:r>
                        <a:rPr lang="ru-RU" sz="1400" dirty="0">
                          <a:solidFill>
                            <a:srgbClr val="000000"/>
                          </a:solidFill>
                        </a:rPr>
                        <a:t>§§ 8a и 50 SGB VIII</a:t>
                      </a:r>
                    </a:p>
                    <a:p>
                      <a:pPr marL="177800" indent="-177800">
                        <a:buFont typeface="Arial" panose="020B0604020202020204" pitchFamily="34" charset="0"/>
                        <a:buChar char="•"/>
                        <a:tabLst/>
                      </a:pPr>
                      <a:r>
                        <a:rPr lang="ru-RU" sz="1400" dirty="0">
                          <a:solidFill>
                            <a:srgbClr val="000000"/>
                          </a:solidFill>
                        </a:rPr>
                        <a:t>Закон о судебном производстве по делам семьи и добровольной юрисдикции (FamFG)</a:t>
                      </a:r>
                    </a:p>
                  </a:txBody>
                  <a:tcPr>
                    <a:solidFill>
                      <a:srgbClr val="EFF4F8"/>
                    </a:solidFill>
                  </a:tcPr>
                </a:tc>
                <a:tc>
                  <a:txBody>
                    <a:bodyPr/>
                    <a:lstStyle/>
                    <a:p>
                      <a:pPr marL="177800" indent="-177800">
                        <a:buFont typeface="Arial" panose="020B0604020202020204" pitchFamily="34" charset="0"/>
                        <a:buChar char="•"/>
                        <a:tabLst/>
                      </a:pPr>
                      <a:r>
                        <a:rPr lang="ru-RU" sz="1400" dirty="0">
                          <a:solidFill>
                            <a:srgbClr val="000000"/>
                          </a:solidFill>
                        </a:rPr>
                        <a:t>§§ 1666 и 1666a BGB </a:t>
                      </a:r>
                    </a:p>
                    <a:p>
                      <a:pPr marL="177800" indent="-177800">
                        <a:buFont typeface="Arial" panose="020B0604020202020204" pitchFamily="34" charset="0"/>
                        <a:buChar char="•"/>
                        <a:tabLst/>
                      </a:pPr>
                      <a:r>
                        <a:rPr lang="ru-RU" sz="1300" dirty="0">
                          <a:solidFill>
                            <a:srgbClr val="000000"/>
                          </a:solidFill>
                        </a:rPr>
                        <a:t>Закон о судебном производстве по дел</a:t>
                      </a:r>
                      <a:r>
                        <a:rPr lang="de-DE" sz="1300" dirty="0">
                          <a:solidFill>
                            <a:srgbClr val="000000"/>
                          </a:solidFill>
                        </a:rPr>
                        <a:t>.</a:t>
                      </a:r>
                      <a:r>
                        <a:rPr lang="ru-RU" sz="1300" dirty="0">
                          <a:solidFill>
                            <a:srgbClr val="000000"/>
                          </a:solidFill>
                        </a:rPr>
                        <a:t> семьи и добровольной юрисдикции (FamFG) (напр</a:t>
                      </a:r>
                      <a:r>
                        <a:rPr lang="de-DE" sz="1300" dirty="0">
                          <a:solidFill>
                            <a:srgbClr val="000000"/>
                          </a:solidFill>
                        </a:rPr>
                        <a:t>.</a:t>
                      </a:r>
                      <a:r>
                        <a:rPr lang="ru-RU" sz="1300" dirty="0">
                          <a:solidFill>
                            <a:srgbClr val="000000"/>
                          </a:solidFill>
                        </a:rPr>
                        <a:t> § 162) </a:t>
                      </a:r>
                    </a:p>
                  </a:txBody>
                  <a:tcPr>
                    <a:solidFill>
                      <a:srgbClr val="EFF4F8"/>
                    </a:solidFill>
                  </a:tcPr>
                </a:tc>
                <a:extLst>
                  <a:ext uri="{0D108BD9-81ED-4DB2-BD59-A6C34878D82A}">
                    <a16:rowId xmlns:a16="http://schemas.microsoft.com/office/drawing/2014/main" val="1386307436"/>
                  </a:ext>
                </a:extLst>
              </a:tr>
              <a:tr h="186597">
                <a:tc gridSpan="2">
                  <a:txBody>
                    <a:bodyPr/>
                    <a:lstStyle/>
                    <a:p>
                      <a:pPr marL="215900" marR="0" lvl="0" indent="-3810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400" b="1" dirty="0">
                        <a:solidFill>
                          <a:srgbClr val="000000"/>
                        </a:solidFill>
                      </a:endParaRPr>
                    </a:p>
                    <a:p>
                      <a:pPr marL="215900" marR="0" lvl="0" indent="-3810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400" b="1" dirty="0">
                          <a:solidFill>
                            <a:srgbClr val="000000"/>
                          </a:solidFill>
                        </a:rPr>
                        <a:t>Сотрудничество и участие опекунов, детей и молодых</a:t>
                      </a:r>
                      <a:r>
                        <a:rPr lang="ru-RU" sz="1400" b="1" baseline="0" dirty="0">
                          <a:solidFill>
                            <a:srgbClr val="000000"/>
                          </a:solidFill>
                        </a:rPr>
                        <a:t> людей</a:t>
                      </a:r>
                      <a:endParaRPr lang="de-DE" sz="1400" b="1" dirty="0">
                        <a:solidFill>
                          <a:srgbClr val="000000"/>
                        </a:solidFill>
                      </a:endParaRPr>
                    </a:p>
                  </a:txBody>
                  <a:tcPr>
                    <a:solidFill>
                      <a:schemeClr val="accent4">
                        <a:lumMod val="40000"/>
                        <a:lumOff val="60000"/>
                      </a:schemeClr>
                    </a:solidFill>
                  </a:tcPr>
                </a:tc>
                <a:tc hMerge="1">
                  <a:txBody>
                    <a:bodyPr/>
                    <a:lstStyle/>
                    <a:p>
                      <a:endParaRPr lang="de-DE" dirty="0"/>
                    </a:p>
                  </a:txBody>
                  <a:tcPr/>
                </a:tc>
                <a:extLst>
                  <a:ext uri="{0D108BD9-81ED-4DB2-BD59-A6C34878D82A}">
                    <a16:rowId xmlns:a16="http://schemas.microsoft.com/office/drawing/2014/main" val="2038390996"/>
                  </a:ext>
                </a:extLst>
              </a:tr>
              <a:tr h="370840">
                <a:tc gridSpan="2">
                  <a:txBody>
                    <a:bodyPr/>
                    <a:lstStyle/>
                    <a:p>
                      <a:pPr marL="215900" marR="0" lvl="0" indent="-3810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400" b="0" dirty="0">
                          <a:solidFill>
                            <a:srgbClr val="000000"/>
                          </a:solidFill>
                        </a:rPr>
                        <a:t>(при необходимости) привлечение других лиц и учреждений (например, экспертов)</a:t>
                      </a:r>
                      <a:endParaRPr lang="de-DE" sz="1400" b="0" dirty="0">
                        <a:solidFill>
                          <a:srgbClr val="000000"/>
                        </a:solidFill>
                      </a:endParaRPr>
                    </a:p>
                  </a:txBody>
                  <a:tcPr>
                    <a:solidFill>
                      <a:srgbClr val="EFF4F8"/>
                    </a:solidFill>
                  </a:tcPr>
                </a:tc>
                <a:tc hMerge="1">
                  <a:txBody>
                    <a:bodyPr/>
                    <a:lstStyle/>
                    <a:p>
                      <a:endParaRPr lang="de-DE"/>
                    </a:p>
                  </a:txBody>
                  <a:tcPr/>
                </a:tc>
                <a:extLst>
                  <a:ext uri="{0D108BD9-81ED-4DB2-BD59-A6C34878D82A}">
                    <a16:rowId xmlns:a16="http://schemas.microsoft.com/office/drawing/2014/main" val="3558516585"/>
                  </a:ext>
                </a:extLst>
              </a:tr>
            </a:tbl>
          </a:graphicData>
        </a:graphic>
      </p:graphicFrame>
      <p:sp>
        <p:nvSpPr>
          <p:cNvPr id="13" name="Dreieck 3" title="Grafisches Element">
            <a:extLst>
              <a:ext uri="{FF2B5EF4-FFF2-40B4-BE49-F238E27FC236}">
                <a16:creationId xmlns:a16="http://schemas.microsoft.com/office/drawing/2014/main" id="{9B4A8948-71C6-A940-9D28-000A0ECDB342}"/>
              </a:ext>
            </a:extLst>
          </p:cNvPr>
          <p:cNvSpPr/>
          <p:nvPr/>
        </p:nvSpPr>
        <p:spPr>
          <a:xfrm>
            <a:off x="203454" y="1556792"/>
            <a:ext cx="8788400" cy="78837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00" b="1" dirty="0"/>
              <a:t>Государственная служба опеки</a:t>
            </a:r>
          </a:p>
          <a:p>
            <a:pPr algn="ctr"/>
            <a:r>
              <a:rPr lang="ru-RU" sz="1300" b="1" dirty="0"/>
              <a:t>   </a:t>
            </a:r>
            <a:r>
              <a:rPr lang="ru-RU" sz="1300" dirty="0"/>
              <a:t>для наилучшего обеспечение интересов ребенка</a:t>
            </a:r>
          </a:p>
          <a:p>
            <a:pPr algn="ctr"/>
            <a:endParaRPr lang="de-DE" sz="1600" dirty="0"/>
          </a:p>
        </p:txBody>
      </p:sp>
      <p:sp>
        <p:nvSpPr>
          <p:cNvPr id="14" name="Geschweifte Klammer rechts 13" descr="soll deutlich machen, dass die Zusammenarbeit mit und Beteiligung von Personensorgeberechtigten, &#10;Kindern und Jugendlichen sowohl in der Verantwortung des Jugendamtes als auch des Familiengerichts liegt" title="Geschweifte Klammer">
            <a:extLst>
              <a:ext uri="{FF2B5EF4-FFF2-40B4-BE49-F238E27FC236}">
                <a16:creationId xmlns:a16="http://schemas.microsoft.com/office/drawing/2014/main" id="{C3EFAAC0-724A-7447-B36C-B3DAB86F3562}"/>
              </a:ext>
            </a:extLst>
          </p:cNvPr>
          <p:cNvSpPr/>
          <p:nvPr/>
        </p:nvSpPr>
        <p:spPr>
          <a:xfrm rot="5400000">
            <a:off x="4504075" y="1160245"/>
            <a:ext cx="232489" cy="8640961"/>
          </a:xfrm>
          <a:prstGeom prst="rightBrace">
            <a:avLst>
              <a:gd name="adj1" fmla="val 8333"/>
              <a:gd name="adj2" fmla="val 49509"/>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Прочие задачи</a:t>
            </a:r>
            <a:endParaRPr lang="de-DE" dirty="0"/>
          </a:p>
        </p:txBody>
      </p:sp>
    </p:spTree>
    <p:extLst>
      <p:ext uri="{BB962C8B-B14F-4D97-AF65-F5344CB8AC3E}">
        <p14:creationId xmlns:p14="http://schemas.microsoft.com/office/powerpoint/2010/main" val="14234716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0" y="836712"/>
            <a:ext cx="9144000" cy="428738"/>
          </a:xfrm>
        </p:spPr>
        <p:txBody>
          <a:bodyPr>
            <a:noAutofit/>
          </a:bodyPr>
          <a:lstStyle/>
          <a:p>
            <a:r>
              <a:rPr lang="de-DE" sz="2000" dirty="0">
                <a:cs typeface="Times New Roman" panose="02020603050405020304" pitchFamily="18" charset="0"/>
              </a:rPr>
              <a:t>2.6.4 </a:t>
            </a:r>
            <a:r>
              <a:rPr lang="ru-RU" sz="2000" dirty="0">
                <a:cs typeface="Times New Roman" panose="02020603050405020304" pitchFamily="18" charset="0"/>
              </a:rPr>
              <a:t>Участие в разбирательстве дел в семейном суде в случае расставания/развода</a:t>
            </a:r>
            <a:r>
              <a:rPr lang="de-DE" sz="2000" dirty="0">
                <a:cs typeface="Times New Roman" panose="02020603050405020304" pitchFamily="18" charset="0"/>
              </a:rPr>
              <a:t> </a:t>
            </a:r>
            <a:r>
              <a:rPr lang="ru-RU" sz="2000" dirty="0">
                <a:cs typeface="Times New Roman" panose="02020603050405020304" pitchFamily="18" charset="0"/>
              </a:rPr>
              <a:t>родит</a:t>
            </a:r>
            <a:r>
              <a:rPr lang="de-DE" sz="2000" dirty="0">
                <a:cs typeface="Times New Roman" panose="02020603050405020304" pitchFamily="18" charset="0"/>
              </a:rPr>
              <a:t>.</a:t>
            </a:r>
            <a:r>
              <a:rPr lang="ru-RU" sz="2000" dirty="0">
                <a:cs typeface="Times New Roman" panose="02020603050405020304" pitchFamily="18" charset="0"/>
              </a:rPr>
              <a:t> имеющих несоверш</a:t>
            </a:r>
            <a:r>
              <a:rPr lang="de-DE" sz="2000" dirty="0">
                <a:cs typeface="Times New Roman" panose="02020603050405020304" pitchFamily="18" charset="0"/>
              </a:rPr>
              <a:t>.-</a:t>
            </a:r>
            <a:r>
              <a:rPr lang="ru-RU" sz="2000" dirty="0">
                <a:cs typeface="Times New Roman" panose="02020603050405020304" pitchFamily="18" charset="0"/>
              </a:rPr>
              <a:t>летн</a:t>
            </a:r>
            <a:r>
              <a:rPr lang="de-DE" sz="2000" dirty="0">
                <a:cs typeface="Times New Roman" panose="02020603050405020304" pitchFamily="18" charset="0"/>
              </a:rPr>
              <a:t>.</a:t>
            </a:r>
            <a:r>
              <a:rPr lang="ru-RU" sz="2000" dirty="0">
                <a:cs typeface="Times New Roman" panose="02020603050405020304" pitchFamily="18" charset="0"/>
              </a:rPr>
              <a:t> детей </a:t>
            </a:r>
            <a:endParaRPr lang="de-DE" sz="2000" dirty="0"/>
          </a:p>
        </p:txBody>
      </p:sp>
      <p:graphicFrame>
        <p:nvGraphicFramePr>
          <p:cNvPr id="12" name="Tabelle 9" title="Tabelle mit Darstellung der Aufgaben von Jugendamt und Familiengericht im Kontext Trennung/Scheidung von Eltern mit minderjährigen Kindern">
            <a:extLst>
              <a:ext uri="{FF2B5EF4-FFF2-40B4-BE49-F238E27FC236}">
                <a16:creationId xmlns:a16="http://schemas.microsoft.com/office/drawing/2014/main" id="{401397C8-625E-2549-B23D-419D28E5C0E4}"/>
              </a:ext>
            </a:extLst>
          </p:cNvPr>
          <p:cNvGraphicFramePr>
            <a:graphicFrameLocks/>
          </p:cNvGraphicFramePr>
          <p:nvPr>
            <p:extLst>
              <p:ext uri="{D42A27DB-BD31-4B8C-83A1-F6EECF244321}">
                <p14:modId xmlns:p14="http://schemas.microsoft.com/office/powerpoint/2010/main" val="2326575736"/>
              </p:ext>
            </p:extLst>
          </p:nvPr>
        </p:nvGraphicFramePr>
        <p:xfrm>
          <a:off x="203200" y="2322200"/>
          <a:ext cx="8788400" cy="3987120"/>
        </p:xfrm>
        <a:graphic>
          <a:graphicData uri="http://schemas.openxmlformats.org/drawingml/2006/table">
            <a:tbl>
              <a:tblPr firstRow="1" bandRow="1">
                <a:tableStyleId>{00A15C55-8517-42AA-B614-E9B94910E393}</a:tableStyleId>
              </a:tblPr>
              <a:tblGrid>
                <a:gridCol w="4394200">
                  <a:extLst>
                    <a:ext uri="{9D8B030D-6E8A-4147-A177-3AD203B41FA5}">
                      <a16:colId xmlns:a16="http://schemas.microsoft.com/office/drawing/2014/main" val="2987210670"/>
                    </a:ext>
                  </a:extLst>
                </a:gridCol>
                <a:gridCol w="4394200">
                  <a:extLst>
                    <a:ext uri="{9D8B030D-6E8A-4147-A177-3AD203B41FA5}">
                      <a16:colId xmlns:a16="http://schemas.microsoft.com/office/drawing/2014/main" val="1130241336"/>
                    </a:ext>
                  </a:extLst>
                </a:gridCol>
              </a:tblGrid>
              <a:tr h="3600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dirty="0"/>
                        <a:t>Содействие консенсусному решению родительских конфликтов (§ 156 FamFG</a:t>
                      </a:r>
                      <a:r>
                        <a:rPr lang="de-DE" sz="1400" dirty="0"/>
                        <a:t>)</a:t>
                      </a:r>
                    </a:p>
                  </a:txBody>
                  <a:tcPr/>
                </a:tc>
                <a:tc hMerge="1">
                  <a:txBody>
                    <a:bodyPr/>
                    <a:lstStyle/>
                    <a:p>
                      <a:pPr algn="l"/>
                      <a:r>
                        <a:rPr lang="de-DE" b="1" dirty="0"/>
                        <a:t>Familiengericht</a:t>
                      </a:r>
                    </a:p>
                  </a:txBody>
                  <a:tcPr/>
                </a:tc>
                <a:extLst>
                  <a:ext uri="{0D108BD9-81ED-4DB2-BD59-A6C34878D82A}">
                    <a16:rowId xmlns:a16="http://schemas.microsoft.com/office/drawing/2014/main" val="3479265276"/>
                  </a:ext>
                </a:extLst>
              </a:tr>
              <a:tr h="298809">
                <a:tc>
                  <a:txBody>
                    <a:bodyPr/>
                    <a:lstStyle/>
                    <a:p>
                      <a:pPr marL="0" indent="0" algn="ctr">
                        <a:buFont typeface="Arial" panose="020B0604020202020204" pitchFamily="34" charset="0"/>
                        <a:buNone/>
                        <a:tabLst/>
                      </a:pPr>
                      <a:r>
                        <a:rPr lang="ru-RU" sz="1400" b="1" dirty="0">
                          <a:solidFill>
                            <a:srgbClr val="000000"/>
                          </a:solidFill>
                        </a:rPr>
                        <a:t>Задачи управления по делам молодежи</a:t>
                      </a:r>
                      <a:endParaRPr lang="de-DE" sz="1400" dirty="0">
                        <a:solidFill>
                          <a:srgbClr val="000000"/>
                        </a:solidFill>
                      </a:endParaRPr>
                    </a:p>
                  </a:txBody>
                  <a:tcPr/>
                </a:tc>
                <a:tc>
                  <a:txBody>
                    <a:bodyPr/>
                    <a:lstStyle/>
                    <a:p>
                      <a:pPr marL="0" indent="0" algn="ctr">
                        <a:buFont typeface="Arial" panose="020B0604020202020204" pitchFamily="34" charset="0"/>
                        <a:buNone/>
                        <a:tabLst/>
                      </a:pPr>
                      <a:r>
                        <a:rPr lang="ru-RU" sz="1400" b="1" dirty="0">
                          <a:solidFill>
                            <a:srgbClr val="000000"/>
                          </a:solidFill>
                        </a:rPr>
                        <a:t>Задачи суда по семейным делам</a:t>
                      </a:r>
                      <a:endParaRPr lang="de-DE" sz="1400" dirty="0">
                        <a:solidFill>
                          <a:srgbClr val="000000"/>
                        </a:solidFill>
                      </a:endParaRPr>
                    </a:p>
                  </a:txBody>
                  <a:tcPr/>
                </a:tc>
                <a:extLst>
                  <a:ext uri="{0D108BD9-81ED-4DB2-BD59-A6C34878D82A}">
                    <a16:rowId xmlns:a16="http://schemas.microsoft.com/office/drawing/2014/main" val="3306144407"/>
                  </a:ext>
                </a:extLst>
              </a:tr>
              <a:tr h="370840">
                <a:tc>
                  <a:txBody>
                    <a:bodyPr/>
                    <a:lstStyle/>
                    <a:p>
                      <a:pPr marL="0" indent="0">
                        <a:buFont typeface="Arial" panose="020B0604020202020204" pitchFamily="34" charset="0"/>
                        <a:buNone/>
                        <a:tabLst/>
                      </a:pPr>
                      <a:r>
                        <a:rPr lang="ru-RU" sz="1200" i="0" dirty="0">
                          <a:solidFill>
                            <a:srgbClr val="000000"/>
                          </a:solidFill>
                        </a:rPr>
                        <a:t>§ 50 SGB VIII Сотрудничество по вопросам детства в суде по семейным делам </a:t>
                      </a:r>
                      <a:endParaRPr lang="de-DE" sz="1200" i="1" dirty="0">
                        <a:solidFill>
                          <a:srgbClr val="000000"/>
                        </a:solidFill>
                      </a:endParaRPr>
                    </a:p>
                    <a:p>
                      <a:pPr marL="177800" indent="-177800">
                        <a:buFont typeface="Arial" panose="020B0604020202020204" pitchFamily="34" charset="0"/>
                        <a:buChar char="•"/>
                        <a:tabLst/>
                      </a:pPr>
                      <a:r>
                        <a:rPr lang="ru-RU" sz="1200" dirty="0">
                          <a:solidFill>
                            <a:srgbClr val="000000"/>
                          </a:solidFill>
                        </a:rPr>
                        <a:t>Консультирование и поддержка родителей</a:t>
                      </a:r>
                    </a:p>
                    <a:p>
                      <a:pPr marL="177800" indent="-177800">
                        <a:buFont typeface="Arial" panose="020B0604020202020204" pitchFamily="34" charset="0"/>
                        <a:buChar char="•"/>
                        <a:tabLst/>
                      </a:pPr>
                      <a:r>
                        <a:rPr lang="ru-RU" sz="1200" dirty="0">
                          <a:solidFill>
                            <a:srgbClr val="000000"/>
                          </a:solidFill>
                        </a:rPr>
                        <a:t>Подготовка к заседанию суда</a:t>
                      </a:r>
                    </a:p>
                    <a:p>
                      <a:pPr marL="177800" indent="-177800">
                        <a:buFont typeface="Arial" panose="020B0604020202020204" pitchFamily="34" charset="0"/>
                        <a:buChar char="•"/>
                        <a:tabLst/>
                      </a:pPr>
                      <a:r>
                        <a:rPr lang="ru-RU" sz="1200" dirty="0">
                          <a:solidFill>
                            <a:srgbClr val="000000"/>
                          </a:solidFill>
                        </a:rPr>
                        <a:t>Написание экспертного заключения с социальными образовательными оценками</a:t>
                      </a:r>
                    </a:p>
                  </a:txBody>
                  <a:tcPr/>
                </a:tc>
                <a:tc>
                  <a:txBody>
                    <a:bodyPr/>
                    <a:lstStyle/>
                    <a:p>
                      <a:r>
                        <a:rPr lang="ru-RU" sz="1200" b="0" i="0" dirty="0">
                          <a:solidFill>
                            <a:srgbClr val="000000"/>
                          </a:solidFill>
                        </a:rPr>
                        <a:t>§ 162 FamFG</a:t>
                      </a:r>
                    </a:p>
                    <a:p>
                      <a:r>
                        <a:rPr lang="ru-RU" sz="1200" b="0" i="1" dirty="0">
                          <a:solidFill>
                            <a:srgbClr val="000000"/>
                          </a:solidFill>
                        </a:rPr>
                        <a:t>Сотрудничество управления по делам молодежи.</a:t>
                      </a:r>
                    </a:p>
                    <a:p>
                      <a:r>
                        <a:rPr lang="ru-RU" sz="1200" b="0" i="1" dirty="0">
                          <a:solidFill>
                            <a:srgbClr val="000000"/>
                          </a:solidFill>
                        </a:rPr>
                        <a:t>По делам, касающимся личности ребёнка, суд обязан заслушать Ведомство по делам молодежи</a:t>
                      </a:r>
                      <a:r>
                        <a:rPr lang="de-DE" sz="1200" b="0" i="1" dirty="0">
                          <a:solidFill>
                            <a:srgbClr val="000000"/>
                          </a:solidFill>
                        </a:rPr>
                        <a:t>.</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dirty="0">
                          <a:solidFill>
                            <a:srgbClr val="000000"/>
                          </a:solidFill>
                        </a:rPr>
                        <a:t>Участие/заслушивание Ведомства по делам молодежи </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dirty="0">
                          <a:solidFill>
                            <a:srgbClr val="000000"/>
                          </a:solidFill>
                        </a:rPr>
                        <a:t>Де-эскалация конфликта и примирение: совместные решения/договоренности</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dirty="0">
                          <a:solidFill>
                            <a:srgbClr val="000000"/>
                          </a:solidFill>
                        </a:rPr>
                        <a:t>Проверка соблюдения благополучия детей</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dirty="0">
                          <a:solidFill>
                            <a:srgbClr val="000000"/>
                          </a:solidFill>
                        </a:rPr>
                        <a:t>Как правило, назначение опекуна для детей</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dirty="0">
                          <a:solidFill>
                            <a:srgbClr val="000000"/>
                          </a:solidFill>
                        </a:rPr>
                        <a:t>Решение касательно права опеки / права общения с детьми</a:t>
                      </a:r>
                    </a:p>
                  </a:txBody>
                  <a:tcPr/>
                </a:tc>
                <a:extLst>
                  <a:ext uri="{0D108BD9-81ED-4DB2-BD59-A6C34878D82A}">
                    <a16:rowId xmlns:a16="http://schemas.microsoft.com/office/drawing/2014/main" val="3757282637"/>
                  </a:ext>
                </a:extLst>
              </a:tr>
              <a:tr h="186597">
                <a:tc gridSpan="2">
                  <a:txBody>
                    <a:bodyPr/>
                    <a:lstStyle/>
                    <a:p>
                      <a:pPr marL="215900" marR="0" lvl="0" indent="-3810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400" b="1" dirty="0">
                          <a:solidFill>
                            <a:srgbClr val="000000"/>
                          </a:solidFill>
                        </a:rPr>
                        <a:t>Сотрудничество с законными опекунами,</a:t>
                      </a:r>
                      <a:r>
                        <a:rPr lang="de-DE" sz="1400" b="1" dirty="0">
                          <a:solidFill>
                            <a:srgbClr val="000000"/>
                          </a:solidFill>
                        </a:rPr>
                        <a:t> </a:t>
                      </a:r>
                      <a:r>
                        <a:rPr lang="ru-RU" sz="1400" b="1" dirty="0">
                          <a:solidFill>
                            <a:srgbClr val="000000"/>
                          </a:solidFill>
                        </a:rPr>
                        <a:t>детьми и молодыми людьми и их участие </a:t>
                      </a:r>
                    </a:p>
                    <a:p>
                      <a:pPr marL="215900" marR="0" lvl="0" indent="-3810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400" b="1" dirty="0">
                          <a:solidFill>
                            <a:srgbClr val="000000"/>
                          </a:solidFill>
                        </a:rPr>
                        <a:t>(например, заслушание, законный представитель в суде)</a:t>
                      </a:r>
                    </a:p>
                  </a:txBody>
                  <a:tcPr/>
                </a:tc>
                <a:tc hMerge="1">
                  <a:txBody>
                    <a:bodyPr/>
                    <a:lstStyle/>
                    <a:p>
                      <a:endParaRPr lang="de-DE"/>
                    </a:p>
                  </a:txBody>
                  <a:tcPr/>
                </a:tc>
                <a:extLst>
                  <a:ext uri="{0D108BD9-81ED-4DB2-BD59-A6C34878D82A}">
                    <a16:rowId xmlns:a16="http://schemas.microsoft.com/office/drawing/2014/main" val="2038390996"/>
                  </a:ext>
                </a:extLst>
              </a:tr>
              <a:tr h="370840">
                <a:tc gridSpan="2">
                  <a:txBody>
                    <a:bodyPr/>
                    <a:lstStyle/>
                    <a:p>
                      <a:pPr marL="215900" marR="0" lvl="0" indent="-3810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400" b="0" dirty="0">
                          <a:solidFill>
                            <a:srgbClr val="000000"/>
                          </a:solidFill>
                        </a:rPr>
                        <a:t>(при необходимости) привлечение других лиц и учреждений </a:t>
                      </a:r>
                    </a:p>
                    <a:p>
                      <a:pPr marL="215900" marR="0" lvl="0" indent="-3810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400" b="0" dirty="0">
                          <a:solidFill>
                            <a:srgbClr val="000000"/>
                          </a:solidFill>
                        </a:rPr>
                        <a:t>(например, образовательных консультационных центров)</a:t>
                      </a:r>
                    </a:p>
                  </a:txBody>
                  <a:tcPr/>
                </a:tc>
                <a:tc hMerge="1">
                  <a:txBody>
                    <a:bodyPr/>
                    <a:lstStyle/>
                    <a:p>
                      <a:endParaRPr lang="de-DE"/>
                    </a:p>
                  </a:txBody>
                  <a:tcPr/>
                </a:tc>
                <a:extLst>
                  <a:ext uri="{0D108BD9-81ED-4DB2-BD59-A6C34878D82A}">
                    <a16:rowId xmlns:a16="http://schemas.microsoft.com/office/drawing/2014/main" val="3558516585"/>
                  </a:ext>
                </a:extLst>
              </a:tr>
            </a:tbl>
          </a:graphicData>
        </a:graphic>
      </p:graphicFrame>
      <p:sp>
        <p:nvSpPr>
          <p:cNvPr id="13" name="Dreieck 3">
            <a:extLst>
              <a:ext uri="{FF2B5EF4-FFF2-40B4-BE49-F238E27FC236}">
                <a16:creationId xmlns:a16="http://schemas.microsoft.com/office/drawing/2014/main" id="{9B4A8948-71C6-A940-9D28-000A0ECDB342}"/>
              </a:ext>
            </a:extLst>
          </p:cNvPr>
          <p:cNvSpPr/>
          <p:nvPr/>
        </p:nvSpPr>
        <p:spPr>
          <a:xfrm>
            <a:off x="198188" y="1533825"/>
            <a:ext cx="8788654" cy="78837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Cyrl-AZ" sz="1400" b="1" dirty="0"/>
              <a:t>Наилучшее обеспечение интересов ребенка</a:t>
            </a:r>
            <a:r>
              <a:rPr lang="de-DE" sz="1400" b="1" dirty="0"/>
              <a:t> </a:t>
            </a:r>
            <a:r>
              <a:rPr lang="ru-RU" sz="1400" b="1" dirty="0"/>
              <a:t>при спорной процедуре асставания/развода</a:t>
            </a:r>
            <a:endParaRPr lang="de-DE" sz="1600" dirty="0"/>
          </a:p>
        </p:txBody>
      </p:sp>
      <p:sp>
        <p:nvSpPr>
          <p:cNvPr id="14" name="Geschweifte Klammer rechts 13" descr="Die Zusammenarbeit mit und Beteiligung von Personensorgeberechtigten, Kindern und Jugendlichen (z. B. Anhörung, Verfahrensbeistand) ist sowohl Aufgabe des Jugendamtes als auch des Familiengerichts.&#10;" title="Geschweifte Klammer">
            <a:extLst>
              <a:ext uri="{FF2B5EF4-FFF2-40B4-BE49-F238E27FC236}">
                <a16:creationId xmlns:a16="http://schemas.microsoft.com/office/drawing/2014/main" id="{C3EFAAC0-724A-7447-B36C-B3DAB86F3562}"/>
              </a:ext>
            </a:extLst>
          </p:cNvPr>
          <p:cNvSpPr/>
          <p:nvPr/>
        </p:nvSpPr>
        <p:spPr>
          <a:xfrm rot="5400000">
            <a:off x="4449556" y="936490"/>
            <a:ext cx="232489" cy="8640961"/>
          </a:xfrm>
          <a:prstGeom prst="rightBrace">
            <a:avLst>
              <a:gd name="adj1" fmla="val 8333"/>
              <a:gd name="adj2" fmla="val 49509"/>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Прочие задачи</a:t>
            </a:r>
            <a:endParaRPr lang="de-DE" dirty="0"/>
          </a:p>
        </p:txBody>
      </p:sp>
    </p:spTree>
    <p:extLst>
      <p:ext uri="{BB962C8B-B14F-4D97-AF65-F5344CB8AC3E}">
        <p14:creationId xmlns:p14="http://schemas.microsoft.com/office/powerpoint/2010/main" val="15329214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030"/>
            <a:ext cx="8458200" cy="428738"/>
          </a:xfrm>
        </p:spPr>
        <p:txBody>
          <a:bodyPr>
            <a:normAutofit/>
          </a:bodyPr>
          <a:lstStyle/>
          <a:p>
            <a:r>
              <a:rPr lang="de-DE" dirty="0"/>
              <a:t>2.6.5 </a:t>
            </a:r>
            <a:r>
              <a:rPr lang="az-Cyrl-AZ" dirty="0"/>
              <a:t>Опека и попечительство</a:t>
            </a:r>
            <a:endParaRPr lang="de-DE" dirty="0"/>
          </a:p>
        </p:txBody>
      </p:sp>
      <p:sp>
        <p:nvSpPr>
          <p:cNvPr id="25" name="Inhaltsplatzhalter 2">
            <a:extLst>
              <a:ext uri="{FF2B5EF4-FFF2-40B4-BE49-F238E27FC236}">
                <a16:creationId xmlns:a16="http://schemas.microsoft.com/office/drawing/2014/main" id="{44442D46-0B6C-5448-B05C-55961C26E490}"/>
              </a:ext>
            </a:extLst>
          </p:cNvPr>
          <p:cNvSpPr>
            <a:spLocks noGrp="1"/>
          </p:cNvSpPr>
          <p:nvPr>
            <p:ph idx="1"/>
          </p:nvPr>
        </p:nvSpPr>
        <p:spPr>
          <a:xfrm>
            <a:off x="467544" y="1412776"/>
            <a:ext cx="8261548" cy="5035729"/>
          </a:xfrm>
        </p:spPr>
        <p:txBody>
          <a:bodyPr>
            <a:normAutofit fontScale="85000" lnSpcReduction="20000"/>
          </a:bodyPr>
          <a:lstStyle/>
          <a:p>
            <a:pPr marL="0" lvl="0" indent="0">
              <a:buClr>
                <a:srgbClr val="3C5E89"/>
              </a:buClr>
            </a:pPr>
            <a:r>
              <a:rPr lang="ru-RU" sz="1900" b="1" dirty="0">
                <a:solidFill>
                  <a:srgbClr val="000000"/>
                </a:solidFill>
              </a:rPr>
              <a:t>Опекуны</a:t>
            </a:r>
            <a:r>
              <a:rPr lang="ru-RU" sz="1700" dirty="0">
                <a:solidFill>
                  <a:srgbClr val="000000"/>
                </a:solidFill>
              </a:rPr>
              <a:t> ... принимают на себя полное юридическое представительство несовершеннолетнего(их) (родительская опека).</a:t>
            </a:r>
          </a:p>
          <a:p>
            <a:pPr marL="0" lvl="0" indent="0">
              <a:buClr>
                <a:srgbClr val="3C5E89"/>
              </a:buClr>
            </a:pPr>
            <a:r>
              <a:rPr lang="ru-RU" sz="1900" b="1" dirty="0">
                <a:solidFill>
                  <a:srgbClr val="000000"/>
                </a:solidFill>
              </a:rPr>
              <a:t>Попечители</a:t>
            </a:r>
            <a:r>
              <a:rPr lang="ru-RU" sz="1900" dirty="0">
                <a:solidFill>
                  <a:srgbClr val="000000"/>
                </a:solidFill>
              </a:rPr>
              <a:t> </a:t>
            </a:r>
            <a:r>
              <a:rPr lang="ru-RU" sz="1700" dirty="0">
                <a:solidFill>
                  <a:srgbClr val="000000"/>
                </a:solidFill>
              </a:rPr>
              <a:t>... принимают на себя юридическое представительство несовершеннолетнего только по порученным вопросам (определение места жительства, медицинское обслуживание, уход за имуществом и т.д.).</a:t>
            </a:r>
          </a:p>
          <a:p>
            <a:pPr marL="0" lvl="0" indent="0">
              <a:buClr>
                <a:srgbClr val="3C5E89"/>
              </a:buClr>
            </a:pPr>
            <a:r>
              <a:rPr lang="ru-RU" sz="1900" b="1" dirty="0">
                <a:solidFill>
                  <a:srgbClr val="000000"/>
                </a:solidFill>
              </a:rPr>
              <a:t>Опекунами и попечителями могут быть</a:t>
            </a:r>
            <a:r>
              <a:rPr lang="ru-RU" sz="1700" dirty="0">
                <a:solidFill>
                  <a:srgbClr val="000000"/>
                </a:solidFill>
              </a:rPr>
              <a:t>: частные лица (индивидуальные опекуны/попечители), специалисты из негосударственных организаций (ассоциативные опекуны/попечители), специалисты из Ведомства по делам молодежи (официальные опекуны/попечители).</a:t>
            </a:r>
          </a:p>
          <a:p>
            <a:pPr marL="0" lvl="0" indent="0">
              <a:buClr>
                <a:srgbClr val="3C5E89"/>
              </a:buClr>
            </a:pPr>
            <a:r>
              <a:rPr lang="ru-RU" sz="1900" b="1" dirty="0">
                <a:solidFill>
                  <a:srgbClr val="000000"/>
                </a:solidFill>
              </a:rPr>
              <a:t>Статистика:</a:t>
            </a:r>
          </a:p>
          <a:p>
            <a:pPr marL="0" lvl="0" indent="0">
              <a:buClr>
                <a:srgbClr val="3C5E89"/>
              </a:buClr>
            </a:pPr>
            <a:r>
              <a:rPr lang="ru-RU" sz="1700" dirty="0">
                <a:solidFill>
                  <a:srgbClr val="000000"/>
                </a:solidFill>
              </a:rPr>
              <a:t>В конце 2019 года в Германии проживали</a:t>
            </a:r>
          </a:p>
          <a:p>
            <a:pPr marL="285750" lvl="0" indent="-285750">
              <a:buClr>
                <a:srgbClr val="3C5E89"/>
              </a:buClr>
              <a:buFont typeface="Arial" panose="020B0604020202020204" pitchFamily="34" charset="0"/>
              <a:buChar char="•"/>
            </a:pPr>
            <a:r>
              <a:rPr lang="ru-RU" sz="1700" dirty="0">
                <a:solidFill>
                  <a:srgbClr val="000000"/>
                </a:solidFill>
              </a:rPr>
              <a:t>почти 40</a:t>
            </a:r>
            <a:r>
              <a:rPr lang="de-DE" sz="1700" dirty="0">
                <a:solidFill>
                  <a:srgbClr val="000000"/>
                </a:solidFill>
              </a:rPr>
              <a:t>.</a:t>
            </a:r>
            <a:r>
              <a:rPr lang="ru-RU" sz="1700" dirty="0">
                <a:solidFill>
                  <a:srgbClr val="000000"/>
                </a:solidFill>
              </a:rPr>
              <a:t>300 несовершеннолетних под назначенной официальной опекой и почти </a:t>
            </a:r>
            <a:r>
              <a:rPr lang="de-DE" sz="1700" dirty="0">
                <a:solidFill>
                  <a:srgbClr val="000000"/>
                </a:solidFill>
              </a:rPr>
              <a:t>        </a:t>
            </a:r>
            <a:r>
              <a:rPr lang="ru-RU" sz="1700" dirty="0">
                <a:solidFill>
                  <a:srgbClr val="000000"/>
                </a:solidFill>
              </a:rPr>
              <a:t>3</a:t>
            </a:r>
            <a:r>
              <a:rPr lang="de-DE" sz="1700" dirty="0">
                <a:solidFill>
                  <a:srgbClr val="000000"/>
                </a:solidFill>
              </a:rPr>
              <a:t>.</a:t>
            </a:r>
            <a:r>
              <a:rPr lang="ru-RU" sz="1700" dirty="0">
                <a:solidFill>
                  <a:srgbClr val="000000"/>
                </a:solidFill>
              </a:rPr>
              <a:t>900 под законной официальной опекой,</a:t>
            </a:r>
          </a:p>
          <a:p>
            <a:pPr marL="285750" lvl="0" indent="-285750">
              <a:buClr>
                <a:srgbClr val="3C5E89"/>
              </a:buClr>
              <a:buFont typeface="Arial" panose="020B0604020202020204" pitchFamily="34" charset="0"/>
              <a:buChar char="•"/>
            </a:pPr>
            <a:r>
              <a:rPr lang="ru-RU" sz="1700" dirty="0">
                <a:solidFill>
                  <a:srgbClr val="000000"/>
                </a:solidFill>
              </a:rPr>
              <a:t>около 32</a:t>
            </a:r>
            <a:r>
              <a:rPr lang="de-DE" sz="1700" dirty="0">
                <a:solidFill>
                  <a:srgbClr val="000000"/>
                </a:solidFill>
              </a:rPr>
              <a:t>.</a:t>
            </a:r>
            <a:r>
              <a:rPr lang="ru-RU" sz="1700" dirty="0">
                <a:solidFill>
                  <a:srgbClr val="000000"/>
                </a:solidFill>
              </a:rPr>
              <a:t>200 несовершеннолетних, над которыми установлена официальная опека.</a:t>
            </a:r>
          </a:p>
          <a:p>
            <a:pPr marL="0" lvl="0" indent="0">
              <a:buClr>
                <a:srgbClr val="3C5E89"/>
              </a:buClr>
            </a:pPr>
            <a:r>
              <a:rPr lang="ru-RU" sz="1900" b="1" dirty="0">
                <a:solidFill>
                  <a:srgbClr val="000000"/>
                </a:solidFill>
              </a:rPr>
              <a:t>В 2019 году суды по семейным делам выдали примерно 16</a:t>
            </a:r>
            <a:r>
              <a:rPr lang="de-DE" sz="1900" b="1" dirty="0">
                <a:solidFill>
                  <a:srgbClr val="000000"/>
                </a:solidFill>
              </a:rPr>
              <a:t>.</a:t>
            </a:r>
            <a:r>
              <a:rPr lang="ru-RU" sz="1900" b="1" dirty="0">
                <a:solidFill>
                  <a:srgbClr val="000000"/>
                </a:solidFill>
              </a:rPr>
              <a:t>500 ордеров на</a:t>
            </a:r>
            <a:r>
              <a:rPr lang="de-DE" sz="1900" b="1" dirty="0">
                <a:solidFill>
                  <a:srgbClr val="000000"/>
                </a:solidFill>
              </a:rPr>
              <a:t> </a:t>
            </a:r>
            <a:r>
              <a:rPr lang="ru-RU" sz="1900" b="1" dirty="0">
                <a:solidFill>
                  <a:srgbClr val="000000"/>
                </a:solidFill>
              </a:rPr>
              <a:t>полное или частичное лишение родительской опеки. К принятию решений привлекаются Ведомства по делам молодежи.</a:t>
            </a:r>
          </a:p>
          <a:p>
            <a:pPr marL="0" indent="0">
              <a:buNone/>
            </a:pPr>
            <a:endParaRPr lang="de-DE" sz="2200" dirty="0"/>
          </a:p>
        </p:txBody>
      </p:sp>
      <p:sp>
        <p:nvSpPr>
          <p:cNvPr id="7"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Прочие задачи</a:t>
            </a:r>
            <a:endParaRPr lang="de-DE" dirty="0"/>
          </a:p>
        </p:txBody>
      </p:sp>
    </p:spTree>
    <p:extLst>
      <p:ext uri="{BB962C8B-B14F-4D97-AF65-F5344CB8AC3E}">
        <p14:creationId xmlns:p14="http://schemas.microsoft.com/office/powerpoint/2010/main" val="705503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solidFill>
                  <a:srgbClr val="000000"/>
                </a:solidFill>
              </a:rPr>
              <a:t>1.1.3 </a:t>
            </a:r>
            <a:r>
              <a:rPr lang="ru-RU" dirty="0">
                <a:solidFill>
                  <a:srgbClr val="000000"/>
                </a:solidFill>
              </a:rPr>
              <a:t>Дети, молодежь и молодые взрослые</a:t>
            </a:r>
            <a:endParaRPr lang="de-DE" dirty="0">
              <a:solidFill>
                <a:srgbClr val="000000"/>
              </a:solidFill>
            </a:endParaRPr>
          </a:p>
        </p:txBody>
      </p:sp>
      <p:graphicFrame>
        <p:nvGraphicFramePr>
          <p:cNvPr id="9" name="Inhaltsplatzhalter 8" descr="In der linken Spalte wird beschrieben, was nach Paragraph 7 Absatz 1 des Sozialgesetzbuches Acht ein Kind, ein Jugendlicher, ein junger Volljähriger und ein junger Mensch ist. In der rechten Spalte werden Angaben zu den jeweiligen Altersanteilen der jeweils links benannten Gruppe gemacht." title="Tabelle">
            <a:extLst>
              <a:ext uri="{FF2B5EF4-FFF2-40B4-BE49-F238E27FC236}">
                <a16:creationId xmlns:a16="http://schemas.microsoft.com/office/drawing/2014/main" id="{82F96863-2B76-471B-8C44-988092A0B36D}"/>
              </a:ext>
            </a:extLst>
          </p:cNvPr>
          <p:cNvGraphicFramePr>
            <a:graphicFrameLocks noGrp="1"/>
          </p:cNvGraphicFramePr>
          <p:nvPr>
            <p:ph idx="1"/>
            <p:extLst>
              <p:ext uri="{D42A27DB-BD31-4B8C-83A1-F6EECF244321}">
                <p14:modId xmlns:p14="http://schemas.microsoft.com/office/powerpoint/2010/main" val="3007811300"/>
              </p:ext>
            </p:extLst>
          </p:nvPr>
        </p:nvGraphicFramePr>
        <p:xfrm>
          <a:off x="612775" y="1743075"/>
          <a:ext cx="7991674" cy="4419600"/>
        </p:xfrm>
        <a:graphic>
          <a:graphicData uri="http://schemas.openxmlformats.org/drawingml/2006/table">
            <a:tbl>
              <a:tblPr firstRow="1" bandRow="1">
                <a:tableStyleId>{5C22544A-7EE6-4342-B048-85BDC9FD1C3A}</a:tableStyleId>
              </a:tblPr>
              <a:tblGrid>
                <a:gridCol w="3815209">
                  <a:extLst>
                    <a:ext uri="{9D8B030D-6E8A-4147-A177-3AD203B41FA5}">
                      <a16:colId xmlns:a16="http://schemas.microsoft.com/office/drawing/2014/main" val="1468706847"/>
                    </a:ext>
                  </a:extLst>
                </a:gridCol>
                <a:gridCol w="4176465">
                  <a:extLst>
                    <a:ext uri="{9D8B030D-6E8A-4147-A177-3AD203B41FA5}">
                      <a16:colId xmlns:a16="http://schemas.microsoft.com/office/drawing/2014/main" val="3035836202"/>
                    </a:ext>
                  </a:extLst>
                </a:gridCol>
              </a:tblGrid>
              <a:tr h="370840">
                <a:tc>
                  <a:txBody>
                    <a:bodyPr/>
                    <a:lstStyle/>
                    <a:p>
                      <a:r>
                        <a:rPr lang="ru-RU" dirty="0"/>
                        <a:t>Определение в соответствии с § 7 абз. 1 Социального кодекса VIII:	</a:t>
                      </a:r>
                      <a:endParaRPr lang="de-DE" dirty="0"/>
                    </a:p>
                  </a:txBody>
                  <a:tcPr>
                    <a:solidFill>
                      <a:schemeClr val="accent3">
                        <a:lumMod val="60000"/>
                        <a:lumOff val="40000"/>
                      </a:schemeClr>
                    </a:solidFill>
                  </a:tcPr>
                </a:tc>
                <a:tc>
                  <a:txBody>
                    <a:bodyPr/>
                    <a:lstStyle/>
                    <a:p>
                      <a:r>
                        <a:rPr lang="ru-RU" dirty="0"/>
                        <a:t>Количество подростков в Германия на 31 декабря 2019 г.</a:t>
                      </a:r>
                      <a:endParaRPr lang="de-DE" dirty="0"/>
                    </a:p>
                  </a:txBody>
                  <a:tcPr>
                    <a:solidFill>
                      <a:schemeClr val="accent3">
                        <a:lumMod val="60000"/>
                        <a:lumOff val="40000"/>
                      </a:schemeClr>
                    </a:solidFill>
                  </a:tcPr>
                </a:tc>
                <a:extLst>
                  <a:ext uri="{0D108BD9-81ED-4DB2-BD59-A6C34878D82A}">
                    <a16:rowId xmlns:a16="http://schemas.microsoft.com/office/drawing/2014/main" val="2405987509"/>
                  </a:ext>
                </a:extLst>
              </a:tr>
              <a:tr h="370840">
                <a:tc>
                  <a:txBody>
                    <a:bodyPr/>
                    <a:lstStyle/>
                    <a:p>
                      <a:pPr marL="342900" lvl="0" indent="-342900" eaLnBrk="0" fontAlgn="base" hangingPunct="0">
                        <a:lnSpc>
                          <a:spcPct val="100000"/>
                        </a:lnSpc>
                        <a:spcBef>
                          <a:spcPct val="0"/>
                        </a:spcBef>
                        <a:spcAft>
                          <a:spcPct val="0"/>
                        </a:spcAft>
                        <a:buClrTx/>
                        <a:buSzTx/>
                        <a:buAutoNum type="arabicPeriod"/>
                      </a:pPr>
                      <a:r>
                        <a:rPr lang="ru-RU" altLang="de-DE" sz="1600" dirty="0">
                          <a:solidFill>
                            <a:srgbClr val="000000"/>
                          </a:solidFill>
                          <a:cs typeface="Arial" panose="020B0604020202020204" pitchFamily="34" charset="0"/>
                        </a:rPr>
                        <a:t>Ребёнок – тот, кто не достиг возраста 14 лет (…)</a:t>
                      </a:r>
                      <a:endParaRPr lang="de-DE" dirty="0">
                        <a:solidFill>
                          <a:srgbClr val="000000"/>
                        </a:solidFill>
                      </a:endParaRPr>
                    </a:p>
                  </a:txBody>
                  <a:tcPr>
                    <a:solidFill>
                      <a:schemeClr val="accent3">
                        <a:lumMod val="20000"/>
                        <a:lumOff val="80000"/>
                      </a:schemeClr>
                    </a:solidFill>
                  </a:tcPr>
                </a:tc>
                <a:tc>
                  <a:txBody>
                    <a:bodyPr/>
                    <a:lstStyle/>
                    <a:p>
                      <a:r>
                        <a:rPr lang="de-DE" sz="1500" dirty="0">
                          <a:solidFill>
                            <a:srgbClr val="000000"/>
                          </a:solidFill>
                        </a:rPr>
                        <a:t>10,7 </a:t>
                      </a:r>
                      <a:r>
                        <a:rPr lang="az-Cyrl-AZ" sz="1500" dirty="0">
                          <a:solidFill>
                            <a:srgbClr val="000000"/>
                          </a:solidFill>
                        </a:rPr>
                        <a:t>млн</a:t>
                      </a:r>
                      <a:endParaRPr lang="de-DE" sz="1500" dirty="0">
                        <a:solidFill>
                          <a:srgbClr val="000000"/>
                        </a:solidFill>
                      </a:endParaRPr>
                    </a:p>
                    <a:p>
                      <a:r>
                        <a:rPr lang="ru-RU" sz="1500" dirty="0">
                          <a:solidFill>
                            <a:srgbClr val="000000"/>
                          </a:solidFill>
                        </a:rPr>
                        <a:t>~ 12,8 % от общей численности населения</a:t>
                      </a:r>
                      <a:endParaRPr lang="de-DE" sz="1500" dirty="0">
                        <a:solidFill>
                          <a:srgbClr val="000000"/>
                        </a:solidFill>
                      </a:endParaRPr>
                    </a:p>
                    <a:p>
                      <a:endParaRPr lang="de-DE" sz="1500" dirty="0">
                        <a:solidFill>
                          <a:srgbClr val="000000"/>
                        </a:solidFill>
                      </a:endParaRPr>
                    </a:p>
                  </a:txBody>
                  <a:tcPr>
                    <a:solidFill>
                      <a:schemeClr val="accent3">
                        <a:lumMod val="20000"/>
                        <a:lumOff val="80000"/>
                      </a:schemeClr>
                    </a:solidFill>
                  </a:tcPr>
                </a:tc>
                <a:extLst>
                  <a:ext uri="{0D108BD9-81ED-4DB2-BD59-A6C34878D82A}">
                    <a16:rowId xmlns:a16="http://schemas.microsoft.com/office/drawing/2014/main" val="2981687185"/>
                  </a:ext>
                </a:extLst>
              </a:tr>
              <a:tr h="370840">
                <a:tc>
                  <a:txBody>
                    <a:bodyPr/>
                    <a:lstStyle/>
                    <a:p>
                      <a:pPr marL="361950" lvl="0" indent="-361950" eaLnBrk="0" fontAlgn="base" hangingPunct="0">
                        <a:lnSpc>
                          <a:spcPct val="100000"/>
                        </a:lnSpc>
                        <a:spcBef>
                          <a:spcPct val="0"/>
                        </a:spcBef>
                        <a:spcAft>
                          <a:spcPct val="0"/>
                        </a:spcAft>
                        <a:buClrTx/>
                        <a:buSzTx/>
                        <a:buAutoNum type="arabicPeriod" startAt="2"/>
                      </a:pPr>
                      <a:r>
                        <a:rPr lang="ru-RU" altLang="de-DE" sz="1600" b="0" dirty="0">
                          <a:solidFill>
                            <a:srgbClr val="000000"/>
                          </a:solidFill>
                          <a:cs typeface="Arial" panose="020B0604020202020204" pitchFamily="34" charset="0"/>
                        </a:rPr>
                        <a:t>Молодежь</a:t>
                      </a:r>
                      <a:r>
                        <a:rPr lang="ru-RU" altLang="de-DE" sz="1600" dirty="0">
                          <a:solidFill>
                            <a:srgbClr val="000000"/>
                          </a:solidFill>
                          <a:cs typeface="Arial" panose="020B0604020202020204" pitchFamily="34" charset="0"/>
                        </a:rPr>
                        <a:t>  - те, кому</a:t>
                      </a:r>
                      <a:r>
                        <a:rPr lang="de-DE" altLang="de-DE" sz="1600" dirty="0">
                          <a:solidFill>
                            <a:srgbClr val="000000"/>
                          </a:solidFill>
                          <a:cs typeface="Arial" panose="020B0604020202020204" pitchFamily="34" charset="0"/>
                        </a:rPr>
                        <a:t> </a:t>
                      </a:r>
                      <a:r>
                        <a:rPr lang="ru-RU" altLang="de-DE" sz="1600" dirty="0">
                          <a:solidFill>
                            <a:srgbClr val="000000"/>
                          </a:solidFill>
                          <a:cs typeface="Arial" panose="020B0604020202020204" pitchFamily="34" charset="0"/>
                        </a:rPr>
                        <a:t>испол</a:t>
                      </a:r>
                      <a:r>
                        <a:rPr lang="de-DE" altLang="de-DE" sz="1600" dirty="0">
                          <a:solidFill>
                            <a:srgbClr val="000000"/>
                          </a:solidFill>
                          <a:cs typeface="Arial" panose="020B0604020202020204" pitchFamily="34" charset="0"/>
                        </a:rPr>
                        <a:t>-</a:t>
                      </a:r>
                      <a:r>
                        <a:rPr lang="ru-RU" altLang="de-DE" sz="1600" dirty="0">
                          <a:solidFill>
                            <a:srgbClr val="000000"/>
                          </a:solidFill>
                          <a:cs typeface="Arial" panose="020B0604020202020204" pitchFamily="34" charset="0"/>
                        </a:rPr>
                        <a:t>нилось 14, но еще нет 18 лет</a:t>
                      </a:r>
                      <a:endParaRPr lang="de-DE" altLang="de-DE" sz="1600" dirty="0">
                        <a:solidFill>
                          <a:srgbClr val="000000"/>
                        </a:solidFill>
                        <a:cs typeface="Arial" panose="020B0604020202020204" pitchFamily="34" charset="0"/>
                      </a:endParaRPr>
                    </a:p>
                    <a:p>
                      <a:pPr marL="0" lvl="0" indent="0" eaLnBrk="0" fontAlgn="base" hangingPunct="0">
                        <a:lnSpc>
                          <a:spcPct val="100000"/>
                        </a:lnSpc>
                        <a:spcBef>
                          <a:spcPct val="0"/>
                        </a:spcBef>
                        <a:spcAft>
                          <a:spcPct val="0"/>
                        </a:spcAft>
                        <a:buClrTx/>
                        <a:buSzTx/>
                        <a:buNone/>
                      </a:pPr>
                      <a:endParaRPr lang="de-DE" dirty="0">
                        <a:solidFill>
                          <a:srgbClr val="000000"/>
                        </a:solidFill>
                      </a:endParaRPr>
                    </a:p>
                  </a:txBody>
                  <a:tcPr>
                    <a:solidFill>
                      <a:schemeClr val="accent4">
                        <a:lumMod val="20000"/>
                        <a:lumOff val="80000"/>
                      </a:schemeClr>
                    </a:solidFill>
                  </a:tcPr>
                </a:tc>
                <a:tc>
                  <a:txBody>
                    <a:bodyPr/>
                    <a:lstStyle/>
                    <a:p>
                      <a:r>
                        <a:rPr lang="de-DE" sz="1500" dirty="0">
                          <a:solidFill>
                            <a:srgbClr val="000000"/>
                          </a:solidFill>
                        </a:rPr>
                        <a:t>3,0 </a:t>
                      </a:r>
                      <a:r>
                        <a:rPr lang="az-Cyrl-AZ" sz="1500" dirty="0">
                          <a:solidFill>
                            <a:srgbClr val="000000"/>
                          </a:solidFill>
                        </a:rPr>
                        <a:t>млн</a:t>
                      </a:r>
                      <a:endParaRPr lang="de-DE" sz="150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500" dirty="0">
                          <a:solidFill>
                            <a:srgbClr val="000000"/>
                          </a:solidFill>
                        </a:rPr>
                        <a:t>~ 3,6 % </a:t>
                      </a:r>
                      <a:r>
                        <a:rPr lang="az-Cyrl-AZ" sz="1500" dirty="0">
                          <a:solidFill>
                            <a:srgbClr val="000000"/>
                          </a:solidFill>
                        </a:rPr>
                        <a:t>от общей численности населения</a:t>
                      </a:r>
                      <a:endParaRPr lang="de-DE" sz="1500" dirty="0">
                        <a:solidFill>
                          <a:srgbClr val="000000"/>
                        </a:solidFill>
                      </a:endParaRPr>
                    </a:p>
                  </a:txBody>
                  <a:tcPr>
                    <a:solidFill>
                      <a:schemeClr val="accent4">
                        <a:lumMod val="20000"/>
                        <a:lumOff val="80000"/>
                      </a:schemeClr>
                    </a:solidFill>
                  </a:tcPr>
                </a:tc>
                <a:extLst>
                  <a:ext uri="{0D108BD9-81ED-4DB2-BD59-A6C34878D82A}">
                    <a16:rowId xmlns:a16="http://schemas.microsoft.com/office/drawing/2014/main" val="1610051198"/>
                  </a:ext>
                </a:extLst>
              </a:tr>
              <a:tr h="370840">
                <a:tc>
                  <a:txBody>
                    <a:bodyPr/>
                    <a:lstStyle/>
                    <a:p>
                      <a:pPr marL="361950" lvl="0" indent="-361950" defTabSz="806450" eaLnBrk="0" fontAlgn="base" hangingPunct="0">
                        <a:lnSpc>
                          <a:spcPct val="100000"/>
                        </a:lnSpc>
                        <a:spcBef>
                          <a:spcPct val="0"/>
                        </a:spcBef>
                        <a:spcAft>
                          <a:spcPct val="0"/>
                        </a:spcAft>
                        <a:buClrTx/>
                        <a:buSzTx/>
                        <a:buAutoNum type="arabicPeriod" startAt="3"/>
                        <a:tabLst/>
                      </a:pPr>
                      <a:r>
                        <a:rPr lang="ru-RU" altLang="de-DE" sz="1600" dirty="0">
                          <a:solidFill>
                            <a:srgbClr val="000000"/>
                          </a:solidFill>
                          <a:cs typeface="Arial" panose="020B0604020202020204" pitchFamily="34" charset="0"/>
                        </a:rPr>
                        <a:t>Молодой взрослый – тот, кому исполнилось 18 лет, но еще нет 27-и лет</a:t>
                      </a:r>
                      <a:endParaRPr lang="de-DE" altLang="de-DE" sz="1600" dirty="0">
                        <a:solidFill>
                          <a:srgbClr val="000000"/>
                        </a:solidFill>
                        <a:cs typeface="Arial" panose="020B0604020202020204" pitchFamily="34" charset="0"/>
                      </a:endParaRPr>
                    </a:p>
                    <a:p>
                      <a:pPr marL="0" lvl="0" indent="0" defTabSz="806450" eaLnBrk="0" fontAlgn="base" hangingPunct="0">
                        <a:lnSpc>
                          <a:spcPct val="100000"/>
                        </a:lnSpc>
                        <a:spcBef>
                          <a:spcPct val="0"/>
                        </a:spcBef>
                        <a:spcAft>
                          <a:spcPct val="0"/>
                        </a:spcAft>
                        <a:buClrTx/>
                        <a:buSzTx/>
                        <a:buNone/>
                        <a:tabLst/>
                      </a:pPr>
                      <a:endParaRPr lang="de-DE" dirty="0">
                        <a:solidFill>
                          <a:srgbClr val="000000"/>
                        </a:solidFill>
                      </a:endParaRPr>
                    </a:p>
                  </a:txBody>
                  <a:tcPr>
                    <a:solidFill>
                      <a:schemeClr val="accent3">
                        <a:lumMod val="20000"/>
                        <a:lumOff val="80000"/>
                      </a:schemeClr>
                    </a:solidFill>
                  </a:tcPr>
                </a:tc>
                <a:tc>
                  <a:txBody>
                    <a:bodyPr/>
                    <a:lstStyle/>
                    <a:p>
                      <a:r>
                        <a:rPr lang="de-DE" sz="1500" dirty="0">
                          <a:solidFill>
                            <a:srgbClr val="000000"/>
                          </a:solidFill>
                        </a:rPr>
                        <a:t>8,2 </a:t>
                      </a:r>
                      <a:r>
                        <a:rPr lang="az-Cyrl-AZ" sz="1500" dirty="0">
                          <a:solidFill>
                            <a:srgbClr val="000000"/>
                          </a:solidFill>
                        </a:rPr>
                        <a:t>млн</a:t>
                      </a:r>
                      <a:endParaRPr lang="de-DE" sz="1500" dirty="0">
                        <a:solidFill>
                          <a:srgbClr val="000000"/>
                        </a:solidFill>
                      </a:endParaRPr>
                    </a:p>
                    <a:p>
                      <a:r>
                        <a:rPr lang="de-DE" sz="1500" dirty="0">
                          <a:solidFill>
                            <a:srgbClr val="000000"/>
                          </a:solidFill>
                        </a:rPr>
                        <a:t>~ 9,8 % </a:t>
                      </a:r>
                      <a:r>
                        <a:rPr lang="az-Cyrl-AZ" sz="1500" dirty="0">
                          <a:solidFill>
                            <a:srgbClr val="000000"/>
                          </a:solidFill>
                        </a:rPr>
                        <a:t>от общей численности населения</a:t>
                      </a:r>
                      <a:endParaRPr lang="de-DE" sz="1500" dirty="0">
                        <a:solidFill>
                          <a:srgbClr val="000000"/>
                        </a:solidFill>
                      </a:endParaRPr>
                    </a:p>
                  </a:txBody>
                  <a:tcPr>
                    <a:solidFill>
                      <a:schemeClr val="accent3">
                        <a:lumMod val="20000"/>
                        <a:lumOff val="80000"/>
                      </a:schemeClr>
                    </a:solidFill>
                  </a:tcPr>
                </a:tc>
                <a:extLst>
                  <a:ext uri="{0D108BD9-81ED-4DB2-BD59-A6C34878D82A}">
                    <a16:rowId xmlns:a16="http://schemas.microsoft.com/office/drawing/2014/main" val="558350557"/>
                  </a:ext>
                </a:extLst>
              </a:tr>
              <a:tr h="370840">
                <a:tc>
                  <a:txBody>
                    <a:bodyPr/>
                    <a:lstStyle/>
                    <a:p>
                      <a:pPr marL="361950" lvl="0" indent="-361950" eaLnBrk="0" fontAlgn="base" hangingPunct="0">
                        <a:lnSpc>
                          <a:spcPct val="100000"/>
                        </a:lnSpc>
                        <a:spcBef>
                          <a:spcPct val="0"/>
                        </a:spcBef>
                        <a:spcAft>
                          <a:spcPct val="0"/>
                        </a:spcAft>
                        <a:buClrTx/>
                        <a:buSzTx/>
                        <a:buNone/>
                      </a:pPr>
                      <a:r>
                        <a:rPr lang="de-DE" altLang="de-DE" sz="1600" b="0" dirty="0">
                          <a:solidFill>
                            <a:srgbClr val="000000"/>
                          </a:solidFill>
                          <a:cs typeface="Arial" panose="020B0604020202020204" pitchFamily="34" charset="0"/>
                        </a:rPr>
                        <a:t>4. </a:t>
                      </a:r>
                      <a:r>
                        <a:rPr lang="de-DE" altLang="de-DE" sz="1600" dirty="0">
                          <a:solidFill>
                            <a:srgbClr val="000000"/>
                          </a:solidFill>
                          <a:cs typeface="Arial" panose="020B0604020202020204" pitchFamily="34" charset="0"/>
                        </a:rPr>
                        <a:t>	</a:t>
                      </a:r>
                      <a:r>
                        <a:rPr lang="ru-RU" altLang="de-DE" sz="1600" dirty="0">
                          <a:solidFill>
                            <a:srgbClr val="000000"/>
                          </a:solidFill>
                          <a:cs typeface="Arial" panose="020B0604020202020204" pitchFamily="34" charset="0"/>
                        </a:rPr>
                        <a:t>Молодой человек – тот, кто не достиг возраста 27 лет</a:t>
                      </a:r>
                      <a:endParaRPr lang="de-DE" dirty="0">
                        <a:solidFill>
                          <a:srgbClr val="000000"/>
                        </a:solidFill>
                      </a:endParaRPr>
                    </a:p>
                  </a:txBody>
                  <a:tcPr>
                    <a:solidFill>
                      <a:schemeClr val="accent4">
                        <a:lumMod val="20000"/>
                        <a:lumOff val="80000"/>
                      </a:schemeClr>
                    </a:solidFill>
                  </a:tcPr>
                </a:tc>
                <a:tc>
                  <a:txBody>
                    <a:bodyPr/>
                    <a:lstStyle/>
                    <a:p>
                      <a:r>
                        <a:rPr lang="de-DE" sz="1500" dirty="0">
                          <a:solidFill>
                            <a:srgbClr val="000000"/>
                          </a:solidFill>
                        </a:rPr>
                        <a:t>21,9 </a:t>
                      </a:r>
                      <a:r>
                        <a:rPr lang="az-Cyrl-AZ" sz="1500" dirty="0">
                          <a:solidFill>
                            <a:srgbClr val="000000"/>
                          </a:solidFill>
                        </a:rPr>
                        <a:t>млн</a:t>
                      </a:r>
                      <a:endParaRPr lang="de-DE" sz="1500" dirty="0">
                        <a:solidFill>
                          <a:srgbClr val="000000"/>
                        </a:solidFill>
                      </a:endParaRPr>
                    </a:p>
                    <a:p>
                      <a:r>
                        <a:rPr lang="de-DE" sz="1500" dirty="0">
                          <a:solidFill>
                            <a:srgbClr val="000000"/>
                          </a:solidFill>
                        </a:rPr>
                        <a:t>~ 26,3 % </a:t>
                      </a:r>
                      <a:r>
                        <a:rPr lang="az-Cyrl-AZ" sz="1500" dirty="0">
                          <a:solidFill>
                            <a:srgbClr val="000000"/>
                          </a:solidFill>
                        </a:rPr>
                        <a:t>от общей численности населения</a:t>
                      </a:r>
                      <a:endParaRPr lang="de-DE" sz="1500" dirty="0">
                        <a:solidFill>
                          <a:srgbClr val="000000"/>
                        </a:solidFill>
                      </a:endParaRPr>
                    </a:p>
                    <a:p>
                      <a:endParaRPr lang="de-DE" sz="1500" dirty="0">
                        <a:solidFill>
                          <a:srgbClr val="000000"/>
                        </a:solidFill>
                      </a:endParaRPr>
                    </a:p>
                  </a:txBody>
                  <a:tcPr>
                    <a:solidFill>
                      <a:schemeClr val="accent4">
                        <a:lumMod val="20000"/>
                        <a:lumOff val="80000"/>
                      </a:schemeClr>
                    </a:solidFill>
                  </a:tcPr>
                </a:tc>
                <a:extLst>
                  <a:ext uri="{0D108BD9-81ED-4DB2-BD59-A6C34878D82A}">
                    <a16:rowId xmlns:a16="http://schemas.microsoft.com/office/drawing/2014/main" val="2517601923"/>
                  </a:ext>
                </a:extLst>
              </a:tr>
            </a:tbl>
          </a:graphicData>
        </a:graphic>
      </p:graphicFrame>
      <p:sp>
        <p:nvSpPr>
          <p:cNvPr id="12"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t>
            </a:r>
            <a:r>
              <a:rPr lang="az-Cyrl-AZ" dirty="0"/>
              <a:t>Общие рамочные условия </a:t>
            </a:r>
            <a:r>
              <a:rPr lang="de-DE" dirty="0"/>
              <a:t>– </a:t>
            </a:r>
            <a:r>
              <a:rPr lang="az-Cyrl-AZ" dirty="0"/>
              <a:t>Общество</a:t>
            </a:r>
            <a:endParaRPr lang="de-DE" dirty="0"/>
          </a:p>
        </p:txBody>
      </p:sp>
    </p:spTree>
    <p:extLst>
      <p:ext uri="{BB962C8B-B14F-4D97-AF65-F5344CB8AC3E}">
        <p14:creationId xmlns:p14="http://schemas.microsoft.com/office/powerpoint/2010/main" val="20064078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7C6D8D9B-86FD-DF42-AA8A-19CF982DCB11}"/>
              </a:ext>
            </a:extLst>
          </p:cNvPr>
          <p:cNvSpPr>
            <a:spLocks noGrp="1"/>
          </p:cNvSpPr>
          <p:nvPr>
            <p:ph type="title"/>
          </p:nvPr>
        </p:nvSpPr>
        <p:spPr>
          <a:xfrm>
            <a:off x="342900" y="764196"/>
            <a:ext cx="8458200" cy="576572"/>
          </a:xfrm>
        </p:spPr>
        <p:txBody>
          <a:bodyPr>
            <a:noAutofit/>
          </a:bodyPr>
          <a:lstStyle/>
          <a:p>
            <a:r>
              <a:rPr lang="de-DE" dirty="0">
                <a:solidFill>
                  <a:srgbClr val="000000"/>
                </a:solidFill>
              </a:rPr>
              <a:t>2.6.6 </a:t>
            </a:r>
            <a:r>
              <a:rPr lang="ru-RU" dirty="0">
                <a:solidFill>
                  <a:srgbClr val="000000"/>
                </a:solidFill>
              </a:rPr>
              <a:t>Участие в разбирательстве в суде по делам несовершеннолетних</a:t>
            </a:r>
            <a:endParaRPr lang="de-DE" dirty="0">
              <a:solidFill>
                <a:srgbClr val="000000"/>
              </a:solidFill>
            </a:endParaRPr>
          </a:p>
        </p:txBody>
      </p:sp>
      <p:sp>
        <p:nvSpPr>
          <p:cNvPr id="13" name="Inhaltsplatzhalter 3"/>
          <p:cNvSpPr>
            <a:spLocks noGrp="1"/>
          </p:cNvSpPr>
          <p:nvPr>
            <p:ph idx="1"/>
          </p:nvPr>
        </p:nvSpPr>
        <p:spPr>
          <a:xfrm>
            <a:off x="612742" y="1540042"/>
            <a:ext cx="7918516" cy="4769278"/>
          </a:xfrm>
        </p:spPr>
        <p:txBody>
          <a:bodyPr>
            <a:normAutofit fontScale="55000" lnSpcReduction="20000"/>
          </a:bodyPr>
          <a:lstStyle/>
          <a:p>
            <a:pPr marL="0" indent="0"/>
            <a:r>
              <a:rPr lang="ru-RU" sz="2900" b="1" dirty="0">
                <a:solidFill>
                  <a:srgbClr val="000000"/>
                </a:solidFill>
              </a:rPr>
              <a:t>Не совершеннолетние (14-17 лет) могут привлекаться к уголовной ответственности и подпадают под ювенальное уголовное право, как и молодые совершеннолетние (18-20 лет), если их стадия развития или преступление характерно для несовершеннолетних.</a:t>
            </a:r>
          </a:p>
          <a:p>
            <a:pPr marL="0" indent="0"/>
            <a:r>
              <a:rPr lang="ru-RU" sz="2600" b="1" dirty="0">
                <a:solidFill>
                  <a:srgbClr val="000000"/>
                </a:solidFill>
              </a:rPr>
              <a:t>Задачи по оказанию судебной помощи молодежи/помощи молодежи в уголовном судопроизводстве регулируются в Социальном кодексе VIII книги (Социального кодекса VIII) и Законе о судах по делам несовершеннолетних (JGG)</a:t>
            </a:r>
            <a:r>
              <a:rPr lang="de-DE" sz="2600" b="1" dirty="0">
                <a:solidFill>
                  <a:srgbClr val="000000"/>
                </a:solidFill>
              </a:rPr>
              <a:t>:</a:t>
            </a:r>
          </a:p>
          <a:p>
            <a:pPr marL="0" indent="0"/>
            <a:r>
              <a:rPr lang="de-DE" sz="2200" b="1" dirty="0">
                <a:solidFill>
                  <a:srgbClr val="000000"/>
                </a:solidFill>
              </a:rPr>
              <a:t>§52 </a:t>
            </a:r>
            <a:r>
              <a:rPr lang="az-Cyrl-AZ" sz="2200" b="1" dirty="0">
                <a:solidFill>
                  <a:srgbClr val="000000"/>
                </a:solidFill>
              </a:rPr>
              <a:t>Социального кодекса </a:t>
            </a:r>
            <a:r>
              <a:rPr lang="de-DE" sz="2200" b="1" dirty="0">
                <a:solidFill>
                  <a:srgbClr val="000000"/>
                </a:solidFill>
              </a:rPr>
              <a:t>VIII</a:t>
            </a:r>
          </a:p>
          <a:p>
            <a:pPr lvl="1"/>
            <a:r>
              <a:rPr lang="ru-RU" sz="2200" dirty="0">
                <a:solidFill>
                  <a:srgbClr val="000000"/>
                </a:solidFill>
              </a:rPr>
              <a:t>Участие в уголовном процессе в соответствии с §§ 38 и 50 III 2 JGG</a:t>
            </a:r>
            <a:r>
              <a:rPr lang="de-DE" sz="2200" dirty="0">
                <a:solidFill>
                  <a:srgbClr val="000000"/>
                </a:solidFill>
              </a:rPr>
              <a:t>,</a:t>
            </a:r>
            <a:endParaRPr lang="ru-RU" sz="2200" dirty="0">
              <a:solidFill>
                <a:srgbClr val="000000"/>
              </a:solidFill>
            </a:endParaRPr>
          </a:p>
          <a:p>
            <a:pPr lvl="1"/>
            <a:r>
              <a:rPr lang="ru-RU" sz="2200" dirty="0">
                <a:solidFill>
                  <a:srgbClr val="000000"/>
                </a:solidFill>
              </a:rPr>
              <a:t>Сопровождение и поддержка  несовершеннолетних/молодых совершеннолетних во время судебного разбирательства</a:t>
            </a:r>
            <a:r>
              <a:rPr lang="de-DE" sz="2200" dirty="0">
                <a:solidFill>
                  <a:srgbClr val="000000"/>
                </a:solidFill>
              </a:rPr>
              <a:t>,</a:t>
            </a:r>
          </a:p>
          <a:p>
            <a:pPr lvl="1"/>
            <a:r>
              <a:rPr lang="ru-RU" sz="2200" dirty="0">
                <a:solidFill>
                  <a:srgbClr val="000000"/>
                </a:solidFill>
              </a:rPr>
              <a:t>Инициирование мер помощи молодежи, позволяющих отказаться от судебного преследования или прекратить судебное разбирательство</a:t>
            </a:r>
            <a:r>
              <a:rPr lang="de-DE" sz="2200" dirty="0">
                <a:solidFill>
                  <a:srgbClr val="000000"/>
                </a:solidFill>
              </a:rPr>
              <a:t>.</a:t>
            </a:r>
            <a:endParaRPr lang="ru-RU" sz="2200" dirty="0">
              <a:solidFill>
                <a:srgbClr val="000000"/>
              </a:solidFill>
            </a:endParaRPr>
          </a:p>
          <a:p>
            <a:pPr marL="0" indent="0"/>
            <a:r>
              <a:rPr lang="de-DE" sz="2200" b="1" dirty="0">
                <a:solidFill>
                  <a:srgbClr val="000000"/>
                </a:solidFill>
              </a:rPr>
              <a:t>§§ 38 </a:t>
            </a:r>
            <a:r>
              <a:rPr lang="az-Cyrl-AZ" sz="2200" b="1" dirty="0">
                <a:solidFill>
                  <a:srgbClr val="000000"/>
                </a:solidFill>
              </a:rPr>
              <a:t>и 50 </a:t>
            </a:r>
            <a:r>
              <a:rPr lang="de-DE" sz="2200" b="1" dirty="0">
                <a:solidFill>
                  <a:srgbClr val="000000"/>
                </a:solidFill>
              </a:rPr>
              <a:t>JGG</a:t>
            </a:r>
          </a:p>
          <a:p>
            <a:pPr lvl="1"/>
            <a:r>
              <a:rPr lang="ru-RU" sz="2200" dirty="0">
                <a:solidFill>
                  <a:srgbClr val="000000"/>
                </a:solidFill>
              </a:rPr>
              <a:t>Привлечение соответствующей информации к разбирательству в суде по делам несовершеннолетних, особенно аспектов личности и социального происхождения обвиняемых несовершеннолетних</a:t>
            </a:r>
            <a:r>
              <a:rPr lang="de-DE" sz="2200" dirty="0">
                <a:solidFill>
                  <a:srgbClr val="000000"/>
                </a:solidFill>
              </a:rPr>
              <a:t>,</a:t>
            </a:r>
            <a:endParaRPr lang="ru-RU" sz="2200" dirty="0">
              <a:solidFill>
                <a:srgbClr val="000000"/>
              </a:solidFill>
            </a:endParaRPr>
          </a:p>
          <a:p>
            <a:pPr lvl="1"/>
            <a:r>
              <a:rPr lang="ru-RU" sz="2200" dirty="0">
                <a:solidFill>
                  <a:srgbClr val="000000"/>
                </a:solidFill>
              </a:rPr>
              <a:t>Участие в основных слушаниях и представление докладов на них</a:t>
            </a:r>
            <a:r>
              <a:rPr lang="de-DE" sz="2200" dirty="0">
                <a:solidFill>
                  <a:srgbClr val="000000"/>
                </a:solidFill>
              </a:rPr>
              <a:t>,</a:t>
            </a:r>
            <a:endParaRPr lang="ru-RU" sz="2200" dirty="0">
              <a:solidFill>
                <a:srgbClr val="000000"/>
              </a:solidFill>
            </a:endParaRPr>
          </a:p>
          <a:p>
            <a:pPr lvl="1"/>
            <a:r>
              <a:rPr lang="ru-RU" sz="2200" dirty="0">
                <a:solidFill>
                  <a:srgbClr val="000000"/>
                </a:solidFill>
              </a:rPr>
              <a:t>Контроль инструкций и условий</a:t>
            </a:r>
            <a:r>
              <a:rPr lang="de-DE" sz="2200" dirty="0">
                <a:solidFill>
                  <a:srgbClr val="000000"/>
                </a:solidFill>
              </a:rPr>
              <a:t>.</a:t>
            </a:r>
          </a:p>
        </p:txBody>
      </p:sp>
      <p:sp>
        <p:nvSpPr>
          <p:cNvPr id="7"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Прочие задачи</a:t>
            </a:r>
            <a:endParaRPr lang="de-DE" dirty="0"/>
          </a:p>
        </p:txBody>
      </p:sp>
    </p:spTree>
    <p:extLst>
      <p:ext uri="{BB962C8B-B14F-4D97-AF65-F5344CB8AC3E}">
        <p14:creationId xmlns:p14="http://schemas.microsoft.com/office/powerpoint/2010/main" val="17678035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t>2.6.7 </a:t>
            </a:r>
            <a:r>
              <a:rPr lang="az-Cyrl-AZ" dirty="0"/>
              <a:t>Усыновления/удочерения</a:t>
            </a:r>
            <a:endParaRPr lang="de-DE" dirty="0"/>
          </a:p>
        </p:txBody>
      </p:sp>
      <p:sp>
        <p:nvSpPr>
          <p:cNvPr id="7" name="Inhaltsplatzhalter 6"/>
          <p:cNvSpPr>
            <a:spLocks noGrp="1"/>
          </p:cNvSpPr>
          <p:nvPr>
            <p:ph idx="1"/>
          </p:nvPr>
        </p:nvSpPr>
        <p:spPr>
          <a:xfrm>
            <a:off x="612742" y="1435081"/>
            <a:ext cx="7918515" cy="2137935"/>
          </a:xfrm>
        </p:spPr>
        <p:txBody>
          <a:bodyPr>
            <a:normAutofit/>
          </a:bodyPr>
          <a:lstStyle/>
          <a:p>
            <a:pPr marL="0" lvl="0" indent="0">
              <a:buClr>
                <a:srgbClr val="3C5E89"/>
              </a:buClr>
            </a:pPr>
            <a:r>
              <a:rPr lang="ru-RU" sz="1600" b="1" dirty="0">
                <a:solidFill>
                  <a:srgbClr val="000000"/>
                </a:solidFill>
              </a:rPr>
              <a:t>Усыновление/удочерение</a:t>
            </a:r>
            <a:r>
              <a:rPr lang="ru-RU" sz="1600" dirty="0">
                <a:solidFill>
                  <a:srgbClr val="000000"/>
                </a:solidFill>
              </a:rPr>
              <a:t> призвано дать возможность ребенку, который не может постоянно жить со своими биологическими родителями,  расти в стабильной и юридически обеспеченной семейной структуре в форме социального родительства.</a:t>
            </a:r>
          </a:p>
          <a:p>
            <a:pPr marL="0" lvl="0" indent="0">
              <a:buClr>
                <a:srgbClr val="3C5E89"/>
              </a:buClr>
            </a:pPr>
            <a:r>
              <a:rPr lang="ru-RU" sz="1600" dirty="0">
                <a:solidFill>
                  <a:srgbClr val="000000"/>
                </a:solidFill>
              </a:rPr>
              <a:t>В 2019 году в Германии было усыновлено/удочерено 3</a:t>
            </a:r>
            <a:r>
              <a:rPr lang="de-DE" sz="1600" dirty="0">
                <a:solidFill>
                  <a:srgbClr val="000000"/>
                </a:solidFill>
              </a:rPr>
              <a:t>.</a:t>
            </a:r>
            <a:r>
              <a:rPr lang="ru-RU" sz="1600" dirty="0">
                <a:solidFill>
                  <a:srgbClr val="000000"/>
                </a:solidFill>
              </a:rPr>
              <a:t>744 несовершеннолетних. Различают следующие формы:</a:t>
            </a:r>
            <a:r>
              <a:rPr lang="de-DE" sz="1600" dirty="0">
                <a:solidFill>
                  <a:srgbClr val="000000"/>
                </a:solidFill>
              </a:rPr>
              <a:t> </a:t>
            </a:r>
          </a:p>
          <a:p>
            <a:endParaRPr lang="de-DE" dirty="0">
              <a:solidFill>
                <a:srgbClr val="000000"/>
              </a:solidFill>
            </a:endParaRPr>
          </a:p>
        </p:txBody>
      </p:sp>
      <p:graphicFrame>
        <p:nvGraphicFramePr>
          <p:cNvPr id="8" name="Tabelle 7" descr="Adoptionsform / Anteil&#10;Inlands-Fremdadoptionen / 30 %&#10;Auslands-Fremdadoption / 3 %&#10;Stiefkind-Adoptionen (In- und Ausland) / 63 %&#10;Verwandten-Adoptionen (in- und Ausland) / 4 %&#10;&#10;&#10;" title="Übersicht über Adoptionsformen und Anteile an allen Adoptionen (N = 3.744) im Jahr 2019 in %"/>
          <p:cNvGraphicFramePr>
            <a:graphicFrameLocks noGrp="1"/>
          </p:cNvGraphicFramePr>
          <p:nvPr>
            <p:extLst>
              <p:ext uri="{D42A27DB-BD31-4B8C-83A1-F6EECF244321}">
                <p14:modId xmlns:p14="http://schemas.microsoft.com/office/powerpoint/2010/main" val="3517987489"/>
              </p:ext>
            </p:extLst>
          </p:nvPr>
        </p:nvGraphicFramePr>
        <p:xfrm>
          <a:off x="613924" y="3429000"/>
          <a:ext cx="7918516" cy="2895600"/>
        </p:xfrm>
        <a:graphic>
          <a:graphicData uri="http://schemas.openxmlformats.org/drawingml/2006/table">
            <a:tbl>
              <a:tblPr firstRow="1" bandRow="1">
                <a:tableStyleId>{5C22544A-7EE6-4342-B048-85BDC9FD1C3A}</a:tableStyleId>
              </a:tblPr>
              <a:tblGrid>
                <a:gridCol w="4247253">
                  <a:extLst>
                    <a:ext uri="{9D8B030D-6E8A-4147-A177-3AD203B41FA5}">
                      <a16:colId xmlns:a16="http://schemas.microsoft.com/office/drawing/2014/main" val="2714413683"/>
                    </a:ext>
                  </a:extLst>
                </a:gridCol>
                <a:gridCol w="3671263">
                  <a:extLst>
                    <a:ext uri="{9D8B030D-6E8A-4147-A177-3AD203B41FA5}">
                      <a16:colId xmlns:a16="http://schemas.microsoft.com/office/drawing/2014/main" val="2015871794"/>
                    </a:ext>
                  </a:extLst>
                </a:gridCol>
              </a:tblGrid>
              <a:tr h="640081">
                <a:tc>
                  <a:txBody>
                    <a:bodyPr/>
                    <a:lstStyle/>
                    <a:p>
                      <a:pPr algn="ctr"/>
                      <a:r>
                        <a:rPr lang="az-Cyrl-AZ" sz="1600" dirty="0">
                          <a:solidFill>
                            <a:srgbClr val="000000"/>
                          </a:solidFill>
                        </a:rPr>
                        <a:t>Формы усыновления</a:t>
                      </a:r>
                      <a:r>
                        <a:rPr lang="ru-RU" sz="1600" dirty="0">
                          <a:solidFill>
                            <a:srgbClr val="000000"/>
                          </a:solidFill>
                        </a:rPr>
                        <a:t>/удочерения</a:t>
                      </a:r>
                      <a:endParaRPr lang="de-DE" sz="1600" dirty="0">
                        <a:solidFill>
                          <a:srgbClr val="000000"/>
                        </a:solidFill>
                      </a:endParaRPr>
                    </a:p>
                  </a:txBody>
                  <a:tcPr/>
                </a:tc>
                <a:tc>
                  <a:txBody>
                    <a:bodyPr/>
                    <a:lstStyle/>
                    <a:p>
                      <a:pPr algn="ctr"/>
                      <a:r>
                        <a:rPr lang="ru-RU" sz="1600" dirty="0">
                          <a:solidFill>
                            <a:srgbClr val="000000"/>
                          </a:solidFill>
                        </a:rPr>
                        <a:t>Доля всех усыновлений/удочерений</a:t>
                      </a:r>
                      <a:endParaRPr lang="de-DE" sz="1600" dirty="0">
                        <a:solidFill>
                          <a:srgbClr val="000000"/>
                        </a:solidFill>
                      </a:endParaRPr>
                    </a:p>
                    <a:p>
                      <a:pPr algn="ctr"/>
                      <a:r>
                        <a:rPr lang="ru-RU" sz="1600" dirty="0">
                          <a:solidFill>
                            <a:srgbClr val="000000"/>
                          </a:solidFill>
                        </a:rPr>
                        <a:t>(N = 3</a:t>
                      </a:r>
                      <a:r>
                        <a:rPr lang="de-DE" sz="1600" dirty="0">
                          <a:solidFill>
                            <a:srgbClr val="000000"/>
                          </a:solidFill>
                        </a:rPr>
                        <a:t>.</a:t>
                      </a:r>
                      <a:r>
                        <a:rPr lang="ru-RU" sz="1600" dirty="0">
                          <a:solidFill>
                            <a:srgbClr val="000000"/>
                          </a:solidFill>
                        </a:rPr>
                        <a:t>744) в 2019 году в %</a:t>
                      </a:r>
                      <a:endParaRPr lang="de-DE" sz="1600" dirty="0">
                        <a:solidFill>
                          <a:srgbClr val="000000"/>
                        </a:solidFill>
                      </a:endParaRPr>
                    </a:p>
                  </a:txBody>
                  <a:tcPr/>
                </a:tc>
                <a:extLst>
                  <a:ext uri="{0D108BD9-81ED-4DB2-BD59-A6C34878D82A}">
                    <a16:rowId xmlns:a16="http://schemas.microsoft.com/office/drawing/2014/main" val="2148573966"/>
                  </a:ext>
                </a:extLst>
              </a:tr>
              <a:tr h="370841">
                <a:tc>
                  <a:txBody>
                    <a:bodyPr/>
                    <a:lstStyle/>
                    <a:p>
                      <a:r>
                        <a:rPr lang="az-Cyrl-AZ" sz="1400" dirty="0">
                          <a:solidFill>
                            <a:srgbClr val="000000"/>
                          </a:solidFill>
                        </a:rPr>
                        <a:t>Внутреннее международное усыновление/удочерение</a:t>
                      </a:r>
                      <a:endParaRPr lang="de-DE" sz="1400" dirty="0">
                        <a:solidFill>
                          <a:srgbClr val="000000"/>
                        </a:solidFill>
                      </a:endParaRPr>
                    </a:p>
                  </a:txBody>
                  <a:tcPr/>
                </a:tc>
                <a:tc>
                  <a:txBody>
                    <a:bodyPr/>
                    <a:lstStyle/>
                    <a:p>
                      <a:pPr algn="ctr"/>
                      <a:r>
                        <a:rPr lang="de-DE" sz="1600" dirty="0">
                          <a:solidFill>
                            <a:srgbClr val="000000"/>
                          </a:solidFill>
                        </a:rPr>
                        <a:t>30</a:t>
                      </a:r>
                      <a:r>
                        <a:rPr lang="de-DE" sz="1600" baseline="0" dirty="0">
                          <a:solidFill>
                            <a:srgbClr val="000000"/>
                          </a:solidFill>
                        </a:rPr>
                        <a:t> </a:t>
                      </a:r>
                      <a:r>
                        <a:rPr lang="de-DE" sz="1600" dirty="0">
                          <a:solidFill>
                            <a:srgbClr val="000000"/>
                          </a:solidFill>
                        </a:rPr>
                        <a:t>%</a:t>
                      </a:r>
                    </a:p>
                  </a:txBody>
                  <a:tcPr/>
                </a:tc>
                <a:extLst>
                  <a:ext uri="{0D108BD9-81ED-4DB2-BD59-A6C34878D82A}">
                    <a16:rowId xmlns:a16="http://schemas.microsoft.com/office/drawing/2014/main" val="2409606305"/>
                  </a:ext>
                </a:extLst>
              </a:tr>
              <a:tr h="370841">
                <a:tc>
                  <a:txBody>
                    <a:bodyPr/>
                    <a:lstStyle/>
                    <a:p>
                      <a:r>
                        <a:rPr lang="az-Cyrl-AZ" sz="1400" dirty="0">
                          <a:solidFill>
                            <a:srgbClr val="000000"/>
                          </a:solidFill>
                        </a:rPr>
                        <a:t>Иностранные межгосударственные усыновления/удочерения</a:t>
                      </a:r>
                      <a:endParaRPr lang="de-DE" sz="1400" dirty="0">
                        <a:solidFill>
                          <a:srgbClr val="000000"/>
                        </a:solidFill>
                      </a:endParaRPr>
                    </a:p>
                  </a:txBody>
                  <a:tcPr/>
                </a:tc>
                <a:tc>
                  <a:txBody>
                    <a:bodyPr/>
                    <a:lstStyle/>
                    <a:p>
                      <a:pPr algn="ctr"/>
                      <a:r>
                        <a:rPr lang="de-DE" sz="1600" dirty="0">
                          <a:solidFill>
                            <a:srgbClr val="000000"/>
                          </a:solidFill>
                        </a:rPr>
                        <a:t>3 %</a:t>
                      </a:r>
                    </a:p>
                  </a:txBody>
                  <a:tcPr/>
                </a:tc>
                <a:extLst>
                  <a:ext uri="{0D108BD9-81ED-4DB2-BD59-A6C34878D82A}">
                    <a16:rowId xmlns:a16="http://schemas.microsoft.com/office/drawing/2014/main" val="550052776"/>
                  </a:ext>
                </a:extLst>
              </a:tr>
              <a:tr h="370841">
                <a:tc>
                  <a:txBody>
                    <a:bodyPr/>
                    <a:lstStyle/>
                    <a:p>
                      <a:r>
                        <a:rPr lang="ru-RU" sz="1400" dirty="0">
                          <a:solidFill>
                            <a:srgbClr val="000000"/>
                          </a:solidFill>
                        </a:rPr>
                        <a:t>Усыновление/удочерение пасынка/ падчерицы (отечественных и зарубежных)</a:t>
                      </a:r>
                      <a:endParaRPr lang="de-DE" sz="1400" dirty="0">
                        <a:solidFill>
                          <a:srgbClr val="000000"/>
                        </a:solidFill>
                      </a:endParaRPr>
                    </a:p>
                  </a:txBody>
                  <a:tcPr/>
                </a:tc>
                <a:tc>
                  <a:txBody>
                    <a:bodyPr/>
                    <a:lstStyle/>
                    <a:p>
                      <a:pPr algn="ctr"/>
                      <a:r>
                        <a:rPr lang="de-DE" sz="1600" dirty="0">
                          <a:solidFill>
                            <a:srgbClr val="000000"/>
                          </a:solidFill>
                        </a:rPr>
                        <a:t>63 %</a:t>
                      </a:r>
                    </a:p>
                  </a:txBody>
                  <a:tcPr/>
                </a:tc>
                <a:extLst>
                  <a:ext uri="{0D108BD9-81ED-4DB2-BD59-A6C34878D82A}">
                    <a16:rowId xmlns:a16="http://schemas.microsoft.com/office/drawing/2014/main" val="997565542"/>
                  </a:ext>
                </a:extLst>
              </a:tr>
              <a:tr h="370841">
                <a:tc>
                  <a:txBody>
                    <a:bodyPr/>
                    <a:lstStyle/>
                    <a:p>
                      <a:r>
                        <a:rPr lang="ru-RU" sz="1400" dirty="0">
                          <a:solidFill>
                            <a:srgbClr val="000000"/>
                          </a:solidFill>
                        </a:rPr>
                        <a:t>Усыновления/</a:t>
                      </a:r>
                      <a:r>
                        <a:rPr lang="az-Cyrl-AZ" sz="1400" dirty="0">
                          <a:solidFill>
                            <a:srgbClr val="000000"/>
                          </a:solidFill>
                        </a:rPr>
                        <a:t>удочерения</a:t>
                      </a:r>
                      <a:r>
                        <a:rPr lang="ru-RU" sz="1400" dirty="0">
                          <a:solidFill>
                            <a:srgbClr val="000000"/>
                          </a:solidFill>
                        </a:rPr>
                        <a:t> родственников (отечественные и зарубежные)</a:t>
                      </a:r>
                      <a:endParaRPr lang="de-DE" sz="1400" dirty="0">
                        <a:solidFill>
                          <a:srgbClr val="000000"/>
                        </a:solidFill>
                      </a:endParaRPr>
                    </a:p>
                  </a:txBody>
                  <a:tcPr/>
                </a:tc>
                <a:tc>
                  <a:txBody>
                    <a:bodyPr/>
                    <a:lstStyle/>
                    <a:p>
                      <a:pPr algn="ctr"/>
                      <a:r>
                        <a:rPr lang="de-DE" sz="1600" dirty="0">
                          <a:solidFill>
                            <a:srgbClr val="000000"/>
                          </a:solidFill>
                        </a:rPr>
                        <a:t>4 %</a:t>
                      </a:r>
                    </a:p>
                  </a:txBody>
                  <a:tcPr/>
                </a:tc>
                <a:extLst>
                  <a:ext uri="{0D108BD9-81ED-4DB2-BD59-A6C34878D82A}">
                    <a16:rowId xmlns:a16="http://schemas.microsoft.com/office/drawing/2014/main" val="3069317883"/>
                  </a:ext>
                </a:extLst>
              </a:tr>
            </a:tbl>
          </a:graphicData>
        </a:graphic>
      </p:graphicFrame>
      <p:sp>
        <p:nvSpPr>
          <p:cNvPr id="9"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t>
            </a:r>
            <a:r>
              <a:rPr lang="az-Cyrl-AZ" dirty="0"/>
              <a:t>Задачи и области деятельности </a:t>
            </a:r>
            <a:r>
              <a:rPr lang="de-DE" dirty="0"/>
              <a:t>– </a:t>
            </a:r>
            <a:r>
              <a:rPr lang="az-Cyrl-AZ" dirty="0"/>
              <a:t>Прочие задачи</a:t>
            </a:r>
            <a:endParaRPr lang="de-DE" dirty="0"/>
          </a:p>
        </p:txBody>
      </p:sp>
    </p:spTree>
    <p:extLst>
      <p:ext uri="{BB962C8B-B14F-4D97-AF65-F5344CB8AC3E}">
        <p14:creationId xmlns:p14="http://schemas.microsoft.com/office/powerpoint/2010/main" val="32283081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3. </a:t>
            </a:r>
            <a:r>
              <a:rPr lang="az-Cyrl-AZ" sz="3200" dirty="0">
                <a:solidFill>
                  <a:srgbClr val="000000"/>
                </a:solidFill>
              </a:rPr>
              <a:t>Структуры</a:t>
            </a:r>
            <a:endParaRPr lang="de-DE" sz="3200" dirty="0">
              <a:solidFill>
                <a:srgbClr val="000000"/>
              </a:solidFill>
            </a:endParaRPr>
          </a:p>
        </p:txBody>
      </p:sp>
      <p:sp>
        <p:nvSpPr>
          <p:cNvPr id="3" name="Untertitel 2">
            <a:extLst>
              <a:ext uri="{FF2B5EF4-FFF2-40B4-BE49-F238E27FC236}">
                <a16:creationId xmlns:a16="http://schemas.microsoft.com/office/drawing/2014/main" id="{8BC1E8A5-813B-AB43-BD54-3F917674DA8E}"/>
              </a:ext>
            </a:extLst>
          </p:cNvPr>
          <p:cNvSpPr>
            <a:spLocks noGrp="1"/>
          </p:cNvSpPr>
          <p:nvPr>
            <p:ph type="subTitle" idx="1"/>
          </p:nvPr>
        </p:nvSpPr>
        <p:spPr/>
        <p:txBody>
          <a:bodyPr>
            <a:normAutofit lnSpcReduction="10000"/>
          </a:bodyPr>
          <a:lstStyle/>
          <a:p>
            <a:endParaRPr lang="de-DE" sz="2800" dirty="0">
              <a:solidFill>
                <a:srgbClr val="000000"/>
              </a:solidFill>
            </a:endParaRPr>
          </a:p>
          <a:p>
            <a:r>
              <a:rPr lang="de-DE" sz="2800" dirty="0">
                <a:solidFill>
                  <a:srgbClr val="000000"/>
                </a:solidFill>
              </a:rPr>
              <a:t>3.1 </a:t>
            </a:r>
            <a:r>
              <a:rPr lang="az-Cyrl-AZ" sz="2800" dirty="0">
                <a:solidFill>
                  <a:srgbClr val="000000"/>
                </a:solidFill>
              </a:rPr>
              <a:t>Учреждения</a:t>
            </a:r>
            <a:endParaRPr lang="de-DE" sz="2800" dirty="0">
              <a:solidFill>
                <a:srgbClr val="000000"/>
              </a:solidFill>
            </a:endParaRPr>
          </a:p>
        </p:txBody>
      </p:sp>
    </p:spTree>
    <p:extLst>
      <p:ext uri="{BB962C8B-B14F-4D97-AF65-F5344CB8AC3E}">
        <p14:creationId xmlns:p14="http://schemas.microsoft.com/office/powerpoint/2010/main" val="18590480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fontScale="62500" lnSpcReduction="20000"/>
          </a:bodyPr>
          <a:lstStyle/>
          <a:p>
            <a:pPr marL="0" lvl="0" indent="0">
              <a:spcBef>
                <a:spcPts val="0"/>
              </a:spcBef>
              <a:buNone/>
            </a:pPr>
            <a:r>
              <a:rPr lang="az-Cyrl-AZ" sz="2900" dirty="0">
                <a:solidFill>
                  <a:srgbClr val="000000"/>
                </a:solidFill>
              </a:rPr>
              <a:t>Федерация</a:t>
            </a:r>
            <a:r>
              <a:rPr lang="de-DE" sz="2900" dirty="0">
                <a:solidFill>
                  <a:srgbClr val="000000"/>
                </a:solidFill>
              </a:rPr>
              <a:t>: </a:t>
            </a:r>
          </a:p>
          <a:p>
            <a:pPr marL="0" lvl="0" indent="0">
              <a:spcBef>
                <a:spcPts val="0"/>
              </a:spcBef>
              <a:buNone/>
            </a:pPr>
            <a:r>
              <a:rPr lang="ru-RU" sz="2300" b="0" dirty="0">
                <a:solidFill>
                  <a:srgbClr val="000000"/>
                </a:solidFill>
              </a:rPr>
              <a:t>Законодательство к Социальному кодексу </a:t>
            </a:r>
            <a:r>
              <a:rPr lang="de-DE" sz="2300" b="0" dirty="0">
                <a:solidFill>
                  <a:srgbClr val="000000"/>
                </a:solidFill>
              </a:rPr>
              <a:t>VIII</a:t>
            </a:r>
            <a:r>
              <a:rPr lang="ru-RU" sz="2300" b="0" dirty="0">
                <a:solidFill>
                  <a:srgbClr val="000000"/>
                </a:solidFill>
              </a:rPr>
              <a:t> - Помощь детям и молодежи (Социальный кодекс VIII); стимулирование и поддержка единого для всех Земель благополучия детей и молодежи; Федеральный попечительский совет по делам молодежи; отчет федерального правительства о детях и молодежи каждые четыре года</a:t>
            </a:r>
            <a:r>
              <a:rPr lang="de-DE" sz="2300" b="0" dirty="0">
                <a:solidFill>
                  <a:srgbClr val="000000"/>
                </a:solidFill>
              </a:rPr>
              <a:t>.</a:t>
            </a:r>
          </a:p>
          <a:p>
            <a:pPr marL="0" lvl="0" indent="0">
              <a:spcBef>
                <a:spcPts val="0"/>
              </a:spcBef>
              <a:buNone/>
            </a:pPr>
            <a:endParaRPr lang="de-DE" dirty="0">
              <a:solidFill>
                <a:srgbClr val="000000"/>
              </a:solidFill>
            </a:endParaRPr>
          </a:p>
          <a:p>
            <a:pPr marL="0" lvl="0" indent="0">
              <a:spcBef>
                <a:spcPts val="0"/>
              </a:spcBef>
              <a:buNone/>
            </a:pPr>
            <a:r>
              <a:rPr lang="az-Cyrl-AZ" sz="2900" dirty="0">
                <a:solidFill>
                  <a:srgbClr val="000000"/>
                </a:solidFill>
              </a:rPr>
              <a:t>Федеральные земли</a:t>
            </a:r>
            <a:r>
              <a:rPr lang="de-DE" sz="2900" dirty="0">
                <a:solidFill>
                  <a:srgbClr val="000000"/>
                </a:solidFill>
              </a:rPr>
              <a:t>:</a:t>
            </a:r>
            <a:r>
              <a:rPr lang="de-DE" sz="2900" b="0" dirty="0">
                <a:solidFill>
                  <a:srgbClr val="000000"/>
                </a:solidFill>
              </a:rPr>
              <a:t> </a:t>
            </a:r>
          </a:p>
          <a:p>
            <a:pPr marL="0" lvl="0" indent="0">
              <a:spcBef>
                <a:spcPts val="0"/>
              </a:spcBef>
              <a:buNone/>
            </a:pPr>
            <a:r>
              <a:rPr lang="ru-RU" sz="2300" b="0" dirty="0">
                <a:solidFill>
                  <a:srgbClr val="000000"/>
                </a:solidFill>
              </a:rPr>
              <a:t>Земельные законы, реализующие восьмую книгу Социального кодекса (Социального кодекса VIII); Поддержка единой для всех Земель инфраструктуры благополучия детей и молодежи; земельные молодежные планы; поддержка местных молодежных организаций путем консультирования и повышения квалификации</a:t>
            </a:r>
            <a:r>
              <a:rPr lang="de-DE" sz="2300" b="0" dirty="0">
                <a:solidFill>
                  <a:srgbClr val="000000"/>
                </a:solidFill>
              </a:rPr>
              <a:t>.</a:t>
            </a:r>
          </a:p>
          <a:p>
            <a:pPr marL="0" lvl="0" indent="0">
              <a:spcBef>
                <a:spcPts val="0"/>
              </a:spcBef>
              <a:buNone/>
            </a:pPr>
            <a:endParaRPr lang="de-DE" dirty="0">
              <a:solidFill>
                <a:srgbClr val="000000"/>
              </a:solidFill>
            </a:endParaRPr>
          </a:p>
          <a:p>
            <a:pPr marL="0" lvl="0" indent="0">
              <a:spcBef>
                <a:spcPts val="0"/>
              </a:spcBef>
              <a:buNone/>
            </a:pPr>
            <a:r>
              <a:rPr lang="az-Cyrl-AZ" sz="2900" dirty="0">
                <a:solidFill>
                  <a:srgbClr val="000000"/>
                </a:solidFill>
              </a:rPr>
              <a:t>Муниципалитеты</a:t>
            </a:r>
            <a:r>
              <a:rPr lang="de-DE" sz="2900" dirty="0">
                <a:solidFill>
                  <a:srgbClr val="000000"/>
                </a:solidFill>
              </a:rPr>
              <a:t>:</a:t>
            </a:r>
            <a:endParaRPr lang="de-DE" sz="2900" b="0" dirty="0">
              <a:solidFill>
                <a:srgbClr val="000000"/>
              </a:solidFill>
            </a:endParaRPr>
          </a:p>
          <a:p>
            <a:pPr marL="0" lvl="0" indent="0">
              <a:spcBef>
                <a:spcPts val="0"/>
              </a:spcBef>
              <a:buNone/>
            </a:pPr>
            <a:r>
              <a:rPr lang="ru-RU" sz="2300" b="0" dirty="0">
                <a:solidFill>
                  <a:srgbClr val="000000"/>
                </a:solidFill>
              </a:rPr>
              <a:t>В городах районного значения и районах (иногда также в крупных городах, входящих в состав районов) создаются Ведомства по делам молодежи в качестве государственного учреждения; совместная ответственность, включая ответственность за планирование, за выполнение на местах задач восьмой книги Социального кодекса; планирование и организация работы по делам молодежи на местах осуществляется под руководством местных властей</a:t>
            </a:r>
            <a:r>
              <a:rPr lang="de-DE" sz="2300" b="0" dirty="0">
                <a:solidFill>
                  <a:srgbClr val="000000"/>
                </a:solidFill>
              </a:rPr>
              <a:t>. </a:t>
            </a: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0" y="836712"/>
            <a:ext cx="9108504" cy="428738"/>
          </a:xfrm>
        </p:spPr>
        <p:txBody>
          <a:bodyPr>
            <a:noAutofit/>
          </a:bodyPr>
          <a:lstStyle/>
          <a:p>
            <a:r>
              <a:rPr lang="de-DE" dirty="0"/>
              <a:t>3.1.1a </a:t>
            </a:r>
            <a:r>
              <a:rPr lang="ru-RU" dirty="0"/>
              <a:t>Федерация, Земли и муниципалитеты в системе служб помощи детям и молодежи </a:t>
            </a:r>
            <a:endParaRPr lang="de-DE" dirty="0"/>
          </a:p>
        </p:txBody>
      </p:sp>
      <p:sp>
        <p:nvSpPr>
          <p:cNvPr id="10"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64782" y="6513893"/>
            <a:ext cx="4883862" cy="226714"/>
          </a:xfrm>
        </p:spPr>
        <p:txBody>
          <a:bodyPr/>
          <a:lstStyle/>
          <a:p>
            <a:r>
              <a:rPr lang="de-DE" dirty="0"/>
              <a:t>3. </a:t>
            </a:r>
            <a:r>
              <a:rPr lang="az-Cyrl-AZ" dirty="0"/>
              <a:t>Структуры</a:t>
            </a:r>
            <a:r>
              <a:rPr lang="de-DE" dirty="0"/>
              <a:t> – </a:t>
            </a:r>
            <a:r>
              <a:rPr lang="az-Cyrl-AZ" dirty="0"/>
              <a:t>Учреждения</a:t>
            </a:r>
            <a:endParaRPr lang="de-DE" dirty="0"/>
          </a:p>
        </p:txBody>
      </p:sp>
    </p:spTree>
    <p:extLst>
      <p:ext uri="{BB962C8B-B14F-4D97-AF65-F5344CB8AC3E}">
        <p14:creationId xmlns:p14="http://schemas.microsoft.com/office/powerpoint/2010/main" val="33087994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0" y="692696"/>
            <a:ext cx="9143999" cy="572754"/>
          </a:xfrm>
        </p:spPr>
        <p:txBody>
          <a:bodyPr>
            <a:noAutofit/>
          </a:bodyPr>
          <a:lstStyle/>
          <a:p>
            <a:r>
              <a:rPr lang="de-DE" dirty="0"/>
              <a:t>3.1.1b </a:t>
            </a:r>
            <a:r>
              <a:rPr lang="ru-RU" dirty="0"/>
              <a:t>Федерация, Земли и муниципалитеты в системе служб помощи детям и молодежи</a:t>
            </a:r>
            <a:endParaRPr lang="de-DE" dirty="0"/>
          </a:p>
        </p:txBody>
      </p:sp>
      <p:sp>
        <p:nvSpPr>
          <p:cNvPr id="33"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64782" y="6513893"/>
            <a:ext cx="4883862" cy="226714"/>
          </a:xfrm>
        </p:spPr>
        <p:txBody>
          <a:bodyPr/>
          <a:lstStyle/>
          <a:p>
            <a:r>
              <a:rPr lang="de-DE" dirty="0"/>
              <a:t>3. </a:t>
            </a:r>
            <a:r>
              <a:rPr lang="az-Cyrl-AZ" dirty="0"/>
              <a:t>Структуры</a:t>
            </a:r>
            <a:r>
              <a:rPr lang="de-DE" dirty="0"/>
              <a:t> – </a:t>
            </a:r>
            <a:r>
              <a:rPr lang="az-Cyrl-AZ" dirty="0"/>
              <a:t>Учреждения</a:t>
            </a:r>
            <a:endParaRPr lang="de-DE" dirty="0"/>
          </a:p>
        </p:txBody>
      </p:sp>
      <p:graphicFrame>
        <p:nvGraphicFramePr>
          <p:cNvPr id="4" name="Tabelle 3" title="Tabelle zu den Verantwortlichekeiten von Bund, Ländern und Kommunen in der Kinder- und Jugendhilfe"/>
          <p:cNvGraphicFramePr>
            <a:graphicFrameLocks noGrp="1"/>
          </p:cNvGraphicFramePr>
          <p:nvPr>
            <p:extLst>
              <p:ext uri="{D42A27DB-BD31-4B8C-83A1-F6EECF244321}">
                <p14:modId xmlns:p14="http://schemas.microsoft.com/office/powerpoint/2010/main" val="1255913122"/>
              </p:ext>
            </p:extLst>
          </p:nvPr>
        </p:nvGraphicFramePr>
        <p:xfrm>
          <a:off x="395536" y="1683412"/>
          <a:ext cx="8301236" cy="4625907"/>
        </p:xfrm>
        <a:graphic>
          <a:graphicData uri="http://schemas.openxmlformats.org/drawingml/2006/table">
            <a:tbl>
              <a:tblPr firstRow="1" bandRow="1">
                <a:tableStyleId>{5C22544A-7EE6-4342-B048-85BDC9FD1C3A}</a:tableStyleId>
              </a:tblPr>
              <a:tblGrid>
                <a:gridCol w="1642472">
                  <a:extLst>
                    <a:ext uri="{9D8B030D-6E8A-4147-A177-3AD203B41FA5}">
                      <a16:colId xmlns:a16="http://schemas.microsoft.com/office/drawing/2014/main" val="1398041578"/>
                    </a:ext>
                  </a:extLst>
                </a:gridCol>
                <a:gridCol w="2317968">
                  <a:extLst>
                    <a:ext uri="{9D8B030D-6E8A-4147-A177-3AD203B41FA5}">
                      <a16:colId xmlns:a16="http://schemas.microsoft.com/office/drawing/2014/main" val="1451289510"/>
                    </a:ext>
                  </a:extLst>
                </a:gridCol>
                <a:gridCol w="2154654">
                  <a:extLst>
                    <a:ext uri="{9D8B030D-6E8A-4147-A177-3AD203B41FA5}">
                      <a16:colId xmlns:a16="http://schemas.microsoft.com/office/drawing/2014/main" val="1211639074"/>
                    </a:ext>
                  </a:extLst>
                </a:gridCol>
                <a:gridCol w="2186142">
                  <a:extLst>
                    <a:ext uri="{9D8B030D-6E8A-4147-A177-3AD203B41FA5}">
                      <a16:colId xmlns:a16="http://schemas.microsoft.com/office/drawing/2014/main" val="1012095305"/>
                    </a:ext>
                  </a:extLst>
                </a:gridCol>
              </a:tblGrid>
              <a:tr h="355980">
                <a:tc>
                  <a:txBody>
                    <a:bodyPr/>
                    <a:lstStyle/>
                    <a:p>
                      <a:pPr>
                        <a:lnSpc>
                          <a:spcPct val="107000"/>
                        </a:lnSpc>
                        <a:spcAft>
                          <a:spcPts val="800"/>
                        </a:spcAft>
                      </a:pPr>
                      <a:r>
                        <a:rPr lang="ru-RU" sz="1600" b="1" dirty="0">
                          <a:effectLst/>
                          <a:latin typeface="Calibri" panose="020F0502020204030204" pitchFamily="34" charset="0"/>
                          <a:ea typeface="Calibri" panose="020F0502020204030204" pitchFamily="34" charset="0"/>
                          <a:cs typeface="Arial" panose="020B0604020202020204" pitchFamily="34" charset="0"/>
                        </a:rPr>
                        <a:t> </a:t>
                      </a:r>
                      <a:endParaRPr lang="en-IE"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ctr">
                        <a:lnSpc>
                          <a:spcPct val="107000"/>
                        </a:lnSpc>
                        <a:spcAft>
                          <a:spcPts val="800"/>
                        </a:spcAft>
                      </a:pPr>
                      <a:r>
                        <a:rPr lang="ru-RU" sz="1800" b="1" dirty="0">
                          <a:effectLst/>
                          <a:latin typeface="Open Sans" panose="020B0606030504020204" pitchFamily="34" charset="0"/>
                          <a:ea typeface="Open Sans" panose="020B0606030504020204" pitchFamily="34" charset="0"/>
                          <a:cs typeface="Open Sans" panose="020B0606030504020204" pitchFamily="34" charset="0"/>
                        </a:rPr>
                        <a:t>Муниципалитеты</a:t>
                      </a:r>
                      <a:endParaRPr lang="en-IE" sz="18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pPr algn="ctr">
                        <a:lnSpc>
                          <a:spcPct val="107000"/>
                        </a:lnSpc>
                        <a:spcAft>
                          <a:spcPts val="800"/>
                        </a:spcAft>
                      </a:pPr>
                      <a:r>
                        <a:rPr lang="ru-RU" sz="1800" b="1" dirty="0">
                          <a:effectLst/>
                          <a:latin typeface="Open Sans" panose="020B0606030504020204" pitchFamily="34" charset="0"/>
                          <a:ea typeface="Open Sans" panose="020B0606030504020204" pitchFamily="34" charset="0"/>
                          <a:cs typeface="Open Sans" panose="020B0606030504020204" pitchFamily="34" charset="0"/>
                        </a:rPr>
                        <a:t>Земли </a:t>
                      </a:r>
                      <a:endParaRPr lang="en-IE" sz="18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pPr algn="ctr">
                        <a:lnSpc>
                          <a:spcPct val="107000"/>
                        </a:lnSpc>
                        <a:spcAft>
                          <a:spcPts val="800"/>
                        </a:spcAft>
                      </a:pPr>
                      <a:r>
                        <a:rPr lang="ru-RU" sz="1800" b="1" dirty="0">
                          <a:effectLst/>
                          <a:latin typeface="Open Sans" panose="020B0606030504020204" pitchFamily="34" charset="0"/>
                          <a:ea typeface="Open Sans" panose="020B0606030504020204" pitchFamily="34" charset="0"/>
                          <a:cs typeface="Open Sans" panose="020B0606030504020204" pitchFamily="34" charset="0"/>
                        </a:rPr>
                        <a:t>Федерация </a:t>
                      </a:r>
                      <a:endParaRPr lang="en-IE" sz="18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extLst>
                  <a:ext uri="{0D108BD9-81ED-4DB2-BD59-A6C34878D82A}">
                    <a16:rowId xmlns:a16="http://schemas.microsoft.com/office/drawing/2014/main" val="3195844714"/>
                  </a:ext>
                </a:extLst>
              </a:tr>
              <a:tr h="1145834">
                <a:tc>
                  <a:txBody>
                    <a:bodyPr/>
                    <a:lstStyle/>
                    <a:p>
                      <a:pPr>
                        <a:lnSpc>
                          <a:spcPct val="107000"/>
                        </a:lnSpc>
                        <a:spcAft>
                          <a:spcPts val="800"/>
                        </a:spcAft>
                      </a:pPr>
                      <a:r>
                        <a:rPr lang="ru-RU" sz="1600" b="1" dirty="0">
                          <a:effectLst/>
                          <a:latin typeface="Open Sans" panose="020B0606030504020204" pitchFamily="34" charset="0"/>
                          <a:ea typeface="Open Sans" panose="020B0606030504020204" pitchFamily="34" charset="0"/>
                          <a:cs typeface="Open Sans" panose="020B0606030504020204" pitchFamily="34" charset="0"/>
                        </a:rPr>
                        <a:t>Компетенция</a:t>
                      </a:r>
                      <a:endParaRPr lang="en-IE" sz="16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pPr>
                        <a:lnSpc>
                          <a:spcPct val="107000"/>
                        </a:lnSpc>
                        <a:spcAft>
                          <a:spcPts val="800"/>
                        </a:spcAft>
                      </a:pPr>
                      <a:r>
                        <a:rPr lang="ru-RU" sz="1200" dirty="0">
                          <a:effectLst/>
                          <a:latin typeface="Open Sans" panose="020B0606030504020204" pitchFamily="34" charset="0"/>
                          <a:ea typeface="Open Sans" panose="020B0606030504020204" pitchFamily="34" charset="0"/>
                          <a:cs typeface="Open Sans" panose="020B0606030504020204" pitchFamily="34" charset="0"/>
                        </a:rPr>
                        <a:t>Ведомства по делам молодежи во всех районах и городах районного значения</a:t>
                      </a:r>
                      <a:endParaRPr lang="en-IE" sz="1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pPr>
                        <a:lnSpc>
                          <a:spcPct val="107000"/>
                        </a:lnSpc>
                        <a:spcAft>
                          <a:spcPts val="800"/>
                        </a:spcAft>
                      </a:pPr>
                      <a:r>
                        <a:rPr lang="ru-RU" sz="1200" dirty="0">
                          <a:effectLst/>
                          <a:latin typeface="Open Sans" panose="020B0606030504020204" pitchFamily="34" charset="0"/>
                          <a:ea typeface="Open Sans" panose="020B0606030504020204" pitchFamily="34" charset="0"/>
                          <a:cs typeface="Open Sans" panose="020B0606030504020204" pitchFamily="34" charset="0"/>
                        </a:rPr>
                        <a:t>16 земельных министерств по делам детей и молодежи</a:t>
                      </a:r>
                      <a:endParaRPr lang="en-IE" sz="1200" dirty="0">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200" dirty="0">
                          <a:effectLst/>
                          <a:latin typeface="Open Sans" panose="020B0606030504020204" pitchFamily="34" charset="0"/>
                          <a:ea typeface="Open Sans" panose="020B0606030504020204" pitchFamily="34" charset="0"/>
                          <a:cs typeface="Open Sans" panose="020B0606030504020204" pitchFamily="34" charset="0"/>
                        </a:rPr>
                        <a:t>Земельные управления по делам молодежи</a:t>
                      </a:r>
                      <a:endParaRPr lang="en-IE" sz="1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pPr>
                        <a:lnSpc>
                          <a:spcPct val="107000"/>
                        </a:lnSpc>
                        <a:spcAft>
                          <a:spcPts val="800"/>
                        </a:spcAft>
                      </a:pPr>
                      <a:r>
                        <a:rPr lang="ru-RU" sz="1200" dirty="0">
                          <a:effectLst/>
                          <a:latin typeface="Open Sans" panose="020B0606030504020204" pitchFamily="34" charset="0"/>
                          <a:ea typeface="Open Sans" panose="020B0606030504020204" pitchFamily="34" charset="0"/>
                          <a:cs typeface="Open Sans" panose="020B0606030504020204" pitchFamily="34" charset="0"/>
                        </a:rPr>
                        <a:t>Федеральное министерство по делам семьи, пожилых людей, женщин и молодежи</a:t>
                      </a:r>
                      <a:endParaRPr lang="en-IE" sz="1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extLst>
                  <a:ext uri="{0D108BD9-81ED-4DB2-BD59-A6C34878D82A}">
                    <a16:rowId xmlns:a16="http://schemas.microsoft.com/office/drawing/2014/main" val="2544103222"/>
                  </a:ext>
                </a:extLst>
              </a:tr>
              <a:tr h="618180">
                <a:tc>
                  <a:txBody>
                    <a:bodyPr/>
                    <a:lstStyle/>
                    <a:p>
                      <a:pPr>
                        <a:lnSpc>
                          <a:spcPct val="107000"/>
                        </a:lnSpc>
                        <a:spcAft>
                          <a:spcPts val="800"/>
                        </a:spcAft>
                      </a:pPr>
                      <a:r>
                        <a:rPr lang="ru-RU" sz="1600" b="1">
                          <a:effectLst/>
                          <a:latin typeface="Open Sans" panose="020B0606030504020204" pitchFamily="34" charset="0"/>
                          <a:ea typeface="Open Sans" panose="020B0606030504020204" pitchFamily="34" charset="0"/>
                          <a:cs typeface="Open Sans" panose="020B0606030504020204" pitchFamily="34" charset="0"/>
                        </a:rPr>
                        <a:t>Основания</a:t>
                      </a:r>
                      <a:endParaRPr lang="en-IE" sz="16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pPr>
                        <a:lnSpc>
                          <a:spcPct val="107000"/>
                        </a:lnSpc>
                        <a:spcAft>
                          <a:spcPts val="800"/>
                        </a:spcAft>
                      </a:pPr>
                      <a:r>
                        <a:rPr lang="ru-RU" sz="1200" dirty="0">
                          <a:effectLst/>
                          <a:latin typeface="Open Sans" panose="020B0606030504020204" pitchFamily="34" charset="0"/>
                          <a:ea typeface="Open Sans" panose="020B0606030504020204" pitchFamily="34" charset="0"/>
                          <a:cs typeface="Open Sans" panose="020B0606030504020204" pitchFamily="34" charset="0"/>
                        </a:rPr>
                        <a:t>Среднесрочные планирование помощи детям и молодежи</a:t>
                      </a:r>
                      <a:endParaRPr lang="en-IE" sz="1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pPr>
                        <a:lnSpc>
                          <a:spcPct val="107000"/>
                        </a:lnSpc>
                        <a:spcAft>
                          <a:spcPts val="800"/>
                        </a:spcAft>
                      </a:pPr>
                      <a:r>
                        <a:rPr lang="ru-RU" sz="1200" dirty="0">
                          <a:effectLst/>
                          <a:latin typeface="Open Sans" panose="020B0606030504020204" pitchFamily="34" charset="0"/>
                          <a:ea typeface="Open Sans" panose="020B0606030504020204" pitchFamily="34" charset="0"/>
                          <a:cs typeface="Open Sans" panose="020B0606030504020204" pitchFamily="34" charset="0"/>
                        </a:rPr>
                        <a:t>Положения о применении законов к </a:t>
                      </a:r>
                      <a:r>
                        <a:rPr lang="de-DE" sz="1200" dirty="0">
                          <a:effectLst/>
                          <a:latin typeface="Open Sans" panose="020B0606030504020204" pitchFamily="34" charset="0"/>
                          <a:ea typeface="Open Sans" panose="020B0606030504020204" pitchFamily="34" charset="0"/>
                          <a:cs typeface="Open Sans" panose="020B0606030504020204" pitchFamily="34" charset="0"/>
                        </a:rPr>
                        <a:t>SGB VIII</a:t>
                      </a:r>
                      <a:endParaRPr lang="en-IE" sz="1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pPr>
                        <a:lnSpc>
                          <a:spcPct val="107000"/>
                        </a:lnSpc>
                        <a:spcAft>
                          <a:spcPts val="800"/>
                        </a:spcAft>
                      </a:pPr>
                      <a:r>
                        <a:rPr lang="ru-RU" sz="1200" dirty="0">
                          <a:effectLst/>
                          <a:latin typeface="Open Sans" panose="020B0606030504020204" pitchFamily="34" charset="0"/>
                          <a:ea typeface="Open Sans" panose="020B0606030504020204" pitchFamily="34" charset="0"/>
                          <a:cs typeface="Open Sans" panose="020B0606030504020204" pitchFamily="34" charset="0"/>
                        </a:rPr>
                        <a:t>SGB VIII: Закон о помощи детям и молодежи</a:t>
                      </a:r>
                      <a:endParaRPr lang="en-IE" sz="1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extLst>
                  <a:ext uri="{0D108BD9-81ED-4DB2-BD59-A6C34878D82A}">
                    <a16:rowId xmlns:a16="http://schemas.microsoft.com/office/drawing/2014/main" val="3809432293"/>
                  </a:ext>
                </a:extLst>
              </a:tr>
              <a:tr h="1279536">
                <a:tc>
                  <a:txBody>
                    <a:bodyPr/>
                    <a:lstStyle/>
                    <a:p>
                      <a:pPr>
                        <a:lnSpc>
                          <a:spcPct val="107000"/>
                        </a:lnSpc>
                        <a:spcAft>
                          <a:spcPts val="800"/>
                        </a:spcAft>
                      </a:pPr>
                      <a:r>
                        <a:rPr lang="ru-RU" sz="1600" b="1">
                          <a:effectLst/>
                          <a:latin typeface="Open Sans" panose="020B0606030504020204" pitchFamily="34" charset="0"/>
                          <a:ea typeface="Open Sans" panose="020B0606030504020204" pitchFamily="34" charset="0"/>
                          <a:cs typeface="Open Sans" panose="020B0606030504020204" pitchFamily="34" charset="0"/>
                        </a:rPr>
                        <a:t>Инструменты</a:t>
                      </a:r>
                      <a:endParaRPr lang="en-IE" sz="16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pPr>
                        <a:lnSpc>
                          <a:spcPct val="107000"/>
                        </a:lnSpc>
                        <a:spcAft>
                          <a:spcPts val="800"/>
                        </a:spcAft>
                      </a:pPr>
                      <a:r>
                        <a:rPr lang="ru-RU" sz="1200" dirty="0">
                          <a:effectLst/>
                          <a:latin typeface="Open Sans" panose="020B0606030504020204" pitchFamily="34" charset="0"/>
                          <a:ea typeface="Open Sans" panose="020B0606030504020204" pitchFamily="34" charset="0"/>
                          <a:cs typeface="Open Sans" panose="020B0606030504020204" pitchFamily="34" charset="0"/>
                        </a:rPr>
                        <a:t>Местное планирование и поддержка муниципального самоуправления</a:t>
                      </a:r>
                      <a:endParaRPr lang="en-IE" sz="1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pPr>
                        <a:lnSpc>
                          <a:spcPct val="107000"/>
                        </a:lnSpc>
                        <a:spcAft>
                          <a:spcPts val="800"/>
                        </a:spcAft>
                      </a:pPr>
                      <a:r>
                        <a:rPr lang="ru-RU" sz="1200" dirty="0">
                          <a:effectLst/>
                          <a:latin typeface="Open Sans" panose="020B0606030504020204" pitchFamily="34" charset="0"/>
                          <a:ea typeface="Open Sans" panose="020B0606030504020204" pitchFamily="34" charset="0"/>
                          <a:cs typeface="Open Sans" panose="020B0606030504020204" pitchFamily="34" charset="0"/>
                        </a:rPr>
                        <a:t>Инициирование, поддержка, дальнейшее развитие государственных и независимых служб помощи детям и молодежи </a:t>
                      </a:r>
                      <a:endParaRPr lang="en-IE" sz="1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pPr>
                        <a:lnSpc>
                          <a:spcPct val="107000"/>
                        </a:lnSpc>
                        <a:spcAft>
                          <a:spcPts val="800"/>
                        </a:spcAft>
                      </a:pPr>
                      <a:r>
                        <a:rPr lang="ru-RU" sz="1200" dirty="0">
                          <a:effectLst/>
                          <a:latin typeface="Open Sans" panose="020B0606030504020204" pitchFamily="34" charset="0"/>
                          <a:ea typeface="Open Sans" panose="020B0606030504020204" pitchFamily="34" charset="0"/>
                          <a:cs typeface="Open Sans" panose="020B0606030504020204" pitchFamily="34" charset="0"/>
                        </a:rPr>
                        <a:t>Надрегиональное инициированите, модели и поддержка</a:t>
                      </a:r>
                      <a:endParaRPr lang="en-IE" sz="1200" dirty="0">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200" dirty="0">
                          <a:effectLst/>
                          <a:latin typeface="Open Sans" panose="020B0606030504020204" pitchFamily="34" charset="0"/>
                          <a:ea typeface="Open Sans" panose="020B0606030504020204" pitchFamily="34" charset="0"/>
                          <a:cs typeface="Open Sans" panose="020B0606030504020204" pitchFamily="34" charset="0"/>
                        </a:rPr>
                        <a:t> </a:t>
                      </a:r>
                      <a:endParaRPr lang="en-IE" sz="1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extLst>
                  <a:ext uri="{0D108BD9-81ED-4DB2-BD59-A6C34878D82A}">
                    <a16:rowId xmlns:a16="http://schemas.microsoft.com/office/drawing/2014/main" val="2269588238"/>
                  </a:ext>
                </a:extLst>
              </a:tr>
              <a:tr h="1226377">
                <a:tc>
                  <a:txBody>
                    <a:bodyPr/>
                    <a:lstStyle/>
                    <a:p>
                      <a:pPr>
                        <a:lnSpc>
                          <a:spcPct val="107000"/>
                        </a:lnSpc>
                        <a:spcAft>
                          <a:spcPts val="800"/>
                        </a:spcAft>
                      </a:pPr>
                      <a:r>
                        <a:rPr lang="ru-RU" sz="1600" b="1" dirty="0">
                          <a:effectLst/>
                          <a:latin typeface="Open Sans" panose="020B0606030504020204" pitchFamily="34" charset="0"/>
                          <a:ea typeface="Open Sans" panose="020B0606030504020204" pitchFamily="34" charset="0"/>
                          <a:cs typeface="Open Sans" panose="020B0606030504020204" pitchFamily="34" charset="0"/>
                        </a:rPr>
                        <a:t>Поддержка и отчётность</a:t>
                      </a:r>
                      <a:endParaRPr lang="en-IE" sz="16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pPr>
                        <a:lnSpc>
                          <a:spcPct val="107000"/>
                        </a:lnSpc>
                        <a:spcAft>
                          <a:spcPts val="800"/>
                        </a:spcAft>
                      </a:pPr>
                      <a:r>
                        <a:rPr lang="ru-RU" sz="1200" dirty="0">
                          <a:effectLst/>
                          <a:latin typeface="Open Sans" panose="020B0606030504020204" pitchFamily="34" charset="0"/>
                          <a:ea typeface="Open Sans" panose="020B0606030504020204" pitchFamily="34" charset="0"/>
                          <a:cs typeface="Open Sans" panose="020B0606030504020204" pitchFamily="34" charset="0"/>
                        </a:rPr>
                        <a:t>Местные учреждения и предложения независимых и государственных провайдеров</a:t>
                      </a:r>
                      <a:endParaRPr lang="en-IE" sz="1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pPr>
                        <a:lnSpc>
                          <a:spcPct val="107000"/>
                        </a:lnSpc>
                        <a:spcAft>
                          <a:spcPts val="800"/>
                        </a:spcAft>
                      </a:pPr>
                      <a:r>
                        <a:rPr lang="ru-RU" sz="1200" dirty="0">
                          <a:effectLst/>
                          <a:latin typeface="Open Sans" panose="020B0606030504020204" pitchFamily="34" charset="0"/>
                          <a:ea typeface="Open Sans" panose="020B0606030504020204" pitchFamily="34" charset="0"/>
                          <a:cs typeface="Open Sans" panose="020B0606030504020204" pitchFamily="34" charset="0"/>
                        </a:rPr>
                        <a:t>Земельные планы по работе с молодежью</a:t>
                      </a:r>
                      <a:endParaRPr lang="en-IE" sz="1200" dirty="0">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200" dirty="0">
                          <a:effectLst/>
                          <a:latin typeface="Open Sans" panose="020B0606030504020204" pitchFamily="34" charset="0"/>
                          <a:ea typeface="Open Sans" panose="020B0606030504020204" pitchFamily="34" charset="0"/>
                          <a:cs typeface="Open Sans" panose="020B0606030504020204" pitchFamily="34" charset="0"/>
                        </a:rPr>
                        <a:t>Отчетность по работе с детьми и молодежью</a:t>
                      </a:r>
                      <a:endParaRPr lang="en-IE" sz="1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pPr>
                        <a:lnSpc>
                          <a:spcPct val="107000"/>
                        </a:lnSpc>
                        <a:spcAft>
                          <a:spcPts val="800"/>
                        </a:spcAft>
                      </a:pPr>
                      <a:r>
                        <a:rPr lang="ru-RU" sz="1200" dirty="0">
                          <a:effectLst/>
                          <a:latin typeface="Open Sans" panose="020B0606030504020204" pitchFamily="34" charset="0"/>
                          <a:ea typeface="Open Sans" panose="020B0606030504020204" pitchFamily="34" charset="0"/>
                          <a:cs typeface="Open Sans" panose="020B0606030504020204" pitchFamily="34" charset="0"/>
                        </a:rPr>
                        <a:t>План по работе с детьми и молодежью (</a:t>
                      </a:r>
                      <a:r>
                        <a:rPr lang="en-US" sz="1200" dirty="0">
                          <a:effectLst/>
                          <a:latin typeface="Open Sans" panose="020B0606030504020204" pitchFamily="34" charset="0"/>
                          <a:ea typeface="Open Sans" panose="020B0606030504020204" pitchFamily="34" charset="0"/>
                          <a:cs typeface="Open Sans" panose="020B0606030504020204" pitchFamily="34" charset="0"/>
                        </a:rPr>
                        <a:t>KPJ)</a:t>
                      </a:r>
                      <a:endParaRPr lang="en-IE" sz="1200" dirty="0">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ru-RU" sz="1200" dirty="0">
                          <a:effectLst/>
                          <a:latin typeface="Open Sans" panose="020B0606030504020204" pitchFamily="34" charset="0"/>
                          <a:ea typeface="Open Sans" panose="020B0606030504020204" pitchFamily="34" charset="0"/>
                          <a:cs typeface="Open Sans" panose="020B0606030504020204" pitchFamily="34" charset="0"/>
                        </a:rPr>
                        <a:t>Отчетность по работе с детьми и молодежью</a:t>
                      </a:r>
                      <a:endParaRPr lang="en-IE" sz="1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extLst>
                  <a:ext uri="{0D108BD9-81ED-4DB2-BD59-A6C34878D82A}">
                    <a16:rowId xmlns:a16="http://schemas.microsoft.com/office/drawing/2014/main" val="2669219218"/>
                  </a:ext>
                </a:extLst>
              </a:tr>
            </a:tbl>
          </a:graphicData>
        </a:graphic>
      </p:graphicFrame>
    </p:spTree>
    <p:extLst>
      <p:ext uri="{BB962C8B-B14F-4D97-AF65-F5344CB8AC3E}">
        <p14:creationId xmlns:p14="http://schemas.microsoft.com/office/powerpoint/2010/main" val="33844876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198884" y="912349"/>
            <a:ext cx="8693596" cy="428738"/>
          </a:xfrm>
        </p:spPr>
        <p:txBody>
          <a:bodyPr>
            <a:noAutofit/>
          </a:bodyPr>
          <a:lstStyle/>
          <a:p>
            <a:r>
              <a:rPr lang="de-DE" dirty="0">
                <a:solidFill>
                  <a:srgbClr val="000000"/>
                </a:solidFill>
              </a:rPr>
              <a:t>3.1.2 </a:t>
            </a:r>
            <a:r>
              <a:rPr lang="ru-RU" dirty="0">
                <a:solidFill>
                  <a:srgbClr val="000000"/>
                </a:solidFill>
              </a:rPr>
              <a:t>Локальные субъекты помощи детям и молодежи </a:t>
            </a:r>
            <a:endParaRPr lang="de-DE" dirty="0">
              <a:solidFill>
                <a:srgbClr val="000000"/>
              </a:solidFill>
            </a:endParaRPr>
          </a:p>
        </p:txBody>
      </p:sp>
      <p:sp>
        <p:nvSpPr>
          <p:cNvPr id="32" name="Text Box 2">
            <a:extLst>
              <a:ext uri="{FF2B5EF4-FFF2-40B4-BE49-F238E27FC236}">
                <a16:creationId xmlns:a16="http://schemas.microsoft.com/office/drawing/2014/main" id="{20E485CE-B724-4FAD-8110-2883EE97D93B}"/>
              </a:ext>
            </a:extLst>
          </p:cNvPr>
          <p:cNvSpPr txBox="1">
            <a:spLocks noChangeArrowheads="1"/>
          </p:cNvSpPr>
          <p:nvPr/>
        </p:nvSpPr>
        <p:spPr bwMode="auto">
          <a:xfrm>
            <a:off x="468064" y="1539654"/>
            <a:ext cx="8280400" cy="4721485"/>
          </a:xfrm>
          <a:prstGeom prst="rect">
            <a:avLst/>
          </a:prstGeom>
          <a:noFill/>
          <a:ln w="9525">
            <a:noFill/>
            <a:miter lim="800000"/>
            <a:headEnd/>
            <a:tailEnd/>
          </a:ln>
        </p:spPr>
        <p:txBody>
          <a:bodyPr>
            <a:spAutoFit/>
          </a:bodyPr>
          <a:lstStyle/>
          <a:p>
            <a:pPr>
              <a:lnSpc>
                <a:spcPct val="107000"/>
              </a:lnSpc>
              <a:spcAft>
                <a:spcPts val="800"/>
              </a:spcAft>
            </a:pPr>
            <a:r>
              <a:rPr lang="ru-RU" sz="1400" b="1" dirty="0">
                <a:effectLst/>
                <a:latin typeface="+mj-lt"/>
                <a:ea typeface="Calibri" panose="020F0502020204030204" pitchFamily="34" charset="0"/>
                <a:cs typeface="Arial" panose="020B0604020202020204" pitchFamily="34" charset="0"/>
              </a:rPr>
              <a:t>Субъекты государственной помощи молодежи определяются Земельным правом (69 абз. 1 Социального кодекса VIII). </a:t>
            </a:r>
            <a:r>
              <a:rPr lang="ru-RU" sz="1400" dirty="0">
                <a:effectLst/>
                <a:latin typeface="+mj-lt"/>
                <a:ea typeface="Calibri" panose="020F0502020204030204" pitchFamily="34" charset="0"/>
                <a:cs typeface="Arial" panose="020B0604020202020204" pitchFamily="34" charset="0"/>
              </a:rPr>
              <a:t>Как правило, местными организаторами помощи являются города районного значения и районы (в качестве исключения также города, входящие в состав районов).</a:t>
            </a:r>
            <a:endParaRPr lang="en-IE" sz="1400"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ru-RU" sz="1400" dirty="0">
                <a:effectLst/>
                <a:latin typeface="+mj-lt"/>
                <a:ea typeface="Calibri" panose="020F0502020204030204" pitchFamily="34" charset="0"/>
                <a:cs typeface="Arial" panose="020B0604020202020204" pitchFamily="34" charset="0"/>
              </a:rPr>
              <a:t>Каждый местный субъект государственной помощи согласно SGB VIII должен создать Ведомство по делам молодежи для выполнения задач, предусмотренных Книгой VIII Социального кодекса. (§ 69 абз. 3 Социального кодекса VIII)</a:t>
            </a:r>
            <a:endParaRPr lang="en-IE" sz="1400"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ru-RU" sz="1400" dirty="0">
                <a:effectLst/>
                <a:latin typeface="+mj-lt"/>
                <a:ea typeface="Calibri" panose="020F0502020204030204" pitchFamily="34" charset="0"/>
                <a:cs typeface="Arial" panose="020B0604020202020204" pitchFamily="34" charset="0"/>
              </a:rPr>
              <a:t>Конкретная структура Ведомства по делам молодежи определяется по организационному усмотрению соответствующего муниципалитета.</a:t>
            </a:r>
            <a:endParaRPr lang="de-DE" altLang="de-DE" sz="1400" b="1" dirty="0">
              <a:latin typeface="+mj-lt"/>
            </a:endParaRPr>
          </a:p>
          <a:p>
            <a:pPr>
              <a:spcAft>
                <a:spcPts val="600"/>
              </a:spcAft>
              <a:defRPr/>
            </a:pPr>
            <a:r>
              <a:rPr lang="ru-RU" altLang="de-DE" sz="1400" b="1" dirty="0">
                <a:solidFill>
                  <a:srgbClr val="000000"/>
                </a:solidFill>
              </a:rPr>
              <a:t>Субъекты государственной помощи несут полную ответственность за обеспечение того, чтобы</a:t>
            </a:r>
            <a:r>
              <a:rPr lang="de-DE" altLang="de-DE" sz="1400" b="1" dirty="0">
                <a:solidFill>
                  <a:srgbClr val="000000"/>
                </a:solidFill>
              </a:rPr>
              <a:t> </a:t>
            </a:r>
          </a:p>
          <a:p>
            <a:pPr marL="627063" indent="-266700">
              <a:spcAft>
                <a:spcPts val="600"/>
              </a:spcAft>
              <a:buFont typeface="Arial" panose="020B0604020202020204" pitchFamily="34" charset="0"/>
              <a:buChar char="•"/>
              <a:defRPr/>
            </a:pPr>
            <a:r>
              <a:rPr lang="ru-RU" altLang="de-DE" sz="1400" dirty="0">
                <a:solidFill>
                  <a:srgbClr val="000000"/>
                </a:solidFill>
              </a:rPr>
              <a:t>бюро по делам молодежи были достаточно оснащены;</a:t>
            </a:r>
          </a:p>
          <a:p>
            <a:pPr marL="627063" indent="-266700">
              <a:spcAft>
                <a:spcPts val="600"/>
              </a:spcAft>
              <a:buFont typeface="Arial" panose="020B0604020202020204" pitchFamily="34" charset="0"/>
              <a:buChar char="•"/>
              <a:defRPr/>
            </a:pPr>
            <a:r>
              <a:rPr lang="ru-RU" altLang="de-DE" sz="1400" dirty="0">
                <a:solidFill>
                  <a:srgbClr val="000000"/>
                </a:solidFill>
              </a:rPr>
              <a:t>необходимые и соответствующие меры поддержки предоставлялись женщинам своевременно и в достаточном объеме;</a:t>
            </a:r>
          </a:p>
          <a:p>
            <a:pPr marL="627063" indent="-266700">
              <a:spcAft>
                <a:spcPts val="600"/>
              </a:spcAft>
              <a:buFont typeface="Arial" panose="020B0604020202020204" pitchFamily="34" charset="0"/>
              <a:buChar char="•"/>
              <a:defRPr/>
            </a:pPr>
            <a:r>
              <a:rPr lang="ru-RU" altLang="de-DE" sz="1400" dirty="0">
                <a:solidFill>
                  <a:srgbClr val="000000"/>
                </a:solidFill>
              </a:rPr>
              <a:t>спектр мер поддержки, предлагаемых службой помощи детям и молодежи, был многообразным;</a:t>
            </a:r>
          </a:p>
          <a:p>
            <a:pPr marL="627063" indent="-266700">
              <a:spcAft>
                <a:spcPts val="600"/>
              </a:spcAft>
              <a:buFont typeface="Arial" panose="020B0604020202020204" pitchFamily="34" charset="0"/>
              <a:buChar char="•"/>
              <a:defRPr/>
            </a:pPr>
            <a:r>
              <a:rPr lang="ru-RU" altLang="de-DE" sz="1400" dirty="0">
                <a:solidFill>
                  <a:srgbClr val="000000"/>
                </a:solidFill>
              </a:rPr>
              <a:t>были разработаны стандарты для качественного развития всех задач по обеспечению помощи детям и молодежи</a:t>
            </a:r>
            <a:r>
              <a:rPr lang="de-DE" altLang="de-DE" sz="1400" dirty="0">
                <a:solidFill>
                  <a:srgbClr val="000000"/>
                </a:solidFill>
              </a:rPr>
              <a:t>.</a:t>
            </a:r>
            <a:endParaRPr lang="de-DE" altLang="de-DE" sz="1400" dirty="0">
              <a:latin typeface="Arial" charset="0"/>
            </a:endParaRPr>
          </a:p>
        </p:txBody>
      </p:sp>
      <p:sp>
        <p:nvSpPr>
          <p:cNvPr id="11"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64782" y="6513893"/>
            <a:ext cx="4883862" cy="226714"/>
          </a:xfrm>
        </p:spPr>
        <p:txBody>
          <a:bodyPr/>
          <a:lstStyle/>
          <a:p>
            <a:r>
              <a:rPr lang="de-DE" dirty="0"/>
              <a:t>3. </a:t>
            </a:r>
            <a:r>
              <a:rPr lang="az-Cyrl-AZ" dirty="0"/>
              <a:t>Структуры</a:t>
            </a:r>
            <a:r>
              <a:rPr lang="de-DE" dirty="0"/>
              <a:t> – </a:t>
            </a:r>
            <a:r>
              <a:rPr lang="az-Cyrl-AZ" dirty="0"/>
              <a:t>Учреждения</a:t>
            </a:r>
            <a:endParaRPr lang="de-DE" dirty="0"/>
          </a:p>
        </p:txBody>
      </p:sp>
    </p:spTree>
    <p:extLst>
      <p:ext uri="{BB962C8B-B14F-4D97-AF65-F5344CB8AC3E}">
        <p14:creationId xmlns:p14="http://schemas.microsoft.com/office/powerpoint/2010/main" val="24502765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0" y="912030"/>
            <a:ext cx="9144000" cy="428738"/>
          </a:xfrm>
        </p:spPr>
        <p:txBody>
          <a:bodyPr>
            <a:noAutofit/>
          </a:bodyPr>
          <a:lstStyle/>
          <a:p>
            <a:r>
              <a:rPr lang="de-DE" dirty="0">
                <a:solidFill>
                  <a:srgbClr val="000000"/>
                </a:solidFill>
              </a:rPr>
              <a:t>3.1.3 </a:t>
            </a:r>
            <a:r>
              <a:rPr lang="ru-RU" dirty="0">
                <a:solidFill>
                  <a:srgbClr val="000000"/>
                </a:solidFill>
              </a:rPr>
              <a:t>Структура Ведомства по дел</a:t>
            </a:r>
            <a:r>
              <a:rPr lang="de-DE" dirty="0">
                <a:solidFill>
                  <a:srgbClr val="000000"/>
                </a:solidFill>
              </a:rPr>
              <a:t>.</a:t>
            </a:r>
            <a:r>
              <a:rPr lang="ru-RU" dirty="0">
                <a:solidFill>
                  <a:srgbClr val="000000"/>
                </a:solidFill>
              </a:rPr>
              <a:t> молодежи - двухуровневость </a:t>
            </a:r>
            <a:endParaRPr lang="de-DE" dirty="0">
              <a:solidFill>
                <a:srgbClr val="000000"/>
              </a:solidFill>
            </a:endParaRPr>
          </a:p>
        </p:txBody>
      </p:sp>
      <p:sp>
        <p:nvSpPr>
          <p:cNvPr id="64" name="AutoShape 39" descr="führt zu den Aufgaben des Jugendhilfeausschusses" title="Pfeil">
            <a:extLst>
              <a:ext uri="{FF2B5EF4-FFF2-40B4-BE49-F238E27FC236}">
                <a16:creationId xmlns:a16="http://schemas.microsoft.com/office/drawing/2014/main" id="{4328AEC0-8F6A-41E6-853C-92398F19D851}"/>
              </a:ext>
            </a:extLst>
          </p:cNvPr>
          <p:cNvSpPr>
            <a:spLocks noChangeArrowheads="1"/>
          </p:cNvSpPr>
          <p:nvPr/>
        </p:nvSpPr>
        <p:spPr bwMode="auto">
          <a:xfrm>
            <a:off x="1926659" y="2492896"/>
            <a:ext cx="773133" cy="276442"/>
          </a:xfrm>
          <a:prstGeom prst="downArrow">
            <a:avLst>
              <a:gd name="adj1" fmla="val 43315"/>
              <a:gd name="adj2" fmla="val 66667"/>
            </a:avLst>
          </a:prstGeom>
          <a:solidFill>
            <a:schemeClr val="accent1"/>
          </a:solidFill>
          <a:ln>
            <a:noFill/>
          </a:ln>
          <a:effectLst/>
        </p:spPr>
        <p:txBody>
          <a:bodyPr wrap="none" anchor="ctr"/>
          <a:lstStyle>
            <a:lvl1pPr>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buClr>
                <a:schemeClr val="accent1"/>
              </a:buClr>
              <a:buSzPct val="100000"/>
              <a:buFont typeface="Wingdings" panose="05000000000000000000" pitchFamily="2" charset="2"/>
              <a:buChar char="l"/>
            </a:pPr>
            <a:endParaRPr lang="de-DE" altLang="de-DE"/>
          </a:p>
        </p:txBody>
      </p:sp>
      <p:sp>
        <p:nvSpPr>
          <p:cNvPr id="65" name="Rectangle 40">
            <a:extLst>
              <a:ext uri="{FF2B5EF4-FFF2-40B4-BE49-F238E27FC236}">
                <a16:creationId xmlns:a16="http://schemas.microsoft.com/office/drawing/2014/main" id="{20B493C6-A0F4-4EAB-86DE-A27EAE5A34E5}"/>
              </a:ext>
            </a:extLst>
          </p:cNvPr>
          <p:cNvSpPr>
            <a:spLocks noChangeArrowheads="1"/>
          </p:cNvSpPr>
          <p:nvPr/>
        </p:nvSpPr>
        <p:spPr bwMode="auto">
          <a:xfrm>
            <a:off x="4591049" y="2092846"/>
            <a:ext cx="4214543" cy="400050"/>
          </a:xfrm>
          <a:prstGeom prst="rect">
            <a:avLst/>
          </a:prstGeom>
          <a:solidFill>
            <a:schemeClr val="accent1"/>
          </a:solidFill>
          <a:ln>
            <a:noFill/>
          </a:ln>
          <a:effectLst/>
        </p:spPr>
        <p:txBody>
          <a:bodyPr wrap="none" anchor="ctr"/>
          <a:lstStyle>
            <a:lvl1pPr>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eaLnBrk="1" hangingPunct="1">
              <a:lnSpc>
                <a:spcPct val="93000"/>
              </a:lnSpc>
              <a:buClr>
                <a:srgbClr val="000000"/>
              </a:buClr>
              <a:buSzPct val="100000"/>
              <a:buFont typeface="Arial" panose="020B0604020202020204" pitchFamily="34" charset="0"/>
              <a:buNone/>
            </a:pPr>
            <a:r>
              <a:rPr lang="ru-RU" altLang="de-DE" sz="1350" b="1" dirty="0">
                <a:solidFill>
                  <a:schemeClr val="bg1"/>
                </a:solidFill>
                <a:latin typeface="+mn-lt"/>
              </a:rPr>
              <a:t>Управление Ведомства по делам молодежи</a:t>
            </a:r>
            <a:endParaRPr lang="de-DE" altLang="de-DE" sz="1350" b="1" dirty="0">
              <a:solidFill>
                <a:schemeClr val="bg1"/>
              </a:solidFill>
              <a:latin typeface="+mn-lt"/>
            </a:endParaRPr>
          </a:p>
        </p:txBody>
      </p:sp>
      <p:sp>
        <p:nvSpPr>
          <p:cNvPr id="66" name="AutoShape 41" descr="führt zu den Aufgaben der Verwaltung des Jugendamts" title="Pfeil">
            <a:extLst>
              <a:ext uri="{FF2B5EF4-FFF2-40B4-BE49-F238E27FC236}">
                <a16:creationId xmlns:a16="http://schemas.microsoft.com/office/drawing/2014/main" id="{28CB788A-3327-40E6-B86B-67DB8339A996}"/>
              </a:ext>
            </a:extLst>
          </p:cNvPr>
          <p:cNvSpPr>
            <a:spLocks noChangeArrowheads="1"/>
          </p:cNvSpPr>
          <p:nvPr/>
        </p:nvSpPr>
        <p:spPr bwMode="auto">
          <a:xfrm>
            <a:off x="6138863" y="2492896"/>
            <a:ext cx="773133" cy="276442"/>
          </a:xfrm>
          <a:prstGeom prst="downArrow">
            <a:avLst>
              <a:gd name="adj1" fmla="val 43315"/>
              <a:gd name="adj2" fmla="val 66667"/>
            </a:avLst>
          </a:prstGeom>
          <a:solidFill>
            <a:schemeClr val="accent1"/>
          </a:solidFill>
          <a:ln>
            <a:noFill/>
          </a:ln>
          <a:effectLst/>
        </p:spPr>
        <p:txBody>
          <a:bodyPr wrap="none" anchor="ctr"/>
          <a:lstStyle>
            <a:lvl1pPr>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buClr>
                <a:schemeClr val="accent1"/>
              </a:buClr>
              <a:buSzPct val="100000"/>
              <a:buFont typeface="Wingdings" panose="05000000000000000000" pitchFamily="2" charset="2"/>
              <a:buChar char="l"/>
            </a:pPr>
            <a:endParaRPr lang="de-DE" altLang="de-DE"/>
          </a:p>
        </p:txBody>
      </p:sp>
      <p:sp>
        <p:nvSpPr>
          <p:cNvPr id="67" name="Rectangle 44" title="Jugendamt">
            <a:extLst>
              <a:ext uri="{FF2B5EF4-FFF2-40B4-BE49-F238E27FC236}">
                <a16:creationId xmlns:a16="http://schemas.microsoft.com/office/drawing/2014/main" id="{8E113D95-C82F-4EB0-856D-5B0B0169EEDD}"/>
              </a:ext>
            </a:extLst>
          </p:cNvPr>
          <p:cNvSpPr>
            <a:spLocks noChangeArrowheads="1"/>
          </p:cNvSpPr>
          <p:nvPr/>
        </p:nvSpPr>
        <p:spPr bwMode="auto">
          <a:xfrm>
            <a:off x="2310886" y="1636415"/>
            <a:ext cx="4037760" cy="352425"/>
          </a:xfrm>
          <a:prstGeom prst="rect">
            <a:avLst/>
          </a:prstGeom>
          <a:solidFill>
            <a:schemeClr val="accent1"/>
          </a:solidFill>
          <a:ln>
            <a:noFill/>
          </a:ln>
          <a:effectLst/>
        </p:spPr>
        <p:txBody>
          <a:bodyPr wrap="none" anchor="ctr"/>
          <a:lstStyle>
            <a:lvl1pPr>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eaLnBrk="1" hangingPunct="1">
              <a:lnSpc>
                <a:spcPct val="93000"/>
              </a:lnSpc>
              <a:buClr>
                <a:srgbClr val="000000"/>
              </a:buClr>
              <a:buSzPct val="100000"/>
              <a:buFont typeface="Arial" panose="020B0604020202020204" pitchFamily="34" charset="0"/>
              <a:buNone/>
            </a:pPr>
            <a:endParaRPr lang="de-DE" altLang="de-DE" sz="1600"/>
          </a:p>
        </p:txBody>
      </p:sp>
      <p:sp>
        <p:nvSpPr>
          <p:cNvPr id="68" name="Rectangle 43">
            <a:extLst>
              <a:ext uri="{FF2B5EF4-FFF2-40B4-BE49-F238E27FC236}">
                <a16:creationId xmlns:a16="http://schemas.microsoft.com/office/drawing/2014/main" id="{509B21D8-744B-4342-93F2-5B936DF6E674}"/>
              </a:ext>
            </a:extLst>
          </p:cNvPr>
          <p:cNvSpPr>
            <a:spLocks noChangeArrowheads="1"/>
          </p:cNvSpPr>
          <p:nvPr/>
        </p:nvSpPr>
        <p:spPr bwMode="auto">
          <a:xfrm>
            <a:off x="2310887" y="1638872"/>
            <a:ext cx="4037758" cy="34996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93000"/>
              </a:lnSpc>
              <a:buClr>
                <a:srgbClr val="000000"/>
              </a:buClr>
              <a:buSzPct val="100000"/>
              <a:buFont typeface="Arial" panose="020B0604020202020204" pitchFamily="34" charset="0"/>
              <a:buNone/>
            </a:pPr>
            <a:r>
              <a:rPr lang="az-Cyrl-AZ" altLang="de-DE" b="1" dirty="0">
                <a:solidFill>
                  <a:schemeClr val="bg1"/>
                </a:solidFill>
                <a:latin typeface="+mn-lt"/>
              </a:rPr>
              <a:t>Ведомство по делам молодежи</a:t>
            </a:r>
            <a:endParaRPr lang="de-DE" altLang="de-DE" b="1" dirty="0">
              <a:solidFill>
                <a:schemeClr val="bg1"/>
              </a:solidFill>
              <a:latin typeface="+mn-lt"/>
            </a:endParaRPr>
          </a:p>
        </p:txBody>
      </p:sp>
      <p:sp>
        <p:nvSpPr>
          <p:cNvPr id="70" name="Rectangle 48">
            <a:extLst>
              <a:ext uri="{FF2B5EF4-FFF2-40B4-BE49-F238E27FC236}">
                <a16:creationId xmlns:a16="http://schemas.microsoft.com/office/drawing/2014/main" id="{FA887C31-F391-4C95-AF88-9237A80084C9}"/>
              </a:ext>
            </a:extLst>
          </p:cNvPr>
          <p:cNvSpPr>
            <a:spLocks noChangeArrowheads="1"/>
          </p:cNvSpPr>
          <p:nvPr/>
        </p:nvSpPr>
        <p:spPr bwMode="auto">
          <a:xfrm>
            <a:off x="357457" y="2736230"/>
            <a:ext cx="4142535" cy="23820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93000"/>
              </a:lnSpc>
              <a:buClr>
                <a:srgbClr val="000000"/>
              </a:buClr>
              <a:buSzPct val="100000"/>
              <a:buFont typeface="Arial" panose="020B0604020202020204" pitchFamily="34" charset="0"/>
              <a:buNone/>
            </a:pPr>
            <a:r>
              <a:rPr lang="ru-RU" altLang="de-DE" sz="1600" dirty="0">
                <a:solidFill>
                  <a:srgbClr val="000000"/>
                </a:solidFill>
                <a:latin typeface="+mn-lt"/>
              </a:rPr>
              <a:t>Комитет по помощи молодежи </a:t>
            </a:r>
            <a:r>
              <a:rPr lang="ru-RU" altLang="de-DE" sz="1600" b="1" dirty="0">
                <a:solidFill>
                  <a:srgbClr val="000000"/>
                </a:solidFill>
                <a:latin typeface="+mn-lt"/>
              </a:rPr>
              <a:t>(JHA) </a:t>
            </a:r>
            <a:r>
              <a:rPr lang="ru-RU" altLang="de-DE" sz="1600" dirty="0">
                <a:solidFill>
                  <a:srgbClr val="000000"/>
                </a:solidFill>
                <a:latin typeface="+mn-lt"/>
              </a:rPr>
              <a:t>отвечает за все вопросы, в частности за:</a:t>
            </a:r>
            <a:endParaRPr lang="en-GB" altLang="de-DE" sz="1600" dirty="0">
              <a:solidFill>
                <a:srgbClr val="000000"/>
              </a:solidFill>
              <a:latin typeface="+mn-lt"/>
            </a:endParaRPr>
          </a:p>
          <a:p>
            <a:pPr marL="285750" indent="-285750">
              <a:lnSpc>
                <a:spcPct val="93000"/>
              </a:lnSpc>
              <a:buClr>
                <a:schemeClr val="tx1"/>
              </a:buClr>
              <a:buSzPct val="100000"/>
              <a:buFont typeface="Arial" panose="020B0604020202020204" pitchFamily="34" charset="0"/>
              <a:buChar char="•"/>
            </a:pPr>
            <a:r>
              <a:rPr lang="ru-RU" altLang="de-DE" sz="1600" dirty="0">
                <a:solidFill>
                  <a:srgbClr val="000000"/>
                </a:solidFill>
                <a:latin typeface="+mn-lt"/>
              </a:rPr>
              <a:t>консультирование молодых людей и семей в проблемных ситуациях</a:t>
            </a:r>
          </a:p>
          <a:p>
            <a:pPr marL="285750" indent="-285750">
              <a:lnSpc>
                <a:spcPct val="93000"/>
              </a:lnSpc>
              <a:buClr>
                <a:schemeClr val="tx1"/>
              </a:buClr>
              <a:buSzPct val="100000"/>
              <a:buFont typeface="Arial" panose="020B0604020202020204" pitchFamily="34" charset="0"/>
              <a:buChar char="•"/>
            </a:pPr>
            <a:r>
              <a:rPr lang="ru-RU" altLang="de-DE" sz="1600" dirty="0">
                <a:solidFill>
                  <a:srgbClr val="000000"/>
                </a:solidFill>
                <a:latin typeface="+mn-lt"/>
              </a:rPr>
              <a:t>предложения по дальнейшему развитию планирования помощи детям и молодежи</a:t>
            </a:r>
          </a:p>
          <a:p>
            <a:pPr marL="285750" indent="-285750">
              <a:lnSpc>
                <a:spcPct val="93000"/>
              </a:lnSpc>
              <a:buClr>
                <a:schemeClr val="tx1"/>
              </a:buClr>
              <a:buSzPct val="100000"/>
              <a:buFont typeface="Arial" panose="020B0604020202020204" pitchFamily="34" charset="0"/>
              <a:buChar char="•"/>
            </a:pPr>
            <a:r>
              <a:rPr lang="ru-RU" altLang="de-DE" sz="1600" dirty="0">
                <a:solidFill>
                  <a:srgbClr val="000000"/>
                </a:solidFill>
                <a:latin typeface="+mn-lt"/>
              </a:rPr>
              <a:t>поддержку независимой помощи детям и молодежи</a:t>
            </a:r>
            <a:r>
              <a:rPr lang="de-DE" altLang="de-DE" sz="1600" dirty="0">
                <a:solidFill>
                  <a:srgbClr val="000000"/>
                </a:solidFill>
                <a:latin typeface="+mn-lt"/>
              </a:rPr>
              <a:t>.</a:t>
            </a:r>
            <a:r>
              <a:rPr lang="en-GB" altLang="de-DE" sz="1600" dirty="0">
                <a:solidFill>
                  <a:srgbClr val="000000"/>
                </a:solidFill>
                <a:latin typeface="+mn-lt"/>
              </a:rPr>
              <a:t> </a:t>
            </a:r>
          </a:p>
        </p:txBody>
      </p:sp>
      <p:sp>
        <p:nvSpPr>
          <p:cNvPr id="75" name="Rectangle 63">
            <a:extLst>
              <a:ext uri="{FF2B5EF4-FFF2-40B4-BE49-F238E27FC236}">
                <a16:creationId xmlns:a16="http://schemas.microsoft.com/office/drawing/2014/main" id="{A45275F4-FC77-4DE6-BE17-F5DA0D1677AC}"/>
              </a:ext>
            </a:extLst>
          </p:cNvPr>
          <p:cNvSpPr>
            <a:spLocks noChangeArrowheads="1"/>
          </p:cNvSpPr>
          <p:nvPr/>
        </p:nvSpPr>
        <p:spPr bwMode="auto">
          <a:xfrm>
            <a:off x="4716016" y="2767866"/>
            <a:ext cx="3848580" cy="123719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93000"/>
              </a:lnSpc>
              <a:buClr>
                <a:srgbClr val="000000"/>
              </a:buClr>
              <a:buSzPct val="100000"/>
              <a:buFont typeface="Arial" panose="020B0604020202020204" pitchFamily="34" charset="0"/>
              <a:buNone/>
            </a:pPr>
            <a:r>
              <a:rPr lang="ru-RU" altLang="de-DE" sz="1600" b="1" dirty="0">
                <a:solidFill>
                  <a:srgbClr val="000000"/>
                </a:solidFill>
                <a:latin typeface="+mn-lt"/>
              </a:rPr>
              <a:t>Текущее руководство </a:t>
            </a:r>
            <a:r>
              <a:rPr lang="ru-RU" altLang="de-DE" sz="1600" dirty="0">
                <a:solidFill>
                  <a:srgbClr val="000000"/>
                </a:solidFill>
                <a:latin typeface="+mn-lt"/>
              </a:rPr>
              <a:t>в рамках Устава, решений муниципальных или городских политических представителей и Комитета по помощи молодежи</a:t>
            </a:r>
            <a:r>
              <a:rPr lang="de-DE" altLang="de-DE" sz="1600" dirty="0">
                <a:solidFill>
                  <a:srgbClr val="000000"/>
                </a:solidFill>
                <a:latin typeface="+mn-lt"/>
              </a:rPr>
              <a:t>.</a:t>
            </a:r>
          </a:p>
        </p:txBody>
      </p:sp>
      <p:sp>
        <p:nvSpPr>
          <p:cNvPr id="76" name="Rectangle 64">
            <a:extLst>
              <a:ext uri="{FF2B5EF4-FFF2-40B4-BE49-F238E27FC236}">
                <a16:creationId xmlns:a16="http://schemas.microsoft.com/office/drawing/2014/main" id="{479BA58D-0F29-41DF-B4FF-3FD5B24C2121}"/>
              </a:ext>
            </a:extLst>
          </p:cNvPr>
          <p:cNvSpPr>
            <a:spLocks noChangeArrowheads="1"/>
          </p:cNvSpPr>
          <p:nvPr/>
        </p:nvSpPr>
        <p:spPr bwMode="auto">
          <a:xfrm>
            <a:off x="323528" y="4941168"/>
            <a:ext cx="7892129" cy="11541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150000"/>
              </a:lnSpc>
              <a:buClr>
                <a:srgbClr val="000000"/>
              </a:buClr>
              <a:buSzPct val="100000"/>
              <a:buFont typeface="Arial" panose="020B0604020202020204" pitchFamily="34" charset="0"/>
              <a:buNone/>
            </a:pPr>
            <a:r>
              <a:rPr lang="ru-RU" altLang="de-DE" sz="1600" b="1" dirty="0">
                <a:solidFill>
                  <a:srgbClr val="000000"/>
                </a:solidFill>
                <a:latin typeface="+mn-lt"/>
              </a:rPr>
              <a:t>Комитет по делам детей и молодежи состоит</a:t>
            </a:r>
            <a:r>
              <a:rPr lang="en-GB" altLang="de-DE" b="1" dirty="0">
                <a:solidFill>
                  <a:srgbClr val="000000"/>
                </a:solidFill>
                <a:latin typeface="+mn-lt"/>
              </a:rPr>
              <a:t>:</a:t>
            </a:r>
          </a:p>
          <a:p>
            <a:pPr>
              <a:buClr>
                <a:srgbClr val="000000"/>
              </a:buClr>
              <a:buSzPct val="100000"/>
            </a:pPr>
            <a:r>
              <a:rPr lang="ru-RU" altLang="de-DE" sz="1400" b="1" dirty="0">
                <a:solidFill>
                  <a:srgbClr val="000000"/>
                </a:solidFill>
                <a:latin typeface="+mn-lt"/>
              </a:rPr>
              <a:t>на </a:t>
            </a:r>
            <a:r>
              <a:rPr lang="de-DE" sz="1400" b="1" dirty="0"/>
              <a:t>⅖</a:t>
            </a:r>
            <a:r>
              <a:rPr lang="de-DE" sz="1400" dirty="0"/>
              <a:t> </a:t>
            </a:r>
            <a:r>
              <a:rPr lang="ru-RU" altLang="de-DE" sz="1400" dirty="0">
                <a:solidFill>
                  <a:srgbClr val="000000"/>
                </a:solidFill>
                <a:latin typeface="+mn-lt"/>
              </a:rPr>
              <a:t>из независимых организаций: молодежные организации, благотворительные организации, религиозные общины, ассоциации</a:t>
            </a:r>
          </a:p>
          <a:p>
            <a:pPr>
              <a:buClr>
                <a:srgbClr val="000000"/>
              </a:buClr>
              <a:buSzPct val="100000"/>
            </a:pPr>
            <a:r>
              <a:rPr lang="ru-RU" altLang="de-DE" sz="1400" b="1" dirty="0">
                <a:solidFill>
                  <a:srgbClr val="000000"/>
                </a:solidFill>
                <a:latin typeface="+mn-lt"/>
              </a:rPr>
              <a:t>на </a:t>
            </a:r>
            <a:r>
              <a:rPr lang="de-DE" sz="1400" b="1" dirty="0"/>
              <a:t>⅗</a:t>
            </a:r>
            <a:r>
              <a:rPr lang="ru-RU" altLang="de-DE" sz="1400" dirty="0">
                <a:solidFill>
                  <a:srgbClr val="000000"/>
                </a:solidFill>
                <a:latin typeface="+mn-lt"/>
              </a:rPr>
              <a:t> из представителей местного парламента</a:t>
            </a:r>
          </a:p>
        </p:txBody>
      </p:sp>
      <p:sp>
        <p:nvSpPr>
          <p:cNvPr id="22"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64782" y="6513893"/>
            <a:ext cx="4883862" cy="226714"/>
          </a:xfrm>
        </p:spPr>
        <p:txBody>
          <a:bodyPr/>
          <a:lstStyle/>
          <a:p>
            <a:r>
              <a:rPr lang="de-DE" dirty="0"/>
              <a:t>3. </a:t>
            </a:r>
            <a:r>
              <a:rPr lang="az-Cyrl-AZ" dirty="0"/>
              <a:t>Структуры</a:t>
            </a:r>
            <a:r>
              <a:rPr lang="de-DE" dirty="0"/>
              <a:t> – </a:t>
            </a:r>
            <a:r>
              <a:rPr lang="az-Cyrl-AZ" dirty="0"/>
              <a:t>Учреждения</a:t>
            </a:r>
            <a:endParaRPr lang="de-DE" dirty="0"/>
          </a:p>
        </p:txBody>
      </p:sp>
      <p:sp>
        <p:nvSpPr>
          <p:cNvPr id="16" name="Rectangle 40">
            <a:extLst>
              <a:ext uri="{FF2B5EF4-FFF2-40B4-BE49-F238E27FC236}">
                <a16:creationId xmlns:a16="http://schemas.microsoft.com/office/drawing/2014/main" id="{20B493C6-A0F4-4EAB-86DE-A27EAE5A34E5}"/>
              </a:ext>
            </a:extLst>
          </p:cNvPr>
          <p:cNvSpPr>
            <a:spLocks noChangeArrowheads="1"/>
          </p:cNvSpPr>
          <p:nvPr/>
        </p:nvSpPr>
        <p:spPr bwMode="auto">
          <a:xfrm>
            <a:off x="251520" y="2092846"/>
            <a:ext cx="4214543" cy="400050"/>
          </a:xfrm>
          <a:prstGeom prst="rect">
            <a:avLst/>
          </a:prstGeom>
          <a:solidFill>
            <a:schemeClr val="accent1"/>
          </a:solidFill>
          <a:ln>
            <a:noFill/>
          </a:ln>
          <a:effectLst/>
        </p:spPr>
        <p:txBody>
          <a:bodyPr wrap="none" anchor="ctr"/>
          <a:lstStyle>
            <a:lvl1pPr>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a:lnSpc>
                <a:spcPct val="93000"/>
              </a:lnSpc>
              <a:buClr>
                <a:srgbClr val="000000"/>
              </a:buClr>
              <a:buSzPct val="100000"/>
            </a:pPr>
            <a:r>
              <a:rPr lang="ru-RU" altLang="de-DE" b="1" dirty="0">
                <a:solidFill>
                  <a:schemeClr val="bg1"/>
                </a:solidFill>
              </a:rPr>
              <a:t>Комитет по помощи молодежи (JHA)</a:t>
            </a:r>
            <a:endParaRPr lang="en-GB" altLang="de-DE" sz="1600" b="1" dirty="0">
              <a:solidFill>
                <a:schemeClr val="bg1"/>
              </a:solidFill>
            </a:endParaRPr>
          </a:p>
        </p:txBody>
      </p:sp>
    </p:spTree>
    <p:extLst>
      <p:ext uri="{BB962C8B-B14F-4D97-AF65-F5344CB8AC3E}">
        <p14:creationId xmlns:p14="http://schemas.microsoft.com/office/powerpoint/2010/main" val="5737794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0" y="781917"/>
            <a:ext cx="8801100" cy="559170"/>
          </a:xfrm>
        </p:spPr>
        <p:txBody>
          <a:bodyPr>
            <a:noAutofit/>
          </a:bodyPr>
          <a:lstStyle/>
          <a:p>
            <a:r>
              <a:rPr lang="de-DE" dirty="0">
                <a:solidFill>
                  <a:srgbClr val="000000"/>
                </a:solidFill>
              </a:rPr>
              <a:t>3.1.4 </a:t>
            </a:r>
            <a:r>
              <a:rPr lang="ru-RU" dirty="0">
                <a:solidFill>
                  <a:srgbClr val="000000"/>
                </a:solidFill>
              </a:rPr>
              <a:t>Структуры субъектов предоставления помощи детям и молодежи</a:t>
            </a:r>
            <a:endParaRPr lang="de-DE" dirty="0">
              <a:solidFill>
                <a:srgbClr val="000000"/>
              </a:solidFill>
            </a:endParaRPr>
          </a:p>
        </p:txBody>
      </p:sp>
      <p:sp>
        <p:nvSpPr>
          <p:cNvPr id="14" name="Abgerundetes Rechteck 13">
            <a:extLst>
              <a:ext uri="{FF2B5EF4-FFF2-40B4-BE49-F238E27FC236}">
                <a16:creationId xmlns:a16="http://schemas.microsoft.com/office/drawing/2014/main" id="{F9AC92E0-5992-F645-BBB8-BF4A3C296689}"/>
              </a:ext>
            </a:extLst>
          </p:cNvPr>
          <p:cNvSpPr/>
          <p:nvPr/>
        </p:nvSpPr>
        <p:spPr>
          <a:xfrm>
            <a:off x="4572000" y="2708874"/>
            <a:ext cx="4375367" cy="1184107"/>
          </a:xfrm>
          <a:prstGeom prst="roundRect">
            <a:avLst/>
          </a:prstGeom>
          <a:solidFill>
            <a:schemeClr val="accent1">
              <a:lumMod val="40000"/>
              <a:lumOff val="6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buFont typeface="Arial" panose="020B0604020202020204" pitchFamily="34" charset="0"/>
              <a:buChar char="•"/>
            </a:pPr>
            <a:r>
              <a:rPr lang="ru-RU" sz="1400" dirty="0">
                <a:solidFill>
                  <a:srgbClr val="000000"/>
                </a:solidFill>
              </a:rPr>
              <a:t>обязанность обеспечения</a:t>
            </a:r>
            <a:r>
              <a:rPr lang="de-DE" sz="1400" dirty="0">
                <a:solidFill>
                  <a:srgbClr val="000000"/>
                </a:solidFill>
              </a:rPr>
              <a:t> </a:t>
            </a:r>
            <a:r>
              <a:rPr lang="ru-RU" sz="1400" dirty="0">
                <a:solidFill>
                  <a:srgbClr val="000000"/>
                </a:solidFill>
              </a:rPr>
              <a:t>(§ 79 SGB VIII)</a:t>
            </a:r>
          </a:p>
          <a:p>
            <a:r>
              <a:rPr lang="de-DE" sz="1400" dirty="0">
                <a:solidFill>
                  <a:srgbClr val="000000"/>
                </a:solidFill>
              </a:rPr>
              <a:t>    </a:t>
            </a:r>
            <a:r>
              <a:rPr lang="ru-RU" sz="1400" dirty="0">
                <a:solidFill>
                  <a:srgbClr val="000000"/>
                </a:solidFill>
              </a:rPr>
              <a:t>…</a:t>
            </a:r>
            <a:r>
              <a:rPr lang="de-DE" sz="1400" dirty="0">
                <a:solidFill>
                  <a:srgbClr val="000000"/>
                </a:solidFill>
              </a:rPr>
              <a:t> </a:t>
            </a:r>
            <a:r>
              <a:rPr lang="ru-RU" sz="1400" dirty="0">
                <a:solidFill>
                  <a:srgbClr val="000000"/>
                </a:solidFill>
              </a:rPr>
              <a:t>создания инфраструктуры</a:t>
            </a:r>
          </a:p>
          <a:p>
            <a:r>
              <a:rPr lang="de-DE" sz="1400" dirty="0">
                <a:solidFill>
                  <a:srgbClr val="000000"/>
                </a:solidFill>
              </a:rPr>
              <a:t>    </a:t>
            </a:r>
            <a:r>
              <a:rPr lang="ru-RU" sz="1400" dirty="0">
                <a:solidFill>
                  <a:srgbClr val="000000"/>
                </a:solidFill>
              </a:rPr>
              <a:t>…</a:t>
            </a:r>
            <a:r>
              <a:rPr lang="de-DE" sz="1400" dirty="0">
                <a:solidFill>
                  <a:srgbClr val="000000"/>
                </a:solidFill>
              </a:rPr>
              <a:t> </a:t>
            </a:r>
            <a:r>
              <a:rPr lang="ru-RU" sz="1400" dirty="0">
                <a:solidFill>
                  <a:srgbClr val="000000"/>
                </a:solidFill>
              </a:rPr>
              <a:t>выполнения задач</a:t>
            </a:r>
          </a:p>
          <a:p>
            <a:pPr marL="180975" indent="-180975">
              <a:buFont typeface="Arial" panose="020B0604020202020204" pitchFamily="34" charset="0"/>
              <a:buChar char="•"/>
            </a:pPr>
            <a:r>
              <a:rPr lang="ru-RU" sz="1400" dirty="0">
                <a:solidFill>
                  <a:srgbClr val="000000"/>
                </a:solidFill>
              </a:rPr>
              <a:t>в отдельных случаях – реализация мероприятий/оказание услуг</a:t>
            </a:r>
            <a:r>
              <a:rPr lang="de-DE" sz="1400" dirty="0">
                <a:solidFill>
                  <a:srgbClr val="000000"/>
                </a:solidFill>
              </a:rPr>
              <a:t> </a:t>
            </a:r>
            <a:endParaRPr lang="ru-RU" sz="1400" dirty="0">
              <a:solidFill>
                <a:srgbClr val="000000"/>
              </a:solidFill>
            </a:endParaRPr>
          </a:p>
        </p:txBody>
      </p:sp>
      <p:sp>
        <p:nvSpPr>
          <p:cNvPr id="17" name="Abgerundetes Rechteck 16">
            <a:extLst>
              <a:ext uri="{FF2B5EF4-FFF2-40B4-BE49-F238E27FC236}">
                <a16:creationId xmlns:a16="http://schemas.microsoft.com/office/drawing/2014/main" id="{CB3B2FDD-BEA9-4549-90AE-5035839BA9A6}"/>
              </a:ext>
            </a:extLst>
          </p:cNvPr>
          <p:cNvSpPr/>
          <p:nvPr/>
        </p:nvSpPr>
        <p:spPr>
          <a:xfrm>
            <a:off x="1460571" y="5398468"/>
            <a:ext cx="3036465" cy="95254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Cyrl-AZ" sz="1400" b="1" dirty="0">
                <a:solidFill>
                  <a:srgbClr val="000000"/>
                </a:solidFill>
              </a:rPr>
              <a:t>Частно-корпоративные (не общеполезные) субъекты</a:t>
            </a:r>
            <a:endParaRPr lang="de-DE" sz="1400" b="1" dirty="0">
              <a:solidFill>
                <a:srgbClr val="000000"/>
              </a:solidFill>
            </a:endParaRPr>
          </a:p>
        </p:txBody>
      </p:sp>
      <p:sp>
        <p:nvSpPr>
          <p:cNvPr id="18" name="Abgerundetes Rechteck 17">
            <a:extLst>
              <a:ext uri="{FF2B5EF4-FFF2-40B4-BE49-F238E27FC236}">
                <a16:creationId xmlns:a16="http://schemas.microsoft.com/office/drawing/2014/main" id="{110359BA-1D13-B440-9251-1AEC7D480419}"/>
              </a:ext>
            </a:extLst>
          </p:cNvPr>
          <p:cNvSpPr/>
          <p:nvPr/>
        </p:nvSpPr>
        <p:spPr>
          <a:xfrm>
            <a:off x="1426680" y="4123345"/>
            <a:ext cx="3036464" cy="11868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Cyrl-AZ" sz="1300" b="1" dirty="0">
                <a:solidFill>
                  <a:srgbClr val="000000"/>
                </a:solidFill>
              </a:rPr>
              <a:t>Негосударственные общеполезные субъекты</a:t>
            </a:r>
            <a:endParaRPr lang="de-DE" sz="1300" b="1" dirty="0">
              <a:solidFill>
                <a:srgbClr val="000000"/>
              </a:solidFill>
            </a:endParaRPr>
          </a:p>
          <a:p>
            <a:pPr marL="171450" indent="-171450">
              <a:buFont typeface="Arial" panose="020B0604020202020204" pitchFamily="34" charset="0"/>
              <a:buChar char="•"/>
            </a:pPr>
            <a:r>
              <a:rPr lang="ru-RU" sz="1200" dirty="0">
                <a:solidFill>
                  <a:srgbClr val="000000"/>
                </a:solidFill>
              </a:rPr>
              <a:t>благотворительные организации</a:t>
            </a:r>
          </a:p>
          <a:p>
            <a:pPr marL="171450" indent="-171450">
              <a:buFont typeface="Arial" panose="020B0604020202020204" pitchFamily="34" charset="0"/>
              <a:buChar char="•"/>
            </a:pPr>
            <a:r>
              <a:rPr lang="ru-RU" sz="1200" dirty="0">
                <a:solidFill>
                  <a:srgbClr val="000000"/>
                </a:solidFill>
              </a:rPr>
              <a:t>молодежные объединения</a:t>
            </a:r>
          </a:p>
          <a:p>
            <a:pPr marL="171450" indent="-171450">
              <a:buFont typeface="Arial" panose="020B0604020202020204" pitchFamily="34" charset="0"/>
              <a:buChar char="•"/>
            </a:pPr>
            <a:r>
              <a:rPr lang="ru-RU" sz="1200" dirty="0">
                <a:solidFill>
                  <a:srgbClr val="000000"/>
                </a:solidFill>
              </a:rPr>
              <a:t>иные субъекты (не организованные в союзы</a:t>
            </a:r>
            <a:r>
              <a:rPr lang="de-DE" sz="1200" dirty="0">
                <a:solidFill>
                  <a:srgbClr val="000000"/>
                </a:solidFill>
              </a:rPr>
              <a:t>)</a:t>
            </a:r>
          </a:p>
        </p:txBody>
      </p:sp>
      <p:sp>
        <p:nvSpPr>
          <p:cNvPr id="31" name="Abgerundetes Rechteck 30">
            <a:extLst>
              <a:ext uri="{FF2B5EF4-FFF2-40B4-BE49-F238E27FC236}">
                <a16:creationId xmlns:a16="http://schemas.microsoft.com/office/drawing/2014/main" id="{176FF94D-05E8-0D48-BC3F-B09083E7D932}"/>
              </a:ext>
            </a:extLst>
          </p:cNvPr>
          <p:cNvSpPr/>
          <p:nvPr/>
        </p:nvSpPr>
        <p:spPr>
          <a:xfrm>
            <a:off x="1407822" y="2708874"/>
            <a:ext cx="3092169" cy="120722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00" b="1" dirty="0">
                <a:solidFill>
                  <a:srgbClr val="000000"/>
                </a:solidFill>
              </a:rPr>
              <a:t>Ведомство по делам молодежи</a:t>
            </a:r>
          </a:p>
          <a:p>
            <a:pPr algn="ctr"/>
            <a:r>
              <a:rPr lang="ru-RU" sz="1300" b="1" dirty="0">
                <a:solidFill>
                  <a:srgbClr val="000000"/>
                </a:solidFill>
              </a:rPr>
              <a:t>(местный уровень)</a:t>
            </a:r>
          </a:p>
          <a:p>
            <a:pPr algn="ctr"/>
            <a:r>
              <a:rPr lang="ru-RU" sz="1200" dirty="0">
                <a:solidFill>
                  <a:srgbClr val="000000"/>
                </a:solidFill>
              </a:rPr>
              <a:t>Руководство Ведомства по делам молодежи и Комитет по помощи молодежи</a:t>
            </a:r>
          </a:p>
        </p:txBody>
      </p:sp>
      <p:sp>
        <p:nvSpPr>
          <p:cNvPr id="33" name="Abgerundetes Rechteck 32">
            <a:extLst>
              <a:ext uri="{FF2B5EF4-FFF2-40B4-BE49-F238E27FC236}">
                <a16:creationId xmlns:a16="http://schemas.microsoft.com/office/drawing/2014/main" id="{EB4B3C52-629B-FE46-9FA6-65A56C0550AC}"/>
              </a:ext>
            </a:extLst>
          </p:cNvPr>
          <p:cNvSpPr/>
          <p:nvPr/>
        </p:nvSpPr>
        <p:spPr>
          <a:xfrm>
            <a:off x="4556086" y="4243656"/>
            <a:ext cx="4378322" cy="1087779"/>
          </a:xfrm>
          <a:prstGeom prst="roundRect">
            <a:avLst/>
          </a:prstGeom>
          <a:solidFill>
            <a:schemeClr val="accent1">
              <a:lumMod val="40000"/>
              <a:lumOff val="6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ru-RU" sz="1400" dirty="0">
                <a:solidFill>
                  <a:srgbClr val="000000"/>
                </a:solidFill>
              </a:rPr>
              <a:t>реализация мероприятий/оказание услуг</a:t>
            </a:r>
          </a:p>
          <a:p>
            <a:pPr marL="285750" indent="-285750">
              <a:buFont typeface="Arial" panose="020B0604020202020204" pitchFamily="34" charset="0"/>
              <a:buChar char="•"/>
            </a:pPr>
            <a:r>
              <a:rPr lang="ru-RU" sz="1400" dirty="0">
                <a:solidFill>
                  <a:srgbClr val="000000"/>
                </a:solidFill>
              </a:rPr>
              <a:t>организация инфраструктуры</a:t>
            </a:r>
          </a:p>
          <a:p>
            <a:pPr marL="285750" indent="-285750">
              <a:buFont typeface="Arial" panose="020B0604020202020204" pitchFamily="34" charset="0"/>
              <a:buChar char="•"/>
            </a:pPr>
            <a:r>
              <a:rPr lang="ru-RU" sz="1400" dirty="0">
                <a:solidFill>
                  <a:srgbClr val="000000"/>
                </a:solidFill>
              </a:rPr>
              <a:t>участие в принятии политических решений</a:t>
            </a:r>
          </a:p>
        </p:txBody>
      </p:sp>
      <p:sp>
        <p:nvSpPr>
          <p:cNvPr id="35" name="Abgerundetes Rechteck 34">
            <a:extLst>
              <a:ext uri="{FF2B5EF4-FFF2-40B4-BE49-F238E27FC236}">
                <a16:creationId xmlns:a16="http://schemas.microsoft.com/office/drawing/2014/main" id="{76FABC0F-4CBF-DC40-92B4-D4AA074FCC25}"/>
              </a:ext>
            </a:extLst>
          </p:cNvPr>
          <p:cNvSpPr/>
          <p:nvPr/>
        </p:nvSpPr>
        <p:spPr>
          <a:xfrm>
            <a:off x="4556086" y="5472223"/>
            <a:ext cx="4378322" cy="783699"/>
          </a:xfrm>
          <a:prstGeom prst="roundRect">
            <a:avLst/>
          </a:prstGeom>
          <a:solidFill>
            <a:schemeClr val="accent1">
              <a:lumMod val="40000"/>
              <a:lumOff val="6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az-Cyrl-AZ" sz="1400" dirty="0">
                <a:solidFill>
                  <a:srgbClr val="000000"/>
                </a:solidFill>
              </a:rPr>
              <a:t>реализация мероприятий/оказание услуг</a:t>
            </a:r>
            <a:endParaRPr lang="de-DE" sz="1400" dirty="0">
              <a:solidFill>
                <a:srgbClr val="000000"/>
              </a:solidFill>
            </a:endParaRPr>
          </a:p>
        </p:txBody>
      </p:sp>
      <p:sp>
        <p:nvSpPr>
          <p:cNvPr id="15" name="Abgerundetes Rechteck 14">
            <a:extLst>
              <a:ext uri="{FF2B5EF4-FFF2-40B4-BE49-F238E27FC236}">
                <a16:creationId xmlns:a16="http://schemas.microsoft.com/office/drawing/2014/main" id="{C7EF5CEC-C6CD-BF43-ABD5-B2ECDF1204E8}"/>
              </a:ext>
            </a:extLst>
          </p:cNvPr>
          <p:cNvSpPr/>
          <p:nvPr/>
        </p:nvSpPr>
        <p:spPr>
          <a:xfrm>
            <a:off x="1383918" y="1478284"/>
            <a:ext cx="3116074" cy="114228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00" b="1" dirty="0">
                <a:solidFill>
                  <a:srgbClr val="000000"/>
                </a:solidFill>
              </a:rPr>
              <a:t>Земельное управление по делам молодежи (над-местный уровень)</a:t>
            </a:r>
          </a:p>
          <a:p>
            <a:pPr algn="ctr"/>
            <a:r>
              <a:rPr lang="ru-RU" sz="1200" dirty="0">
                <a:solidFill>
                  <a:srgbClr val="000000"/>
                </a:solidFill>
              </a:rPr>
              <a:t>Руководство земельного Управления  по делам молодежи и земельный Комитет по помощи молодежи</a:t>
            </a:r>
          </a:p>
        </p:txBody>
      </p:sp>
      <p:sp>
        <p:nvSpPr>
          <p:cNvPr id="9" name="Textfeld 8">
            <a:extLst>
              <a:ext uri="{FF2B5EF4-FFF2-40B4-BE49-F238E27FC236}">
                <a16:creationId xmlns:a16="http://schemas.microsoft.com/office/drawing/2014/main" id="{96F3ABB4-447F-473E-B803-38C560D28F41}"/>
              </a:ext>
            </a:extLst>
          </p:cNvPr>
          <p:cNvSpPr txBox="1"/>
          <p:nvPr/>
        </p:nvSpPr>
        <p:spPr>
          <a:xfrm rot="16200000">
            <a:off x="-514819" y="2154431"/>
            <a:ext cx="2598788" cy="1246495"/>
          </a:xfrm>
          <a:prstGeom prst="rect">
            <a:avLst/>
          </a:prstGeom>
          <a:noFill/>
        </p:spPr>
        <p:txBody>
          <a:bodyPr wrap="square" rtlCol="0">
            <a:spAutoFit/>
          </a:bodyPr>
          <a:lstStyle/>
          <a:p>
            <a:pPr algn="ctr"/>
            <a:r>
              <a:rPr lang="ru-RU" sz="1500" b="1" dirty="0"/>
              <a:t>Субъекты предоставления государственной помощи детям и молодежи</a:t>
            </a:r>
            <a:endParaRPr lang="de-DE" sz="1500" b="1" dirty="0"/>
          </a:p>
        </p:txBody>
      </p:sp>
      <p:cxnSp>
        <p:nvCxnSpPr>
          <p:cNvPr id="11" name="Gerader Verbinder 10" descr="Um die Trennung zwischen den Trägern der öffentlichen und der freien Kinder- und Jugendhilfe sichtbar zu machen" title="Trennungslinie">
            <a:extLst>
              <a:ext uri="{FF2B5EF4-FFF2-40B4-BE49-F238E27FC236}">
                <a16:creationId xmlns:a16="http://schemas.microsoft.com/office/drawing/2014/main" id="{7AA7BED3-BBC3-4F8F-AEF7-06875A3FBBAC}"/>
              </a:ext>
            </a:extLst>
          </p:cNvPr>
          <p:cNvCxnSpPr>
            <a:cxnSpLocks/>
          </p:cNvCxnSpPr>
          <p:nvPr/>
        </p:nvCxnSpPr>
        <p:spPr>
          <a:xfrm>
            <a:off x="421240" y="4048248"/>
            <a:ext cx="8419699" cy="0"/>
          </a:xfrm>
          <a:prstGeom prst="line">
            <a:avLst/>
          </a:prstGeom>
          <a:ln w="57150">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421FCC3E-D46A-4889-BFC1-C7402E3DDDE6}"/>
              </a:ext>
            </a:extLst>
          </p:cNvPr>
          <p:cNvSpPr txBox="1"/>
          <p:nvPr/>
        </p:nvSpPr>
        <p:spPr>
          <a:xfrm rot="16200000">
            <a:off x="-328151" y="4576383"/>
            <a:ext cx="2302766" cy="1246495"/>
          </a:xfrm>
          <a:prstGeom prst="rect">
            <a:avLst/>
          </a:prstGeom>
          <a:noFill/>
        </p:spPr>
        <p:txBody>
          <a:bodyPr wrap="square" rtlCol="0">
            <a:spAutoFit/>
          </a:bodyPr>
          <a:lstStyle/>
          <a:p>
            <a:pPr algn="ctr"/>
            <a:r>
              <a:rPr lang="ru-RU" sz="1500" b="1" dirty="0"/>
              <a:t>Негосударственные субъекты предоставления помощи детям и молодежи</a:t>
            </a:r>
            <a:endParaRPr lang="de-DE" sz="1500" b="1" dirty="0"/>
          </a:p>
        </p:txBody>
      </p:sp>
      <p:sp>
        <p:nvSpPr>
          <p:cNvPr id="26" name="Abgerundetes Rechteck 13">
            <a:extLst>
              <a:ext uri="{FF2B5EF4-FFF2-40B4-BE49-F238E27FC236}">
                <a16:creationId xmlns:a16="http://schemas.microsoft.com/office/drawing/2014/main" id="{BE16EE1B-DD77-4D64-8813-FA377013A7D6}"/>
              </a:ext>
            </a:extLst>
          </p:cNvPr>
          <p:cNvSpPr/>
          <p:nvPr/>
        </p:nvSpPr>
        <p:spPr>
          <a:xfrm>
            <a:off x="4550986" y="1505349"/>
            <a:ext cx="4359464" cy="1118925"/>
          </a:xfrm>
          <a:prstGeom prst="roundRect">
            <a:avLst/>
          </a:prstGeom>
          <a:solidFill>
            <a:schemeClr val="accent1">
              <a:lumMod val="40000"/>
              <a:lumOff val="6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buFont typeface="Arial" panose="020B0604020202020204" pitchFamily="34" charset="0"/>
              <a:buChar char="•"/>
            </a:pPr>
            <a:r>
              <a:rPr lang="ru-RU" sz="1300" dirty="0">
                <a:solidFill>
                  <a:srgbClr val="000000"/>
                </a:solidFill>
              </a:rPr>
              <a:t>консультирование мест</a:t>
            </a:r>
            <a:r>
              <a:rPr lang="de-DE" sz="1300" dirty="0">
                <a:solidFill>
                  <a:srgbClr val="000000"/>
                </a:solidFill>
              </a:rPr>
              <a:t>.</a:t>
            </a:r>
            <a:r>
              <a:rPr lang="ru-RU" sz="1300" dirty="0">
                <a:solidFill>
                  <a:srgbClr val="000000"/>
                </a:solidFill>
              </a:rPr>
              <a:t> </a:t>
            </a:r>
            <a:r>
              <a:rPr lang="de-DE" sz="1300" dirty="0">
                <a:solidFill>
                  <a:srgbClr val="000000"/>
                </a:solidFill>
              </a:rPr>
              <a:t>c</a:t>
            </a:r>
            <a:r>
              <a:rPr lang="ru-RU" sz="1300" dirty="0">
                <a:solidFill>
                  <a:srgbClr val="000000"/>
                </a:solidFill>
              </a:rPr>
              <a:t>убъ</a:t>
            </a:r>
            <a:r>
              <a:rPr lang="de-DE" sz="1300" dirty="0">
                <a:solidFill>
                  <a:srgbClr val="000000"/>
                </a:solidFill>
              </a:rPr>
              <a:t>.</a:t>
            </a:r>
            <a:r>
              <a:rPr lang="ru-RU" sz="1300" dirty="0">
                <a:solidFill>
                  <a:srgbClr val="000000"/>
                </a:solidFill>
              </a:rPr>
              <a:t> помощи</a:t>
            </a:r>
          </a:p>
          <a:p>
            <a:pPr marL="180975" indent="-180975">
              <a:buFont typeface="Arial" panose="020B0604020202020204" pitchFamily="34" charset="0"/>
              <a:buChar char="•"/>
            </a:pPr>
            <a:r>
              <a:rPr lang="ru-RU" sz="1300" dirty="0">
                <a:solidFill>
                  <a:srgbClr val="000000"/>
                </a:solidFill>
              </a:rPr>
              <a:t>планирование, инициирование и </a:t>
            </a:r>
            <a:br>
              <a:rPr lang="de-DE" sz="1300" dirty="0">
                <a:solidFill>
                  <a:srgbClr val="000000"/>
                </a:solidFill>
              </a:rPr>
            </a:br>
            <a:r>
              <a:rPr lang="ru-RU" sz="1300" dirty="0">
                <a:solidFill>
                  <a:srgbClr val="000000"/>
                </a:solidFill>
              </a:rPr>
              <a:t>поддержка модельных проектов </a:t>
            </a:r>
            <a:endParaRPr lang="de-DE" sz="1300" dirty="0">
              <a:solidFill>
                <a:srgbClr val="000000"/>
              </a:solidFill>
            </a:endParaRPr>
          </a:p>
          <a:p>
            <a:pPr marL="180975" indent="-180975">
              <a:buFont typeface="Arial" panose="020B0604020202020204" pitchFamily="34" charset="0"/>
              <a:buChar char="•"/>
            </a:pPr>
            <a:r>
              <a:rPr lang="ru-RU" sz="1300" dirty="0">
                <a:solidFill>
                  <a:srgbClr val="000000"/>
                </a:solidFill>
              </a:rPr>
              <a:t>повышение квалиф</a:t>
            </a:r>
            <a:r>
              <a:rPr lang="de-DE" sz="1300" dirty="0">
                <a:solidFill>
                  <a:srgbClr val="000000"/>
                </a:solidFill>
              </a:rPr>
              <a:t>. </a:t>
            </a:r>
            <a:r>
              <a:rPr lang="ru-RU" sz="1300" dirty="0">
                <a:solidFill>
                  <a:srgbClr val="000000"/>
                </a:solidFill>
              </a:rPr>
              <a:t>сотрудников</a:t>
            </a:r>
          </a:p>
          <a:p>
            <a:pPr marL="180975" indent="-180975">
              <a:buFont typeface="Arial" panose="020B0604020202020204" pitchFamily="34" charset="0"/>
              <a:buChar char="•"/>
            </a:pPr>
            <a:r>
              <a:rPr lang="ru-RU" sz="1300" dirty="0">
                <a:solidFill>
                  <a:srgbClr val="000000"/>
                </a:solidFill>
              </a:rPr>
              <a:t>выдача производств</a:t>
            </a:r>
            <a:r>
              <a:rPr lang="de-DE" sz="1300" dirty="0">
                <a:solidFill>
                  <a:srgbClr val="000000"/>
                </a:solidFill>
              </a:rPr>
              <a:t>. </a:t>
            </a:r>
            <a:r>
              <a:rPr lang="ru-RU" sz="1300" dirty="0">
                <a:solidFill>
                  <a:srgbClr val="000000"/>
                </a:solidFill>
              </a:rPr>
              <a:t>разрешений</a:t>
            </a:r>
          </a:p>
        </p:txBody>
      </p:sp>
      <p:sp>
        <p:nvSpPr>
          <p:cNvPr id="23"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64782" y="6513893"/>
            <a:ext cx="4883862" cy="226714"/>
          </a:xfrm>
        </p:spPr>
        <p:txBody>
          <a:bodyPr/>
          <a:lstStyle/>
          <a:p>
            <a:r>
              <a:rPr lang="de-DE" dirty="0"/>
              <a:t>3. </a:t>
            </a:r>
            <a:r>
              <a:rPr lang="az-Cyrl-AZ" dirty="0"/>
              <a:t>Структуры</a:t>
            </a:r>
            <a:r>
              <a:rPr lang="de-DE" dirty="0"/>
              <a:t> – </a:t>
            </a:r>
            <a:r>
              <a:rPr lang="az-Cyrl-AZ" dirty="0"/>
              <a:t>Учреждения</a:t>
            </a:r>
            <a:endParaRPr lang="de-DE" dirty="0"/>
          </a:p>
        </p:txBody>
      </p:sp>
      <p:sp>
        <p:nvSpPr>
          <p:cNvPr id="3" name="Textfeld 2"/>
          <p:cNvSpPr txBox="1"/>
          <p:nvPr/>
        </p:nvSpPr>
        <p:spPr>
          <a:xfrm>
            <a:off x="7740352" y="1887215"/>
            <a:ext cx="1261884" cy="461665"/>
          </a:xfrm>
          <a:prstGeom prst="rect">
            <a:avLst/>
          </a:prstGeom>
          <a:noFill/>
        </p:spPr>
        <p:txBody>
          <a:bodyPr wrap="none" rtlCol="0">
            <a:spAutoFit/>
          </a:bodyPr>
          <a:lstStyle/>
          <a:p>
            <a:r>
              <a:rPr lang="ru-RU" sz="1200" dirty="0">
                <a:solidFill>
                  <a:srgbClr val="000000"/>
                </a:solidFill>
              </a:rPr>
              <a:t>и мн</a:t>
            </a:r>
            <a:r>
              <a:rPr lang="de-DE" sz="1200" dirty="0">
                <a:solidFill>
                  <a:srgbClr val="000000"/>
                </a:solidFill>
              </a:rPr>
              <a:t>.</a:t>
            </a:r>
            <a:r>
              <a:rPr lang="ru-RU" sz="1200" dirty="0">
                <a:solidFill>
                  <a:srgbClr val="000000"/>
                </a:solidFill>
              </a:rPr>
              <a:t> др</a:t>
            </a:r>
            <a:r>
              <a:rPr lang="de-DE" sz="1200" dirty="0">
                <a:solidFill>
                  <a:srgbClr val="000000"/>
                </a:solidFill>
              </a:rPr>
              <a:t>. </a:t>
            </a:r>
            <a:r>
              <a:rPr lang="ru-RU" sz="1200" dirty="0">
                <a:solidFill>
                  <a:srgbClr val="000000"/>
                </a:solidFill>
              </a:rPr>
              <a:t>(§ 85 </a:t>
            </a:r>
            <a:br>
              <a:rPr lang="de-DE" sz="1200" dirty="0">
                <a:solidFill>
                  <a:srgbClr val="000000"/>
                </a:solidFill>
              </a:rPr>
            </a:br>
            <a:r>
              <a:rPr lang="ru-RU" sz="1200" dirty="0">
                <a:solidFill>
                  <a:srgbClr val="000000"/>
                </a:solidFill>
              </a:rPr>
              <a:t>абз. 2 SGB VIII)</a:t>
            </a:r>
          </a:p>
        </p:txBody>
      </p:sp>
    </p:spTree>
    <p:extLst>
      <p:ext uri="{BB962C8B-B14F-4D97-AF65-F5344CB8AC3E}">
        <p14:creationId xmlns:p14="http://schemas.microsoft.com/office/powerpoint/2010/main" val="9835710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93517" y="847684"/>
            <a:ext cx="8925791" cy="493084"/>
          </a:xfrm>
        </p:spPr>
        <p:txBody>
          <a:bodyPr>
            <a:noAutofit/>
          </a:bodyPr>
          <a:lstStyle/>
          <a:p>
            <a:r>
              <a:rPr lang="de-DE" dirty="0">
                <a:solidFill>
                  <a:srgbClr val="000000"/>
                </a:solidFill>
              </a:rPr>
              <a:t>3.1.5 </a:t>
            </a:r>
            <a:r>
              <a:rPr lang="ru-RU" dirty="0">
                <a:solidFill>
                  <a:srgbClr val="000000"/>
                </a:solidFill>
              </a:rPr>
              <a:t>Учреждения негосударственных и государственных субъектов предоставления помощи </a:t>
            </a:r>
            <a:endParaRPr lang="de-DE" dirty="0">
              <a:solidFill>
                <a:srgbClr val="000000"/>
              </a:solidFill>
            </a:endParaRPr>
          </a:p>
        </p:txBody>
      </p:sp>
      <p:sp>
        <p:nvSpPr>
          <p:cNvPr id="9" name="Rectangle 6"/>
          <p:cNvSpPr>
            <a:spLocks noChangeArrowheads="1"/>
          </p:cNvSpPr>
          <p:nvPr/>
        </p:nvSpPr>
        <p:spPr bwMode="auto">
          <a:xfrm>
            <a:off x="193675" y="1977797"/>
            <a:ext cx="3874269" cy="49308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cs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9pPr>
          </a:lstStyle>
          <a:p>
            <a:pPr algn="ctr" defTabSz="914400" eaLnBrk="1" hangingPunct="1">
              <a:lnSpc>
                <a:spcPct val="93000"/>
              </a:lnSpc>
              <a:buClr>
                <a:schemeClr val="accent1"/>
              </a:buClr>
              <a:buSzPct val="100000"/>
            </a:pPr>
            <a:r>
              <a:rPr lang="ru-RU" altLang="de-DE" sz="1400" dirty="0">
                <a:solidFill>
                  <a:srgbClr val="000000"/>
                </a:solidFill>
                <a:latin typeface="+mn-lt"/>
              </a:rPr>
              <a:t>Учреждения помощи детям и молодежи</a:t>
            </a:r>
          </a:p>
          <a:p>
            <a:pPr algn="ctr" defTabSz="914400" eaLnBrk="1" hangingPunct="1">
              <a:lnSpc>
                <a:spcPct val="93000"/>
              </a:lnSpc>
              <a:buClr>
                <a:schemeClr val="accent1"/>
              </a:buClr>
              <a:buSzPct val="100000"/>
            </a:pPr>
            <a:r>
              <a:rPr lang="ru-RU" altLang="de-DE" sz="1400" dirty="0">
                <a:solidFill>
                  <a:srgbClr val="000000"/>
                </a:solidFill>
                <a:latin typeface="+mn-lt"/>
              </a:rPr>
              <a:t>всего (N = 93.858</a:t>
            </a:r>
            <a:r>
              <a:rPr lang="en-GB" altLang="de-DE" sz="1400" dirty="0">
                <a:solidFill>
                  <a:srgbClr val="000000"/>
                </a:solidFill>
                <a:latin typeface="+mn-lt"/>
              </a:rPr>
              <a:t>)</a:t>
            </a:r>
          </a:p>
        </p:txBody>
      </p:sp>
      <p:sp>
        <p:nvSpPr>
          <p:cNvPr id="14" name="Rectangle 6"/>
          <p:cNvSpPr>
            <a:spLocks noChangeArrowheads="1"/>
          </p:cNvSpPr>
          <p:nvPr/>
        </p:nvSpPr>
        <p:spPr bwMode="auto">
          <a:xfrm>
            <a:off x="5076056" y="1463461"/>
            <a:ext cx="3816424" cy="49308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cs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9pPr>
          </a:lstStyle>
          <a:p>
            <a:pPr algn="ctr" defTabSz="914400" eaLnBrk="1" hangingPunct="1">
              <a:lnSpc>
                <a:spcPct val="93000"/>
              </a:lnSpc>
              <a:buClr>
                <a:schemeClr val="accent1"/>
              </a:buClr>
              <a:buSzPct val="100000"/>
            </a:pPr>
            <a:r>
              <a:rPr lang="ru-RU" altLang="de-DE" sz="1400" dirty="0">
                <a:solidFill>
                  <a:srgbClr val="000000"/>
                </a:solidFill>
                <a:latin typeface="+mn-lt"/>
              </a:rPr>
              <a:t> Центры дневного пребывания для детей 01.03.2019  (N = 56</a:t>
            </a:r>
            <a:r>
              <a:rPr lang="de-DE" altLang="de-DE" sz="1400" dirty="0">
                <a:solidFill>
                  <a:srgbClr val="000000"/>
                </a:solidFill>
                <a:latin typeface="+mn-lt"/>
              </a:rPr>
              <a:t>.</a:t>
            </a:r>
            <a:r>
              <a:rPr lang="ru-RU" altLang="de-DE" sz="1400" dirty="0">
                <a:solidFill>
                  <a:srgbClr val="000000"/>
                </a:solidFill>
                <a:latin typeface="+mn-lt"/>
              </a:rPr>
              <a:t>708</a:t>
            </a:r>
            <a:r>
              <a:rPr lang="en-GB" altLang="de-DE" sz="1400" dirty="0">
                <a:solidFill>
                  <a:srgbClr val="000000"/>
                </a:solidFill>
                <a:latin typeface="+mn-lt"/>
              </a:rPr>
              <a:t>)</a:t>
            </a:r>
          </a:p>
        </p:txBody>
      </p:sp>
      <p:sp>
        <p:nvSpPr>
          <p:cNvPr id="15" name="Rectangle 6"/>
          <p:cNvSpPr>
            <a:spLocks noChangeArrowheads="1"/>
          </p:cNvSpPr>
          <p:nvPr/>
        </p:nvSpPr>
        <p:spPr bwMode="auto">
          <a:xfrm>
            <a:off x="4716016" y="3972206"/>
            <a:ext cx="4464274" cy="49308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cs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9pPr>
          </a:lstStyle>
          <a:p>
            <a:pPr algn="ctr" defTabSz="914400" eaLnBrk="1" hangingPunct="1">
              <a:lnSpc>
                <a:spcPct val="93000"/>
              </a:lnSpc>
              <a:buClr>
                <a:schemeClr val="accent1"/>
              </a:buClr>
              <a:buSzPct val="100000"/>
            </a:pPr>
            <a:r>
              <a:rPr lang="ru-RU" altLang="de-DE" sz="1400" dirty="0">
                <a:solidFill>
                  <a:srgbClr val="000000"/>
                </a:solidFill>
                <a:latin typeface="+mn-lt"/>
              </a:rPr>
              <a:t>Учреждения других областей работы 31.12.2018</a:t>
            </a:r>
          </a:p>
          <a:p>
            <a:pPr algn="ctr" defTabSz="914400" eaLnBrk="1" hangingPunct="1">
              <a:lnSpc>
                <a:spcPct val="93000"/>
              </a:lnSpc>
              <a:buClr>
                <a:schemeClr val="accent1"/>
              </a:buClr>
              <a:buSzPct val="100000"/>
            </a:pPr>
            <a:r>
              <a:rPr lang="ru-RU" altLang="de-DE" sz="1400" dirty="0">
                <a:solidFill>
                  <a:srgbClr val="000000"/>
                </a:solidFill>
                <a:latin typeface="+mn-lt"/>
              </a:rPr>
              <a:t>(N = 37.150)</a:t>
            </a:r>
          </a:p>
        </p:txBody>
      </p:sp>
      <p:graphicFrame>
        <p:nvGraphicFramePr>
          <p:cNvPr id="5" name="Diagramm 4"/>
          <p:cNvGraphicFramePr/>
          <p:nvPr>
            <p:extLst>
              <p:ext uri="{D42A27DB-BD31-4B8C-83A1-F6EECF244321}">
                <p14:modId xmlns:p14="http://schemas.microsoft.com/office/powerpoint/2010/main" val="1460977103"/>
              </p:ext>
            </p:extLst>
          </p:nvPr>
        </p:nvGraphicFramePr>
        <p:xfrm>
          <a:off x="342900" y="2714790"/>
          <a:ext cx="3505257" cy="30036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Diagramm 17"/>
          <p:cNvGraphicFramePr/>
          <p:nvPr>
            <p:extLst>
              <p:ext uri="{D42A27DB-BD31-4B8C-83A1-F6EECF244321}">
                <p14:modId xmlns:p14="http://schemas.microsoft.com/office/powerpoint/2010/main" val="2228853210"/>
              </p:ext>
            </p:extLst>
          </p:nvPr>
        </p:nvGraphicFramePr>
        <p:xfrm>
          <a:off x="5369298" y="1960963"/>
          <a:ext cx="3650010" cy="194332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Diagramm 18"/>
          <p:cNvGraphicFramePr/>
          <p:nvPr>
            <p:extLst>
              <p:ext uri="{D42A27DB-BD31-4B8C-83A1-F6EECF244321}">
                <p14:modId xmlns:p14="http://schemas.microsoft.com/office/powerpoint/2010/main" val="995996556"/>
              </p:ext>
            </p:extLst>
          </p:nvPr>
        </p:nvGraphicFramePr>
        <p:xfrm>
          <a:off x="5233655" y="4261779"/>
          <a:ext cx="3650010" cy="2202976"/>
        </p:xfrm>
        <a:graphic>
          <a:graphicData uri="http://schemas.openxmlformats.org/drawingml/2006/chart">
            <c:chart xmlns:c="http://schemas.openxmlformats.org/drawingml/2006/chart" xmlns:r="http://schemas.openxmlformats.org/officeDocument/2006/relationships" r:id="rId5"/>
          </a:graphicData>
        </a:graphic>
      </p:graphicFrame>
      <p:sp>
        <p:nvSpPr>
          <p:cNvPr id="16"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64782" y="6513893"/>
            <a:ext cx="4883862" cy="226714"/>
          </a:xfrm>
        </p:spPr>
        <p:txBody>
          <a:bodyPr/>
          <a:lstStyle/>
          <a:p>
            <a:r>
              <a:rPr lang="de-DE" dirty="0"/>
              <a:t>3. </a:t>
            </a:r>
            <a:r>
              <a:rPr lang="az-Cyrl-AZ" dirty="0"/>
              <a:t>Структуры</a:t>
            </a:r>
            <a:r>
              <a:rPr lang="de-DE" dirty="0"/>
              <a:t> – </a:t>
            </a:r>
            <a:r>
              <a:rPr lang="az-Cyrl-AZ" dirty="0"/>
              <a:t>Учреждения</a:t>
            </a:r>
            <a:endParaRPr lang="de-DE" dirty="0"/>
          </a:p>
        </p:txBody>
      </p:sp>
    </p:spTree>
    <p:extLst>
      <p:ext uri="{BB962C8B-B14F-4D97-AF65-F5344CB8AC3E}">
        <p14:creationId xmlns:p14="http://schemas.microsoft.com/office/powerpoint/2010/main" val="26229421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fontScale="92500" lnSpcReduction="10000"/>
          </a:bodyPr>
          <a:lstStyle/>
          <a:p>
            <a:pPr marL="0" indent="0">
              <a:lnSpc>
                <a:spcPct val="110000"/>
              </a:lnSpc>
              <a:spcAft>
                <a:spcPts val="600"/>
              </a:spcAft>
              <a:buNone/>
            </a:pPr>
            <a:r>
              <a:rPr lang="ru-RU" sz="1800" dirty="0">
                <a:solidFill>
                  <a:srgbClr val="000000"/>
                </a:solidFill>
                <a:effectLst/>
                <a:ea typeface="Calibri" panose="020F0502020204030204" pitchFamily="34" charset="0"/>
                <a:cs typeface="Times New Roman" panose="02020603050405020304" pitchFamily="18" charset="0"/>
              </a:rPr>
              <a:t>Ассоциацией по помощи детям и </a:t>
            </a:r>
            <a:r>
              <a:rPr lang="ru-RU" sz="1800" dirty="0">
                <a:solidFill>
                  <a:srgbClr val="000000"/>
                </a:solidFill>
                <a:ea typeface="Calibri" panose="020F0502020204030204" pitchFamily="34" charset="0"/>
                <a:cs typeface="Times New Roman" panose="02020603050405020304" pitchFamily="18" charset="0"/>
              </a:rPr>
              <a:t>молодежи</a:t>
            </a:r>
            <a:r>
              <a:rPr lang="ru-RU" sz="1800" dirty="0">
                <a:solidFill>
                  <a:srgbClr val="000000"/>
                </a:solidFill>
                <a:effectLst/>
                <a:ea typeface="Calibri" panose="020F0502020204030204" pitchFamily="34" charset="0"/>
                <a:cs typeface="Times New Roman" panose="02020603050405020304" pitchFamily="18" charset="0"/>
              </a:rPr>
              <a:t> AGJ </a:t>
            </a:r>
            <a:r>
              <a:rPr lang="ru-RU" sz="1800" b="0" dirty="0">
                <a:solidFill>
                  <a:srgbClr val="000000"/>
                </a:solidFill>
                <a:effectLst/>
                <a:ea typeface="Calibri" panose="020F0502020204030204" pitchFamily="34" charset="0"/>
                <a:cs typeface="Times New Roman" panose="02020603050405020304" pitchFamily="18" charset="0"/>
              </a:rPr>
              <a:t>охватывается вся сфера деятельности по помощи детям </a:t>
            </a:r>
            <a:r>
              <a:rPr lang="ru-RU" sz="1800" b="0" dirty="0">
                <a:solidFill>
                  <a:srgbClr val="000000"/>
                </a:solidFill>
                <a:ea typeface="Calibri" panose="020F0502020204030204" pitchFamily="34" charset="0"/>
                <a:cs typeface="Times New Roman" panose="02020603050405020304" pitchFamily="18" charset="0"/>
              </a:rPr>
              <a:t>и молодежи</a:t>
            </a:r>
            <a:r>
              <a:rPr lang="ru-RU" sz="1800" b="0" dirty="0">
                <a:solidFill>
                  <a:srgbClr val="000000"/>
                </a:solidFill>
                <a:effectLst/>
                <a:ea typeface="Calibri" panose="020F0502020204030204" pitchFamily="34" charset="0"/>
                <a:cs typeface="Times New Roman" panose="02020603050405020304" pitchFamily="18" charset="0"/>
              </a:rPr>
              <a:t>. Это объединение около 100 федеральных государственных и негосударственных субъектов помощи молодежи.</a:t>
            </a:r>
          </a:p>
          <a:p>
            <a:pPr marL="0" indent="0">
              <a:lnSpc>
                <a:spcPct val="110000"/>
              </a:lnSpc>
              <a:spcAft>
                <a:spcPts val="600"/>
              </a:spcAft>
              <a:buNone/>
            </a:pPr>
            <a:r>
              <a:rPr lang="ru-RU" sz="1800" b="0" dirty="0">
                <a:solidFill>
                  <a:srgbClr val="000000"/>
                </a:solidFill>
                <a:effectLst/>
                <a:ea typeface="Calibri" panose="020F0502020204030204" pitchFamily="34" charset="0"/>
                <a:cs typeface="Times New Roman" panose="02020603050405020304" pitchFamily="18" charset="0"/>
              </a:rPr>
              <a:t>Если взглянуть на весь спектр социальной работы, то значительную его часть охватывает </a:t>
            </a:r>
            <a:r>
              <a:rPr lang="ru-RU" sz="1800" dirty="0">
                <a:solidFill>
                  <a:srgbClr val="000000"/>
                </a:solidFill>
                <a:effectLst/>
                <a:ea typeface="Calibri" panose="020F0502020204030204" pitchFamily="34" charset="0"/>
                <a:cs typeface="Times New Roman" panose="02020603050405020304" pitchFamily="18" charset="0"/>
              </a:rPr>
              <a:t>Немецкая ассоциация общественного и частного благосостояния (DV). </a:t>
            </a:r>
            <a:r>
              <a:rPr lang="ru-RU" sz="1800" b="0" dirty="0">
                <a:solidFill>
                  <a:srgbClr val="000000"/>
                </a:solidFill>
                <a:effectLst/>
                <a:ea typeface="Calibri" panose="020F0502020204030204" pitchFamily="34" charset="0"/>
                <a:cs typeface="Times New Roman" panose="02020603050405020304" pitchFamily="18" charset="0"/>
              </a:rPr>
              <a:t>Структура этой немецкой ассоциации сбалансирована по влиянию между муниципальными головными объединениями и головными объединениями негосударственных благотворительных организаций.</a:t>
            </a:r>
          </a:p>
          <a:p>
            <a:pPr marL="0" indent="0">
              <a:lnSpc>
                <a:spcPct val="110000"/>
              </a:lnSpc>
              <a:spcAft>
                <a:spcPts val="600"/>
              </a:spcAft>
              <a:buNone/>
            </a:pPr>
            <a:r>
              <a:rPr lang="ru-RU" sz="1800" b="0" dirty="0">
                <a:solidFill>
                  <a:srgbClr val="000000"/>
                </a:solidFill>
                <a:effectLst/>
                <a:ea typeface="Calibri" panose="020F0502020204030204" pitchFamily="34" charset="0"/>
                <a:cs typeface="Times New Roman" panose="02020603050405020304" pitchFamily="18" charset="0"/>
              </a:rPr>
              <a:t>Центральным научно-исследовательским учреждением по вопросам помощи детям и </a:t>
            </a:r>
            <a:r>
              <a:rPr lang="ru-RU" sz="1800" b="0" dirty="0">
                <a:solidFill>
                  <a:srgbClr val="000000"/>
                </a:solidFill>
                <a:ea typeface="Calibri" panose="020F0502020204030204" pitchFamily="34" charset="0"/>
                <a:cs typeface="Times New Roman" panose="02020603050405020304" pitchFamily="18" charset="0"/>
              </a:rPr>
              <a:t>молодежи</a:t>
            </a:r>
            <a:r>
              <a:rPr lang="ru-RU" sz="1800" b="0" dirty="0">
                <a:solidFill>
                  <a:srgbClr val="000000"/>
                </a:solidFill>
                <a:effectLst/>
                <a:ea typeface="Calibri" panose="020F0502020204030204" pitchFamily="34" charset="0"/>
                <a:cs typeface="Times New Roman" panose="02020603050405020304" pitchFamily="18" charset="0"/>
              </a:rPr>
              <a:t> является </a:t>
            </a:r>
            <a:r>
              <a:rPr lang="ru-RU" sz="1800" dirty="0">
                <a:solidFill>
                  <a:srgbClr val="000000"/>
                </a:solidFill>
                <a:effectLst/>
                <a:ea typeface="Calibri" panose="020F0502020204030204" pitchFamily="34" charset="0"/>
                <a:cs typeface="Times New Roman" panose="02020603050405020304" pitchFamily="18" charset="0"/>
              </a:rPr>
              <a:t>Немецкий институт молодежи - DJI</a:t>
            </a:r>
            <a:r>
              <a:rPr lang="ru-RU" sz="1800" b="0" dirty="0">
                <a:solidFill>
                  <a:srgbClr val="000000"/>
                </a:solidFill>
                <a:effectLst/>
                <a:ea typeface="Calibri" panose="020F0502020204030204" pitchFamily="34" charset="0"/>
                <a:cs typeface="Times New Roman" panose="02020603050405020304" pitchFamily="18" charset="0"/>
              </a:rPr>
              <a:t> в Мюнхене. DJI - один из крупнейших исследовательских институтов в области социальных наук в Европе</a:t>
            </a:r>
            <a:r>
              <a:rPr lang="de-DE" sz="1800" b="0" dirty="0">
                <a:solidFill>
                  <a:srgbClr val="000000"/>
                </a:solidFill>
                <a:effectLst/>
                <a:ea typeface="Calibri" panose="020F0502020204030204" pitchFamily="34" charset="0"/>
                <a:cs typeface="Times New Roman" panose="02020603050405020304" pitchFamily="18" charset="0"/>
              </a:rPr>
              <a:t>.</a:t>
            </a:r>
            <a:r>
              <a:rPr lang="de-DE" sz="1800" dirty="0">
                <a:solidFill>
                  <a:srgbClr val="000000"/>
                </a:solidFill>
                <a:effectLst/>
                <a:ea typeface="Calibri" panose="020F0502020204030204" pitchFamily="34" charset="0"/>
                <a:cs typeface="Times New Roman" panose="02020603050405020304" pitchFamily="18" charset="0"/>
              </a:rPr>
              <a:t> </a:t>
            </a: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0" y="836712"/>
            <a:ext cx="9144000" cy="428738"/>
          </a:xfrm>
        </p:spPr>
        <p:txBody>
          <a:bodyPr>
            <a:noAutofit/>
          </a:bodyPr>
          <a:lstStyle/>
          <a:p>
            <a:r>
              <a:rPr lang="de-DE" dirty="0">
                <a:solidFill>
                  <a:srgbClr val="000000"/>
                </a:solidFill>
              </a:rPr>
              <a:t>3.1.6 </a:t>
            </a:r>
            <a:r>
              <a:rPr lang="ru-RU" dirty="0">
                <a:solidFill>
                  <a:srgbClr val="000000"/>
                </a:solidFill>
              </a:rPr>
              <a:t>Вышестоящие организации и исследовательские институты в области помощи детям и молодежи</a:t>
            </a:r>
            <a:endParaRPr lang="de-DE" dirty="0">
              <a:solidFill>
                <a:srgbClr val="000000"/>
              </a:solidFill>
            </a:endParaRPr>
          </a:p>
        </p:txBody>
      </p:sp>
      <p:sp>
        <p:nvSpPr>
          <p:cNvPr id="7"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64782" y="6513893"/>
            <a:ext cx="4883862" cy="226714"/>
          </a:xfrm>
        </p:spPr>
        <p:txBody>
          <a:bodyPr/>
          <a:lstStyle/>
          <a:p>
            <a:r>
              <a:rPr lang="de-DE" dirty="0"/>
              <a:t>3. </a:t>
            </a:r>
            <a:r>
              <a:rPr lang="az-Cyrl-AZ" dirty="0"/>
              <a:t>Структуры</a:t>
            </a:r>
            <a:r>
              <a:rPr lang="de-DE" dirty="0"/>
              <a:t> – </a:t>
            </a:r>
            <a:r>
              <a:rPr lang="az-Cyrl-AZ" dirty="0"/>
              <a:t>Учреждения</a:t>
            </a:r>
            <a:endParaRPr lang="de-DE" dirty="0"/>
          </a:p>
        </p:txBody>
      </p:sp>
    </p:spTree>
    <p:extLst>
      <p:ext uri="{BB962C8B-B14F-4D97-AF65-F5344CB8AC3E}">
        <p14:creationId xmlns:p14="http://schemas.microsoft.com/office/powerpoint/2010/main" val="1404042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1038812"/>
            <a:ext cx="8458200" cy="428738"/>
          </a:xfrm>
        </p:spPr>
        <p:txBody>
          <a:bodyPr>
            <a:noAutofit/>
          </a:bodyPr>
          <a:lstStyle/>
          <a:p>
            <a:r>
              <a:rPr lang="de-DE" dirty="0">
                <a:solidFill>
                  <a:srgbClr val="000000"/>
                </a:solidFill>
              </a:rPr>
              <a:t>1.1.4 </a:t>
            </a:r>
            <a:r>
              <a:rPr lang="ru-RU" dirty="0">
                <a:solidFill>
                  <a:srgbClr val="000000"/>
                </a:solidFill>
              </a:rPr>
              <a:t>Различия и общие черты молодежных сред в Германии</a:t>
            </a:r>
            <a:br>
              <a:rPr lang="de-DE" dirty="0"/>
            </a:br>
            <a:endParaRPr lang="de-DE" dirty="0"/>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t>
            </a:r>
            <a:r>
              <a:rPr lang="az-Cyrl-AZ" dirty="0"/>
              <a:t>Общие рамочные условия </a:t>
            </a:r>
            <a:r>
              <a:rPr lang="de-DE" dirty="0"/>
              <a:t>– </a:t>
            </a:r>
            <a:r>
              <a:rPr lang="az-Cyrl-AZ" dirty="0"/>
              <a:t>Общество</a:t>
            </a:r>
            <a:endParaRPr lang="de-DE" dirty="0"/>
          </a:p>
        </p:txBody>
      </p:sp>
      <p:sp>
        <p:nvSpPr>
          <p:cNvPr id="19" name="Textfeld 18">
            <a:extLst>
              <a:ext uri="{FF2B5EF4-FFF2-40B4-BE49-F238E27FC236}">
                <a16:creationId xmlns:a16="http://schemas.microsoft.com/office/drawing/2014/main" id="{0874D79C-5B92-4D4E-B2F6-73B50C662638}"/>
              </a:ext>
            </a:extLst>
          </p:cNvPr>
          <p:cNvSpPr txBox="1"/>
          <p:nvPr/>
        </p:nvSpPr>
        <p:spPr>
          <a:xfrm>
            <a:off x="3023828" y="5295942"/>
            <a:ext cx="971972" cy="153888"/>
          </a:xfrm>
          <a:prstGeom prst="rect">
            <a:avLst/>
          </a:prstGeom>
          <a:noFill/>
        </p:spPr>
        <p:txBody>
          <a:bodyPr wrap="square" lIns="0" tIns="0" rIns="0" bIns="0" rtlCol="0">
            <a:spAutoFit/>
          </a:bodyPr>
          <a:lstStyle/>
          <a:p>
            <a:r>
              <a:rPr lang="ru-RU" sz="1000" dirty="0">
                <a:solidFill>
                  <a:schemeClr val="bg1"/>
                </a:solidFill>
                <a:effectLst/>
                <a:latin typeface="Calibri" panose="020F0502020204030204" pitchFamily="34" charset="0"/>
                <a:ea typeface="Calibri" panose="020F0502020204030204" pitchFamily="34" charset="0"/>
                <a:cs typeface="Arial" panose="020B0604020202020204" pitchFamily="34" charset="0"/>
              </a:rPr>
              <a:t>Нестабильность</a:t>
            </a:r>
            <a:endParaRPr lang="en-GB" sz="1000" dirty="0">
              <a:solidFill>
                <a:schemeClr val="bg1"/>
              </a:solidFill>
            </a:endParaRPr>
          </a:p>
        </p:txBody>
      </p:sp>
      <p:pic>
        <p:nvPicPr>
          <p:cNvPr id="17" name="Grafik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467550"/>
            <a:ext cx="7422898" cy="4861454"/>
          </a:xfrm>
          <a:prstGeom prst="rect">
            <a:avLst/>
          </a:prstGeom>
        </p:spPr>
      </p:pic>
    </p:spTree>
    <p:extLst>
      <p:ext uri="{BB962C8B-B14F-4D97-AF65-F5344CB8AC3E}">
        <p14:creationId xmlns:p14="http://schemas.microsoft.com/office/powerpoint/2010/main" val="38532897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Diagramm enthält.&#10;&#10;Automatisch generierte Beschreibung">
            <a:extLst>
              <a:ext uri="{FF2B5EF4-FFF2-40B4-BE49-F238E27FC236}">
                <a16:creationId xmlns:a16="http://schemas.microsoft.com/office/drawing/2014/main" id="{93965909-4C8D-4BA9-6713-6EB2473450AD}"/>
              </a:ext>
            </a:extLst>
          </p:cNvPr>
          <p:cNvPicPr>
            <a:picLocks noGrp="1" noChangeAspect="1"/>
          </p:cNvPicPr>
          <p:nvPr>
            <p:ph idx="1"/>
          </p:nvPr>
        </p:nvPicPr>
        <p:blipFill>
          <a:blip r:embed="rId3"/>
          <a:stretch>
            <a:fillRect/>
          </a:stretch>
        </p:blipFill>
        <p:spPr>
          <a:xfrm>
            <a:off x="1043608" y="1484784"/>
            <a:ext cx="6912767" cy="4860540"/>
          </a:xfrm>
        </p:spPr>
      </p:pic>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0" y="836712"/>
            <a:ext cx="9144000" cy="428738"/>
          </a:xfrm>
        </p:spPr>
        <p:txBody>
          <a:bodyPr>
            <a:noAutofit/>
          </a:bodyPr>
          <a:lstStyle/>
          <a:p>
            <a:r>
              <a:rPr lang="de-DE" dirty="0">
                <a:solidFill>
                  <a:srgbClr val="000000"/>
                </a:solidFill>
              </a:rPr>
              <a:t>3.1.7 </a:t>
            </a:r>
            <a:r>
              <a:rPr lang="ru-RU" dirty="0">
                <a:solidFill>
                  <a:srgbClr val="000000"/>
                </a:solidFill>
              </a:rPr>
              <a:t>Структуры помощи детям и молодежи в Федеративной Республике Германия - часть </a:t>
            </a:r>
            <a:r>
              <a:rPr lang="de-DE" dirty="0">
                <a:solidFill>
                  <a:srgbClr val="000000"/>
                </a:solidFill>
              </a:rPr>
              <a:t>1</a:t>
            </a:r>
          </a:p>
        </p:txBody>
      </p:sp>
      <p:sp>
        <p:nvSpPr>
          <p:cNvPr id="7"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64782" y="6513893"/>
            <a:ext cx="4883862" cy="226714"/>
          </a:xfrm>
        </p:spPr>
        <p:txBody>
          <a:bodyPr/>
          <a:lstStyle/>
          <a:p>
            <a:r>
              <a:rPr lang="de-DE" dirty="0"/>
              <a:t>3. </a:t>
            </a:r>
            <a:r>
              <a:rPr lang="az-Cyrl-AZ" dirty="0"/>
              <a:t>Структуры</a:t>
            </a:r>
            <a:r>
              <a:rPr lang="de-DE" dirty="0"/>
              <a:t> – </a:t>
            </a:r>
            <a:r>
              <a:rPr lang="az-Cyrl-AZ" dirty="0"/>
              <a:t>Учреждения</a:t>
            </a:r>
            <a:endParaRPr lang="de-DE" dirty="0"/>
          </a:p>
        </p:txBody>
      </p:sp>
    </p:spTree>
    <p:extLst>
      <p:ext uri="{BB962C8B-B14F-4D97-AF65-F5344CB8AC3E}">
        <p14:creationId xmlns:p14="http://schemas.microsoft.com/office/powerpoint/2010/main" val="2662021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0" y="836712"/>
            <a:ext cx="9144000" cy="428738"/>
          </a:xfrm>
        </p:spPr>
        <p:txBody>
          <a:bodyPr>
            <a:noAutofit/>
          </a:bodyPr>
          <a:lstStyle/>
          <a:p>
            <a:r>
              <a:rPr lang="de-DE" dirty="0">
                <a:solidFill>
                  <a:srgbClr val="000000"/>
                </a:solidFill>
              </a:rPr>
              <a:t>3.1.8 </a:t>
            </a:r>
            <a:r>
              <a:rPr lang="ru-RU" dirty="0">
                <a:solidFill>
                  <a:srgbClr val="000000"/>
                </a:solidFill>
              </a:rPr>
              <a:t>Структуры помощи детям и молодежи в Федеративной Республике Германия - часть </a:t>
            </a:r>
            <a:r>
              <a:rPr lang="de-DE" dirty="0">
                <a:solidFill>
                  <a:srgbClr val="000000"/>
                </a:solidFill>
              </a:rPr>
              <a:t>2</a:t>
            </a:r>
          </a:p>
        </p:txBody>
      </p:sp>
      <p:sp>
        <p:nvSpPr>
          <p:cNvPr id="7"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64782" y="6513893"/>
            <a:ext cx="4883862" cy="226714"/>
          </a:xfrm>
        </p:spPr>
        <p:txBody>
          <a:bodyPr/>
          <a:lstStyle/>
          <a:p>
            <a:r>
              <a:rPr lang="de-DE" dirty="0"/>
              <a:t>3. </a:t>
            </a:r>
            <a:r>
              <a:rPr lang="az-Cyrl-AZ" dirty="0"/>
              <a:t>Структуры</a:t>
            </a:r>
            <a:r>
              <a:rPr lang="de-DE" dirty="0"/>
              <a:t> – </a:t>
            </a:r>
            <a:r>
              <a:rPr lang="az-Cyrl-AZ" dirty="0"/>
              <a:t>Учреждения</a:t>
            </a:r>
            <a:endParaRPr lang="de-DE" dirty="0"/>
          </a:p>
        </p:txBody>
      </p:sp>
      <p:pic>
        <p:nvPicPr>
          <p:cNvPr id="8" name="Inhaltsplatzhalter 7" descr="Ein Bild, das Diagramm enthält.&#10;&#10;Automatisch generierte Beschreibung">
            <a:extLst>
              <a:ext uri="{FF2B5EF4-FFF2-40B4-BE49-F238E27FC236}">
                <a16:creationId xmlns:a16="http://schemas.microsoft.com/office/drawing/2014/main" id="{8389F08C-7A75-2401-8769-EF2C0B8A204E}"/>
              </a:ext>
            </a:extLst>
          </p:cNvPr>
          <p:cNvPicPr>
            <a:picLocks noGrp="1" noChangeAspect="1"/>
          </p:cNvPicPr>
          <p:nvPr>
            <p:ph idx="1"/>
          </p:nvPr>
        </p:nvPicPr>
        <p:blipFill>
          <a:blip r:embed="rId3"/>
          <a:stretch>
            <a:fillRect/>
          </a:stretch>
        </p:blipFill>
        <p:spPr>
          <a:xfrm>
            <a:off x="1259632" y="1484784"/>
            <a:ext cx="6696744" cy="4865604"/>
          </a:xfrm>
        </p:spPr>
      </p:pic>
    </p:spTree>
    <p:extLst>
      <p:ext uri="{BB962C8B-B14F-4D97-AF65-F5344CB8AC3E}">
        <p14:creationId xmlns:p14="http://schemas.microsoft.com/office/powerpoint/2010/main" val="39556367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3. </a:t>
            </a:r>
            <a:r>
              <a:rPr lang="az-Cyrl-AZ" sz="3200" dirty="0">
                <a:solidFill>
                  <a:srgbClr val="000000"/>
                </a:solidFill>
              </a:rPr>
              <a:t>Структуры</a:t>
            </a:r>
            <a:endParaRPr lang="de-DE" sz="3200" dirty="0">
              <a:solidFill>
                <a:srgbClr val="000000"/>
              </a:solidFill>
            </a:endParaRPr>
          </a:p>
        </p:txBody>
      </p:sp>
      <p:sp>
        <p:nvSpPr>
          <p:cNvPr id="5" name="Untertitel 4"/>
          <p:cNvSpPr>
            <a:spLocks noGrp="1"/>
          </p:cNvSpPr>
          <p:nvPr>
            <p:ph type="subTitle" idx="1"/>
          </p:nvPr>
        </p:nvSpPr>
        <p:spPr>
          <a:xfrm>
            <a:off x="685800" y="3836391"/>
            <a:ext cx="7772399" cy="1320801"/>
          </a:xfrm>
        </p:spPr>
        <p:txBody>
          <a:bodyPr>
            <a:normAutofit fontScale="70000" lnSpcReduction="20000"/>
          </a:bodyPr>
          <a:lstStyle/>
          <a:p>
            <a:endParaRPr lang="de-DE" dirty="0"/>
          </a:p>
          <a:p>
            <a:r>
              <a:rPr lang="de-DE" sz="2800" dirty="0">
                <a:solidFill>
                  <a:srgbClr val="000000"/>
                </a:solidFill>
              </a:rPr>
              <a:t>3.2 </a:t>
            </a:r>
            <a:r>
              <a:rPr lang="ru-RU" sz="2800" dirty="0">
                <a:solidFill>
                  <a:srgbClr val="000000"/>
                </a:solidFill>
              </a:rPr>
              <a:t>Руководящие ориентиры и процедурные принципы</a:t>
            </a:r>
            <a:endParaRPr lang="de-DE" sz="2800" dirty="0"/>
          </a:p>
        </p:txBody>
      </p:sp>
    </p:spTree>
    <p:extLst>
      <p:ext uri="{BB962C8B-B14F-4D97-AF65-F5344CB8AC3E}">
        <p14:creationId xmlns:p14="http://schemas.microsoft.com/office/powerpoint/2010/main" val="36150391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fontScale="77500" lnSpcReduction="20000"/>
          </a:bodyPr>
          <a:lstStyle/>
          <a:p>
            <a:pPr marL="0" indent="0">
              <a:buNone/>
            </a:pPr>
            <a:r>
              <a:rPr lang="az-Cyrl-AZ" sz="2100" dirty="0">
                <a:solidFill>
                  <a:srgbClr val="000000"/>
                </a:solidFill>
              </a:rPr>
              <a:t>Субсидиарность</a:t>
            </a:r>
            <a:r>
              <a:rPr lang="de-DE" sz="2100" dirty="0">
                <a:solidFill>
                  <a:srgbClr val="000000"/>
                </a:solidFill>
              </a:rPr>
              <a:t>:</a:t>
            </a:r>
          </a:p>
          <a:p>
            <a:pPr lvl="1"/>
            <a:r>
              <a:rPr lang="ru-RU" dirty="0">
                <a:solidFill>
                  <a:srgbClr val="000000"/>
                </a:solidFill>
              </a:rPr>
              <a:t>То, что человек, семья или группы и ассоциации могут делать самостоятельно, не должно переходить в руки высшей власти или государства.</a:t>
            </a:r>
          </a:p>
          <a:p>
            <a:pPr lvl="1"/>
            <a:r>
              <a:rPr lang="ru-RU" dirty="0">
                <a:solidFill>
                  <a:srgbClr val="000000"/>
                </a:solidFill>
              </a:rPr>
              <a:t>Однако это включает в себя обязанность государства при необходимости укреплять эти более мелкие единицы, чтобы они были в состоянии действовать соответствующим образом.</a:t>
            </a:r>
          </a:p>
          <a:p>
            <a:pPr lvl="1"/>
            <a:r>
              <a:rPr lang="ru-RU" dirty="0">
                <a:solidFill>
                  <a:srgbClr val="000000"/>
                </a:solidFill>
              </a:rPr>
              <a:t>В сфере помощи детям и молодежи </a:t>
            </a:r>
            <a:r>
              <a:rPr lang="ru-RU" dirty="0" err="1">
                <a:solidFill>
                  <a:srgbClr val="000000"/>
                </a:solidFill>
              </a:rPr>
              <a:t>субсидиарность</a:t>
            </a:r>
            <a:r>
              <a:rPr lang="ru-RU" dirty="0">
                <a:solidFill>
                  <a:srgbClr val="000000"/>
                </a:solidFill>
              </a:rPr>
              <a:t> означает условный приоритет перед государственным учреждением при предоставлении услуг (Раздел 4 (2) Книги VIII Социального кодекса</a:t>
            </a:r>
            <a:r>
              <a:rPr lang="de-DE" dirty="0">
                <a:solidFill>
                  <a:srgbClr val="000000"/>
                </a:solidFill>
              </a:rPr>
              <a:t>).</a:t>
            </a:r>
          </a:p>
          <a:p>
            <a:pPr marL="0" indent="0">
              <a:buNone/>
            </a:pPr>
            <a:r>
              <a:rPr lang="ru-RU" sz="2100" dirty="0">
                <a:solidFill>
                  <a:srgbClr val="000000"/>
                </a:solidFill>
              </a:rPr>
              <a:t>Общая ответственность государственных служб помощи молодежи</a:t>
            </a:r>
            <a:r>
              <a:rPr lang="de-DE" sz="2100" dirty="0">
                <a:solidFill>
                  <a:srgbClr val="000000"/>
                </a:solidFill>
              </a:rPr>
              <a:t>:</a:t>
            </a:r>
          </a:p>
          <a:p>
            <a:pPr lvl="1"/>
            <a:r>
              <a:rPr lang="ru-RU" dirty="0">
                <a:solidFill>
                  <a:srgbClr val="000000"/>
                </a:solidFill>
              </a:rPr>
              <a:t>Субъект государственной помощи молодежи несет «общую ответственность, включая ответственность за планирование» по выполнению всех задач, предусмотренных восьмой книгой Социального кодекса (§ 79 (1) восьмой книги Социального кодекса).</a:t>
            </a:r>
          </a:p>
          <a:p>
            <a:pPr lvl="1"/>
            <a:r>
              <a:rPr lang="ru-RU" dirty="0">
                <a:solidFill>
                  <a:srgbClr val="000000"/>
                </a:solidFill>
              </a:rPr>
              <a:t>Он также несет основную ответственность за качество, в частности, за обеспечение прав детей в учреждениях и защиту от насилия (§ 79a Социального кодекса VIII</a:t>
            </a:r>
            <a:r>
              <a:rPr lang="de-DE" dirty="0">
                <a:solidFill>
                  <a:srgbClr val="000000"/>
                </a:solidFill>
              </a:rPr>
              <a:t>).</a:t>
            </a: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p:txBody>
          <a:bodyPr>
            <a:normAutofit/>
          </a:bodyPr>
          <a:lstStyle/>
          <a:p>
            <a:r>
              <a:rPr lang="de-DE" dirty="0">
                <a:solidFill>
                  <a:srgbClr val="000000"/>
                </a:solidFill>
              </a:rPr>
              <a:t>3.2.1 </a:t>
            </a:r>
            <a:r>
              <a:rPr lang="az-Cyrl-AZ" dirty="0">
                <a:solidFill>
                  <a:srgbClr val="000000"/>
                </a:solidFill>
              </a:rPr>
              <a:t>Субсидиарность и общая ответственность </a:t>
            </a:r>
            <a:endParaRPr lang="de-DE" dirty="0">
              <a:solidFill>
                <a:srgbClr val="000000"/>
              </a:solidFill>
            </a:endParaRPr>
          </a:p>
        </p:txBody>
      </p:sp>
      <p:sp>
        <p:nvSpPr>
          <p:cNvPr id="10"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a:t>
            </a:r>
            <a:r>
              <a:rPr lang="az-Cyrl-AZ" dirty="0"/>
              <a:t>Структуры</a:t>
            </a:r>
            <a:r>
              <a:rPr lang="de-DE" dirty="0"/>
              <a:t> – </a:t>
            </a:r>
            <a:r>
              <a:rPr lang="ru-RU" dirty="0"/>
              <a:t>Руководящие ориентиры и процедурные принципы</a:t>
            </a:r>
            <a:endParaRPr lang="de-DE" dirty="0"/>
          </a:p>
        </p:txBody>
      </p:sp>
    </p:spTree>
    <p:extLst>
      <p:ext uri="{BB962C8B-B14F-4D97-AF65-F5344CB8AC3E}">
        <p14:creationId xmlns:p14="http://schemas.microsoft.com/office/powerpoint/2010/main" val="5441770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805584"/>
            <a:ext cx="9144000" cy="535503"/>
          </a:xfrm>
        </p:spPr>
        <p:txBody>
          <a:bodyPr>
            <a:noAutofit/>
          </a:bodyPr>
          <a:lstStyle/>
          <a:p>
            <a:r>
              <a:rPr lang="de-DE" dirty="0">
                <a:solidFill>
                  <a:srgbClr val="000000"/>
                </a:solidFill>
                <a:ea typeface="Open Sans" panose="020B0606030504020204" pitchFamily="34" charset="0"/>
                <a:cs typeface="Open Sans" panose="020B0606030504020204" pitchFamily="34" charset="0"/>
              </a:rPr>
              <a:t>3.2.2 </a:t>
            </a:r>
            <a:r>
              <a:rPr lang="ru-RU" dirty="0">
                <a:solidFill>
                  <a:srgbClr val="000000"/>
                </a:solidFill>
                <a:ea typeface="Open Sans" panose="020B0606030504020204" pitchFamily="34" charset="0"/>
                <a:cs typeface="Open Sans" panose="020B0606030504020204" pitchFamily="34" charset="0"/>
              </a:rPr>
              <a:t>Концептуальные «руководящие понятия» помощи детям и молодежи </a:t>
            </a:r>
            <a:endParaRPr lang="de-DE" dirty="0">
              <a:solidFill>
                <a:srgbClr val="000000"/>
              </a:solidFill>
            </a:endParaRPr>
          </a:p>
        </p:txBody>
      </p:sp>
      <p:sp>
        <p:nvSpPr>
          <p:cNvPr id="6" name="Textfeld 5">
            <a:extLst>
              <a:ext uri="{FF2B5EF4-FFF2-40B4-BE49-F238E27FC236}">
                <a16:creationId xmlns:a16="http://schemas.microsoft.com/office/drawing/2014/main" id="{1CC41FF2-B43D-4600-A63A-07AE5668B007}"/>
              </a:ext>
            </a:extLst>
          </p:cNvPr>
          <p:cNvSpPr txBox="1"/>
          <p:nvPr/>
        </p:nvSpPr>
        <p:spPr>
          <a:xfrm>
            <a:off x="600670" y="1528101"/>
            <a:ext cx="8076987" cy="4678204"/>
          </a:xfrm>
          <a:prstGeom prst="rect">
            <a:avLst/>
          </a:prstGeom>
          <a:noFill/>
        </p:spPr>
        <p:txBody>
          <a:bodyPr wrap="square" rtlCol="0">
            <a:spAutoFit/>
          </a:bodyPr>
          <a:lstStyle/>
          <a:p>
            <a:r>
              <a:rPr lang="ru-RU" dirty="0">
                <a:solidFill>
                  <a:srgbClr val="000000"/>
                </a:solidFill>
              </a:rPr>
              <a:t>Профессиональные концептуальные дебаты в сфере помощи детям и молодежи в Германии </a:t>
            </a:r>
            <a:r>
              <a:rPr lang="ru-RU" b="1" dirty="0">
                <a:solidFill>
                  <a:srgbClr val="000000"/>
                </a:solidFill>
              </a:rPr>
              <a:t>пронизаны терминами с высокой легитимизирующей значимостью</a:t>
            </a:r>
            <a:r>
              <a:rPr lang="ru-RU" dirty="0">
                <a:solidFill>
                  <a:srgbClr val="000000"/>
                </a:solidFill>
              </a:rPr>
              <a:t>, которые, таким образом, формируют профессиональную нормативную базу помощи детям и молодежи</a:t>
            </a:r>
            <a:r>
              <a:rPr lang="de-DE" dirty="0">
                <a:solidFill>
                  <a:srgbClr val="000000"/>
                </a:solidFill>
              </a:rPr>
              <a:t>:</a:t>
            </a:r>
            <a:endParaRPr lang="de-DE" sz="1600" dirty="0">
              <a:solidFill>
                <a:srgbClr val="000000"/>
              </a:solidFill>
            </a:endParaRPr>
          </a:p>
          <a:p>
            <a:pPr marL="285750" indent="-285750">
              <a:buFont typeface="Arial" panose="020B0604020202020204" pitchFamily="34" charset="0"/>
              <a:buChar char="•"/>
            </a:pPr>
            <a:r>
              <a:rPr lang="ru-RU" sz="1600" dirty="0">
                <a:solidFill>
                  <a:srgbClr val="000000"/>
                </a:solidFill>
              </a:rPr>
              <a:t>Повседневная жизнь и ориентация на жизненный мир,</a:t>
            </a:r>
          </a:p>
          <a:p>
            <a:pPr marL="285750" indent="-285750">
              <a:buFont typeface="Arial" panose="020B0604020202020204" pitchFamily="34" charset="0"/>
              <a:buChar char="•"/>
            </a:pPr>
            <a:r>
              <a:rPr lang="ru-RU" sz="1600" dirty="0">
                <a:solidFill>
                  <a:srgbClr val="000000"/>
                </a:solidFill>
              </a:rPr>
              <a:t>Участие, сотрудничество,</a:t>
            </a:r>
          </a:p>
          <a:p>
            <a:pPr marL="285750" indent="-285750">
              <a:buFont typeface="Arial" panose="020B0604020202020204" pitchFamily="34" charset="0"/>
              <a:buChar char="•"/>
            </a:pPr>
            <a:r>
              <a:rPr lang="ru-RU" sz="1600" dirty="0">
                <a:solidFill>
                  <a:srgbClr val="000000"/>
                </a:solidFill>
              </a:rPr>
              <a:t>Расширение прав и возможностей, помощь в самопомощи,</a:t>
            </a:r>
          </a:p>
          <a:p>
            <a:pPr marL="285750" indent="-285750">
              <a:buFont typeface="Arial" panose="020B0604020202020204" pitchFamily="34" charset="0"/>
              <a:buChar char="•"/>
            </a:pPr>
            <a:r>
              <a:rPr lang="ru-RU" sz="1600" dirty="0">
                <a:solidFill>
                  <a:srgbClr val="000000"/>
                </a:solidFill>
              </a:rPr>
              <a:t>Ориентация на ресурсы,</a:t>
            </a:r>
          </a:p>
          <a:p>
            <a:pPr marL="285750" indent="-285750">
              <a:buFont typeface="Arial" panose="020B0604020202020204" pitchFamily="34" charset="0"/>
              <a:buChar char="•"/>
            </a:pPr>
            <a:r>
              <a:rPr lang="ru-RU" sz="1600" dirty="0">
                <a:solidFill>
                  <a:srgbClr val="000000"/>
                </a:solidFill>
              </a:rPr>
              <a:t>Профилактика,</a:t>
            </a:r>
          </a:p>
          <a:p>
            <a:pPr marL="285750" indent="-285750">
              <a:buFont typeface="Arial" panose="020B0604020202020204" pitchFamily="34" charset="0"/>
              <a:buChar char="•"/>
            </a:pPr>
            <a:r>
              <a:rPr lang="ru-RU" sz="1600" dirty="0">
                <a:solidFill>
                  <a:srgbClr val="000000"/>
                </a:solidFill>
              </a:rPr>
              <a:t>Интеграция, инклюзия,</a:t>
            </a:r>
          </a:p>
          <a:p>
            <a:pPr marL="285750" indent="-285750">
              <a:buFont typeface="Arial" panose="020B0604020202020204" pitchFamily="34" charset="0"/>
              <a:buChar char="•"/>
            </a:pPr>
            <a:r>
              <a:rPr lang="ru-RU" sz="1600" dirty="0">
                <a:solidFill>
                  <a:srgbClr val="000000"/>
                </a:solidFill>
              </a:rPr>
              <a:t>Децентрализация, регионализация, ориентация на социальное пространство</a:t>
            </a:r>
            <a:endParaRPr lang="de-DE" sz="1600" dirty="0">
              <a:solidFill>
                <a:srgbClr val="000000"/>
              </a:solidFill>
            </a:endParaRPr>
          </a:p>
          <a:p>
            <a:pPr marL="285750" indent="-285750">
              <a:buFont typeface="Arial" panose="020B0604020202020204" pitchFamily="34" charset="0"/>
              <a:buChar char="•"/>
            </a:pPr>
            <a:endParaRPr lang="de-DE" sz="1600" dirty="0">
              <a:solidFill>
                <a:srgbClr val="000000"/>
              </a:solidFill>
            </a:endParaRPr>
          </a:p>
          <a:p>
            <a:r>
              <a:rPr lang="ru-RU" sz="1600" dirty="0">
                <a:solidFill>
                  <a:srgbClr val="000000"/>
                </a:solidFill>
              </a:rPr>
              <a:t>Однако все эти руководящие концепции, относящиеся к мейнстриму, пронизаны двойственностью и зонами напряжения, которые необходимо критически осмыслить для каждой концептуальной, структурной и индивидуальной ситуации</a:t>
            </a:r>
            <a:r>
              <a:rPr lang="de-DE" sz="1600" dirty="0">
                <a:solidFill>
                  <a:srgbClr val="000000"/>
                </a:solidFill>
              </a:rPr>
              <a:t>.</a:t>
            </a:r>
          </a:p>
        </p:txBody>
      </p:sp>
      <p:sp>
        <p:nvSpPr>
          <p:cNvPr id="9"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a:t>
            </a:r>
            <a:r>
              <a:rPr lang="az-Cyrl-AZ" dirty="0"/>
              <a:t>Структуры</a:t>
            </a:r>
            <a:r>
              <a:rPr lang="de-DE" dirty="0"/>
              <a:t> – </a:t>
            </a:r>
            <a:r>
              <a:rPr lang="ru-RU" dirty="0"/>
              <a:t>Руководящие ориентиры и процедурные принципы</a:t>
            </a:r>
            <a:endParaRPr lang="de-DE" dirty="0"/>
          </a:p>
        </p:txBody>
      </p:sp>
    </p:spTree>
    <p:extLst>
      <p:ext uri="{BB962C8B-B14F-4D97-AF65-F5344CB8AC3E}">
        <p14:creationId xmlns:p14="http://schemas.microsoft.com/office/powerpoint/2010/main" val="42394210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836712"/>
            <a:ext cx="9144000" cy="504375"/>
          </a:xfrm>
        </p:spPr>
        <p:txBody>
          <a:bodyPr>
            <a:noAutofit/>
          </a:bodyPr>
          <a:lstStyle/>
          <a:p>
            <a:r>
              <a:rPr lang="de-DE" dirty="0">
                <a:solidFill>
                  <a:srgbClr val="000000"/>
                </a:solidFill>
                <a:ea typeface="Open Sans" panose="020B0606030504020204" pitchFamily="34" charset="0"/>
                <a:cs typeface="Open Sans" panose="020B0606030504020204" pitchFamily="34" charset="0"/>
              </a:rPr>
              <a:t>3.2.3 </a:t>
            </a:r>
            <a:r>
              <a:rPr lang="ru-RU" dirty="0">
                <a:solidFill>
                  <a:srgbClr val="000000"/>
                </a:solidFill>
                <a:ea typeface="Open Sans" panose="020B0606030504020204" pitchFamily="34" charset="0"/>
                <a:cs typeface="Open Sans" panose="020B0606030504020204" pitchFamily="34" charset="0"/>
              </a:rPr>
              <a:t>Принципы действий в службах помощи детям и молодежи </a:t>
            </a:r>
            <a:endParaRPr lang="de-DE" dirty="0">
              <a:solidFill>
                <a:srgbClr val="000000"/>
              </a:solidFill>
            </a:endParaRPr>
          </a:p>
        </p:txBody>
      </p:sp>
      <p:sp>
        <p:nvSpPr>
          <p:cNvPr id="8" name="Rechteck 7">
            <a:extLst>
              <a:ext uri="{FF2B5EF4-FFF2-40B4-BE49-F238E27FC236}">
                <a16:creationId xmlns:a16="http://schemas.microsoft.com/office/drawing/2014/main" id="{FE40BEE5-06C1-4A7E-9A6D-8B7859BDC077}"/>
              </a:ext>
            </a:extLst>
          </p:cNvPr>
          <p:cNvSpPr/>
          <p:nvPr/>
        </p:nvSpPr>
        <p:spPr>
          <a:xfrm>
            <a:off x="467544" y="1685162"/>
            <a:ext cx="8136904" cy="4120102"/>
          </a:xfrm>
          <a:prstGeom prst="rect">
            <a:avLst/>
          </a:prstGeom>
        </p:spPr>
        <p:txBody>
          <a:bodyPr wrap="square">
            <a:spAutoFit/>
          </a:bodyPr>
          <a:lstStyle/>
          <a:p>
            <a:pPr>
              <a:lnSpc>
                <a:spcPct val="115000"/>
              </a:lnSpc>
              <a:spcAft>
                <a:spcPts val="800"/>
              </a:spcAft>
            </a:pPr>
            <a:r>
              <a:rPr lang="ru-RU" b="1" dirty="0">
                <a:solidFill>
                  <a:srgbClr val="000000"/>
                </a:solidFill>
                <a:ea typeface="Calibri" panose="020F0502020204030204" pitchFamily="34" charset="0"/>
              </a:rPr>
              <a:t>Службы помощи детям и молодежи должны всегда уважать индивидуальную волю людей. </a:t>
            </a:r>
            <a:r>
              <a:rPr lang="ru-RU" dirty="0">
                <a:solidFill>
                  <a:srgbClr val="000000"/>
                </a:solidFill>
                <a:ea typeface="Calibri" panose="020F0502020204030204" pitchFamily="34" charset="0"/>
              </a:rPr>
              <a:t>Поэтому предлагаемая ими помощь может быть осуществлена только в ходе сотрудничества.</a:t>
            </a:r>
          </a:p>
          <a:p>
            <a:pPr>
              <a:lnSpc>
                <a:spcPct val="115000"/>
              </a:lnSpc>
              <a:spcAft>
                <a:spcPts val="800"/>
              </a:spcAft>
            </a:pPr>
            <a:r>
              <a:rPr lang="ru-RU" dirty="0">
                <a:solidFill>
                  <a:srgbClr val="000000"/>
                </a:solidFill>
                <a:ea typeface="Calibri" panose="020F0502020204030204" pitchFamily="34" charset="0"/>
              </a:rPr>
              <a:t>Законы о помощи детям и молодежи действуют с учетом этого сотрудничества:</a:t>
            </a:r>
          </a:p>
          <a:p>
            <a:pPr marL="628650" lvl="0" indent="-285750">
              <a:lnSpc>
                <a:spcPct val="115000"/>
              </a:lnSpc>
              <a:spcAft>
                <a:spcPts val="0"/>
              </a:spcAft>
              <a:buFont typeface="Arial" panose="020B0604020202020204" pitchFamily="34" charset="0"/>
              <a:buChar char="•"/>
            </a:pPr>
            <a:r>
              <a:rPr lang="ru-RU" dirty="0">
                <a:solidFill>
                  <a:srgbClr val="000000"/>
                </a:solidFill>
                <a:ea typeface="Calibri" panose="020F0502020204030204" pitchFamily="34" charset="0"/>
              </a:rPr>
              <a:t>с ориентацией на субъект,</a:t>
            </a:r>
          </a:p>
          <a:p>
            <a:pPr marL="628650" lvl="0" indent="-285750">
              <a:lnSpc>
                <a:spcPct val="115000"/>
              </a:lnSpc>
              <a:spcAft>
                <a:spcPts val="0"/>
              </a:spcAft>
              <a:buFont typeface="Arial" panose="020B0604020202020204" pitchFamily="34" charset="0"/>
              <a:buChar char="•"/>
            </a:pPr>
            <a:r>
              <a:rPr lang="ru-RU" dirty="0">
                <a:solidFill>
                  <a:srgbClr val="000000"/>
                </a:solidFill>
                <a:ea typeface="Calibri" panose="020F0502020204030204" pitchFamily="34" charset="0"/>
              </a:rPr>
              <a:t>в диалоге,</a:t>
            </a:r>
          </a:p>
          <a:p>
            <a:pPr marL="628650" lvl="0" indent="-285750">
              <a:lnSpc>
                <a:spcPct val="115000"/>
              </a:lnSpc>
              <a:spcAft>
                <a:spcPts val="0"/>
              </a:spcAft>
              <a:buFont typeface="Arial" panose="020B0604020202020204" pitchFamily="34" charset="0"/>
              <a:buChar char="•"/>
            </a:pPr>
            <a:r>
              <a:rPr lang="ru-RU" dirty="0" err="1">
                <a:solidFill>
                  <a:srgbClr val="000000"/>
                </a:solidFill>
                <a:ea typeface="Calibri" panose="020F0502020204030204" pitchFamily="34" charset="0"/>
              </a:rPr>
              <a:t>партиципативно</a:t>
            </a:r>
            <a:r>
              <a:rPr lang="ru-RU" dirty="0">
                <a:solidFill>
                  <a:srgbClr val="000000"/>
                </a:solidFill>
                <a:ea typeface="Calibri" panose="020F0502020204030204" pitchFamily="34" charset="0"/>
              </a:rPr>
              <a:t>-демократически,</a:t>
            </a:r>
          </a:p>
          <a:p>
            <a:pPr marL="628650" lvl="0" indent="-285750">
              <a:lnSpc>
                <a:spcPct val="115000"/>
              </a:lnSpc>
              <a:spcAft>
                <a:spcPts val="0"/>
              </a:spcAft>
              <a:buFont typeface="Arial" panose="020B0604020202020204" pitchFamily="34" charset="0"/>
              <a:buChar char="•"/>
            </a:pPr>
            <a:r>
              <a:rPr lang="ru-RU" dirty="0">
                <a:solidFill>
                  <a:srgbClr val="000000"/>
                </a:solidFill>
                <a:ea typeface="Calibri" panose="020F0502020204030204" pitchFamily="34" charset="0"/>
              </a:rPr>
              <a:t>рефлексивно,</a:t>
            </a:r>
          </a:p>
          <a:p>
            <a:pPr marL="628650" lvl="0" indent="-285750">
              <a:lnSpc>
                <a:spcPct val="115000"/>
              </a:lnSpc>
              <a:spcAft>
                <a:spcPts val="0"/>
              </a:spcAft>
              <a:buFont typeface="Arial" panose="020B0604020202020204" pitchFamily="34" charset="0"/>
              <a:buChar char="•"/>
            </a:pPr>
            <a:r>
              <a:rPr lang="ru-RU" dirty="0">
                <a:solidFill>
                  <a:srgbClr val="000000"/>
                </a:solidFill>
                <a:ea typeface="Calibri" panose="020F0502020204030204" pitchFamily="34" charset="0"/>
              </a:rPr>
              <a:t>осознавая различия и инклюзивно,</a:t>
            </a:r>
          </a:p>
          <a:p>
            <a:pPr marL="628650" lvl="0" indent="-285750">
              <a:lnSpc>
                <a:spcPct val="115000"/>
              </a:lnSpc>
              <a:spcAft>
                <a:spcPts val="0"/>
              </a:spcAft>
              <a:buFont typeface="Arial" panose="020B0604020202020204" pitchFamily="34" charset="0"/>
              <a:buChar char="•"/>
            </a:pPr>
            <a:r>
              <a:rPr lang="ru-RU" dirty="0">
                <a:solidFill>
                  <a:srgbClr val="000000"/>
                </a:solidFill>
                <a:ea typeface="Calibri" panose="020F0502020204030204" pitchFamily="34" charset="0"/>
              </a:rPr>
              <a:t>на местном уровне,</a:t>
            </a:r>
          </a:p>
          <a:p>
            <a:pPr marL="628650" lvl="0" indent="-285750">
              <a:lnSpc>
                <a:spcPct val="115000"/>
              </a:lnSpc>
              <a:spcAft>
                <a:spcPts val="0"/>
              </a:spcAft>
              <a:buFont typeface="Arial" panose="020B0604020202020204" pitchFamily="34" charset="0"/>
              <a:buChar char="•"/>
            </a:pPr>
            <a:r>
              <a:rPr lang="ru-RU" dirty="0">
                <a:solidFill>
                  <a:srgbClr val="000000"/>
                </a:solidFill>
                <a:ea typeface="Calibri" panose="020F0502020204030204" pitchFamily="34" charset="0"/>
              </a:rPr>
              <a:t>политически</a:t>
            </a:r>
            <a:r>
              <a:rPr lang="de-DE" dirty="0">
                <a:solidFill>
                  <a:srgbClr val="000000"/>
                </a:solidFill>
                <a:ea typeface="Calibri" panose="020F0502020204030204" pitchFamily="34" charset="0"/>
              </a:rPr>
              <a:t>. </a:t>
            </a:r>
          </a:p>
        </p:txBody>
      </p:sp>
      <p:sp>
        <p:nvSpPr>
          <p:cNvPr id="10"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a:t>
            </a:r>
            <a:r>
              <a:rPr lang="az-Cyrl-AZ" dirty="0"/>
              <a:t>Структуры</a:t>
            </a:r>
            <a:r>
              <a:rPr lang="de-DE" dirty="0"/>
              <a:t> – </a:t>
            </a:r>
            <a:r>
              <a:rPr lang="ru-RU" dirty="0"/>
              <a:t>Руководящие ориентиры и процедурные принципы</a:t>
            </a:r>
            <a:endParaRPr lang="de-DE" dirty="0"/>
          </a:p>
        </p:txBody>
      </p:sp>
    </p:spTree>
    <p:extLst>
      <p:ext uri="{BB962C8B-B14F-4D97-AF65-F5344CB8AC3E}">
        <p14:creationId xmlns:p14="http://schemas.microsoft.com/office/powerpoint/2010/main" val="20599400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solidFill>
                  <a:srgbClr val="000000"/>
                </a:solidFill>
              </a:rPr>
              <a:t>3.2.4 </a:t>
            </a:r>
            <a:r>
              <a:rPr lang="az-Cyrl-AZ" dirty="0">
                <a:solidFill>
                  <a:srgbClr val="000000"/>
                </a:solidFill>
              </a:rPr>
              <a:t>Инклюзия</a:t>
            </a:r>
            <a:endParaRPr lang="de-DE" dirty="0">
              <a:solidFill>
                <a:srgbClr val="000000"/>
              </a:solidFill>
            </a:endParaRP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467544" y="1700808"/>
            <a:ext cx="8333556" cy="4536504"/>
          </a:xfrm>
        </p:spPr>
        <p:txBody>
          <a:bodyPr>
            <a:normAutofit fontScale="92500"/>
          </a:bodyPr>
          <a:lstStyle/>
          <a:p>
            <a:pPr marL="0" indent="0">
              <a:buNone/>
            </a:pPr>
            <a:r>
              <a:rPr lang="ru-RU" sz="1800" b="0" dirty="0">
                <a:solidFill>
                  <a:srgbClr val="000000"/>
                </a:solidFill>
              </a:rPr>
              <a:t>Начиная с 2028 года службы помощи детям и молодежи будут отвечать </a:t>
            </a:r>
            <a:r>
              <a:rPr lang="ru-RU" sz="1800" dirty="0">
                <a:solidFill>
                  <a:srgbClr val="000000"/>
                </a:solidFill>
              </a:rPr>
              <a:t>за всех детей и молодых людей </a:t>
            </a:r>
            <a:r>
              <a:rPr lang="ru-RU" sz="1800" b="0" dirty="0">
                <a:solidFill>
                  <a:srgbClr val="000000"/>
                </a:solidFill>
              </a:rPr>
              <a:t>- как с ограниченными возможностями, так и без них (так называемое инклюзивное решение). Конкретные формы реализации еще не утверждены. </a:t>
            </a:r>
          </a:p>
          <a:p>
            <a:pPr marL="0" indent="0">
              <a:buNone/>
            </a:pPr>
            <a:r>
              <a:rPr lang="ru-RU" sz="1800" b="0" dirty="0">
                <a:solidFill>
                  <a:srgbClr val="000000"/>
                </a:solidFill>
              </a:rPr>
              <a:t>Закон о поддержке детей и молодежи (2021) впервые прямо обязывает к </a:t>
            </a:r>
            <a:r>
              <a:rPr lang="ru-RU" sz="1800" dirty="0">
                <a:solidFill>
                  <a:srgbClr val="000000"/>
                </a:solidFill>
              </a:rPr>
              <a:t>инклюзивному дальнейшему развитию помощи детям и молодым людям </a:t>
            </a:r>
            <a:r>
              <a:rPr lang="ru-RU" sz="1800" b="0" dirty="0">
                <a:solidFill>
                  <a:srgbClr val="000000"/>
                </a:solidFill>
              </a:rPr>
              <a:t>и тем самым дает обязательный стартовый для всех разделов и задач предоставления помощи.</a:t>
            </a:r>
          </a:p>
          <a:p>
            <a:pPr marL="0" indent="0">
              <a:buNone/>
            </a:pPr>
            <a:r>
              <a:rPr lang="ru-RU" sz="1800" b="0" dirty="0">
                <a:solidFill>
                  <a:srgbClr val="000000"/>
                </a:solidFill>
              </a:rPr>
              <a:t>Несмотря на то, что в законодательстве большое внимание уделяется препятствиям к социализации, связанным с ограниченными возможностями, руководящий принцип инклюзии обсуждается также и в отношении других социальных барьеров для участия в жизни общества (например, бедности) </a:t>
            </a:r>
            <a:r>
              <a:rPr lang="ru-RU" sz="1800" dirty="0">
                <a:solidFill>
                  <a:srgbClr val="000000"/>
                </a:solidFill>
              </a:rPr>
              <a:t>(так называемое широкое понимание инклюзии).</a:t>
            </a: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a:t>
            </a:r>
            <a:r>
              <a:rPr lang="az-Cyrl-AZ" dirty="0"/>
              <a:t>Структуры</a:t>
            </a:r>
            <a:r>
              <a:rPr lang="de-DE" dirty="0"/>
              <a:t> – </a:t>
            </a:r>
            <a:r>
              <a:rPr lang="ru-RU" dirty="0"/>
              <a:t>Руководящие ориентиры и процедурные принципы</a:t>
            </a:r>
            <a:endParaRPr lang="de-DE" dirty="0"/>
          </a:p>
        </p:txBody>
      </p:sp>
    </p:spTree>
    <p:extLst>
      <p:ext uri="{BB962C8B-B14F-4D97-AF65-F5344CB8AC3E}">
        <p14:creationId xmlns:p14="http://schemas.microsoft.com/office/powerpoint/2010/main" val="9319194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395536" y="1645360"/>
            <a:ext cx="8405564" cy="4820175"/>
          </a:xfrm>
        </p:spPr>
        <p:txBody>
          <a:bodyPr>
            <a:normAutofit fontScale="92500" lnSpcReduction="10000"/>
          </a:bodyPr>
          <a:lstStyle/>
          <a:p>
            <a:pPr marL="0" indent="0">
              <a:buNone/>
            </a:pPr>
            <a:r>
              <a:rPr lang="ru-RU" sz="1900" dirty="0">
                <a:solidFill>
                  <a:srgbClr val="000000"/>
                </a:solidFill>
              </a:rPr>
              <a:t>Книга VIII Социального кодекса вводит в действие положения Основного закона</a:t>
            </a:r>
            <a:r>
              <a:rPr lang="ru-RU" sz="1900" b="0" dirty="0">
                <a:solidFill>
                  <a:srgbClr val="000000"/>
                </a:solidFill>
              </a:rPr>
              <a:t>, права человека и права детей, особенно в отношении партиципации, т.е. права на участие в принятии решений</a:t>
            </a:r>
            <a:r>
              <a:rPr lang="de-DE" sz="1900" b="0" dirty="0">
                <a:solidFill>
                  <a:srgbClr val="000000"/>
                </a:solidFill>
              </a:rPr>
              <a:t>.</a:t>
            </a:r>
          </a:p>
          <a:p>
            <a:r>
              <a:rPr lang="ru-RU" sz="1800" b="0" dirty="0">
                <a:solidFill>
                  <a:srgbClr val="000000"/>
                </a:solidFill>
              </a:rPr>
              <a:t>Дети и молодые люди имеют право на воспитание, чтобы стать самоопределившимися, ответственными и социально компетентными личностями.</a:t>
            </a:r>
          </a:p>
          <a:p>
            <a:r>
              <a:rPr lang="ru-RU" sz="1800" b="0" dirty="0">
                <a:solidFill>
                  <a:srgbClr val="000000"/>
                </a:solidFill>
              </a:rPr>
              <a:t>Дети и молодые люди должны быть вовлечены во все решения, которые их касаются.</a:t>
            </a:r>
          </a:p>
          <a:p>
            <a:r>
              <a:rPr lang="ru-RU" sz="1800" b="0" dirty="0">
                <a:solidFill>
                  <a:srgbClr val="000000"/>
                </a:solidFill>
              </a:rPr>
              <a:t>Дети и молодые люди имеют право жаловаться на нарушение своих прав без применения к ним санкций</a:t>
            </a:r>
            <a:r>
              <a:rPr lang="de-DE" sz="1800" b="0" dirty="0">
                <a:solidFill>
                  <a:srgbClr val="000000"/>
                </a:solidFill>
              </a:rPr>
              <a:t>.</a:t>
            </a:r>
          </a:p>
          <a:p>
            <a:pPr marL="0" indent="0">
              <a:buNone/>
            </a:pPr>
            <a:r>
              <a:rPr lang="ru-RU" sz="1900" b="0" dirty="0">
                <a:solidFill>
                  <a:srgbClr val="000000"/>
                </a:solidFill>
              </a:rPr>
              <a:t>Но: </a:t>
            </a:r>
            <a:r>
              <a:rPr lang="ru-RU" sz="1900" dirty="0">
                <a:solidFill>
                  <a:srgbClr val="000000"/>
                </a:solidFill>
              </a:rPr>
              <a:t>Права участия связаны с уровнем развития ребенка или молодого человека</a:t>
            </a:r>
            <a:r>
              <a:rPr lang="ru-RU" sz="1900" b="0" dirty="0">
                <a:solidFill>
                  <a:srgbClr val="000000"/>
                </a:solidFill>
              </a:rPr>
              <a:t>. Таким образом, помощь детям и молодежи работает в зоне напряжения между открытием прав участия для детей и молодежи и их патерналистским ограничением</a:t>
            </a:r>
            <a:r>
              <a:rPr lang="de-DE" sz="1900" b="0" dirty="0">
                <a:solidFill>
                  <a:srgbClr val="000000"/>
                </a:solidFill>
              </a:rPr>
              <a:t>.</a:t>
            </a: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0" y="912030"/>
            <a:ext cx="9144000" cy="428738"/>
          </a:xfrm>
        </p:spPr>
        <p:txBody>
          <a:bodyPr>
            <a:noAutofit/>
          </a:bodyPr>
          <a:lstStyle/>
          <a:p>
            <a:r>
              <a:rPr lang="de-DE" dirty="0">
                <a:solidFill>
                  <a:srgbClr val="000000"/>
                </a:solidFill>
                <a:ea typeface="Open Sans" panose="020B0606030504020204" pitchFamily="34" charset="0"/>
                <a:cs typeface="Open Sans" panose="020B0606030504020204" pitchFamily="34" charset="0"/>
              </a:rPr>
              <a:t>3.2.5 </a:t>
            </a:r>
            <a:r>
              <a:rPr lang="ru-RU" dirty="0" err="1">
                <a:solidFill>
                  <a:srgbClr val="000000"/>
                </a:solidFill>
                <a:ea typeface="Open Sans" panose="020B0606030504020204" pitchFamily="34" charset="0"/>
                <a:cs typeface="Open Sans" panose="020B0606030504020204" pitchFamily="34" charset="0"/>
              </a:rPr>
              <a:t>Партиципация</a:t>
            </a:r>
            <a:r>
              <a:rPr lang="ru-RU" dirty="0">
                <a:solidFill>
                  <a:srgbClr val="000000"/>
                </a:solidFill>
                <a:ea typeface="Open Sans" panose="020B0606030504020204" pitchFamily="34" charset="0"/>
                <a:cs typeface="Open Sans" panose="020B0606030504020204" pitchFamily="34" charset="0"/>
              </a:rPr>
              <a:t> – главный принцип служб  помощи детям и молодежи </a:t>
            </a:r>
            <a:endParaRPr lang="de-DE" dirty="0">
              <a:solidFill>
                <a:srgbClr val="000000"/>
              </a:solidFill>
              <a:ea typeface="Open Sans" panose="020B0606030504020204" pitchFamily="34" charset="0"/>
              <a:cs typeface="Open Sans" panose="020B0606030504020204" pitchFamily="34" charset="0"/>
            </a:endParaRPr>
          </a:p>
        </p:txBody>
      </p:sp>
      <p:sp>
        <p:nvSpPr>
          <p:cNvPr id="10"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a:t>
            </a:r>
            <a:r>
              <a:rPr lang="az-Cyrl-AZ" dirty="0"/>
              <a:t>Структуры</a:t>
            </a:r>
            <a:r>
              <a:rPr lang="de-DE" dirty="0"/>
              <a:t> – </a:t>
            </a:r>
            <a:r>
              <a:rPr lang="ru-RU" dirty="0"/>
              <a:t>Руководящие ориентиры и процедурные принципы</a:t>
            </a:r>
            <a:endParaRPr lang="de-DE" dirty="0"/>
          </a:p>
        </p:txBody>
      </p:sp>
    </p:spTree>
    <p:extLst>
      <p:ext uri="{BB962C8B-B14F-4D97-AF65-F5344CB8AC3E}">
        <p14:creationId xmlns:p14="http://schemas.microsoft.com/office/powerpoint/2010/main" val="34486522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a:bodyPr>
          <a:lstStyle/>
          <a:p>
            <a:pPr marL="269875" lvl="1" indent="0">
              <a:buNone/>
            </a:pPr>
            <a:r>
              <a:rPr lang="ru-RU" sz="1900" b="1" dirty="0">
                <a:solidFill>
                  <a:srgbClr val="000000"/>
                </a:solidFill>
              </a:rPr>
              <a:t>В Книге VIII Социального кодекса партиципативная ориентация помощи детям и молодежи воплощается в дифференцированных правах</a:t>
            </a:r>
            <a:r>
              <a:rPr lang="de-DE" sz="1900" b="1" dirty="0">
                <a:solidFill>
                  <a:srgbClr val="000000"/>
                </a:solidFill>
              </a:rPr>
              <a:t>. </a:t>
            </a:r>
          </a:p>
          <a:p>
            <a:pPr marL="269875" lvl="1" indent="0">
              <a:buNone/>
            </a:pPr>
            <a:endParaRPr lang="de-DE" sz="1900" b="1" dirty="0">
              <a:solidFill>
                <a:srgbClr val="000000"/>
              </a:solidFill>
            </a:endParaRPr>
          </a:p>
          <a:p>
            <a:pPr marL="269875" lvl="1" indent="0">
              <a:buNone/>
            </a:pPr>
            <a:r>
              <a:rPr lang="ru-RU" sz="1900" dirty="0">
                <a:solidFill>
                  <a:srgbClr val="000000"/>
                </a:solidFill>
              </a:rPr>
              <a:t>Таким образом, можно распределить права следующим образом</a:t>
            </a:r>
            <a:r>
              <a:rPr lang="de-DE" sz="1900" dirty="0">
                <a:solidFill>
                  <a:srgbClr val="000000"/>
                </a:solidFill>
              </a:rPr>
              <a:t>:</a:t>
            </a:r>
          </a:p>
          <a:p>
            <a:pPr lvl="1"/>
            <a:r>
              <a:rPr lang="ru-RU" dirty="0">
                <a:solidFill>
                  <a:srgbClr val="000000"/>
                </a:solidFill>
              </a:rPr>
              <a:t>Права на самоопределение,</a:t>
            </a:r>
          </a:p>
          <a:p>
            <a:pPr lvl="1"/>
            <a:r>
              <a:rPr lang="ru-RU" dirty="0">
                <a:solidFill>
                  <a:srgbClr val="000000"/>
                </a:solidFill>
              </a:rPr>
              <a:t>Права на участие в разработке мер поддержки в учреждениях помощи детям и молодежи,</a:t>
            </a:r>
          </a:p>
          <a:p>
            <a:pPr lvl="1"/>
            <a:r>
              <a:rPr lang="ru-RU" dirty="0">
                <a:solidFill>
                  <a:srgbClr val="000000"/>
                </a:solidFill>
              </a:rPr>
              <a:t>Права участия в поиске форм помощи детям и молодежи в обществе</a:t>
            </a:r>
            <a:r>
              <a:rPr lang="de-DE" dirty="0">
                <a:solidFill>
                  <a:srgbClr val="000000"/>
                </a:solidFill>
              </a:rPr>
              <a:t>.</a:t>
            </a: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107504" y="912349"/>
            <a:ext cx="8693596" cy="428738"/>
          </a:xfrm>
        </p:spPr>
        <p:txBody>
          <a:bodyPr>
            <a:noAutofit/>
          </a:bodyPr>
          <a:lstStyle/>
          <a:p>
            <a:r>
              <a:rPr lang="de-DE" dirty="0">
                <a:solidFill>
                  <a:srgbClr val="000000"/>
                </a:solidFill>
              </a:rPr>
              <a:t>3.2.6 </a:t>
            </a:r>
            <a:r>
              <a:rPr lang="ru-RU" dirty="0">
                <a:solidFill>
                  <a:srgbClr val="000000"/>
                </a:solidFill>
              </a:rPr>
              <a:t>Права партиципации в книге VIII Социального кодекса - конкретно </a:t>
            </a:r>
            <a:endParaRPr lang="de-DE" dirty="0">
              <a:solidFill>
                <a:srgbClr val="000000"/>
              </a:solidFill>
            </a:endParaRPr>
          </a:p>
        </p:txBody>
      </p:sp>
      <p:sp>
        <p:nvSpPr>
          <p:cNvPr id="10"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a:t>
            </a:r>
            <a:r>
              <a:rPr lang="az-Cyrl-AZ" dirty="0"/>
              <a:t>Структуры</a:t>
            </a:r>
            <a:r>
              <a:rPr lang="de-DE" dirty="0"/>
              <a:t> – </a:t>
            </a:r>
            <a:r>
              <a:rPr lang="ru-RU" dirty="0"/>
              <a:t>Руководящие ориентиры и процедурные принципы</a:t>
            </a:r>
            <a:endParaRPr lang="de-DE" dirty="0"/>
          </a:p>
        </p:txBody>
      </p:sp>
    </p:spTree>
    <p:extLst>
      <p:ext uri="{BB962C8B-B14F-4D97-AF65-F5344CB8AC3E}">
        <p14:creationId xmlns:p14="http://schemas.microsoft.com/office/powerpoint/2010/main" val="23940628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fontScale="92500" lnSpcReduction="10000"/>
          </a:bodyPr>
          <a:lstStyle/>
          <a:p>
            <a:pPr marL="0" indent="0">
              <a:buNone/>
            </a:pPr>
            <a:r>
              <a:rPr lang="ru-RU" sz="1800" b="0" dirty="0">
                <a:solidFill>
                  <a:srgbClr val="000000"/>
                </a:solidFill>
                <a:effectLst/>
                <a:ea typeface="Calibri" panose="020F0502020204030204" pitchFamily="34" charset="0"/>
                <a:cs typeface="Times New Roman" panose="02020603050405020304" pitchFamily="18" charset="0"/>
              </a:rPr>
              <a:t>Институт омбудсмена в сфере помощи детям и </a:t>
            </a:r>
            <a:r>
              <a:rPr lang="ru-RU" sz="1800" b="0" dirty="0">
                <a:solidFill>
                  <a:srgbClr val="000000"/>
                </a:solidFill>
                <a:ea typeface="Calibri" panose="020F0502020204030204" pitchFamily="34" charset="0"/>
                <a:cs typeface="Times New Roman" panose="02020603050405020304" pitchFamily="18" charset="0"/>
              </a:rPr>
              <a:t>молодежи</a:t>
            </a:r>
            <a:r>
              <a:rPr lang="ru-RU" sz="1800" b="0" dirty="0">
                <a:solidFill>
                  <a:srgbClr val="000000"/>
                </a:solidFill>
                <a:effectLst/>
                <a:ea typeface="Calibri" panose="020F0502020204030204" pitchFamily="34" charset="0"/>
                <a:cs typeface="Times New Roman" panose="02020603050405020304" pitchFamily="18" charset="0"/>
              </a:rPr>
              <a:t> означает </a:t>
            </a:r>
            <a:r>
              <a:rPr lang="ru-RU" sz="1800" dirty="0">
                <a:solidFill>
                  <a:srgbClr val="000000"/>
                </a:solidFill>
                <a:effectLst/>
                <a:ea typeface="Calibri" panose="020F0502020204030204" pitchFamily="34" charset="0"/>
                <a:cs typeface="Times New Roman" panose="02020603050405020304" pitchFamily="18" charset="0"/>
              </a:rPr>
              <a:t>независимое информирование, консультирование и посредничество в конфликтах </a:t>
            </a:r>
            <a:r>
              <a:rPr lang="ru-RU" sz="1800" b="0" dirty="0">
                <a:solidFill>
                  <a:srgbClr val="000000"/>
                </a:solidFill>
                <a:effectLst/>
                <a:ea typeface="Calibri" panose="020F0502020204030204" pitchFamily="34" charset="0"/>
                <a:cs typeface="Times New Roman" panose="02020603050405020304" pitchFamily="18" charset="0"/>
              </a:rPr>
              <a:t>с государственными или независимыми организациями по предоставлению помощи молодежи.</a:t>
            </a:r>
          </a:p>
          <a:p>
            <a:pPr marL="0" indent="0">
              <a:buNone/>
            </a:pPr>
            <a:r>
              <a:rPr lang="ru-RU" sz="1800" b="0" dirty="0">
                <a:solidFill>
                  <a:srgbClr val="000000"/>
                </a:solidFill>
                <a:effectLst/>
                <a:ea typeface="Calibri" panose="020F0502020204030204" pitchFamily="34" charset="0"/>
                <a:cs typeface="Times New Roman" panose="02020603050405020304" pitchFamily="18" charset="0"/>
              </a:rPr>
              <a:t>Деятельность омбудсмена </a:t>
            </a:r>
            <a:r>
              <a:rPr lang="ru-RU" sz="1800" dirty="0">
                <a:solidFill>
                  <a:srgbClr val="000000"/>
                </a:solidFill>
                <a:effectLst/>
                <a:ea typeface="Calibri" panose="020F0502020204030204" pitchFamily="34" charset="0"/>
                <a:cs typeface="Times New Roman" panose="02020603050405020304" pitchFamily="18" charset="0"/>
              </a:rPr>
              <a:t>является формой уравновешивания власти в крайне асимметричной структуре </a:t>
            </a:r>
            <a:r>
              <a:rPr lang="ru-RU" sz="1800" b="0" dirty="0">
                <a:solidFill>
                  <a:srgbClr val="000000"/>
                </a:solidFill>
                <a:effectLst/>
                <a:ea typeface="Calibri" panose="020F0502020204030204" pitchFamily="34" charset="0"/>
                <a:cs typeface="Times New Roman" panose="02020603050405020304" pitchFamily="18" charset="0"/>
              </a:rPr>
              <a:t>помощи детям и </a:t>
            </a:r>
            <a:r>
              <a:rPr lang="ru-RU" sz="1800" b="0" dirty="0">
                <a:solidFill>
                  <a:srgbClr val="000000"/>
                </a:solidFill>
                <a:ea typeface="Calibri" panose="020F0502020204030204" pitchFamily="34" charset="0"/>
                <a:cs typeface="Times New Roman" panose="02020603050405020304" pitchFamily="18" charset="0"/>
              </a:rPr>
              <a:t>молодежи</a:t>
            </a:r>
            <a:r>
              <a:rPr lang="ru-RU" sz="1800" b="0" dirty="0">
                <a:solidFill>
                  <a:srgbClr val="000000"/>
                </a:solidFill>
                <a:effectLst/>
                <a:ea typeface="Calibri" panose="020F0502020204030204" pitchFamily="34" charset="0"/>
                <a:cs typeface="Times New Roman" panose="02020603050405020304" pitchFamily="18" charset="0"/>
              </a:rPr>
              <a:t>, особенно в конфликтных ситуациях.</a:t>
            </a:r>
          </a:p>
          <a:p>
            <a:pPr marL="0" indent="0">
              <a:buNone/>
            </a:pPr>
            <a:r>
              <a:rPr lang="ru-RU" sz="1800" b="0" dirty="0">
                <a:solidFill>
                  <a:srgbClr val="000000"/>
                </a:solidFill>
                <a:effectLst/>
                <a:ea typeface="Calibri" panose="020F0502020204030204" pitchFamily="34" charset="0"/>
                <a:cs typeface="Times New Roman" panose="02020603050405020304" pitchFamily="18" charset="0"/>
              </a:rPr>
              <a:t>Главной особенностью институтов омбудсмена является то, что они работают </a:t>
            </a:r>
            <a:r>
              <a:rPr lang="ru-RU" sz="1800" dirty="0">
                <a:solidFill>
                  <a:srgbClr val="000000"/>
                </a:solidFill>
                <a:effectLst/>
                <a:ea typeface="Calibri" panose="020F0502020204030204" pitchFamily="34" charset="0"/>
                <a:cs typeface="Times New Roman" panose="02020603050405020304" pitchFamily="18" charset="0"/>
              </a:rPr>
              <a:t>независимо и не связаны инструкциями</a:t>
            </a:r>
            <a:r>
              <a:rPr lang="ru-RU" sz="1800" b="0" dirty="0">
                <a:solidFill>
                  <a:srgbClr val="000000"/>
                </a:solidFill>
                <a:effectLst/>
                <a:ea typeface="Calibri" panose="020F0502020204030204" pitchFamily="34" charset="0"/>
                <a:cs typeface="Times New Roman" panose="02020603050405020304" pitchFamily="18" charset="0"/>
              </a:rPr>
              <a:t>.</a:t>
            </a:r>
          </a:p>
          <a:p>
            <a:pPr marL="0" indent="0">
              <a:buNone/>
            </a:pPr>
            <a:r>
              <a:rPr lang="ru-RU" sz="1800" b="0" dirty="0">
                <a:solidFill>
                  <a:srgbClr val="000000"/>
                </a:solidFill>
                <a:effectLst/>
                <a:ea typeface="Calibri" panose="020F0502020204030204" pitchFamily="34" charset="0"/>
                <a:cs typeface="Times New Roman" panose="02020603050405020304" pitchFamily="18" charset="0"/>
              </a:rPr>
              <a:t>На сегодняшний день офисы омбудсменов в области помощи в воспитании детей получили развитие, прежде всего, на уровне Земель. В 2021 году они были закреплены в качестве предложения в § 9a Социального кодекса VIII</a:t>
            </a:r>
            <a:r>
              <a:rPr lang="de-DE" sz="1800" b="0" dirty="0">
                <a:solidFill>
                  <a:srgbClr val="000000"/>
                </a:solidFill>
                <a:cs typeface="Times New Roman" panose="02020603050405020304" pitchFamily="18" charset="0"/>
              </a:rPr>
              <a:t>.</a:t>
            </a:r>
            <a:endParaRPr lang="de-DE" b="0" dirty="0">
              <a:solidFill>
                <a:srgbClr val="000000"/>
              </a:solidFill>
            </a:endParaRP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179512" y="835885"/>
            <a:ext cx="8964488" cy="576891"/>
          </a:xfrm>
        </p:spPr>
        <p:txBody>
          <a:bodyPr>
            <a:noAutofit/>
          </a:bodyPr>
          <a:lstStyle/>
          <a:p>
            <a:r>
              <a:rPr lang="de-DE" dirty="0">
                <a:solidFill>
                  <a:srgbClr val="000000"/>
                </a:solidFill>
              </a:rPr>
              <a:t>3.2.7 </a:t>
            </a:r>
            <a:r>
              <a:rPr lang="ru-RU" dirty="0">
                <a:solidFill>
                  <a:srgbClr val="000000"/>
                </a:solidFill>
              </a:rPr>
              <a:t>Институт омбудсмена в системе помощи детям и молодежи </a:t>
            </a:r>
            <a:endParaRPr lang="de-DE" dirty="0">
              <a:solidFill>
                <a:srgbClr val="000000"/>
              </a:solidFill>
            </a:endParaRPr>
          </a:p>
        </p:txBody>
      </p:sp>
      <p:sp>
        <p:nvSpPr>
          <p:cNvPr id="10"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a:t>
            </a:r>
            <a:r>
              <a:rPr lang="az-Cyrl-AZ" dirty="0"/>
              <a:t>Структуры</a:t>
            </a:r>
            <a:r>
              <a:rPr lang="de-DE" dirty="0"/>
              <a:t> – </a:t>
            </a:r>
            <a:r>
              <a:rPr lang="ru-RU" dirty="0"/>
              <a:t>Руководящие ориентиры и процедурные принципы</a:t>
            </a:r>
            <a:endParaRPr lang="de-DE" dirty="0"/>
          </a:p>
        </p:txBody>
      </p:sp>
    </p:spTree>
    <p:extLst>
      <p:ext uri="{BB962C8B-B14F-4D97-AF65-F5344CB8AC3E}">
        <p14:creationId xmlns:p14="http://schemas.microsoft.com/office/powerpoint/2010/main" val="2380822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107504" y="912349"/>
            <a:ext cx="8928992" cy="428738"/>
          </a:xfrm>
        </p:spPr>
        <p:txBody>
          <a:bodyPr>
            <a:noAutofit/>
          </a:bodyPr>
          <a:lstStyle/>
          <a:p>
            <a:r>
              <a:rPr lang="de-DE" altLang="de-DE" dirty="0">
                <a:solidFill>
                  <a:srgbClr val="000000"/>
                </a:solidFill>
                <a:cs typeface="Arial" panose="020B0604020202020204" pitchFamily="34" charset="0"/>
              </a:rPr>
              <a:t>1.1.5 </a:t>
            </a:r>
            <a:r>
              <a:rPr lang="ru-RU" altLang="de-DE" dirty="0">
                <a:solidFill>
                  <a:srgbClr val="000000"/>
                </a:solidFill>
                <a:cs typeface="Arial" panose="020B0604020202020204" pitchFamily="34" charset="0"/>
              </a:rPr>
              <a:t>Жизненные ситуации с учетом гендерных особенностей </a:t>
            </a:r>
            <a:endParaRPr lang="de-DE" dirty="0">
              <a:solidFill>
                <a:srgbClr val="000000"/>
              </a:solidFill>
            </a:endParaRP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714342" y="1662546"/>
            <a:ext cx="7875476" cy="4474232"/>
          </a:xfrm>
        </p:spPr>
        <p:txBody>
          <a:bodyPr>
            <a:normAutofit fontScale="70000" lnSpcReduction="20000"/>
          </a:bodyPr>
          <a:lstStyle/>
          <a:p>
            <a:pPr marL="0" indent="0">
              <a:buNone/>
            </a:pPr>
            <a:r>
              <a:rPr lang="ru-RU" sz="2600" b="0" dirty="0">
                <a:solidFill>
                  <a:srgbClr val="000000"/>
                </a:solidFill>
              </a:rPr>
              <a:t>Несмотря на претензии на равенство, в Германии также существует опыт </a:t>
            </a:r>
            <a:r>
              <a:rPr lang="ru-RU" sz="2600" dirty="0">
                <a:solidFill>
                  <a:srgbClr val="000000"/>
                </a:solidFill>
              </a:rPr>
              <a:t>неравенства</a:t>
            </a:r>
            <a:r>
              <a:rPr lang="ru-RU" sz="2600" b="0" dirty="0">
                <a:solidFill>
                  <a:srgbClr val="000000"/>
                </a:solidFill>
              </a:rPr>
              <a:t> по гендерному признаку</a:t>
            </a:r>
            <a:r>
              <a:rPr lang="de-DE" sz="2600" b="0" dirty="0">
                <a:solidFill>
                  <a:srgbClr val="000000"/>
                </a:solidFill>
              </a:rPr>
              <a:t>:</a:t>
            </a:r>
          </a:p>
          <a:p>
            <a:pPr lvl="1"/>
            <a:r>
              <a:rPr lang="ru-RU" sz="2400" dirty="0">
                <a:solidFill>
                  <a:srgbClr val="000000"/>
                </a:solidFill>
              </a:rPr>
              <a:t>Доход, гендерный разрыв в оплате труда: в 2019 году женщины зарабатывали в среднем на 19 % меньше в час, чем мужчины</a:t>
            </a:r>
            <a:r>
              <a:rPr lang="de-DE" sz="2400" dirty="0">
                <a:solidFill>
                  <a:srgbClr val="000000"/>
                </a:solidFill>
              </a:rPr>
              <a:t>;</a:t>
            </a:r>
          </a:p>
          <a:p>
            <a:pPr lvl="1"/>
            <a:r>
              <a:rPr lang="ru-RU" sz="2400" dirty="0">
                <a:solidFill>
                  <a:srgbClr val="000000"/>
                </a:solidFill>
              </a:rPr>
              <a:t>Значительное неравенство в распределении оплачиваемой и неоплачиваемой работы по уходу</a:t>
            </a:r>
            <a:r>
              <a:rPr lang="de-DE" sz="2400" dirty="0">
                <a:solidFill>
                  <a:srgbClr val="000000"/>
                </a:solidFill>
              </a:rPr>
              <a:t>;</a:t>
            </a:r>
          </a:p>
          <a:p>
            <a:pPr lvl="1"/>
            <a:r>
              <a:rPr lang="ru-RU" sz="2400" dirty="0">
                <a:solidFill>
                  <a:srgbClr val="000000"/>
                </a:solidFill>
              </a:rPr>
              <a:t>Риск бедности родителей-одиночек: 2,2 миллиона женщин и </a:t>
            </a:r>
            <a:br>
              <a:rPr lang="ru-RU" sz="2400" dirty="0">
                <a:solidFill>
                  <a:srgbClr val="000000"/>
                </a:solidFill>
              </a:rPr>
            </a:br>
            <a:r>
              <a:rPr lang="ru-RU" sz="2400" dirty="0">
                <a:solidFill>
                  <a:srgbClr val="000000"/>
                </a:solidFill>
              </a:rPr>
              <a:t>407</a:t>
            </a:r>
            <a:r>
              <a:rPr lang="de-DE" sz="2400" dirty="0">
                <a:solidFill>
                  <a:srgbClr val="000000"/>
                </a:solidFill>
              </a:rPr>
              <a:t>.</a:t>
            </a:r>
            <a:r>
              <a:rPr lang="ru-RU" sz="2400" dirty="0">
                <a:solidFill>
                  <a:srgbClr val="000000"/>
                </a:solidFill>
              </a:rPr>
              <a:t>000 мужчин являются родителями-одиночками</a:t>
            </a:r>
            <a:r>
              <a:rPr lang="de-DE" sz="2400" dirty="0">
                <a:solidFill>
                  <a:srgbClr val="000000"/>
                </a:solidFill>
              </a:rPr>
              <a:t>;</a:t>
            </a:r>
          </a:p>
          <a:p>
            <a:pPr lvl="1"/>
            <a:r>
              <a:rPr lang="ru-RU" sz="2400" dirty="0">
                <a:solidFill>
                  <a:srgbClr val="000000"/>
                </a:solidFill>
              </a:rPr>
              <a:t>Опыт насилия/сексуального насилия/бытового насилия: 80 % женщин/девочек, 20 % мужчин/мальчиков. Насилие в отношении ЛГБТИК удвоилось с 2013 года</a:t>
            </a:r>
            <a:r>
              <a:rPr lang="de-DE" sz="2400" dirty="0">
                <a:solidFill>
                  <a:srgbClr val="000000"/>
                </a:solidFill>
              </a:rPr>
              <a:t>;</a:t>
            </a:r>
          </a:p>
          <a:p>
            <a:pPr lvl="1"/>
            <a:r>
              <a:rPr lang="ru-RU" sz="2400" dirty="0">
                <a:solidFill>
                  <a:srgbClr val="000000"/>
                </a:solidFill>
              </a:rPr>
              <a:t>нестабильные условия жизни, бездомность и потребность в услугах приюта: девушки/молодые женщины 50 % и больше</a:t>
            </a:r>
            <a:r>
              <a:rPr lang="de-DE" sz="2400" dirty="0">
                <a:solidFill>
                  <a:srgbClr val="000000"/>
                </a:solidFill>
              </a:rPr>
              <a:t>.</a:t>
            </a: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t>
            </a:r>
            <a:r>
              <a:rPr lang="az-Cyrl-AZ" dirty="0"/>
              <a:t>Общие рамочные условия </a:t>
            </a:r>
            <a:r>
              <a:rPr lang="de-DE" dirty="0"/>
              <a:t>– </a:t>
            </a:r>
            <a:r>
              <a:rPr lang="az-Cyrl-AZ" dirty="0"/>
              <a:t>Общество</a:t>
            </a:r>
            <a:endParaRPr lang="de-DE" dirty="0"/>
          </a:p>
        </p:txBody>
      </p:sp>
    </p:spTree>
    <p:extLst>
      <p:ext uri="{BB962C8B-B14F-4D97-AF65-F5344CB8AC3E}">
        <p14:creationId xmlns:p14="http://schemas.microsoft.com/office/powerpoint/2010/main" val="1391953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668201" y="1484805"/>
            <a:ext cx="7648215" cy="2304235"/>
          </a:xfrm>
        </p:spPr>
        <p:txBody>
          <a:bodyPr>
            <a:normAutofit fontScale="92500" lnSpcReduction="20000"/>
          </a:bodyPr>
          <a:lstStyle/>
          <a:p>
            <a:pPr marL="0" indent="0">
              <a:buNone/>
            </a:pPr>
            <a:r>
              <a:rPr lang="ru-RU" sz="1800" b="0" dirty="0">
                <a:solidFill>
                  <a:srgbClr val="000000"/>
                </a:solidFill>
              </a:rPr>
              <a:t>Доверие к защите информации - одно из </a:t>
            </a:r>
            <a:r>
              <a:rPr lang="ru-RU" sz="1800" dirty="0">
                <a:solidFill>
                  <a:srgbClr val="000000"/>
                </a:solidFill>
              </a:rPr>
              <a:t>основных условий отношений помощи</a:t>
            </a:r>
            <a:r>
              <a:rPr lang="ru-RU" sz="1800" b="0" dirty="0">
                <a:solidFill>
                  <a:srgbClr val="000000"/>
                </a:solidFill>
              </a:rPr>
              <a:t>. Оно защищено основными правами (право на информационное самоопределение).</a:t>
            </a:r>
          </a:p>
          <a:p>
            <a:pPr marL="0" indent="0">
              <a:buNone/>
            </a:pPr>
            <a:r>
              <a:rPr lang="ru-RU" sz="1800" b="0" dirty="0">
                <a:solidFill>
                  <a:srgbClr val="000000"/>
                </a:solidFill>
              </a:rPr>
              <a:t>С 2018 года: </a:t>
            </a:r>
            <a:r>
              <a:rPr lang="ru-RU" sz="1800" dirty="0">
                <a:solidFill>
                  <a:srgbClr val="000000"/>
                </a:solidFill>
              </a:rPr>
              <a:t>действие европейского Общего регламента по защите данных </a:t>
            </a:r>
            <a:r>
              <a:rPr lang="ru-RU" sz="1800" b="0" dirty="0">
                <a:solidFill>
                  <a:srgbClr val="000000"/>
                </a:solidFill>
              </a:rPr>
              <a:t>(</a:t>
            </a:r>
            <a:r>
              <a:rPr lang="de-DE" sz="1800" b="0" dirty="0">
                <a:solidFill>
                  <a:srgbClr val="000000"/>
                </a:solidFill>
              </a:rPr>
              <a:t>DSGVO</a:t>
            </a:r>
            <a:r>
              <a:rPr lang="ru-RU" sz="1800" b="0" dirty="0">
                <a:solidFill>
                  <a:srgbClr val="000000"/>
                </a:solidFill>
              </a:rPr>
              <a:t>)</a:t>
            </a:r>
          </a:p>
          <a:p>
            <a:pPr marL="0" indent="0">
              <a:buNone/>
            </a:pPr>
            <a:r>
              <a:rPr lang="ru-RU" sz="1800" b="0" dirty="0">
                <a:solidFill>
                  <a:srgbClr val="000000"/>
                </a:solidFill>
              </a:rPr>
              <a:t>Специфические </a:t>
            </a:r>
            <a:r>
              <a:rPr lang="ru-RU" sz="1800" dirty="0">
                <a:solidFill>
                  <a:srgbClr val="000000"/>
                </a:solidFill>
              </a:rPr>
              <a:t>национальные требования по обеспечению помощи детям и молодежи</a:t>
            </a:r>
            <a:r>
              <a:rPr lang="de-DE" sz="1800" dirty="0">
                <a:solidFill>
                  <a:srgbClr val="000000"/>
                </a:solidFill>
              </a:rPr>
              <a:t>:</a:t>
            </a:r>
          </a:p>
          <a:p>
            <a:pPr marL="0" indent="0">
              <a:buNone/>
            </a:pPr>
            <a:endParaRPr lang="de-DE" sz="1800" dirty="0">
              <a:solidFill>
                <a:srgbClr val="000000"/>
              </a:solidFill>
            </a:endParaRP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p:txBody>
          <a:bodyPr>
            <a:normAutofit/>
          </a:bodyPr>
          <a:lstStyle/>
          <a:p>
            <a:r>
              <a:rPr lang="de-DE" dirty="0">
                <a:solidFill>
                  <a:srgbClr val="000000"/>
                </a:solidFill>
              </a:rPr>
              <a:t>3.2.8 </a:t>
            </a:r>
            <a:r>
              <a:rPr lang="az-Cyrl-AZ" dirty="0">
                <a:solidFill>
                  <a:srgbClr val="000000"/>
                </a:solidFill>
              </a:rPr>
              <a:t>Защита доверия </a:t>
            </a:r>
            <a:endParaRPr lang="de-DE" dirty="0">
              <a:solidFill>
                <a:srgbClr val="000000"/>
              </a:solidFill>
            </a:endParaRPr>
          </a:p>
        </p:txBody>
      </p:sp>
      <p:sp>
        <p:nvSpPr>
          <p:cNvPr id="12"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a:t>
            </a:r>
            <a:r>
              <a:rPr lang="az-Cyrl-AZ" dirty="0"/>
              <a:t>Структуры</a:t>
            </a:r>
            <a:r>
              <a:rPr lang="de-DE" dirty="0"/>
              <a:t> – </a:t>
            </a:r>
            <a:r>
              <a:rPr lang="ru-RU" dirty="0"/>
              <a:t>Руководящие ориентиры и процедурные принципы</a:t>
            </a:r>
            <a:endParaRPr lang="de-DE" dirty="0"/>
          </a:p>
        </p:txBody>
      </p:sp>
      <p:graphicFrame>
        <p:nvGraphicFramePr>
          <p:cNvPr id="7" name="Tabelle 6" descr="Erhebung (§ 62 SGB VIII)&#10;- nur erforderliche Daten&#10;- nur beim Betroffenen&#10;- am Betroffenen vorbei nur in abschließend aufgezählten Ausnahmen (§ 62 Abs. 3 SGB VIII)&#10;&#10;Übermittlung (§§ 64, 65 SGB VIII)&#10;- zur Aufgabenerfüllung erforderlich und Übermittlung gefährdet nicht den Hilfeerfolg&#10;- besonderer Schutz von besonderes anvertrauten Daten: nur mit Einwilligung oder spezieller Befugnis nach § 65 Abs. 2 SGB VIII" title="Tabelle zu spezifischen nationalen Vorgaben für die Kinder- und Jugendhilfe:"/>
          <p:cNvGraphicFramePr>
            <a:graphicFrameLocks noGrp="1"/>
          </p:cNvGraphicFramePr>
          <p:nvPr>
            <p:extLst>
              <p:ext uri="{D42A27DB-BD31-4B8C-83A1-F6EECF244321}">
                <p14:modId xmlns:p14="http://schemas.microsoft.com/office/powerpoint/2010/main" val="1207170233"/>
              </p:ext>
            </p:extLst>
          </p:nvPr>
        </p:nvGraphicFramePr>
        <p:xfrm>
          <a:off x="755576" y="3717032"/>
          <a:ext cx="7973516" cy="2667000"/>
        </p:xfrm>
        <a:graphic>
          <a:graphicData uri="http://schemas.openxmlformats.org/drawingml/2006/table">
            <a:tbl>
              <a:tblPr firstRow="1" bandRow="1">
                <a:tableStyleId>{5C22544A-7EE6-4342-B048-85BDC9FD1C3A}</a:tableStyleId>
              </a:tblPr>
              <a:tblGrid>
                <a:gridCol w="3888432">
                  <a:extLst>
                    <a:ext uri="{9D8B030D-6E8A-4147-A177-3AD203B41FA5}">
                      <a16:colId xmlns:a16="http://schemas.microsoft.com/office/drawing/2014/main" val="2986528140"/>
                    </a:ext>
                  </a:extLst>
                </a:gridCol>
                <a:gridCol w="4085084">
                  <a:extLst>
                    <a:ext uri="{9D8B030D-6E8A-4147-A177-3AD203B41FA5}">
                      <a16:colId xmlns:a16="http://schemas.microsoft.com/office/drawing/2014/main" val="3694162242"/>
                    </a:ext>
                  </a:extLst>
                </a:gridCol>
              </a:tblGrid>
              <a:tr h="2592288">
                <a:tc>
                  <a:txBody>
                    <a:bodyPr/>
                    <a:lstStyle/>
                    <a:p>
                      <a:pPr lvl="0" rtl="0"/>
                      <a:r>
                        <a:rPr lang="de-DE" sz="1700" b="1" u="none" dirty="0">
                          <a:solidFill>
                            <a:srgbClr val="000000"/>
                          </a:solidFill>
                        </a:rPr>
                        <a:t>C</a:t>
                      </a:r>
                      <a:r>
                        <a:rPr lang="ru-RU" sz="1700" b="1" u="none" dirty="0">
                          <a:solidFill>
                            <a:srgbClr val="000000"/>
                          </a:solidFill>
                        </a:rPr>
                        <a:t>бор данных</a:t>
                      </a:r>
                      <a:r>
                        <a:rPr lang="de-DE" sz="1700" b="1" u="none" dirty="0">
                          <a:solidFill>
                            <a:srgbClr val="000000"/>
                          </a:solidFill>
                        </a:rPr>
                        <a:t> </a:t>
                      </a:r>
                      <a:r>
                        <a:rPr lang="ru-RU" sz="1700" b="0" u="none" dirty="0">
                          <a:solidFill>
                            <a:srgbClr val="000000"/>
                          </a:solidFill>
                        </a:rPr>
                        <a:t>(§ 62 Социального кодекса VIII</a:t>
                      </a:r>
                      <a:r>
                        <a:rPr lang="de-DE" sz="1700" b="0" dirty="0">
                          <a:solidFill>
                            <a:srgbClr val="000000"/>
                          </a:solidFill>
                        </a:rPr>
                        <a:t>)</a:t>
                      </a:r>
                    </a:p>
                    <a:p>
                      <a:pPr marL="285750" lvl="0" indent="-285750" rtl="0">
                        <a:buFont typeface="Arial" panose="020B0604020202020204" pitchFamily="34" charset="0"/>
                        <a:buChar char="•"/>
                      </a:pPr>
                      <a:r>
                        <a:rPr lang="ru-RU" sz="1500" b="0" dirty="0">
                          <a:solidFill>
                            <a:srgbClr val="000000"/>
                          </a:solidFill>
                        </a:rPr>
                        <a:t>только</a:t>
                      </a:r>
                      <a:r>
                        <a:rPr lang="de-DE" sz="1500" b="0" dirty="0">
                          <a:solidFill>
                            <a:srgbClr val="000000"/>
                          </a:solidFill>
                        </a:rPr>
                        <a:t> </a:t>
                      </a:r>
                      <a:r>
                        <a:rPr lang="ru-RU" sz="1500" b="1" dirty="0">
                          <a:solidFill>
                            <a:srgbClr val="000000"/>
                          </a:solidFill>
                        </a:rPr>
                        <a:t>необходимые</a:t>
                      </a:r>
                      <a:r>
                        <a:rPr lang="ru-RU" sz="1500" b="0" dirty="0">
                          <a:solidFill>
                            <a:srgbClr val="000000"/>
                          </a:solidFill>
                        </a:rPr>
                        <a:t> данные</a:t>
                      </a:r>
                    </a:p>
                    <a:p>
                      <a:pPr marL="285750" lvl="0" indent="-285750" rtl="0">
                        <a:buFont typeface="Arial" panose="020B0604020202020204" pitchFamily="34" charset="0"/>
                        <a:buChar char="•"/>
                      </a:pPr>
                      <a:r>
                        <a:rPr lang="ru-RU" sz="1500" b="0" dirty="0">
                          <a:solidFill>
                            <a:srgbClr val="000000"/>
                          </a:solidFill>
                        </a:rPr>
                        <a:t>только с </a:t>
                      </a:r>
                      <a:r>
                        <a:rPr lang="ru-RU" sz="1500" b="1" dirty="0">
                          <a:solidFill>
                            <a:srgbClr val="000000"/>
                          </a:solidFill>
                        </a:rPr>
                        <a:t>заинтересованным</a:t>
                      </a:r>
                      <a:r>
                        <a:rPr lang="ru-RU" sz="1500" b="0" dirty="0">
                          <a:solidFill>
                            <a:srgbClr val="000000"/>
                          </a:solidFill>
                        </a:rPr>
                        <a:t> лицом</a:t>
                      </a:r>
                    </a:p>
                    <a:p>
                      <a:pPr marL="285750" lvl="0" indent="-285750" rtl="0">
                        <a:buFont typeface="Arial" panose="020B0604020202020204" pitchFamily="34" charset="0"/>
                        <a:buChar char="•"/>
                      </a:pPr>
                      <a:r>
                        <a:rPr lang="ru-RU" sz="1500" b="1" dirty="0">
                          <a:solidFill>
                            <a:srgbClr val="000000"/>
                          </a:solidFill>
                        </a:rPr>
                        <a:t>помимо заинтересованного лица</a:t>
                      </a:r>
                      <a:r>
                        <a:rPr lang="de-DE" sz="1500" b="1" dirty="0">
                          <a:solidFill>
                            <a:srgbClr val="000000"/>
                          </a:solidFill>
                        </a:rPr>
                        <a:t> </a:t>
                      </a:r>
                      <a:r>
                        <a:rPr lang="ru-RU" sz="1500" b="0" dirty="0">
                          <a:solidFill>
                            <a:srgbClr val="000000"/>
                          </a:solidFill>
                        </a:rPr>
                        <a:t>только </a:t>
                      </a:r>
                      <a:r>
                        <a:rPr lang="ru-RU" sz="1500" b="1" dirty="0">
                          <a:solidFill>
                            <a:srgbClr val="000000"/>
                          </a:solidFill>
                        </a:rPr>
                        <a:t>в случаях,</a:t>
                      </a:r>
                      <a:r>
                        <a:rPr lang="de-DE" sz="1500" b="1" dirty="0">
                          <a:solidFill>
                            <a:srgbClr val="000000"/>
                          </a:solidFill>
                        </a:rPr>
                        <a:t> </a:t>
                      </a:r>
                      <a:r>
                        <a:rPr lang="ru-RU" sz="1500" b="0" dirty="0">
                          <a:solidFill>
                            <a:srgbClr val="000000"/>
                          </a:solidFill>
                        </a:rPr>
                        <a:t>перечисленных </a:t>
                      </a:r>
                      <a:r>
                        <a:rPr lang="ru-RU" sz="1500" b="1" dirty="0">
                          <a:solidFill>
                            <a:srgbClr val="000000"/>
                          </a:solidFill>
                        </a:rPr>
                        <a:t>исключений</a:t>
                      </a:r>
                      <a:r>
                        <a:rPr lang="ru-RU" sz="1500" b="0" dirty="0">
                          <a:solidFill>
                            <a:srgbClr val="000000"/>
                          </a:solidFill>
                        </a:rPr>
                        <a:t> (§ 62 абз. 3 Социального кодекса VIII)</a:t>
                      </a:r>
                    </a:p>
                  </a:txBody>
                  <a:tcPr>
                    <a:solidFill>
                      <a:schemeClr val="accent4">
                        <a:lumMod val="60000"/>
                        <a:lumOff val="40000"/>
                      </a:schemeClr>
                    </a:solidFill>
                  </a:tcPr>
                </a:tc>
                <a:tc>
                  <a:txBody>
                    <a:bodyPr/>
                    <a:lstStyle/>
                    <a:p>
                      <a:pPr lvl="0" rtl="0"/>
                      <a:r>
                        <a:rPr lang="ru-RU" sz="1700" b="1" u="none" dirty="0">
                          <a:solidFill>
                            <a:srgbClr val="000000"/>
                          </a:solidFill>
                        </a:rPr>
                        <a:t>Передача</a:t>
                      </a:r>
                      <a:r>
                        <a:rPr lang="ru-RU" sz="1700" b="0" u="none" dirty="0">
                          <a:solidFill>
                            <a:srgbClr val="000000"/>
                          </a:solidFill>
                        </a:rPr>
                        <a:t> </a:t>
                      </a:r>
                      <a:r>
                        <a:rPr lang="ru-RU" sz="1700" b="1" u="none" dirty="0">
                          <a:solidFill>
                            <a:srgbClr val="000000"/>
                          </a:solidFill>
                        </a:rPr>
                        <a:t>данных </a:t>
                      </a:r>
                      <a:r>
                        <a:rPr lang="ru-RU" sz="1700" b="0" u="none" dirty="0">
                          <a:solidFill>
                            <a:srgbClr val="000000"/>
                          </a:solidFill>
                        </a:rPr>
                        <a:t>(§§ 64, 65 Социального кодекса VIII</a:t>
                      </a:r>
                      <a:r>
                        <a:rPr lang="de-DE" sz="1700" b="0" dirty="0">
                          <a:solidFill>
                            <a:srgbClr val="000000"/>
                          </a:solidFill>
                        </a:rPr>
                        <a:t>)</a:t>
                      </a:r>
                    </a:p>
                    <a:p>
                      <a:pPr marL="285750" lvl="0" indent="-285750" rtl="0">
                        <a:buFont typeface="Arial" panose="020B0604020202020204" pitchFamily="34" charset="0"/>
                        <a:buChar char="•"/>
                      </a:pPr>
                      <a:r>
                        <a:rPr lang="ru-RU" sz="1500" b="0" dirty="0">
                          <a:solidFill>
                            <a:srgbClr val="000000"/>
                          </a:solidFill>
                        </a:rPr>
                        <a:t>только необходимых </a:t>
                      </a:r>
                      <a:r>
                        <a:rPr lang="ru-RU" sz="1500" b="1" dirty="0">
                          <a:solidFill>
                            <a:srgbClr val="000000"/>
                          </a:solidFill>
                        </a:rPr>
                        <a:t>для выполнения задачи</a:t>
                      </a:r>
                      <a:r>
                        <a:rPr lang="ru-RU" sz="1500" b="0" dirty="0">
                          <a:solidFill>
                            <a:srgbClr val="000000"/>
                          </a:solidFill>
                        </a:rPr>
                        <a:t> и так, чтобы их передача не поставила под угрозу успешность помощи</a:t>
                      </a:r>
                    </a:p>
                    <a:p>
                      <a:pPr marL="285750" lvl="0" indent="-285750" rtl="0">
                        <a:buFont typeface="Arial" panose="020B0604020202020204" pitchFamily="34" charset="0"/>
                        <a:buChar char="•"/>
                      </a:pPr>
                      <a:r>
                        <a:rPr lang="ru-RU" sz="1500" b="1" dirty="0">
                          <a:solidFill>
                            <a:srgbClr val="000000"/>
                          </a:solidFill>
                        </a:rPr>
                        <a:t>специальная защита особо доверительной информации</a:t>
                      </a:r>
                      <a:r>
                        <a:rPr lang="ru-RU" sz="1500" b="0" dirty="0">
                          <a:solidFill>
                            <a:srgbClr val="000000"/>
                          </a:solidFill>
                        </a:rPr>
                        <a:t>: только с согласия или специального разрешения согласно § 65 абз. 2 Социального кодекса VIII. </a:t>
                      </a:r>
                    </a:p>
                  </a:txBody>
                  <a:tcPr>
                    <a:solidFill>
                      <a:schemeClr val="accent4">
                        <a:lumMod val="60000"/>
                        <a:lumOff val="40000"/>
                      </a:schemeClr>
                    </a:solidFill>
                  </a:tcPr>
                </a:tc>
                <a:extLst>
                  <a:ext uri="{0D108BD9-81ED-4DB2-BD59-A6C34878D82A}">
                    <a16:rowId xmlns:a16="http://schemas.microsoft.com/office/drawing/2014/main" val="1050473439"/>
                  </a:ext>
                </a:extLst>
              </a:tr>
            </a:tbl>
          </a:graphicData>
        </a:graphic>
      </p:graphicFrame>
    </p:spTree>
    <p:extLst>
      <p:ext uri="{BB962C8B-B14F-4D97-AF65-F5344CB8AC3E}">
        <p14:creationId xmlns:p14="http://schemas.microsoft.com/office/powerpoint/2010/main" val="9029481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3. </a:t>
            </a:r>
            <a:r>
              <a:rPr lang="az-Cyrl-AZ" sz="3200" dirty="0">
                <a:solidFill>
                  <a:srgbClr val="000000"/>
                </a:solidFill>
              </a:rPr>
              <a:t>Структуры </a:t>
            </a:r>
            <a:endParaRPr lang="de-DE" sz="3200" dirty="0">
              <a:solidFill>
                <a:srgbClr val="000000"/>
              </a:solidFill>
            </a:endParaRPr>
          </a:p>
        </p:txBody>
      </p:sp>
      <p:sp>
        <p:nvSpPr>
          <p:cNvPr id="3" name="Untertitel 2">
            <a:extLst>
              <a:ext uri="{FF2B5EF4-FFF2-40B4-BE49-F238E27FC236}">
                <a16:creationId xmlns:a16="http://schemas.microsoft.com/office/drawing/2014/main" id="{8BC1E8A5-813B-AB43-BD54-3F917674DA8E}"/>
              </a:ext>
            </a:extLst>
          </p:cNvPr>
          <p:cNvSpPr>
            <a:spLocks noGrp="1"/>
          </p:cNvSpPr>
          <p:nvPr>
            <p:ph type="subTitle" idx="1"/>
          </p:nvPr>
        </p:nvSpPr>
        <p:spPr/>
        <p:txBody>
          <a:bodyPr>
            <a:normAutofit lnSpcReduction="10000"/>
          </a:bodyPr>
          <a:lstStyle/>
          <a:p>
            <a:endParaRPr lang="de-DE" sz="2800" dirty="0">
              <a:solidFill>
                <a:srgbClr val="000000"/>
              </a:solidFill>
            </a:endParaRPr>
          </a:p>
          <a:p>
            <a:r>
              <a:rPr lang="de-DE" sz="2800" dirty="0">
                <a:solidFill>
                  <a:srgbClr val="000000"/>
                </a:solidFill>
              </a:rPr>
              <a:t>3.3 </a:t>
            </a:r>
            <a:r>
              <a:rPr lang="az-Cyrl-AZ" sz="2800" dirty="0">
                <a:solidFill>
                  <a:srgbClr val="000000"/>
                </a:solidFill>
              </a:rPr>
              <a:t>Финансирование</a:t>
            </a:r>
            <a:endParaRPr lang="de-DE" sz="2800" dirty="0">
              <a:solidFill>
                <a:srgbClr val="000000"/>
              </a:solidFill>
            </a:endParaRPr>
          </a:p>
        </p:txBody>
      </p:sp>
    </p:spTree>
    <p:extLst>
      <p:ext uri="{BB962C8B-B14F-4D97-AF65-F5344CB8AC3E}">
        <p14:creationId xmlns:p14="http://schemas.microsoft.com/office/powerpoint/2010/main" val="37982875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42900" y="912030"/>
            <a:ext cx="8458200" cy="428738"/>
          </a:xfrm>
        </p:spPr>
        <p:txBody>
          <a:bodyPr>
            <a:normAutofit/>
          </a:bodyPr>
          <a:lstStyle/>
          <a:p>
            <a:r>
              <a:rPr lang="de-DE" dirty="0">
                <a:solidFill>
                  <a:srgbClr val="000000"/>
                </a:solidFill>
              </a:rPr>
              <a:t>3.3.1 </a:t>
            </a:r>
            <a:r>
              <a:rPr lang="ru-RU" dirty="0">
                <a:solidFill>
                  <a:srgbClr val="000000"/>
                </a:solidFill>
              </a:rPr>
              <a:t>Расходы на задачи помощи детям </a:t>
            </a:r>
            <a:r>
              <a:rPr lang="ru-RU" dirty="0" err="1">
                <a:solidFill>
                  <a:srgbClr val="000000"/>
                </a:solidFill>
              </a:rPr>
              <a:t>имолодежи</a:t>
            </a:r>
            <a:r>
              <a:rPr lang="ru-RU" dirty="0">
                <a:solidFill>
                  <a:srgbClr val="000000"/>
                </a:solidFill>
              </a:rPr>
              <a:t> </a:t>
            </a:r>
            <a:endParaRPr lang="de-DE" dirty="0">
              <a:solidFill>
                <a:srgbClr val="000000"/>
              </a:solidFill>
            </a:endParaRPr>
          </a:p>
        </p:txBody>
      </p:sp>
      <p:sp>
        <p:nvSpPr>
          <p:cNvPr id="11" name="Rectangle 10"/>
          <p:cNvSpPr>
            <a:spLocks noChangeArrowheads="1"/>
          </p:cNvSpPr>
          <p:nvPr/>
        </p:nvSpPr>
        <p:spPr bwMode="auto">
          <a:xfrm>
            <a:off x="4151304" y="1651949"/>
            <a:ext cx="5029134" cy="34996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cs typeface="Lucida Sans Unicode" panose="020B0602030504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9pPr>
          </a:lstStyle>
          <a:p>
            <a:pPr eaLnBrk="1" hangingPunct="1">
              <a:lnSpc>
                <a:spcPct val="93000"/>
              </a:lnSpc>
              <a:buClr>
                <a:srgbClr val="000000"/>
              </a:buClr>
              <a:buSzPct val="100000"/>
              <a:buFont typeface="Arial" panose="020B0604020202020204" pitchFamily="34" charset="0"/>
              <a:buNone/>
            </a:pPr>
            <a:r>
              <a:rPr lang="ru-RU" altLang="de-DE" b="1" dirty="0">
                <a:solidFill>
                  <a:srgbClr val="000000"/>
                </a:solidFill>
                <a:latin typeface="+mn-lt"/>
              </a:rPr>
              <a:t>Распределение </a:t>
            </a:r>
            <a:r>
              <a:rPr lang="ru-RU" altLang="de-DE" dirty="0">
                <a:solidFill>
                  <a:srgbClr val="000000"/>
                </a:solidFill>
                <a:latin typeface="+mn-lt"/>
              </a:rPr>
              <a:t>расходов (54,9 млрд евро)</a:t>
            </a:r>
            <a:endParaRPr lang="en-GB" altLang="de-DE" dirty="0">
              <a:solidFill>
                <a:srgbClr val="000000"/>
              </a:solidFill>
              <a:latin typeface="+mn-lt"/>
            </a:endParaRPr>
          </a:p>
        </p:txBody>
      </p:sp>
      <p:sp>
        <p:nvSpPr>
          <p:cNvPr id="17" name="Rectangle 10"/>
          <p:cNvSpPr>
            <a:spLocks noChangeArrowheads="1"/>
          </p:cNvSpPr>
          <p:nvPr/>
        </p:nvSpPr>
        <p:spPr bwMode="auto">
          <a:xfrm>
            <a:off x="251520" y="1628800"/>
            <a:ext cx="3530325" cy="34996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cs typeface="Lucida Sans Unicode" panose="020B0602030504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9pPr>
          </a:lstStyle>
          <a:p>
            <a:pPr>
              <a:lnSpc>
                <a:spcPct val="93000"/>
              </a:lnSpc>
              <a:buClr>
                <a:srgbClr val="000000"/>
              </a:buClr>
              <a:buSzPct val="100000"/>
            </a:pPr>
            <a:r>
              <a:rPr lang="ru-RU" altLang="de-DE" b="1" dirty="0">
                <a:solidFill>
                  <a:srgbClr val="000000"/>
                </a:solidFill>
                <a:latin typeface="+mn-lt"/>
              </a:rPr>
              <a:t>Объем </a:t>
            </a:r>
            <a:r>
              <a:rPr lang="ru-RU" altLang="de-DE" dirty="0">
                <a:solidFill>
                  <a:srgbClr val="000000"/>
                </a:solidFill>
                <a:latin typeface="+mn-lt"/>
              </a:rPr>
              <a:t>расходов в млрд евро</a:t>
            </a:r>
            <a:endParaRPr lang="en-GB" altLang="de-DE" dirty="0">
              <a:solidFill>
                <a:srgbClr val="000000"/>
              </a:solidFill>
            </a:endParaRPr>
          </a:p>
        </p:txBody>
      </p:sp>
      <p:graphicFrame>
        <p:nvGraphicFramePr>
          <p:cNvPr id="13" name="Diagramm 12"/>
          <p:cNvGraphicFramePr>
            <a:graphicFrameLocks/>
          </p:cNvGraphicFramePr>
          <p:nvPr/>
        </p:nvGraphicFramePr>
        <p:xfrm>
          <a:off x="4788024" y="2005897"/>
          <a:ext cx="4355976" cy="3987737"/>
        </p:xfrm>
        <a:graphic>
          <a:graphicData uri="http://schemas.openxmlformats.org/drawingml/2006/chart">
            <c:chart xmlns:c="http://schemas.openxmlformats.org/drawingml/2006/chart" xmlns:r="http://schemas.openxmlformats.org/officeDocument/2006/relationships" r:id="rId3"/>
          </a:graphicData>
        </a:graphic>
      </p:graphicFrame>
      <p:sp>
        <p:nvSpPr>
          <p:cNvPr id="15"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a:t>
            </a:r>
            <a:r>
              <a:rPr lang="az-Cyrl-AZ" dirty="0"/>
              <a:t>Структуры</a:t>
            </a:r>
            <a:r>
              <a:rPr lang="de-DE" dirty="0"/>
              <a:t> – </a:t>
            </a:r>
            <a:r>
              <a:rPr lang="az-Cyrl-AZ" dirty="0"/>
              <a:t>Финансирование</a:t>
            </a:r>
            <a:endParaRPr lang="de-DE" dirty="0"/>
          </a:p>
        </p:txBody>
      </p:sp>
      <p:sp>
        <p:nvSpPr>
          <p:cNvPr id="2" name="Rechteck 1"/>
          <p:cNvSpPr/>
          <p:nvPr/>
        </p:nvSpPr>
        <p:spPr>
          <a:xfrm>
            <a:off x="369418" y="5733256"/>
            <a:ext cx="3781886" cy="584775"/>
          </a:xfrm>
          <a:prstGeom prst="rect">
            <a:avLst/>
          </a:prstGeom>
        </p:spPr>
        <p:txBody>
          <a:bodyPr wrap="square">
            <a:spAutoFit/>
          </a:bodyPr>
          <a:lstStyle/>
          <a:p>
            <a:r>
              <a:rPr lang="ru-RU" altLang="de-DE" sz="1600" dirty="0">
                <a:solidFill>
                  <a:srgbClr val="000000"/>
                </a:solidFill>
              </a:rPr>
              <a:t>соответствует (2020) 4,6 % </a:t>
            </a:r>
            <a:r>
              <a:rPr lang="de-DE" altLang="de-DE" sz="1600" dirty="0">
                <a:solidFill>
                  <a:srgbClr val="000000"/>
                </a:solidFill>
              </a:rPr>
              <a:t>c</a:t>
            </a:r>
            <a:r>
              <a:rPr lang="ru-RU" altLang="de-DE" sz="1600" dirty="0">
                <a:solidFill>
                  <a:srgbClr val="000000"/>
                </a:solidFill>
              </a:rPr>
              <a:t>оциаль</a:t>
            </a:r>
            <a:r>
              <a:rPr lang="de-DE" altLang="de-DE" sz="1600" dirty="0">
                <a:solidFill>
                  <a:srgbClr val="000000"/>
                </a:solidFill>
              </a:rPr>
              <a:t>-</a:t>
            </a:r>
            <a:r>
              <a:rPr lang="ru-RU" altLang="de-DE" sz="1600" dirty="0">
                <a:solidFill>
                  <a:srgbClr val="000000"/>
                </a:solidFill>
              </a:rPr>
              <a:t>ного бюджета</a:t>
            </a:r>
            <a:endParaRPr lang="de-DE" sz="1600" dirty="0"/>
          </a:p>
        </p:txBody>
      </p:sp>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690" y="2132856"/>
            <a:ext cx="3552238" cy="3456384"/>
          </a:xfrm>
          <a:prstGeom prst="rect">
            <a:avLst/>
          </a:prstGeom>
        </p:spPr>
      </p:pic>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5456" y="2204864"/>
            <a:ext cx="4511040" cy="3310128"/>
          </a:xfrm>
          <a:prstGeom prst="rect">
            <a:avLst/>
          </a:prstGeom>
        </p:spPr>
      </p:pic>
    </p:spTree>
    <p:extLst>
      <p:ext uri="{BB962C8B-B14F-4D97-AF65-F5344CB8AC3E}">
        <p14:creationId xmlns:p14="http://schemas.microsoft.com/office/powerpoint/2010/main" val="590436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m 12"/>
          <p:cNvGraphicFramePr/>
          <p:nvPr>
            <p:extLst>
              <p:ext uri="{D42A27DB-BD31-4B8C-83A1-F6EECF244321}">
                <p14:modId xmlns:p14="http://schemas.microsoft.com/office/powerpoint/2010/main" val="3614438663"/>
              </p:ext>
            </p:extLst>
          </p:nvPr>
        </p:nvGraphicFramePr>
        <p:xfrm>
          <a:off x="921414" y="1484784"/>
          <a:ext cx="7277508" cy="4586225"/>
        </p:xfrm>
        <a:graphic>
          <a:graphicData uri="http://schemas.openxmlformats.org/drawingml/2006/chart">
            <c:chart xmlns:c="http://schemas.openxmlformats.org/drawingml/2006/chart" xmlns:r="http://schemas.openxmlformats.org/officeDocument/2006/relationships" r:id="rId3"/>
          </a:graphicData>
        </a:graphic>
      </p:graphicFrame>
      <p:sp>
        <p:nvSpPr>
          <p:cNvPr id="16"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a:t>
            </a:r>
            <a:r>
              <a:rPr lang="az-Cyrl-AZ" dirty="0"/>
              <a:t>Структуры</a:t>
            </a:r>
            <a:r>
              <a:rPr lang="de-DE" dirty="0"/>
              <a:t> – </a:t>
            </a:r>
            <a:r>
              <a:rPr lang="az-Cyrl-AZ" dirty="0"/>
              <a:t>Финансирование</a:t>
            </a:r>
            <a:endParaRPr lang="de-DE" dirty="0"/>
          </a:p>
        </p:txBody>
      </p:sp>
      <p:sp>
        <p:nvSpPr>
          <p:cNvPr id="8" name="Rechteck 7">
            <a:extLst>
              <a:ext uri="{FF2B5EF4-FFF2-40B4-BE49-F238E27FC236}">
                <a16:creationId xmlns:a16="http://schemas.microsoft.com/office/drawing/2014/main" id="{6E22BB19-200D-40EF-B7C7-BDE6C7085287}"/>
              </a:ext>
            </a:extLst>
          </p:cNvPr>
          <p:cNvSpPr/>
          <p:nvPr/>
        </p:nvSpPr>
        <p:spPr>
          <a:xfrm>
            <a:off x="971600" y="1556792"/>
            <a:ext cx="7239154" cy="748923"/>
          </a:xfrm>
          <a:prstGeom prst="rect">
            <a:avLst/>
          </a:prstGeom>
        </p:spPr>
        <p:txBody>
          <a:bodyPr wrap="square">
            <a:spAutoFit/>
          </a:bodyPr>
          <a:lstStyle/>
          <a:p>
            <a:pPr>
              <a:spcAft>
                <a:spcPts val="800"/>
              </a:spcAft>
            </a:pPr>
            <a:r>
              <a:rPr lang="ru-RU" dirty="0">
                <a:solidFill>
                  <a:srgbClr val="000000"/>
                </a:solidFill>
                <a:ea typeface="Calibri" panose="020F0502020204030204" pitchFamily="34" charset="0"/>
                <a:cs typeface="Times New Roman" panose="02020603050405020304" pitchFamily="18" charset="0"/>
              </a:rPr>
              <a:t>Из 54,9 миллиардов евро </a:t>
            </a:r>
            <a:r>
              <a:rPr lang="ru-RU" b="1" dirty="0">
                <a:solidFill>
                  <a:srgbClr val="000000"/>
                </a:solidFill>
                <a:ea typeface="Calibri" panose="020F0502020204030204" pitchFamily="34" charset="0"/>
                <a:cs typeface="Times New Roman" panose="02020603050405020304" pitchFamily="18" charset="0"/>
              </a:rPr>
              <a:t>общих расходов на помощь </a:t>
            </a:r>
            <a:r>
              <a:rPr lang="ru-RU" dirty="0">
                <a:solidFill>
                  <a:srgbClr val="000000"/>
                </a:solidFill>
                <a:ea typeface="Calibri" panose="020F0502020204030204" pitchFamily="34" charset="0"/>
                <a:cs typeface="Times New Roman" panose="02020603050405020304" pitchFamily="18" charset="0"/>
              </a:rPr>
              <a:t>детям </a:t>
            </a:r>
          </a:p>
          <a:p>
            <a:pPr>
              <a:spcAft>
                <a:spcPts val="800"/>
              </a:spcAft>
            </a:pPr>
            <a:r>
              <a:rPr lang="ru-RU" dirty="0">
                <a:solidFill>
                  <a:srgbClr val="000000"/>
                </a:solidFill>
                <a:ea typeface="Calibri" panose="020F0502020204030204" pitchFamily="34" charset="0"/>
                <a:cs typeface="Times New Roman" panose="02020603050405020304" pitchFamily="18" charset="0"/>
              </a:rPr>
              <a:t>молодежи в 2019 году приходится на различные уровни</a:t>
            </a:r>
            <a:r>
              <a:rPr lang="de-DE" dirty="0">
                <a:solidFill>
                  <a:srgbClr val="000000"/>
                </a:solidFill>
                <a:ea typeface="Calibri" panose="020F0502020204030204" pitchFamily="34" charset="0"/>
                <a:cs typeface="Times New Roman" panose="02020603050405020304" pitchFamily="18" charset="0"/>
              </a:rPr>
              <a:t>:</a:t>
            </a:r>
          </a:p>
        </p:txBody>
      </p:sp>
      <p:sp>
        <p:nvSpPr>
          <p:cNvPr id="6" name="Titel 1">
            <a:extLst>
              <a:ext uri="{FF2B5EF4-FFF2-40B4-BE49-F238E27FC236}">
                <a16:creationId xmlns:a16="http://schemas.microsoft.com/office/drawing/2014/main" id="{7C6D8D9B-86FD-DF42-AA8A-19CF982DCB11}"/>
              </a:ext>
            </a:extLst>
          </p:cNvPr>
          <p:cNvSpPr>
            <a:spLocks noGrp="1"/>
          </p:cNvSpPr>
          <p:nvPr>
            <p:ph type="title"/>
          </p:nvPr>
        </p:nvSpPr>
        <p:spPr>
          <a:xfrm>
            <a:off x="0" y="862309"/>
            <a:ext cx="9144000" cy="550467"/>
          </a:xfrm>
        </p:spPr>
        <p:txBody>
          <a:bodyPr>
            <a:noAutofit/>
          </a:bodyPr>
          <a:lstStyle/>
          <a:p>
            <a:r>
              <a:rPr lang="de-DE" dirty="0">
                <a:solidFill>
                  <a:srgbClr val="000000"/>
                </a:solidFill>
              </a:rPr>
              <a:t>3.3.2 </a:t>
            </a:r>
            <a:r>
              <a:rPr lang="ru-RU" dirty="0">
                <a:solidFill>
                  <a:srgbClr val="000000"/>
                </a:solidFill>
              </a:rPr>
              <a:t>Расходы федерального правительства, правительства земель и местных органов</a:t>
            </a:r>
            <a:endParaRPr lang="de-DE" dirty="0">
              <a:solidFill>
                <a:srgbClr val="000000"/>
              </a:solidFill>
            </a:endParaRPr>
          </a:p>
        </p:txBody>
      </p:sp>
    </p:spTree>
    <p:extLst>
      <p:ext uri="{BB962C8B-B14F-4D97-AF65-F5344CB8AC3E}">
        <p14:creationId xmlns:p14="http://schemas.microsoft.com/office/powerpoint/2010/main" val="42358636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612742" y="1742466"/>
            <a:ext cx="7991706" cy="4566854"/>
          </a:xfrm>
        </p:spPr>
        <p:txBody>
          <a:bodyPr>
            <a:normAutofit fontScale="85000" lnSpcReduction="20000"/>
          </a:bodyPr>
          <a:lstStyle/>
          <a:p>
            <a:pPr marL="0" indent="0">
              <a:buNone/>
            </a:pPr>
            <a:r>
              <a:rPr lang="ru-RU" b="0" dirty="0">
                <a:solidFill>
                  <a:srgbClr val="000000"/>
                </a:solidFill>
              </a:rPr>
              <a:t>На федеральном уровне центральным инструментом финансирования является </a:t>
            </a:r>
            <a:r>
              <a:rPr lang="ru-RU" dirty="0">
                <a:solidFill>
                  <a:srgbClr val="000000"/>
                </a:solidFill>
              </a:rPr>
              <a:t>Федеральный план по работе с детьми и молодежью (KJP)</a:t>
            </a:r>
            <a:r>
              <a:rPr lang="ru-RU" b="0" dirty="0">
                <a:solidFill>
                  <a:srgbClr val="000000"/>
                </a:solidFill>
              </a:rPr>
              <a:t>. В 2019 году он составил 205 млн евро</a:t>
            </a:r>
            <a:r>
              <a:rPr lang="de-DE" b="0" dirty="0">
                <a:solidFill>
                  <a:srgbClr val="000000"/>
                </a:solidFill>
              </a:rPr>
              <a:t>.</a:t>
            </a:r>
          </a:p>
          <a:p>
            <a:pPr marL="0" indent="0">
              <a:buNone/>
            </a:pPr>
            <a:r>
              <a:rPr lang="az-Cyrl-AZ" dirty="0">
                <a:solidFill>
                  <a:srgbClr val="000000"/>
                </a:solidFill>
              </a:rPr>
              <a:t>Центральными  элементами являются</a:t>
            </a:r>
            <a:r>
              <a:rPr lang="de-DE" dirty="0">
                <a:solidFill>
                  <a:srgbClr val="000000"/>
                </a:solidFill>
              </a:rPr>
              <a:t>: </a:t>
            </a:r>
          </a:p>
          <a:p>
            <a:pPr lvl="0"/>
            <a:r>
              <a:rPr lang="ru-RU" b="0" dirty="0">
                <a:solidFill>
                  <a:srgbClr val="000000"/>
                </a:solidFill>
              </a:rPr>
              <a:t>Поддержка общенациональной инфраструктуры помощи детям и молодежи (Ассоциация </a:t>
            </a:r>
            <a:r>
              <a:rPr lang="ru-RU" b="0" dirty="0">
                <a:solidFill>
                  <a:srgbClr val="000000"/>
                </a:solidFill>
                <a:ea typeface="Calibri" panose="020F0502020204030204" pitchFamily="34" charset="0"/>
                <a:cs typeface="Times New Roman" panose="02020603050405020304" pitchFamily="18" charset="0"/>
              </a:rPr>
              <a:t>по помощи детям и молодежи</a:t>
            </a:r>
            <a:r>
              <a:rPr lang="ru-RU" b="0" dirty="0">
                <a:solidFill>
                  <a:srgbClr val="000000"/>
                </a:solidFill>
              </a:rPr>
              <a:t> - AGJ, молодежные ассоциации, помощь детям и молодым людям благотворительными организациями, общенациональные ассоциации специалистов ...),</a:t>
            </a:r>
          </a:p>
          <a:p>
            <a:pPr lvl="0"/>
            <a:r>
              <a:rPr lang="ru-RU" b="0" dirty="0">
                <a:solidFill>
                  <a:srgbClr val="000000"/>
                </a:solidFill>
              </a:rPr>
              <a:t>Поддержка проектов в области действий по обеспечению помощи детям и молодежи,</a:t>
            </a:r>
          </a:p>
          <a:p>
            <a:pPr lvl="0"/>
            <a:r>
              <a:rPr lang="ru-RU" b="0" dirty="0">
                <a:solidFill>
                  <a:srgbClr val="000000"/>
                </a:solidFill>
              </a:rPr>
              <a:t>Поддержка миграционных служб молодежи,</a:t>
            </a:r>
          </a:p>
          <a:p>
            <a:pPr lvl="0"/>
            <a:r>
              <a:rPr lang="ru-RU" b="0" dirty="0">
                <a:solidFill>
                  <a:srgbClr val="000000"/>
                </a:solidFill>
              </a:rPr>
              <a:t>Содействие международному молодежному и профессиональному обмену</a:t>
            </a:r>
            <a:r>
              <a:rPr lang="de-DE" b="0" dirty="0">
                <a:solidFill>
                  <a:srgbClr val="000000"/>
                </a:solidFill>
              </a:rPr>
              <a:t>.</a:t>
            </a: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179512" y="912349"/>
            <a:ext cx="8784976" cy="428738"/>
          </a:xfrm>
        </p:spPr>
        <p:txBody>
          <a:bodyPr>
            <a:noAutofit/>
          </a:bodyPr>
          <a:lstStyle/>
          <a:p>
            <a:r>
              <a:rPr lang="de-DE" dirty="0">
                <a:solidFill>
                  <a:srgbClr val="000000"/>
                </a:solidFill>
              </a:rPr>
              <a:t>3.3.3 </a:t>
            </a:r>
            <a:r>
              <a:rPr lang="ru-RU" dirty="0">
                <a:solidFill>
                  <a:srgbClr val="000000"/>
                </a:solidFill>
              </a:rPr>
              <a:t>Федеральный план по работе с детьми и молодежью (KJP</a:t>
            </a:r>
            <a:r>
              <a:rPr lang="de-DE" dirty="0">
                <a:solidFill>
                  <a:srgbClr val="000000"/>
                </a:solidFill>
              </a:rPr>
              <a:t>)</a:t>
            </a:r>
          </a:p>
        </p:txBody>
      </p:sp>
      <p:sp>
        <p:nvSpPr>
          <p:cNvPr id="10"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a:t>
            </a:r>
            <a:r>
              <a:rPr lang="az-Cyrl-AZ" dirty="0"/>
              <a:t>Структуры</a:t>
            </a:r>
            <a:r>
              <a:rPr lang="de-DE" dirty="0"/>
              <a:t> – </a:t>
            </a:r>
            <a:r>
              <a:rPr lang="az-Cyrl-AZ" dirty="0"/>
              <a:t>Финансирование</a:t>
            </a:r>
            <a:endParaRPr lang="de-DE" dirty="0"/>
          </a:p>
        </p:txBody>
      </p:sp>
    </p:spTree>
    <p:extLst>
      <p:ext uri="{BB962C8B-B14F-4D97-AF65-F5344CB8AC3E}">
        <p14:creationId xmlns:p14="http://schemas.microsoft.com/office/powerpoint/2010/main" val="6454478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612742" y="1742466"/>
            <a:ext cx="8279738" cy="4351338"/>
          </a:xfrm>
        </p:spPr>
        <p:txBody>
          <a:bodyPr>
            <a:noAutofit/>
          </a:bodyPr>
          <a:lstStyle/>
          <a:p>
            <a:pPr marL="0" indent="0">
              <a:buNone/>
            </a:pPr>
            <a:r>
              <a:rPr lang="ru-RU" sz="1800" dirty="0">
                <a:solidFill>
                  <a:srgbClr val="000000"/>
                </a:solidFill>
              </a:rPr>
              <a:t>Финансирование учреждений и служб по обеспечению помощи детям и молодежи </a:t>
            </a:r>
            <a:r>
              <a:rPr lang="ru-RU" sz="1800" b="0" dirty="0">
                <a:solidFill>
                  <a:srgbClr val="000000"/>
                </a:solidFill>
              </a:rPr>
              <a:t>может производиться на следующих основаниях</a:t>
            </a:r>
            <a:r>
              <a:rPr lang="de-DE" sz="1800" b="0" dirty="0">
                <a:solidFill>
                  <a:srgbClr val="000000"/>
                </a:solidFill>
              </a:rPr>
              <a:t>:</a:t>
            </a:r>
          </a:p>
          <a:p>
            <a:pPr marL="715963" indent="-358775"/>
            <a:r>
              <a:rPr lang="ru-RU" sz="1800" b="0" dirty="0">
                <a:solidFill>
                  <a:srgbClr val="000000"/>
                </a:solidFill>
              </a:rPr>
              <a:t>Субсидии (§ 74 Социального кодекса VIII),</a:t>
            </a:r>
          </a:p>
          <a:p>
            <a:pPr marL="715963" indent="-358775"/>
            <a:r>
              <a:rPr lang="ru-RU" sz="1800" b="0" dirty="0">
                <a:solidFill>
                  <a:srgbClr val="000000"/>
                </a:solidFill>
              </a:rPr>
              <a:t>Возмещаемое финансирование в правовом треугольнике помощи молодежи (§§ 78 a и далее и, если применимо, 77 Социального кодекса VIII),</a:t>
            </a:r>
          </a:p>
          <a:p>
            <a:pPr marL="715963" indent="-358775"/>
            <a:r>
              <a:rPr lang="ru-RU" sz="1800" b="0" dirty="0">
                <a:solidFill>
                  <a:srgbClr val="000000"/>
                </a:solidFill>
              </a:rPr>
              <a:t>Двустороннее финансирование между государственными и независимыми организациями помощи молодежи (§ 77 Социального кодекса VIII и § 36a Социального кодекса VIII),</a:t>
            </a:r>
          </a:p>
          <a:p>
            <a:pPr marL="715963" indent="-358775"/>
            <a:r>
              <a:rPr lang="ru-RU" sz="1800" b="0" dirty="0">
                <a:solidFill>
                  <a:srgbClr val="000000"/>
                </a:solidFill>
              </a:rPr>
              <a:t>Специальные положения о финансировании детских учреждений дневного пребывания (§ 74a Социального кодекса VIII</a:t>
            </a:r>
            <a:r>
              <a:rPr lang="de-DE" sz="1800" b="0" dirty="0">
                <a:solidFill>
                  <a:srgbClr val="000000"/>
                </a:solidFill>
              </a:rPr>
              <a:t>).</a:t>
            </a: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p:txBody>
          <a:bodyPr>
            <a:normAutofit/>
          </a:bodyPr>
          <a:lstStyle/>
          <a:p>
            <a:r>
              <a:rPr lang="de-DE" dirty="0">
                <a:solidFill>
                  <a:srgbClr val="000000"/>
                </a:solidFill>
              </a:rPr>
              <a:t>3.3.4 </a:t>
            </a:r>
            <a:r>
              <a:rPr lang="az-Cyrl-AZ" dirty="0">
                <a:solidFill>
                  <a:srgbClr val="000000"/>
                </a:solidFill>
              </a:rPr>
              <a:t>Финансирование учреждений и служб </a:t>
            </a:r>
            <a:endParaRPr lang="de-DE" dirty="0">
              <a:solidFill>
                <a:srgbClr val="000000"/>
              </a:solidFill>
            </a:endParaRPr>
          </a:p>
        </p:txBody>
      </p:sp>
      <p:sp>
        <p:nvSpPr>
          <p:cNvPr id="10"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a:t>
            </a:r>
            <a:r>
              <a:rPr lang="az-Cyrl-AZ" dirty="0"/>
              <a:t>Структуры</a:t>
            </a:r>
            <a:r>
              <a:rPr lang="de-DE" dirty="0"/>
              <a:t> – </a:t>
            </a:r>
            <a:r>
              <a:rPr lang="az-Cyrl-AZ" dirty="0"/>
              <a:t>Финансирование</a:t>
            </a:r>
            <a:endParaRPr lang="de-DE" dirty="0"/>
          </a:p>
        </p:txBody>
      </p:sp>
    </p:spTree>
    <p:extLst>
      <p:ext uri="{BB962C8B-B14F-4D97-AF65-F5344CB8AC3E}">
        <p14:creationId xmlns:p14="http://schemas.microsoft.com/office/powerpoint/2010/main" val="2937403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0" y="840022"/>
            <a:ext cx="8964488" cy="428738"/>
          </a:xfrm>
        </p:spPr>
        <p:txBody>
          <a:bodyPr>
            <a:noAutofit/>
          </a:bodyPr>
          <a:lstStyle/>
          <a:p>
            <a:r>
              <a:rPr lang="de-DE" dirty="0">
                <a:solidFill>
                  <a:srgbClr val="000000"/>
                </a:solidFill>
              </a:rPr>
              <a:t>3.3.5 </a:t>
            </a:r>
            <a:r>
              <a:rPr lang="ru-RU" dirty="0">
                <a:solidFill>
                  <a:srgbClr val="000000"/>
                </a:solidFill>
              </a:rPr>
              <a:t>Треугольник отношений в рамках социального права для индивидуальных правовых притязаний</a:t>
            </a:r>
            <a:endParaRPr lang="de-DE" dirty="0">
              <a:solidFill>
                <a:srgbClr val="000000"/>
              </a:solidFill>
            </a:endParaRPr>
          </a:p>
        </p:txBody>
      </p:sp>
      <p:sp>
        <p:nvSpPr>
          <p:cNvPr id="11" name="Rechteck 10"/>
          <p:cNvSpPr/>
          <p:nvPr/>
        </p:nvSpPr>
        <p:spPr>
          <a:xfrm>
            <a:off x="81865" y="4869160"/>
            <a:ext cx="3229995" cy="846308"/>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500" b="1" dirty="0">
                <a:solidFill>
                  <a:schemeClr val="tx2"/>
                </a:solidFill>
              </a:rPr>
              <a:t>Сторона, имеющая право на услугу</a:t>
            </a:r>
            <a:endParaRPr lang="de-DE" sz="1500" b="1" dirty="0">
              <a:solidFill>
                <a:schemeClr val="tx2"/>
              </a:solidFill>
            </a:endParaRPr>
          </a:p>
          <a:p>
            <a:pPr algn="ctr"/>
            <a:r>
              <a:rPr lang="de-DE" sz="1500" b="1" dirty="0"/>
              <a:t>(</a:t>
            </a:r>
            <a:r>
              <a:rPr lang="az-Cyrl-AZ" sz="1500" b="1" dirty="0"/>
              <a:t>родители/молодой человек)</a:t>
            </a:r>
            <a:endParaRPr lang="de-DE" sz="1500" b="1" dirty="0"/>
          </a:p>
        </p:txBody>
      </p:sp>
      <p:sp>
        <p:nvSpPr>
          <p:cNvPr id="12" name="Rechteck 11"/>
          <p:cNvSpPr/>
          <p:nvPr/>
        </p:nvSpPr>
        <p:spPr>
          <a:xfrm>
            <a:off x="5652120" y="4884640"/>
            <a:ext cx="3024336" cy="83082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Cyrl-AZ" sz="1600" b="1" dirty="0">
                <a:solidFill>
                  <a:schemeClr val="accent1">
                    <a:lumMod val="40000"/>
                    <a:lumOff val="60000"/>
                  </a:schemeClr>
                </a:solidFill>
              </a:rPr>
              <a:t>Сторона, осуществляющая услугу</a:t>
            </a:r>
            <a:br>
              <a:rPr lang="de-DE" sz="1600" b="1" dirty="0">
                <a:solidFill>
                  <a:schemeClr val="accent1">
                    <a:lumMod val="40000"/>
                    <a:lumOff val="60000"/>
                  </a:schemeClr>
                </a:solidFill>
              </a:rPr>
            </a:br>
            <a:r>
              <a:rPr lang="de-DE" sz="1600" b="1" dirty="0"/>
              <a:t>(</a:t>
            </a:r>
            <a:r>
              <a:rPr lang="az-Cyrl-AZ" sz="1600" b="1" dirty="0"/>
              <a:t>служба/учреждение</a:t>
            </a:r>
            <a:r>
              <a:rPr lang="de-DE" sz="1600" b="1" dirty="0"/>
              <a:t>)</a:t>
            </a:r>
          </a:p>
        </p:txBody>
      </p:sp>
      <p:cxnSp>
        <p:nvCxnSpPr>
          <p:cNvPr id="14" name="Gerade Verbindung mit Pfeil 13" descr="Pfeil nach rechts" title="Grafisches Element"/>
          <p:cNvCxnSpPr/>
          <p:nvPr/>
        </p:nvCxnSpPr>
        <p:spPr>
          <a:xfrm>
            <a:off x="3347864" y="5013176"/>
            <a:ext cx="2088232"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3707904" y="4653136"/>
            <a:ext cx="1512168" cy="369332"/>
          </a:xfrm>
          <a:prstGeom prst="rect">
            <a:avLst/>
          </a:prstGeom>
          <a:noFill/>
        </p:spPr>
        <p:txBody>
          <a:bodyPr wrap="square" rtlCol="0">
            <a:spAutoFit/>
          </a:bodyPr>
          <a:lstStyle/>
          <a:p>
            <a:r>
              <a:rPr lang="az-Cyrl-AZ" dirty="0">
                <a:solidFill>
                  <a:srgbClr val="000000"/>
                </a:solidFill>
              </a:rPr>
              <a:t>Выбор из</a:t>
            </a:r>
            <a:endParaRPr lang="de-DE" dirty="0">
              <a:solidFill>
                <a:srgbClr val="000000"/>
              </a:solidFill>
            </a:endParaRPr>
          </a:p>
        </p:txBody>
      </p:sp>
      <p:cxnSp>
        <p:nvCxnSpPr>
          <p:cNvPr id="19" name="Gerade Verbindung mit Pfeil 18" descr="Pfeil nach rechts und nach links" title="Grafisches Element"/>
          <p:cNvCxnSpPr/>
          <p:nvPr/>
        </p:nvCxnSpPr>
        <p:spPr>
          <a:xfrm>
            <a:off x="3347864" y="5445224"/>
            <a:ext cx="2160240"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3347864" y="5445224"/>
            <a:ext cx="2196244" cy="646331"/>
          </a:xfrm>
          <a:prstGeom prst="rect">
            <a:avLst/>
          </a:prstGeom>
          <a:noFill/>
        </p:spPr>
        <p:txBody>
          <a:bodyPr wrap="square" rtlCol="0">
            <a:spAutoFit/>
          </a:bodyPr>
          <a:lstStyle/>
          <a:p>
            <a:r>
              <a:rPr lang="az-Cyrl-AZ" dirty="0">
                <a:solidFill>
                  <a:srgbClr val="000000"/>
                </a:solidFill>
              </a:rPr>
              <a:t>Частно-правовое соглашение</a:t>
            </a:r>
            <a:endParaRPr lang="de-DE" dirty="0">
              <a:solidFill>
                <a:srgbClr val="000000"/>
              </a:solidFill>
            </a:endParaRPr>
          </a:p>
        </p:txBody>
      </p:sp>
      <p:sp>
        <p:nvSpPr>
          <p:cNvPr id="21" name="Rechteck 20"/>
          <p:cNvSpPr/>
          <p:nvPr/>
        </p:nvSpPr>
        <p:spPr>
          <a:xfrm>
            <a:off x="2195736" y="1772816"/>
            <a:ext cx="4824536" cy="740770"/>
          </a:xfrm>
          <a:prstGeom prst="rect">
            <a:avLst/>
          </a:prstGeom>
          <a:solidFill>
            <a:schemeClr val="accent6">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Cyrl-AZ" sz="1600" b="1" dirty="0">
                <a:solidFill>
                  <a:schemeClr val="accent1">
                    <a:lumMod val="75000"/>
                  </a:schemeClr>
                </a:solidFill>
              </a:rPr>
              <a:t>Сторона, обязанная предоставить услугу</a:t>
            </a:r>
            <a:r>
              <a:rPr lang="de-DE" sz="1600" b="1" dirty="0">
                <a:solidFill>
                  <a:schemeClr val="accent3"/>
                </a:solidFill>
              </a:rPr>
              <a:t> </a:t>
            </a:r>
          </a:p>
          <a:p>
            <a:pPr algn="ctr"/>
            <a:r>
              <a:rPr lang="de-DE" sz="1600" b="1" dirty="0"/>
              <a:t>(</a:t>
            </a:r>
            <a:r>
              <a:rPr lang="az-Cyrl-AZ" sz="1600" b="1" dirty="0"/>
              <a:t>Ведомство по делам молодежи</a:t>
            </a:r>
            <a:r>
              <a:rPr lang="de-DE" sz="1600" b="1" dirty="0"/>
              <a:t>)</a:t>
            </a:r>
          </a:p>
        </p:txBody>
      </p:sp>
      <p:cxnSp>
        <p:nvCxnSpPr>
          <p:cNvPr id="23" name="Gerade Verbindung mit Pfeil 22" descr="Pfeil nach rechts oben" title="Grafisches Element"/>
          <p:cNvCxnSpPr/>
          <p:nvPr/>
        </p:nvCxnSpPr>
        <p:spPr>
          <a:xfrm flipV="1">
            <a:off x="1475656" y="2685922"/>
            <a:ext cx="2236107" cy="203922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5" name="Textfeld 24"/>
          <p:cNvSpPr txBox="1"/>
          <p:nvPr/>
        </p:nvSpPr>
        <p:spPr>
          <a:xfrm rot="19056634">
            <a:off x="816067" y="3633640"/>
            <a:ext cx="2782962" cy="369332"/>
          </a:xfrm>
          <a:prstGeom prst="rect">
            <a:avLst/>
          </a:prstGeom>
          <a:noFill/>
        </p:spPr>
        <p:txBody>
          <a:bodyPr wrap="square" rtlCol="0">
            <a:spAutoFit/>
          </a:bodyPr>
          <a:lstStyle/>
          <a:p>
            <a:pPr algn="ctr"/>
            <a:r>
              <a:rPr lang="az-Cyrl-AZ" dirty="0">
                <a:solidFill>
                  <a:srgbClr val="000000"/>
                </a:solidFill>
              </a:rPr>
              <a:t>Притязание на услугу</a:t>
            </a:r>
            <a:endParaRPr lang="de-DE" dirty="0">
              <a:solidFill>
                <a:srgbClr val="000000"/>
              </a:solidFill>
            </a:endParaRPr>
          </a:p>
        </p:txBody>
      </p:sp>
      <p:cxnSp>
        <p:nvCxnSpPr>
          <p:cNvPr id="27" name="Gerade Verbindung mit Pfeil 26" descr="Pfeil nach links unten" title="Grafisches Element"/>
          <p:cNvCxnSpPr/>
          <p:nvPr/>
        </p:nvCxnSpPr>
        <p:spPr>
          <a:xfrm flipH="1">
            <a:off x="1835696" y="2852936"/>
            <a:ext cx="2088232" cy="19442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rot="19010780">
            <a:off x="1820049" y="3524979"/>
            <a:ext cx="2901742" cy="646331"/>
          </a:xfrm>
          <a:prstGeom prst="rect">
            <a:avLst/>
          </a:prstGeom>
          <a:noFill/>
        </p:spPr>
        <p:txBody>
          <a:bodyPr wrap="square" rtlCol="0">
            <a:spAutoFit/>
          </a:bodyPr>
          <a:lstStyle/>
          <a:p>
            <a:pPr algn="ctr"/>
            <a:r>
              <a:rPr lang="az-Cyrl-AZ" dirty="0">
                <a:solidFill>
                  <a:srgbClr val="000000"/>
                </a:solidFill>
              </a:rPr>
              <a:t>Возможно привлечение средств</a:t>
            </a:r>
            <a:endParaRPr lang="de-DE" dirty="0">
              <a:solidFill>
                <a:srgbClr val="000000"/>
              </a:solidFill>
            </a:endParaRPr>
          </a:p>
        </p:txBody>
      </p:sp>
      <p:cxnSp>
        <p:nvCxnSpPr>
          <p:cNvPr id="31" name="Gerade Verbindung mit Pfeil 30" descr="Pfeil nach links oben und rechts unten" title="Grafisches Element"/>
          <p:cNvCxnSpPr/>
          <p:nvPr/>
        </p:nvCxnSpPr>
        <p:spPr>
          <a:xfrm>
            <a:off x="5292080" y="2852936"/>
            <a:ext cx="1872208" cy="1872208"/>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feld 31"/>
          <p:cNvSpPr txBox="1"/>
          <p:nvPr/>
        </p:nvSpPr>
        <p:spPr>
          <a:xfrm rot="2746577">
            <a:off x="5415788" y="3365167"/>
            <a:ext cx="2901537" cy="923330"/>
          </a:xfrm>
          <a:prstGeom prst="rect">
            <a:avLst/>
          </a:prstGeom>
          <a:noFill/>
        </p:spPr>
        <p:txBody>
          <a:bodyPr wrap="square" rtlCol="0">
            <a:spAutoFit/>
          </a:bodyPr>
          <a:lstStyle/>
          <a:p>
            <a:r>
              <a:rPr lang="ru-RU" dirty="0">
                <a:solidFill>
                  <a:srgbClr val="000000"/>
                </a:solidFill>
              </a:rPr>
              <a:t>Договоренности об услугах, возмещении и качестве</a:t>
            </a:r>
            <a:endParaRPr lang="de-DE" dirty="0">
              <a:solidFill>
                <a:srgbClr val="000000"/>
              </a:solidFill>
            </a:endParaRPr>
          </a:p>
        </p:txBody>
      </p:sp>
      <p:sp>
        <p:nvSpPr>
          <p:cNvPr id="24"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a:t>
            </a:r>
            <a:r>
              <a:rPr lang="az-Cyrl-AZ" dirty="0"/>
              <a:t>Структуры</a:t>
            </a:r>
            <a:r>
              <a:rPr lang="de-DE" dirty="0"/>
              <a:t> – </a:t>
            </a:r>
            <a:r>
              <a:rPr lang="az-Cyrl-AZ" dirty="0"/>
              <a:t>Финансирование</a:t>
            </a:r>
            <a:endParaRPr lang="de-DE" dirty="0"/>
          </a:p>
        </p:txBody>
      </p:sp>
    </p:spTree>
    <p:extLst>
      <p:ext uri="{BB962C8B-B14F-4D97-AF65-F5344CB8AC3E}">
        <p14:creationId xmlns:p14="http://schemas.microsoft.com/office/powerpoint/2010/main" val="23595244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3. </a:t>
            </a:r>
            <a:r>
              <a:rPr lang="az-Cyrl-AZ" sz="3200" dirty="0">
                <a:solidFill>
                  <a:srgbClr val="000000"/>
                </a:solidFill>
              </a:rPr>
              <a:t>Структуры</a:t>
            </a:r>
            <a:endParaRPr lang="de-DE" sz="3200" dirty="0">
              <a:solidFill>
                <a:srgbClr val="000000"/>
              </a:solidFill>
            </a:endParaRPr>
          </a:p>
        </p:txBody>
      </p:sp>
      <p:sp>
        <p:nvSpPr>
          <p:cNvPr id="3" name="Untertitel 2">
            <a:extLst>
              <a:ext uri="{FF2B5EF4-FFF2-40B4-BE49-F238E27FC236}">
                <a16:creationId xmlns:a16="http://schemas.microsoft.com/office/drawing/2014/main" id="{8BC1E8A5-813B-AB43-BD54-3F917674DA8E}"/>
              </a:ext>
            </a:extLst>
          </p:cNvPr>
          <p:cNvSpPr>
            <a:spLocks noGrp="1"/>
          </p:cNvSpPr>
          <p:nvPr>
            <p:ph type="subTitle" idx="1"/>
          </p:nvPr>
        </p:nvSpPr>
        <p:spPr/>
        <p:txBody>
          <a:bodyPr>
            <a:normAutofit lnSpcReduction="10000"/>
          </a:bodyPr>
          <a:lstStyle/>
          <a:p>
            <a:endParaRPr lang="de-DE" sz="2800" dirty="0">
              <a:solidFill>
                <a:srgbClr val="000000"/>
              </a:solidFill>
            </a:endParaRPr>
          </a:p>
          <a:p>
            <a:r>
              <a:rPr lang="de-DE" sz="2800" dirty="0">
                <a:solidFill>
                  <a:srgbClr val="000000"/>
                </a:solidFill>
              </a:rPr>
              <a:t>3.4 </a:t>
            </a:r>
            <a:r>
              <a:rPr lang="az-Cyrl-AZ" sz="2800" dirty="0">
                <a:solidFill>
                  <a:srgbClr val="000000"/>
                </a:solidFill>
              </a:rPr>
              <a:t>Персонал</a:t>
            </a:r>
            <a:endParaRPr lang="de-DE" sz="2800" dirty="0">
              <a:solidFill>
                <a:srgbClr val="000000"/>
              </a:solidFill>
            </a:endParaRPr>
          </a:p>
        </p:txBody>
      </p:sp>
    </p:spTree>
    <p:extLst>
      <p:ext uri="{BB962C8B-B14F-4D97-AF65-F5344CB8AC3E}">
        <p14:creationId xmlns:p14="http://schemas.microsoft.com/office/powerpoint/2010/main" val="2214537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323528" y="1484784"/>
            <a:ext cx="8352928" cy="648072"/>
          </a:xfrm>
        </p:spPr>
        <p:txBody>
          <a:bodyPr>
            <a:normAutofit fontScale="92500" lnSpcReduction="10000"/>
          </a:bodyPr>
          <a:lstStyle/>
          <a:p>
            <a:pPr marL="0" indent="0">
              <a:buNone/>
            </a:pPr>
            <a:r>
              <a:rPr lang="ru-RU" sz="1400" b="0" dirty="0">
                <a:solidFill>
                  <a:srgbClr val="000000"/>
                </a:solidFill>
              </a:rPr>
              <a:t>В сфере помощи детям и молодежи в 2018/2019 гг. было занято </a:t>
            </a:r>
            <a:r>
              <a:rPr lang="ru-RU" sz="1400" dirty="0">
                <a:solidFill>
                  <a:srgbClr val="000000"/>
                </a:solidFill>
              </a:rPr>
              <a:t>почти 1,1 млн. человек</a:t>
            </a:r>
          </a:p>
          <a:p>
            <a:pPr marL="0" indent="0">
              <a:buNone/>
            </a:pPr>
            <a:r>
              <a:rPr lang="ru-RU" sz="1400" b="0" dirty="0">
                <a:solidFill>
                  <a:srgbClr val="000000"/>
                </a:solidFill>
              </a:rPr>
              <a:t>Это число соответствует 2,4 % всех работающих по найму в Германии</a:t>
            </a:r>
          </a:p>
        </p:txBody>
      </p:sp>
      <p:sp>
        <p:nvSpPr>
          <p:cNvPr id="2" name="Titel 1" descr="Gesamt ind er Kinder- und Jugendhilfe tätig (2018/19): 1,1 Millionen Personen, davon:&#10;- in der Kindertagesbetreuung: 73 %&#10;- in der Kinder- und Jugendarbeit: 3 %&#10;- in der Jugendsozialarbeit: 1 %&#10;- in den ambulanten/teilstationären Hilfen zur Erziehung: 3 %&#10;- in der Heimerziehung: 8 %&#10;- in der Erziehungsberatung: 1 %&#10;- im Allgemeinen Sozialen Dienst: 2 %&#10;- in anderen Arbeitsfeldern: 9 %" title="Arbeitsfelder des Personals in der Kinder- und Jugendhilfe und Anteile in den verschiedenen Feldern">
            <a:extLst>
              <a:ext uri="{FF2B5EF4-FFF2-40B4-BE49-F238E27FC236}">
                <a16:creationId xmlns:a16="http://schemas.microsoft.com/office/drawing/2014/main" id="{7C6D8D9B-86FD-DF42-AA8A-19CF982DCB11}"/>
              </a:ext>
            </a:extLst>
          </p:cNvPr>
          <p:cNvSpPr>
            <a:spLocks noGrp="1"/>
          </p:cNvSpPr>
          <p:nvPr>
            <p:ph type="title"/>
          </p:nvPr>
        </p:nvSpPr>
        <p:spPr>
          <a:xfrm>
            <a:off x="35496" y="692696"/>
            <a:ext cx="9001000" cy="648072"/>
          </a:xfrm>
        </p:spPr>
        <p:txBody>
          <a:bodyPr>
            <a:noAutofit/>
          </a:bodyPr>
          <a:lstStyle/>
          <a:p>
            <a:r>
              <a:rPr lang="de-DE" dirty="0">
                <a:solidFill>
                  <a:srgbClr val="000000"/>
                </a:solidFill>
              </a:rPr>
              <a:t>3.4.1 </a:t>
            </a:r>
            <a:r>
              <a:rPr lang="ru-RU" dirty="0">
                <a:solidFill>
                  <a:srgbClr val="000000"/>
                </a:solidFill>
              </a:rPr>
              <a:t>Сферы деятельности сотрудников служб помощи детям и молодежи </a:t>
            </a:r>
            <a:endParaRPr lang="de-DE" dirty="0">
              <a:solidFill>
                <a:srgbClr val="000000"/>
              </a:solidFill>
            </a:endParaRP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a:t>
            </a:r>
            <a:r>
              <a:rPr lang="az-Cyrl-AZ" dirty="0"/>
              <a:t>Структуры</a:t>
            </a:r>
            <a:r>
              <a:rPr lang="de-DE" dirty="0"/>
              <a:t> – </a:t>
            </a:r>
            <a:r>
              <a:rPr lang="az-Cyrl-AZ" dirty="0"/>
              <a:t>Персонал</a:t>
            </a:r>
            <a:endParaRPr lang="de-DE" dirty="0"/>
          </a:p>
        </p:txBody>
      </p:sp>
      <p:sp>
        <p:nvSpPr>
          <p:cNvPr id="4" name="Ellipse 3">
            <a:extLst>
              <a:ext uri="{FF2B5EF4-FFF2-40B4-BE49-F238E27FC236}">
                <a16:creationId xmlns:a16="http://schemas.microsoft.com/office/drawing/2014/main" id="{7CC038BE-4F78-4CA9-82F8-871E85422DEE}"/>
              </a:ext>
            </a:extLst>
          </p:cNvPr>
          <p:cNvSpPr/>
          <p:nvPr/>
        </p:nvSpPr>
        <p:spPr>
          <a:xfrm>
            <a:off x="910866" y="2926598"/>
            <a:ext cx="1987857" cy="3807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Ellipse 4">
            <a:extLst>
              <a:ext uri="{FF2B5EF4-FFF2-40B4-BE49-F238E27FC236}">
                <a16:creationId xmlns:a16="http://schemas.microsoft.com/office/drawing/2014/main" id="{E17CF634-87B6-43FA-8FFC-A8887402B817}"/>
              </a:ext>
            </a:extLst>
          </p:cNvPr>
          <p:cNvSpPr/>
          <p:nvPr/>
        </p:nvSpPr>
        <p:spPr>
          <a:xfrm>
            <a:off x="1776644" y="3218828"/>
            <a:ext cx="317900" cy="25751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Ellipse 6">
            <a:extLst>
              <a:ext uri="{FF2B5EF4-FFF2-40B4-BE49-F238E27FC236}">
                <a16:creationId xmlns:a16="http://schemas.microsoft.com/office/drawing/2014/main" id="{D0B0E7D5-EB2F-46E4-A1C8-4BA235BB7029}"/>
              </a:ext>
            </a:extLst>
          </p:cNvPr>
          <p:cNvSpPr/>
          <p:nvPr/>
        </p:nvSpPr>
        <p:spPr>
          <a:xfrm>
            <a:off x="1239551" y="3553574"/>
            <a:ext cx="711323" cy="8268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Gerader Verbinder 24">
            <a:extLst>
              <a:ext uri="{FF2B5EF4-FFF2-40B4-BE49-F238E27FC236}">
                <a16:creationId xmlns:a16="http://schemas.microsoft.com/office/drawing/2014/main" id="{E0970F56-0217-481F-ADB2-B670E43BD01A}"/>
              </a:ext>
            </a:extLst>
          </p:cNvPr>
          <p:cNvCxnSpPr/>
          <p:nvPr/>
        </p:nvCxnSpPr>
        <p:spPr>
          <a:xfrm>
            <a:off x="2655612" y="247635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3B669F04-11CD-4D47-A3A7-14F534EB8FCC}"/>
              </a:ext>
            </a:extLst>
          </p:cNvPr>
          <p:cNvCxnSpPr/>
          <p:nvPr/>
        </p:nvCxnSpPr>
        <p:spPr>
          <a:xfrm>
            <a:off x="2947858" y="3116952"/>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2089786"/>
            <a:ext cx="7920880" cy="4219534"/>
          </a:xfrm>
          <a:prstGeom prst="rect">
            <a:avLst/>
          </a:prstGeom>
        </p:spPr>
      </p:pic>
    </p:spTree>
    <p:extLst>
      <p:ext uri="{BB962C8B-B14F-4D97-AF65-F5344CB8AC3E}">
        <p14:creationId xmlns:p14="http://schemas.microsoft.com/office/powerpoint/2010/main" val="2438983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fontScale="92500"/>
          </a:bodyPr>
          <a:lstStyle/>
          <a:p>
            <a:pPr marL="0" indent="0">
              <a:buNone/>
            </a:pPr>
            <a:r>
              <a:rPr lang="ru-RU" sz="1800" b="0" dirty="0">
                <a:solidFill>
                  <a:srgbClr val="000000"/>
                </a:solidFill>
              </a:rPr>
              <a:t>В Германии в общей сложности </a:t>
            </a:r>
            <a:r>
              <a:rPr lang="ru-RU" sz="1800" dirty="0">
                <a:solidFill>
                  <a:srgbClr val="000000"/>
                </a:solidFill>
              </a:rPr>
              <a:t>30 миллионов человек </a:t>
            </a:r>
            <a:r>
              <a:rPr lang="ru-RU" sz="1800" b="0" dirty="0">
                <a:solidFill>
                  <a:srgbClr val="000000"/>
                </a:solidFill>
              </a:rPr>
              <a:t>участвуют в более чем </a:t>
            </a:r>
            <a:r>
              <a:rPr lang="ru-RU" sz="1800" dirty="0">
                <a:solidFill>
                  <a:srgbClr val="000000"/>
                </a:solidFill>
              </a:rPr>
              <a:t>600 000 некоммерческих организациях</a:t>
            </a:r>
            <a:r>
              <a:rPr lang="de-DE" sz="1800" b="0" dirty="0">
                <a:solidFill>
                  <a:srgbClr val="000000"/>
                </a:solidFill>
              </a:rPr>
              <a:t>. </a:t>
            </a:r>
          </a:p>
          <a:p>
            <a:pPr marL="627063" indent="-266700"/>
            <a:r>
              <a:rPr lang="ru-RU" sz="1800" b="0" dirty="0">
                <a:solidFill>
                  <a:srgbClr val="000000"/>
                </a:solidFill>
              </a:rPr>
              <a:t>72 % этих организаций работают исключительно на добровольной основе.</a:t>
            </a:r>
          </a:p>
          <a:p>
            <a:pPr marL="627063" indent="-266700"/>
            <a:r>
              <a:rPr lang="ru-RU" sz="1800" b="0" dirty="0">
                <a:solidFill>
                  <a:srgbClr val="000000"/>
                </a:solidFill>
              </a:rPr>
              <a:t>18</a:t>
            </a:r>
            <a:r>
              <a:rPr lang="de-DE" sz="1800" b="0" dirty="0">
                <a:solidFill>
                  <a:srgbClr val="000000"/>
                </a:solidFill>
              </a:rPr>
              <a:t> </a:t>
            </a:r>
            <a:r>
              <a:rPr lang="ru-RU" sz="1800" b="0" dirty="0">
                <a:solidFill>
                  <a:srgbClr val="000000"/>
                </a:solidFill>
              </a:rPr>
              <a:t>% этих организаций относятся к сфере «образование и воспитание»</a:t>
            </a:r>
            <a:r>
              <a:rPr lang="de-DE" sz="1800" b="0" dirty="0">
                <a:solidFill>
                  <a:srgbClr val="000000"/>
                </a:solidFill>
              </a:rPr>
              <a:t>.</a:t>
            </a:r>
          </a:p>
          <a:p>
            <a:pPr marL="0" indent="0">
              <a:buNone/>
            </a:pPr>
            <a:r>
              <a:rPr lang="ru-RU" sz="1800" b="0" dirty="0">
                <a:solidFill>
                  <a:srgbClr val="000000"/>
                </a:solidFill>
              </a:rPr>
              <a:t>В сфере помощи детям и молодежи эта работа ведётся, прежде всего, в многочисленных (в основном некоммерческих) </a:t>
            </a:r>
            <a:r>
              <a:rPr lang="ru-RU" sz="1800" dirty="0">
                <a:solidFill>
                  <a:srgbClr val="000000"/>
                </a:solidFill>
              </a:rPr>
              <a:t>объединениях и ассоциациях</a:t>
            </a:r>
            <a:r>
              <a:rPr lang="ru-RU" sz="1800" b="0" dirty="0">
                <a:solidFill>
                  <a:srgbClr val="000000"/>
                </a:solidFill>
              </a:rPr>
              <a:t>, организованных на демократической основе</a:t>
            </a:r>
            <a:r>
              <a:rPr lang="de-DE" sz="1800" b="0" dirty="0">
                <a:solidFill>
                  <a:srgbClr val="000000"/>
                </a:solidFill>
              </a:rPr>
              <a:t>.</a:t>
            </a:r>
          </a:p>
          <a:p>
            <a:pPr marL="0" indent="0">
              <a:buNone/>
            </a:pPr>
            <a:r>
              <a:rPr lang="ru-RU" sz="1800" b="0" dirty="0">
                <a:solidFill>
                  <a:srgbClr val="000000"/>
                </a:solidFill>
              </a:rPr>
              <a:t>Молодые люди, в частности, занимаются волонтерской деятельностью. </a:t>
            </a:r>
            <a:r>
              <a:rPr lang="ru-RU" sz="1800" dirty="0">
                <a:solidFill>
                  <a:srgbClr val="000000"/>
                </a:solidFill>
              </a:rPr>
              <a:t>Около двух третей молодых людей в возрасте от 14 до 28 лет </a:t>
            </a:r>
            <a:r>
              <a:rPr lang="ru-RU" sz="1800" b="0" dirty="0">
                <a:solidFill>
                  <a:srgbClr val="000000"/>
                </a:solidFill>
              </a:rPr>
              <a:t>занимаются волонтерской деятельностью в различных областях.</a:t>
            </a:r>
            <a:endParaRPr lang="de-DE" sz="1800" b="0" dirty="0">
              <a:solidFill>
                <a:srgbClr val="000000"/>
              </a:solidFill>
            </a:endParaRP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p:txBody>
          <a:bodyPr>
            <a:normAutofit/>
          </a:bodyPr>
          <a:lstStyle/>
          <a:p>
            <a:r>
              <a:rPr lang="de-DE" dirty="0">
                <a:solidFill>
                  <a:srgbClr val="000000"/>
                </a:solidFill>
              </a:rPr>
              <a:t>3.4.2 </a:t>
            </a:r>
            <a:r>
              <a:rPr lang="az-Cyrl-AZ" dirty="0">
                <a:solidFill>
                  <a:srgbClr val="000000"/>
                </a:solidFill>
              </a:rPr>
              <a:t>Гражданская активность, волонтерство </a:t>
            </a:r>
            <a:endParaRPr lang="de-DE" dirty="0">
              <a:solidFill>
                <a:srgbClr val="000000"/>
              </a:solidFill>
            </a:endParaRPr>
          </a:p>
        </p:txBody>
      </p:sp>
      <p:sp>
        <p:nvSpPr>
          <p:cNvPr id="10"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a:t>
            </a:r>
            <a:r>
              <a:rPr lang="az-Cyrl-AZ" dirty="0"/>
              <a:t>Структуры</a:t>
            </a:r>
            <a:r>
              <a:rPr lang="de-DE" dirty="0"/>
              <a:t> – </a:t>
            </a:r>
            <a:r>
              <a:rPr lang="az-Cyrl-AZ" dirty="0"/>
              <a:t>Персонал</a:t>
            </a:r>
            <a:endParaRPr lang="de-DE" dirty="0"/>
          </a:p>
        </p:txBody>
      </p:sp>
    </p:spTree>
    <p:extLst>
      <p:ext uri="{BB962C8B-B14F-4D97-AF65-F5344CB8AC3E}">
        <p14:creationId xmlns:p14="http://schemas.microsoft.com/office/powerpoint/2010/main" val="3767335355"/>
      </p:ext>
    </p:extLst>
  </p:cSld>
  <p:clrMapOvr>
    <a:masterClrMapping/>
  </p:clrMapOvr>
</p:sld>
</file>

<file path=ppt/theme/theme1.xml><?xml version="1.0" encoding="utf-8"?>
<a:theme xmlns:a="http://schemas.openxmlformats.org/drawingml/2006/main" name="Office">
  <a:themeElements>
    <a:clrScheme name="Kinder- und Jugendhilfe">
      <a:dk1>
        <a:srgbClr val="293341"/>
      </a:dk1>
      <a:lt1>
        <a:srgbClr val="FFFFFF"/>
      </a:lt1>
      <a:dk2>
        <a:srgbClr val="435A66"/>
      </a:dk2>
      <a:lt2>
        <a:srgbClr val="EAF3F6"/>
      </a:lt2>
      <a:accent1>
        <a:srgbClr val="FD660E"/>
      </a:accent1>
      <a:accent2>
        <a:srgbClr val="E54919"/>
      </a:accent2>
      <a:accent3>
        <a:srgbClr val="3C5E89"/>
      </a:accent3>
      <a:accent4>
        <a:srgbClr val="97C1D8"/>
      </a:accent4>
      <a:accent5>
        <a:srgbClr val="809098"/>
      </a:accent5>
      <a:accent6>
        <a:srgbClr val="CFD9DD"/>
      </a:accent6>
      <a:hlink>
        <a:srgbClr val="FD660E"/>
      </a:hlink>
      <a:folHlink>
        <a:srgbClr val="E54919"/>
      </a:folHlink>
    </a:clrScheme>
    <a:fontScheme name="Arial">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rlage" id="{584A182D-A0AD-BA4B-9A55-3D6163A73E00}" vid="{E803464B-12B8-2741-A755-B701002F8646}"/>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64939</Words>
  <Application>Microsoft Office PowerPoint</Application>
  <PresentationFormat>Bildschirmpräsentation (4:3)</PresentationFormat>
  <Paragraphs>2304</Paragraphs>
  <Slides>101</Slides>
  <Notes>101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101</vt:i4>
      </vt:variant>
    </vt:vector>
  </HeadingPairs>
  <TitlesOfParts>
    <vt:vector size="109" baseType="lpstr">
      <vt:lpstr>Open Sans SemiBold</vt:lpstr>
      <vt:lpstr>Open Sans</vt:lpstr>
      <vt:lpstr>Arial</vt:lpstr>
      <vt:lpstr>Franklin Gothic Medium</vt:lpstr>
      <vt:lpstr>Wingdings</vt:lpstr>
      <vt:lpstr>Calibri</vt:lpstr>
      <vt:lpstr>Symbol</vt:lpstr>
      <vt:lpstr>Office</vt:lpstr>
      <vt:lpstr>PowerPoint-Präsentation</vt:lpstr>
      <vt:lpstr>Oриентация и обзор</vt:lpstr>
      <vt:lpstr>PowerPoint-Präsentation</vt:lpstr>
      <vt:lpstr>1. Общие рамочные условия </vt:lpstr>
      <vt:lpstr>1.1.1 Население</vt:lpstr>
      <vt:lpstr>1.1.2 Семьи</vt:lpstr>
      <vt:lpstr>1.1.3 Дети, молодежь и молодые взрослые</vt:lpstr>
      <vt:lpstr>1.1.4 Различия и общие черты молодежных сред в Германии </vt:lpstr>
      <vt:lpstr>1.1.5 Жизненные ситуации с учетом гендерных особенностей </vt:lpstr>
      <vt:lpstr>1.1.6 Социальное неравенство</vt:lpstr>
      <vt:lpstr>1.1.7 Бедность</vt:lpstr>
      <vt:lpstr>1.1.8 Миграция и беженство</vt:lpstr>
      <vt:lpstr>1.1.9 Ограниченные возможности</vt:lpstr>
      <vt:lpstr>1.1.10 Помощь детям и молодежи – пересечение  сфер сотрудничества</vt:lpstr>
      <vt:lpstr>1.1.11 Помощь детям и молодежи и школа - сотрудничество</vt:lpstr>
      <vt:lpstr>1.1.12 Помощь детям и молодежи и ведомство по труду</vt:lpstr>
      <vt:lpstr>1.1.13 Помощь детям и молодежи и здравоохранение </vt:lpstr>
      <vt:lpstr>1.1.14 Помощь детям и молодежи и материальное обеспечение</vt:lpstr>
      <vt:lpstr>1.1.15 Помощь детям и молодежи и правосудие </vt:lpstr>
      <vt:lpstr>1.1.16 Помощь детям и молодежи и инклюзия</vt:lpstr>
      <vt:lpstr>1.1.17 Помощь детям и молодежи и цифровизация</vt:lpstr>
      <vt:lpstr>1.1.18 Помощь детям и молодежи и многообразие жизни</vt:lpstr>
      <vt:lpstr>1. Общие рамочные условия</vt:lpstr>
      <vt:lpstr>1.2.1 Верховенство закона</vt:lpstr>
      <vt:lpstr>1.2.2 Федеративная Республика Германия как социальное государство </vt:lpstr>
      <vt:lpstr>1.2.3 Демократия</vt:lpstr>
      <vt:lpstr>1.2.4 Федеральная структура</vt:lpstr>
      <vt:lpstr>1.2.5 Роль муниципалитетов </vt:lpstr>
      <vt:lpstr>1.2.6 Финансовая конституция </vt:lpstr>
      <vt:lpstr>1.2.7 Молодежная политика Германии и ЕС </vt:lpstr>
      <vt:lpstr>1. Общие рамочные условия </vt:lpstr>
      <vt:lpstr>1.3.1 Основные права</vt:lpstr>
      <vt:lpstr>1.3.2 Права родителей и детей </vt:lpstr>
      <vt:lpstr>1.3.3 Социальные кодексы</vt:lpstr>
      <vt:lpstr>Структура мер социальной поддержки по отдельным видам в 2019 году в млрд. евро</vt:lpstr>
      <vt:lpstr>1.3.5 Основные принципы административных процедур в социальной сфере</vt:lpstr>
      <vt:lpstr>1.3.6 Интеграция в международные договоры/соглашения </vt:lpstr>
      <vt:lpstr>2. Задачи и области деятельности </vt:lpstr>
      <vt:lpstr>2.1.1 Задачи и миссия помощи детям и молодежи  § 1 Социального кодекса VIII  </vt:lpstr>
      <vt:lpstr>2.1.2 Сферы ответственности служб помощи детям и молодежи §§ 11-60 Социального кодекса VIII  </vt:lpstr>
      <vt:lpstr>2.1.3 Помощь детям и молодежи – содействие, поддержка, помощь, защита </vt:lpstr>
      <vt:lpstr>2.1.4 Право на самоопределение и демократическое участие </vt:lpstr>
      <vt:lpstr>2. Задачи и области деятельности </vt:lpstr>
      <vt:lpstr>2.2.1. Работа с детьми и молодежью </vt:lpstr>
      <vt:lpstr>2.2.2 Социальная работа с молодежью </vt:lpstr>
      <vt:lpstr>2.2.3 Педагогическая защита детей и молодежи </vt:lpstr>
      <vt:lpstr>2.2.4 Помощь в воспитании в семье </vt:lpstr>
      <vt:lpstr>2.2.5 Законодательная задача предложений дневных услуг для детей</vt:lpstr>
      <vt:lpstr>2.2.6 Динамика развития дневных услуг для детей</vt:lpstr>
      <vt:lpstr>2. Задачи и области деятельности </vt:lpstr>
      <vt:lpstr>2.3.1 Правовые основания для получения помощи в воспитании детей </vt:lpstr>
      <vt:lpstr>2.3.2 Планирование помощи </vt:lpstr>
      <vt:lpstr>2.3.3 Обзор формы помощи </vt:lpstr>
      <vt:lpstr>2.3.3.1 Амбулаторная помощь и частично стационарная помощь</vt:lpstr>
      <vt:lpstr>2.3.3.2 Полнодневный уход </vt:lpstr>
      <vt:lpstr>2.3.3.3 Воспитание в детском воспитательном учреждении и другие формы сопровождаемого проживания </vt:lpstr>
      <vt:lpstr>2.3.4 Количественное распределение форм помощи в воспитании детей</vt:lpstr>
      <vt:lpstr>2. Задачи и области деятельности </vt:lpstr>
      <vt:lpstr>2.4.1 Меры поддержки в социализации - основания для права получения поддержки</vt:lpstr>
      <vt:lpstr>2.4.2 Помощь в социализации – особые процедурные требования</vt:lpstr>
      <vt:lpstr>2.4.3 Помощь в интеграции молодых людей с психическими расстройствами </vt:lpstr>
      <vt:lpstr>2. Задачи и области деятельности</vt:lpstr>
      <vt:lpstr>2.5.1 Помощь молодым взрослым</vt:lpstr>
      <vt:lpstr>2. Задачи и области деятельности </vt:lpstr>
      <vt:lpstr>2.6.1 Задача служб помощи детям и молодежи в случае угрозы их благополучию</vt:lpstr>
      <vt:lpstr>2.6.2 Установление опеки</vt:lpstr>
      <vt:lpstr>2.6.3 Участие в разбирательстве дел в суде по семейным делам в случае (возможной) угрозы благополучию детей  </vt:lpstr>
      <vt:lpstr>2.6.4 Участие в разбирательстве дел в семейном суде в случае расставания/развода родит. имеющих несоверш.-летн. детей </vt:lpstr>
      <vt:lpstr>2.6.5 Опека и попечительство</vt:lpstr>
      <vt:lpstr>2.6.6 Участие в разбирательстве в суде по делам несовершеннолетних</vt:lpstr>
      <vt:lpstr>2.6.7 Усыновления/удочерения</vt:lpstr>
      <vt:lpstr>3. Структуры</vt:lpstr>
      <vt:lpstr>3.1.1a Федерация, Земли и муниципалитеты в системе служб помощи детям и молодежи </vt:lpstr>
      <vt:lpstr>3.1.1b Федерация, Земли и муниципалитеты в системе служб помощи детям и молодежи</vt:lpstr>
      <vt:lpstr>3.1.2 Локальные субъекты помощи детям и молодежи </vt:lpstr>
      <vt:lpstr>3.1.3 Структура Ведомства по дел. молодежи - двухуровневость </vt:lpstr>
      <vt:lpstr>3.1.4 Структуры субъектов предоставления помощи детям и молодежи</vt:lpstr>
      <vt:lpstr>3.1.5 Учреждения негосударственных и государственных субъектов предоставления помощи </vt:lpstr>
      <vt:lpstr>3.1.6 Вышестоящие организации и исследовательские институты в области помощи детям и молодежи</vt:lpstr>
      <vt:lpstr>3.1.7 Структуры помощи детям и молодежи в Федеративной Республике Германия - часть 1</vt:lpstr>
      <vt:lpstr>3.1.8 Структуры помощи детям и молодежи в Федеративной Республике Германия - часть 2</vt:lpstr>
      <vt:lpstr>3. Структуры</vt:lpstr>
      <vt:lpstr>3.2.1 Субсидиарность и общая ответственность </vt:lpstr>
      <vt:lpstr>3.2.2 Концептуальные «руководящие понятия» помощи детям и молодежи </vt:lpstr>
      <vt:lpstr>3.2.3 Принципы действий в службах помощи детям и молодежи </vt:lpstr>
      <vt:lpstr>3.2.4 Инклюзия</vt:lpstr>
      <vt:lpstr>3.2.5 Партиципация – главный принцип служб  помощи детям и молодежи </vt:lpstr>
      <vt:lpstr>3.2.6 Права партиципации в книге VIII Социального кодекса - конкретно </vt:lpstr>
      <vt:lpstr>3.2.7 Институт омбудсмена в системе помощи детям и молодежи </vt:lpstr>
      <vt:lpstr>3.2.8 Защита доверия </vt:lpstr>
      <vt:lpstr>3. Структуры </vt:lpstr>
      <vt:lpstr>3.3.1 Расходы на задачи помощи детям имолодежи </vt:lpstr>
      <vt:lpstr>3.3.2 Расходы федерального правительства, правительства земель и местных органов</vt:lpstr>
      <vt:lpstr>3.3.3 Федеральный план по работе с детьми и молодежью (KJP)</vt:lpstr>
      <vt:lpstr>3.3.4 Финансирование учреждений и служб </vt:lpstr>
      <vt:lpstr>3.3.5 Треугольник отношений в рамках социального права для индивидуальных правовых притязаний</vt:lpstr>
      <vt:lpstr>3. Структуры</vt:lpstr>
      <vt:lpstr>3.4.1 Сферы деятельности сотрудников служб помощи детям и молодежи </vt:lpstr>
      <vt:lpstr>3.4.2 Гражданская активность, волонтерство </vt:lpstr>
      <vt:lpstr>3.4.3 Квалификация специалистов социально-педагогической сферы</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Titelfolie Open Sans SemiBold  44pt</dc:title>
  <dc:creator>Dirk Hänisch</dc:creator>
  <cp:lastModifiedBy>Klinzing, Susanne</cp:lastModifiedBy>
  <cp:revision>675</cp:revision>
  <cp:lastPrinted>2021-05-09T08:24:16Z</cp:lastPrinted>
  <dcterms:created xsi:type="dcterms:W3CDTF">2020-12-04T07:36:26Z</dcterms:created>
  <dcterms:modified xsi:type="dcterms:W3CDTF">2023-03-22T14:24:16Z</dcterms:modified>
</cp:coreProperties>
</file>