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3.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2.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12.xml" ContentType="application/vnd.openxmlformats-officedocument.drawingml.chart+xml"/>
  <Override PartName="/ppt/drawings/drawing4.xml" ContentType="application/vnd.openxmlformats-officedocument.drawingml.chartshapes+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60" r:id="rId1"/>
  </p:sldMasterIdLst>
  <p:notesMasterIdLst>
    <p:notesMasterId r:id="rId102"/>
  </p:notesMasterIdLst>
  <p:handoutMasterIdLst>
    <p:handoutMasterId r:id="rId103"/>
  </p:handoutMasterIdLst>
  <p:sldIdLst>
    <p:sldId id="431" r:id="rId2"/>
    <p:sldId id="433" r:id="rId3"/>
    <p:sldId id="518" r:id="rId4"/>
    <p:sldId id="391" r:id="rId5"/>
    <p:sldId id="392" r:id="rId6"/>
    <p:sldId id="393" r:id="rId7"/>
    <p:sldId id="260" r:id="rId8"/>
    <p:sldId id="395" r:id="rId9"/>
    <p:sldId id="396" r:id="rId10"/>
    <p:sldId id="397" r:id="rId11"/>
    <p:sldId id="398" r:id="rId12"/>
    <p:sldId id="399" r:id="rId13"/>
    <p:sldId id="400" r:id="rId14"/>
    <p:sldId id="519" r:id="rId15"/>
    <p:sldId id="425" r:id="rId16"/>
    <p:sldId id="426" r:id="rId17"/>
    <p:sldId id="427" r:id="rId18"/>
    <p:sldId id="428" r:id="rId19"/>
    <p:sldId id="429" r:id="rId20"/>
    <p:sldId id="407" r:id="rId21"/>
    <p:sldId id="408" r:id="rId22"/>
    <p:sldId id="409" r:id="rId23"/>
    <p:sldId id="410" r:id="rId24"/>
    <p:sldId id="411" r:id="rId25"/>
    <p:sldId id="412" r:id="rId26"/>
    <p:sldId id="413" r:id="rId27"/>
    <p:sldId id="521" r:id="rId28"/>
    <p:sldId id="415" r:id="rId29"/>
    <p:sldId id="416" r:id="rId30"/>
    <p:sldId id="417" r:id="rId31"/>
    <p:sldId id="418" r:id="rId32"/>
    <p:sldId id="419" r:id="rId33"/>
    <p:sldId id="257" r:id="rId34"/>
    <p:sldId id="421" r:id="rId35"/>
    <p:sldId id="422" r:id="rId36"/>
    <p:sldId id="423" r:id="rId37"/>
    <p:sldId id="424" r:id="rId38"/>
    <p:sldId id="434" r:id="rId39"/>
    <p:sldId id="435" r:id="rId40"/>
    <p:sldId id="494" r:id="rId41"/>
    <p:sldId id="495" r:id="rId42"/>
    <p:sldId id="438" r:id="rId43"/>
    <p:sldId id="439" r:id="rId44"/>
    <p:sldId id="440" r:id="rId45"/>
    <p:sldId id="441" r:id="rId46"/>
    <p:sldId id="442" r:id="rId47"/>
    <p:sldId id="443" r:id="rId48"/>
    <p:sldId id="508" r:id="rId49"/>
    <p:sldId id="509" r:id="rId50"/>
    <p:sldId id="447" r:id="rId51"/>
    <p:sldId id="448" r:id="rId52"/>
    <p:sldId id="449" r:id="rId53"/>
    <p:sldId id="496" r:id="rId54"/>
    <p:sldId id="497" r:id="rId55"/>
    <p:sldId id="498" r:id="rId56"/>
    <p:sldId id="511" r:id="rId57"/>
    <p:sldId id="454" r:id="rId58"/>
    <p:sldId id="455" r:id="rId59"/>
    <p:sldId id="456" r:id="rId60"/>
    <p:sldId id="457" r:id="rId61"/>
    <p:sldId id="458" r:id="rId62"/>
    <p:sldId id="499" r:id="rId63"/>
    <p:sldId id="460" r:id="rId64"/>
    <p:sldId id="503" r:id="rId65"/>
    <p:sldId id="500" r:id="rId66"/>
    <p:sldId id="502" r:id="rId67"/>
    <p:sldId id="520" r:id="rId68"/>
    <p:sldId id="514" r:id="rId69"/>
    <p:sldId id="515" r:id="rId70"/>
    <p:sldId id="516" r:id="rId71"/>
    <p:sldId id="467" r:id="rId72"/>
    <p:sldId id="468" r:id="rId73"/>
    <p:sldId id="469" r:id="rId74"/>
    <p:sldId id="470" r:id="rId75"/>
    <p:sldId id="471" r:id="rId76"/>
    <p:sldId id="472" r:id="rId77"/>
    <p:sldId id="473" r:id="rId78"/>
    <p:sldId id="474" r:id="rId79"/>
    <p:sldId id="522" r:id="rId80"/>
    <p:sldId id="523" r:id="rId81"/>
    <p:sldId id="475" r:id="rId82"/>
    <p:sldId id="476" r:id="rId83"/>
    <p:sldId id="504" r:id="rId84"/>
    <p:sldId id="505" r:id="rId85"/>
    <p:sldId id="506" r:id="rId86"/>
    <p:sldId id="480" r:id="rId87"/>
    <p:sldId id="481" r:id="rId88"/>
    <p:sldId id="482" r:id="rId89"/>
    <p:sldId id="483" r:id="rId90"/>
    <p:sldId id="484" r:id="rId91"/>
    <p:sldId id="485" r:id="rId92"/>
    <p:sldId id="517" r:id="rId93"/>
    <p:sldId id="487" r:id="rId94"/>
    <p:sldId id="488" r:id="rId95"/>
    <p:sldId id="489" r:id="rId96"/>
    <p:sldId id="490" r:id="rId97"/>
    <p:sldId id="491" r:id="rId98"/>
    <p:sldId id="492" r:id="rId99"/>
    <p:sldId id="493" r:id="rId100"/>
    <p:sldId id="432" r:id="rId101"/>
  </p:sldIdLst>
  <p:sldSz cx="9144000" cy="6858000" type="screen4x3"/>
  <p:notesSz cx="6858000" cy="9144000"/>
  <p:embeddedFontLst>
    <p:embeddedFont>
      <p:font typeface="Calibri" panose="020F0502020204030204" pitchFamily="34" charset="0"/>
      <p:regular r:id="rId104"/>
      <p:bold r:id="rId105"/>
      <p:italic r:id="rId106"/>
      <p:boldItalic r:id="rId107"/>
    </p:embeddedFont>
    <p:embeddedFont>
      <p:font typeface="Franklin Gothic Medium" panose="020B0603020102020204" pitchFamily="34" charset="0"/>
      <p:regular r:id="rId108"/>
      <p:italic r:id="rId109"/>
    </p:embeddedFont>
    <p:embeddedFont>
      <p:font typeface="Open Sans" pitchFamily="2" charset="0"/>
      <p:regular r:id="rId110"/>
      <p:bold r:id="rId111"/>
      <p:italic r:id="rId112"/>
      <p:boldItalic r:id="rId113"/>
    </p:embeddedFont>
    <p:embeddedFont>
      <p:font typeface="Open Sans SemiBold" pitchFamily="2" charset="0"/>
      <p:bold r:id="rId114"/>
      <p:boldItalic r:id="rId11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FF4F8"/>
    <a:srgbClr val="121719"/>
    <a:srgbClr val="EAF3F6"/>
    <a:srgbClr val="3C5E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70740" autoAdjust="0"/>
  </p:normalViewPr>
  <p:slideViewPr>
    <p:cSldViewPr snapToObjects="1">
      <p:cViewPr varScale="1">
        <p:scale>
          <a:sx n="80" d="100"/>
          <a:sy n="80" d="100"/>
        </p:scale>
        <p:origin x="2634" y="96"/>
      </p:cViewPr>
      <p:guideLst/>
    </p:cSldViewPr>
  </p:slideViewPr>
  <p:outlineViewPr>
    <p:cViewPr>
      <p:scale>
        <a:sx n="33" d="100"/>
        <a:sy n="33" d="100"/>
      </p:scale>
      <p:origin x="0" y="-44682"/>
    </p:cViewPr>
  </p:outlineViewPr>
  <p:notesTextViewPr>
    <p:cViewPr>
      <p:scale>
        <a:sx n="3" d="2"/>
        <a:sy n="3" d="2"/>
      </p:scale>
      <p:origin x="0" y="0"/>
    </p:cViewPr>
  </p:notesTextViewPr>
  <p:sorterViewPr>
    <p:cViewPr>
      <p:scale>
        <a:sx n="100" d="100"/>
        <a:sy n="100" d="100"/>
      </p:scale>
      <p:origin x="0" y="0"/>
    </p:cViewPr>
  </p:sorterViewPr>
  <p:notesViewPr>
    <p:cSldViewPr snapToObjects="1">
      <p:cViewPr>
        <p:scale>
          <a:sx n="125" d="100"/>
          <a:sy n="125" d="100"/>
        </p:scale>
        <p:origin x="3012" y="-841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oleObject" Target="file:///\\srv-files\texte\KOMM\IJAB%20Infosystem%20der%20Kinder%20und%20Jugendhilfe\Gliederung\Aktual_2023\1_Rahmenbedingungen_2023\Datei%20zu%20Folie%201.1.1%20Abb.%20Bev&#246;lkerung_Aktual_202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srv-files\texte\KOMM\IJAB%20Infosystem%20der%20Kinder%20und%20Jugendhilfe\Gliederung\Aktual_2023\3_Strukturen_2023\3_4_1_Arbeitsfelder%20Personal%20KiJuhilfe_08_2023.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srv-files\texte\KOMM\IJAB%20Infosystem%20der%20Kinder%20und%20Jugendhilfe\Gliederung\Aktual_2023\3_Strukturen_2023\3_4_3_Qualikation%20sozpaed%20Fachkraefte_08_2023.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srv-files\texte\KOMM\IJAB%20Infosystem%20der%20Kinder%20und%20Jugendhilfe\Gliederung\Gliederung_FINAL\Grafiken%20f&#252;r%20PPT_alle\_Excel-Dateien_f&#252;r_Grafiken\Datei%20zu%20Folie%201.3.4%20Sozialleistunge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file:///\\srv-files\texte\KOMM\IJAB%20Infosystem%20der%20Kinder%20und%20Jugendhilfe\Gliederung\Gliederung_FINAL\Grafiken%20f&#252;r%20PPT_alle\_Excel-Dateien_f&#252;r_Grafiken\Datei%20zu%20Folie%202.3.4%20Quant%20Verteilung%20HzE%20Minderj&#228;hrige%202019.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srv-files\texte\KOMM\IJAB%20Infosystem%20der%20Kinder%20und%20Jugendhilfe\Gliederung\Gliederung_FINAL\Grafiken%20f&#252;r%20PPT_alle\_Excel-Dateien_f&#252;r_Grafiken\Datei%20zu%20Folie%203.3.1%20Ausgaben%20Aufgaben%20KiJuhilfe.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srv-files\texte\KOMM\IJAB%20Infosystem%20der%20Kinder%20und%20Jugendhilfe\Gliederung\Aktual_2023\3_Strukturen_2023\3_3_1_Ausgaben_Hoehe%20Aufwendungen_08_2023.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srv-files\texte\KOMM\IJAB%20Infosystem%20der%20Kinder%20und%20Jugendhilfe\Gliederung\Aktual_2023\3_Strukturen_2023\3_3_1_Ausgaben%20Verteilung_Ausgaben_08_2023.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percentStacked"/>
        <c:varyColors val="0"/>
        <c:ser>
          <c:idx val="0"/>
          <c:order val="0"/>
          <c:tx>
            <c:strRef>
              <c:f>'Daten Abb. Folie 1.1.1'!$A$110</c:f>
              <c:strCache>
                <c:ptCount val="1"/>
                <c:pt idx="0">
                  <c:v>Unter 20 J.</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'Daten Abb. Folie 1.1.1'!$B$109:$E$109</c:f>
              <c:strCache>
                <c:ptCount val="4"/>
                <c:pt idx="0">
                  <c:v>31.12.1999</c:v>
                </c:pt>
                <c:pt idx="1">
                  <c:v>31.12.2009</c:v>
                </c:pt>
                <c:pt idx="2">
                  <c:v>31.12.2019</c:v>
                </c:pt>
                <c:pt idx="3">
                  <c:v>31.12.2022</c:v>
                </c:pt>
              </c:strCache>
            </c:strRef>
          </c:cat>
          <c:val>
            <c:numRef>
              <c:f>'Daten Abb. Folie 1.1.1'!$B$110:$E$110</c:f>
              <c:numCache>
                <c:formatCode>#,##0.0</c:formatCode>
                <c:ptCount val="4"/>
                <c:pt idx="0">
                  <c:v>21.335659184327344</c:v>
                </c:pt>
                <c:pt idx="1">
                  <c:v>18.752179417250066</c:v>
                </c:pt>
                <c:pt idx="2">
                  <c:v>18.433459512424388</c:v>
                </c:pt>
                <c:pt idx="3" formatCode="0.0">
                  <c:v>18.80190867952258</c:v>
                </c:pt>
              </c:numCache>
            </c:numRef>
          </c:val>
          <c:extLst>
            <c:ext xmlns:c16="http://schemas.microsoft.com/office/drawing/2014/chart" uri="{C3380CC4-5D6E-409C-BE32-E72D297353CC}">
              <c16:uniqueId val="{00000000-9E16-4B7E-A8E7-7E28931CDF4A}"/>
            </c:ext>
          </c:extLst>
        </c:ser>
        <c:ser>
          <c:idx val="1"/>
          <c:order val="1"/>
          <c:tx>
            <c:strRef>
              <c:f>'Daten Abb. Folie 1.1.1'!$A$111</c:f>
              <c:strCache>
                <c:ptCount val="1"/>
                <c:pt idx="0">
                  <c:v>20 bis unter 40. 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'Daten Abb. Folie 1.1.1'!$B$109:$E$109</c:f>
              <c:strCache>
                <c:ptCount val="4"/>
                <c:pt idx="0">
                  <c:v>31.12.1999</c:v>
                </c:pt>
                <c:pt idx="1">
                  <c:v>31.12.2009</c:v>
                </c:pt>
                <c:pt idx="2">
                  <c:v>31.12.2019</c:v>
                </c:pt>
                <c:pt idx="3">
                  <c:v>31.12.2022</c:v>
                </c:pt>
              </c:strCache>
            </c:strRef>
          </c:cat>
          <c:val>
            <c:numRef>
              <c:f>'Daten Abb. Folie 1.1.1'!$B$111:$E$111</c:f>
              <c:numCache>
                <c:formatCode>#,##0.0</c:formatCode>
                <c:ptCount val="4"/>
                <c:pt idx="0">
                  <c:v>29.012389020790565</c:v>
                </c:pt>
                <c:pt idx="1">
                  <c:v>24.312539444969104</c:v>
                </c:pt>
                <c:pt idx="2">
                  <c:v>24.610606520197724</c:v>
                </c:pt>
                <c:pt idx="3" formatCode="0.0">
                  <c:v>24.462743651836391</c:v>
                </c:pt>
              </c:numCache>
            </c:numRef>
          </c:val>
          <c:extLst>
            <c:ext xmlns:c16="http://schemas.microsoft.com/office/drawing/2014/chart" uri="{C3380CC4-5D6E-409C-BE32-E72D297353CC}">
              <c16:uniqueId val="{00000001-9E16-4B7E-A8E7-7E28931CDF4A}"/>
            </c:ext>
          </c:extLst>
        </c:ser>
        <c:ser>
          <c:idx val="2"/>
          <c:order val="2"/>
          <c:tx>
            <c:strRef>
              <c:f>'Daten Abb. Folie 1.1.1'!$A$112</c:f>
              <c:strCache>
                <c:ptCount val="1"/>
                <c:pt idx="0">
                  <c:v>40 bis unter 60 J.</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'Daten Abb. Folie 1.1.1'!$B$109:$E$109</c:f>
              <c:strCache>
                <c:ptCount val="4"/>
                <c:pt idx="0">
                  <c:v>31.12.1999</c:v>
                </c:pt>
                <c:pt idx="1">
                  <c:v>31.12.2009</c:v>
                </c:pt>
                <c:pt idx="2">
                  <c:v>31.12.2019</c:v>
                </c:pt>
                <c:pt idx="3">
                  <c:v>31.12.2022</c:v>
                </c:pt>
              </c:strCache>
            </c:strRef>
          </c:cat>
          <c:val>
            <c:numRef>
              <c:f>'Daten Abb. Folie 1.1.1'!$B$112:$E$112</c:f>
              <c:numCache>
                <c:formatCode>#,##0.0</c:formatCode>
                <c:ptCount val="4"/>
                <c:pt idx="0">
                  <c:v>26.671974377909407</c:v>
                </c:pt>
                <c:pt idx="1">
                  <c:v>31.007712904547365</c:v>
                </c:pt>
                <c:pt idx="2">
                  <c:v>28.412719122678787</c:v>
                </c:pt>
                <c:pt idx="3" formatCode="0.0">
                  <c:v>27.263356912959157</c:v>
                </c:pt>
              </c:numCache>
            </c:numRef>
          </c:val>
          <c:extLst>
            <c:ext xmlns:c16="http://schemas.microsoft.com/office/drawing/2014/chart" uri="{C3380CC4-5D6E-409C-BE32-E72D297353CC}">
              <c16:uniqueId val="{00000002-9E16-4B7E-A8E7-7E28931CDF4A}"/>
            </c:ext>
          </c:extLst>
        </c:ser>
        <c:ser>
          <c:idx val="3"/>
          <c:order val="3"/>
          <c:tx>
            <c:strRef>
              <c:f>'Daten Abb. Folie 1.1.1'!$A$113</c:f>
              <c:strCache>
                <c:ptCount val="1"/>
                <c:pt idx="0">
                  <c:v>60 bis unter 80 J.</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'Daten Abb. Folie 1.1.1'!$B$109:$E$109</c:f>
              <c:strCache>
                <c:ptCount val="4"/>
                <c:pt idx="0">
                  <c:v>31.12.1999</c:v>
                </c:pt>
                <c:pt idx="1">
                  <c:v>31.12.2009</c:v>
                </c:pt>
                <c:pt idx="2">
                  <c:v>31.12.2019</c:v>
                </c:pt>
                <c:pt idx="3">
                  <c:v>31.12.2022</c:v>
                </c:pt>
              </c:strCache>
            </c:strRef>
          </c:cat>
          <c:val>
            <c:numRef>
              <c:f>'Daten Abb. Folie 1.1.1'!$B$113:$E$113</c:f>
              <c:numCache>
                <c:formatCode>#,##0.0</c:formatCode>
                <c:ptCount val="4"/>
                <c:pt idx="0">
                  <c:v>19.408028932564015</c:v>
                </c:pt>
                <c:pt idx="1">
                  <c:v>20.816837608771603</c:v>
                </c:pt>
                <c:pt idx="2">
                  <c:v>21.712194437988536</c:v>
                </c:pt>
                <c:pt idx="3" formatCode="0.0">
                  <c:v>22.225623169686592</c:v>
                </c:pt>
              </c:numCache>
            </c:numRef>
          </c:val>
          <c:extLst>
            <c:ext xmlns:c16="http://schemas.microsoft.com/office/drawing/2014/chart" uri="{C3380CC4-5D6E-409C-BE32-E72D297353CC}">
              <c16:uniqueId val="{00000003-9E16-4B7E-A8E7-7E28931CDF4A}"/>
            </c:ext>
          </c:extLst>
        </c:ser>
        <c:ser>
          <c:idx val="4"/>
          <c:order val="4"/>
          <c:tx>
            <c:strRef>
              <c:f>'Daten Abb. Folie 1.1.1'!$A$114</c:f>
              <c:strCache>
                <c:ptCount val="1"/>
                <c:pt idx="0">
                  <c:v>80 J. und älter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'Daten Abb. Folie 1.1.1'!$B$109:$E$109</c:f>
              <c:strCache>
                <c:ptCount val="4"/>
                <c:pt idx="0">
                  <c:v>31.12.1999</c:v>
                </c:pt>
                <c:pt idx="1">
                  <c:v>31.12.2009</c:v>
                </c:pt>
                <c:pt idx="2">
                  <c:v>31.12.2019</c:v>
                </c:pt>
                <c:pt idx="3">
                  <c:v>31.12.2022</c:v>
                </c:pt>
              </c:strCache>
            </c:strRef>
          </c:cat>
          <c:val>
            <c:numRef>
              <c:f>'Daten Abb. Folie 1.1.1'!$B$114:$E$114</c:f>
              <c:numCache>
                <c:formatCode>#,##0.0</c:formatCode>
                <c:ptCount val="4"/>
                <c:pt idx="0">
                  <c:v>3.571948484408674</c:v>
                </c:pt>
                <c:pt idx="1">
                  <c:v>5.1107306244618655</c:v>
                </c:pt>
                <c:pt idx="2">
                  <c:v>6.8310204067105653</c:v>
                </c:pt>
                <c:pt idx="3" formatCode="0.0">
                  <c:v>7.2463675859952792</c:v>
                </c:pt>
              </c:numCache>
            </c:numRef>
          </c:val>
          <c:extLst>
            <c:ext xmlns:c16="http://schemas.microsoft.com/office/drawing/2014/chart" uri="{C3380CC4-5D6E-409C-BE32-E72D297353CC}">
              <c16:uniqueId val="{00000004-9E16-4B7E-A8E7-7E28931CDF4A}"/>
            </c:ext>
          </c:extLst>
        </c:ser>
        <c:dLbls>
          <c:dLblPos val="ctr"/>
          <c:showLegendKey val="0"/>
          <c:showVal val="1"/>
          <c:showCatName val="0"/>
          <c:showSerName val="0"/>
          <c:showPercent val="0"/>
          <c:showBubbleSize val="0"/>
        </c:dLbls>
        <c:gapWidth val="150"/>
        <c:overlap val="100"/>
        <c:axId val="1344273759"/>
        <c:axId val="1070259967"/>
      </c:barChart>
      <c:catAx>
        <c:axId val="1344273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070259967"/>
        <c:crosses val="autoZero"/>
        <c:auto val="1"/>
        <c:lblAlgn val="ctr"/>
        <c:lblOffset val="100"/>
        <c:noMultiLvlLbl val="0"/>
      </c:catAx>
      <c:valAx>
        <c:axId val="10702599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344273759"/>
        <c:crosses val="autoZero"/>
        <c:crossBetween val="between"/>
      </c:valAx>
      <c:spPr>
        <a:noFill/>
        <a:ln>
          <a:noFill/>
        </a:ln>
        <a:effectLst/>
      </c:spPr>
    </c:plotArea>
    <c:legend>
      <c:legendPos val="b"/>
      <c:layout>
        <c:manualLayout>
          <c:xMode val="edge"/>
          <c:yMode val="edge"/>
          <c:x val="0.10249294420905322"/>
          <c:y val="0.92924227583975372"/>
          <c:w val="0.84193805173533209"/>
          <c:h val="5.409819937209769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7"/>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083333333333334E-2"/>
          <c:y val="0.19215649606299212"/>
          <c:w val="0.88749999999999996"/>
          <c:h val="0.68091018700787387"/>
        </c:manualLayout>
      </c:layout>
      <c:pie3DChart>
        <c:varyColors val="1"/>
        <c:ser>
          <c:idx val="0"/>
          <c:order val="0"/>
          <c:tx>
            <c:strRef>
              <c:f>Tabelle1!$B$1</c:f>
              <c:strCache>
                <c:ptCount val="1"/>
                <c:pt idx="0">
                  <c:v>Angaben in % für 2021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2-D73E-4A72-B31E-523E4CE004B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D73E-4A72-B31E-523E4CE004B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4-D73E-4A72-B31E-523E4CE004BD}"/>
              </c:ext>
            </c:extLst>
          </c:dPt>
          <c:dLbls>
            <c:dLbl>
              <c:idx val="0"/>
              <c:tx>
                <c:rich>
                  <a:bodyPr/>
                  <a:lstStyle/>
                  <a:p>
                    <a:fld id="{904EB3E4-B9FA-4903-8D6B-C560F7519822}" type="VALUE">
                      <a:rPr lang="en-US" smtClean="0"/>
                      <a:pPr/>
                      <a:t>[WERT]</a:t>
                    </a:fld>
                    <a:r>
                      <a:rPr lang="en-US" dirty="0"/>
                      <a:t> %</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73E-4A72-B31E-523E4CE004BD}"/>
                </c:ext>
              </c:extLst>
            </c:dLbl>
            <c:dLbl>
              <c:idx val="1"/>
              <c:tx>
                <c:rich>
                  <a:bodyPr/>
                  <a:lstStyle/>
                  <a:p>
                    <a:fld id="{79ECBBDC-1146-4D60-A58E-0EA22D101005}" type="VALUE">
                      <a:rPr lang="en-US" smtClean="0"/>
                      <a:pPr/>
                      <a:t>[WERT]</a:t>
                    </a:fld>
                    <a:r>
                      <a:rPr lang="en-US" dirty="0"/>
                      <a:t> %</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73E-4A72-B31E-523E4CE004BD}"/>
                </c:ext>
              </c:extLst>
            </c:dLbl>
            <c:dLbl>
              <c:idx val="2"/>
              <c:tx>
                <c:rich>
                  <a:bodyPr/>
                  <a:lstStyle/>
                  <a:p>
                    <a:fld id="{66D40F71-35A6-45AF-82D6-BBD41DF18E4A}" type="VALUE">
                      <a:rPr lang="en-US" smtClean="0"/>
                      <a:pPr/>
                      <a:t>[WERT]</a:t>
                    </a:fld>
                    <a:r>
                      <a:rPr lang="en-US" dirty="0"/>
                      <a:t> %</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73E-4A72-B31E-523E4CE004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de-DE"/>
              </a:p>
            </c:txPr>
            <c:dLblPos val="outEnd"/>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Tabelle1!$A$2:$A$4</c:f>
              <c:strCache>
                <c:ptCount val="3"/>
                <c:pt idx="0">
                  <c:v>Bund</c:v>
                </c:pt>
                <c:pt idx="1">
                  <c:v>Länder</c:v>
                </c:pt>
                <c:pt idx="2">
                  <c:v>Kommunen</c:v>
                </c:pt>
              </c:strCache>
            </c:strRef>
          </c:cat>
          <c:val>
            <c:numRef>
              <c:f>Tabelle1!$B$2:$B$4</c:f>
              <c:numCache>
                <c:formatCode>General</c:formatCode>
                <c:ptCount val="3"/>
                <c:pt idx="0">
                  <c:v>2.5</c:v>
                </c:pt>
                <c:pt idx="1">
                  <c:v>12.1</c:v>
                </c:pt>
                <c:pt idx="2">
                  <c:v>85.4</c:v>
                </c:pt>
              </c:numCache>
            </c:numRef>
          </c:val>
          <c:extLst>
            <c:ext xmlns:c16="http://schemas.microsoft.com/office/drawing/2014/chart" uri="{C3380CC4-5D6E-409C-BE32-E72D297353CC}">
              <c16:uniqueId val="{00000000-D73E-4A72-B31E-523E4CE004BD}"/>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792748513278287E-2"/>
          <c:y val="0.14379119643631699"/>
          <c:w val="0.7780208682315779"/>
          <c:h val="0.71893952091492841"/>
        </c:manualLayout>
      </c:layout>
      <c:pie3DChart>
        <c:varyColors val="1"/>
        <c:ser>
          <c:idx val="0"/>
          <c:order val="0"/>
          <c:tx>
            <c:strRef>
              <c:f>Übersicht!$B$3</c:f>
              <c:strCache>
                <c:ptCount val="1"/>
                <c:pt idx="0">
                  <c:v>2021/2022</c:v>
                </c:pt>
              </c:strCache>
            </c:strRef>
          </c:tx>
          <c:dPt>
            <c:idx val="0"/>
            <c:bubble3D val="0"/>
            <c:explosion val="1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181-4AB4-9CB8-FAD9B605C54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181-4AB4-9CB8-FAD9B605C54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181-4AB4-9CB8-FAD9B605C54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181-4AB4-9CB8-FAD9B605C54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181-4AB4-9CB8-FAD9B605C54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181-4AB4-9CB8-FAD9B605C546}"/>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5181-4AB4-9CB8-FAD9B605C546}"/>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5181-4AB4-9CB8-FAD9B605C546}"/>
              </c:ext>
            </c:extLst>
          </c:dPt>
          <c:dLbls>
            <c:dLbl>
              <c:idx val="0"/>
              <c:layout>
                <c:manualLayout>
                  <c:x val="2.1400978594970928E-2"/>
                  <c:y val="-0.53714625142660921"/>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523E6FA0-C175-436C-B94D-388F98B5235F}" type="CATEGORYNAME">
                      <a:rPr lang="en-US" sz="1200" dirty="0"/>
                      <a:pPr>
                        <a:defRPr sz="1200"/>
                      </a:pPr>
                      <a:t>[RUBRIKENNAME]</a:t>
                    </a:fld>
                    <a:r>
                      <a:rPr lang="en-US" sz="1200" baseline="0" dirty="0"/>
                      <a:t>
77,6 %</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1"/>
              <c:showSerName val="0"/>
              <c:showPercent val="1"/>
              <c:showBubbleSize val="0"/>
              <c:extLst>
                <c:ext xmlns:c15="http://schemas.microsoft.com/office/drawing/2012/chart" uri="{CE6537A1-D6FC-4f65-9D91-7224C49458BB}">
                  <c15:layout>
                    <c:manualLayout>
                      <c:w val="0.24251519520251974"/>
                      <c:h val="0.1693548131513706"/>
                    </c:manualLayout>
                  </c15:layout>
                  <c15:dlblFieldTable/>
                  <c15:showDataLabelsRange val="0"/>
                </c:ext>
                <c:ext xmlns:c16="http://schemas.microsoft.com/office/drawing/2014/chart" uri="{C3380CC4-5D6E-409C-BE32-E72D297353CC}">
                  <c16:uniqueId val="{00000001-5181-4AB4-9CB8-FAD9B605C546}"/>
                </c:ext>
              </c:extLst>
            </c:dLbl>
            <c:dLbl>
              <c:idx val="1"/>
              <c:layout>
                <c:manualLayout>
                  <c:x val="-1.5441860626597045E-2"/>
                  <c:y val="0.47431649008696003"/>
                </c:manualLayout>
              </c:layout>
              <c:tx>
                <c:rich>
                  <a:bodyPr/>
                  <a:lstStyle/>
                  <a:p>
                    <a:fld id="{17083271-499A-4214-A59A-731B199000A9}" type="CATEGORYNAME">
                      <a:rPr lang="en-US"/>
                      <a:pPr/>
                      <a:t>[RUBRIKENNAME]</a:t>
                    </a:fld>
                    <a:r>
                      <a:rPr lang="en-US" baseline="0" dirty="0"/>
                      <a:t>
2,56 %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181-4AB4-9CB8-FAD9B605C546}"/>
                </c:ext>
              </c:extLst>
            </c:dLbl>
            <c:dLbl>
              <c:idx val="2"/>
              <c:layout>
                <c:manualLayout>
                  <c:x val="-2.2337217161056178E-2"/>
                  <c:y val="0.24437309995859047"/>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C8F272EB-2920-4F81-AB33-0D752D863269}" type="CATEGORYNAME">
                      <a:rPr lang="en-US" sz="1200"/>
                      <a:pPr>
                        <a:defRPr sz="1200"/>
                      </a:pPr>
                      <a:t>[RUBRIKENNAME]</a:t>
                    </a:fld>
                    <a:r>
                      <a:rPr lang="en-US" sz="1200" baseline="0" dirty="0"/>
                      <a:t>
0,55 %</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1"/>
              <c:showSerName val="0"/>
              <c:showPercent val="1"/>
              <c:showBubbleSize val="0"/>
              <c:extLst>
                <c:ext xmlns:c15="http://schemas.microsoft.com/office/drawing/2012/chart" uri="{CE6537A1-D6FC-4f65-9D91-7224C49458BB}">
                  <c15:layout>
                    <c:manualLayout>
                      <c:w val="0.15056414449320446"/>
                      <c:h val="0.20939516821363283"/>
                    </c:manualLayout>
                  </c15:layout>
                  <c15:dlblFieldTable/>
                  <c15:showDataLabelsRange val="0"/>
                </c:ext>
                <c:ext xmlns:c16="http://schemas.microsoft.com/office/drawing/2014/chart" uri="{C3380CC4-5D6E-409C-BE32-E72D297353CC}">
                  <c16:uniqueId val="{00000005-5181-4AB4-9CB8-FAD9B605C546}"/>
                </c:ext>
              </c:extLst>
            </c:dLbl>
            <c:dLbl>
              <c:idx val="3"/>
              <c:layout>
                <c:manualLayout>
                  <c:x val="-1.4257096433729586E-2"/>
                  <c:y val="1.1365151346820035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580CE8EA-9993-4662-8415-9D64685B37A9}" type="CATEGORYNAME">
                      <a:rPr lang="de-DE" sz="1200" smtClean="0"/>
                      <a:pPr>
                        <a:defRPr sz="1200"/>
                      </a:pPr>
                      <a:t>[RUBRIKENNAME]</a:t>
                    </a:fld>
                    <a:endParaRPr lang="de-DE" sz="1200" baseline="0" dirty="0"/>
                  </a:p>
                  <a:p>
                    <a:pPr>
                      <a:defRPr sz="1200"/>
                    </a:pPr>
                    <a:r>
                      <a:rPr lang="de-DE" sz="1200" baseline="0" dirty="0"/>
                      <a:t>1,04 %</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1"/>
              <c:showSerName val="0"/>
              <c:showPercent val="1"/>
              <c:showBubbleSize val="0"/>
              <c:extLst>
                <c:ext xmlns:c15="http://schemas.microsoft.com/office/drawing/2012/chart" uri="{CE6537A1-D6FC-4f65-9D91-7224C49458BB}">
                  <c15:layout>
                    <c:manualLayout>
                      <c:w val="0.16696278538495724"/>
                      <c:h val="0.29598377958004668"/>
                    </c:manualLayout>
                  </c15:layout>
                  <c15:dlblFieldTable/>
                  <c15:showDataLabelsRange val="0"/>
                </c:ext>
                <c:ext xmlns:c16="http://schemas.microsoft.com/office/drawing/2014/chart" uri="{C3380CC4-5D6E-409C-BE32-E72D297353CC}">
                  <c16:uniqueId val="{00000007-5181-4AB4-9CB8-FAD9B605C546}"/>
                </c:ext>
              </c:extLst>
            </c:dLbl>
            <c:dLbl>
              <c:idx val="4"/>
              <c:layout>
                <c:manualLayout>
                  <c:x val="-6.8898739260452549E-2"/>
                  <c:y val="-0.15337942248841038"/>
                </c:manualLayout>
              </c:layout>
              <c:tx>
                <c:rich>
                  <a:bodyPr/>
                  <a:lstStyle/>
                  <a:p>
                    <a:fld id="{BABE38FF-B817-40A9-AE22-FD9BEF6470F7}" type="CATEGORYNAME">
                      <a:rPr lang="en-US"/>
                      <a:pPr/>
                      <a:t>[RUBRIKENNAME]</a:t>
                    </a:fld>
                    <a:r>
                      <a:rPr lang="en-US" baseline="0" dirty="0"/>
                      <a:t>
8,91 %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181-4AB4-9CB8-FAD9B605C546}"/>
                </c:ext>
              </c:extLst>
            </c:dLbl>
            <c:dLbl>
              <c:idx val="5"/>
              <c:layout>
                <c:manualLayout>
                  <c:x val="7.5883206264118763E-2"/>
                  <c:y val="-3.7526385957115875E-2"/>
                </c:manualLayout>
              </c:layout>
              <c:tx>
                <c:rich>
                  <a:bodyPr/>
                  <a:lstStyle/>
                  <a:p>
                    <a:fld id="{07AE30BB-5325-4DF4-94EF-9BDC91AEA281}" type="CATEGORYNAME">
                      <a:rPr lang="en-US"/>
                      <a:pPr/>
                      <a:t>[RUBRIKENNAME]</a:t>
                    </a:fld>
                    <a:r>
                      <a:rPr lang="en-US" baseline="0" dirty="0"/>
                      <a:t>
1,43 %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181-4AB4-9CB8-FAD9B605C546}"/>
                </c:ext>
              </c:extLst>
            </c:dLbl>
            <c:dLbl>
              <c:idx val="6"/>
              <c:layout>
                <c:manualLayout>
                  <c:x val="0.21683426957189941"/>
                  <c:y val="-6.1025037622082397E-2"/>
                </c:manualLayout>
              </c:layout>
              <c:tx>
                <c:rich>
                  <a:bodyPr/>
                  <a:lstStyle/>
                  <a:p>
                    <a:fld id="{83C800CA-42ED-434F-8847-DAA9284909D9}" type="CATEGORYNAME">
                      <a:rPr lang="en-US"/>
                      <a:pPr/>
                      <a:t>[RUBRIKENNAME]</a:t>
                    </a:fld>
                    <a:r>
                      <a:rPr lang="en-US" baseline="0" dirty="0"/>
                      <a:t>
4,42 %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5181-4AB4-9CB8-FAD9B605C546}"/>
                </c:ext>
              </c:extLst>
            </c:dLbl>
            <c:dLbl>
              <c:idx val="7"/>
              <c:layout>
                <c:manualLayout>
                  <c:x val="0.28568093128541266"/>
                  <c:y val="1.2624859864055509E-7"/>
                </c:manualLayout>
              </c:layout>
              <c:tx>
                <c:rich>
                  <a:bodyPr/>
                  <a:lstStyle/>
                  <a:p>
                    <a:fld id="{A141DE99-C534-46AC-B18C-F1B6A452BF57}" type="CATEGORYNAME">
                      <a:rPr lang="en-US" dirty="0"/>
                      <a:pPr/>
                      <a:t>[RUBRIKENNAME]</a:t>
                    </a:fld>
                    <a:r>
                      <a:rPr lang="en-US" baseline="0" dirty="0"/>
                      <a:t>
3,49 %</a:t>
                    </a:r>
                  </a:p>
                </c:rich>
              </c:tx>
              <c:showLegendKey val="0"/>
              <c:showVal val="0"/>
              <c:showCatName val="1"/>
              <c:showSerName val="0"/>
              <c:showPercent val="1"/>
              <c:showBubbleSize val="0"/>
              <c:extLst>
                <c:ext xmlns:c15="http://schemas.microsoft.com/office/drawing/2012/chart" uri="{CE6537A1-D6FC-4f65-9D91-7224C49458BB}">
                  <c15:layout>
                    <c:manualLayout>
                      <c:w val="0.17524861242269377"/>
                      <c:h val="0.16681328337255452"/>
                    </c:manualLayout>
                  </c15:layout>
                  <c15:dlblFieldTable/>
                  <c15:showDataLabelsRange val="0"/>
                </c:ext>
                <c:ext xmlns:c16="http://schemas.microsoft.com/office/drawing/2014/chart" uri="{C3380CC4-5D6E-409C-BE32-E72D297353CC}">
                  <c16:uniqueId val="{0000000F-5181-4AB4-9CB8-FAD9B605C54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Übersicht!$A$4:$A$11</c:f>
              <c:strCache>
                <c:ptCount val="8"/>
                <c:pt idx="0">
                  <c:v>Kindertages-
betreuung</c:v>
                </c:pt>
                <c:pt idx="1">
                  <c:v>Kinder- und Jugendarbeit</c:v>
                </c:pt>
                <c:pt idx="2">
                  <c:v>Jugendsozial-
arbeit</c:v>
                </c:pt>
                <c:pt idx="3">
                  <c:v>Ambulante/
teilstationäre 
Hilfen zur
Erziehung</c:v>
                </c:pt>
                <c:pt idx="4">
                  <c:v>Heimerziehung</c:v>
                </c:pt>
                <c:pt idx="5">
                  <c:v>Erziehungs- und Jugendberatung</c:v>
                </c:pt>
                <c:pt idx="6">
                  <c:v>Jugendämter</c:v>
                </c:pt>
                <c:pt idx="7">
                  <c:v>Andere Arbeitsfelder</c:v>
                </c:pt>
              </c:strCache>
            </c:strRef>
          </c:cat>
          <c:val>
            <c:numRef>
              <c:f>Übersicht!$B$4:$B$11</c:f>
              <c:numCache>
                <c:formatCode>#,##0</c:formatCode>
                <c:ptCount val="8"/>
                <c:pt idx="0">
                  <c:v>1008128</c:v>
                </c:pt>
                <c:pt idx="1">
                  <c:v>33239</c:v>
                </c:pt>
                <c:pt idx="2">
                  <c:v>7156</c:v>
                </c:pt>
                <c:pt idx="3">
                  <c:v>13551</c:v>
                </c:pt>
                <c:pt idx="4">
                  <c:v>115806</c:v>
                </c:pt>
                <c:pt idx="5">
                  <c:v>18595</c:v>
                </c:pt>
                <c:pt idx="6">
                  <c:v>57480</c:v>
                </c:pt>
                <c:pt idx="7">
                  <c:v>45470</c:v>
                </c:pt>
              </c:numCache>
            </c:numRef>
          </c:val>
          <c:extLst>
            <c:ext xmlns:c16="http://schemas.microsoft.com/office/drawing/2014/chart" uri="{C3380CC4-5D6E-409C-BE32-E72D297353CC}">
              <c16:uniqueId val="{00000010-5181-4AB4-9CB8-FAD9B605C546}"/>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de-DE"/>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01360331032401"/>
          <c:y val="4.8299402791723352E-2"/>
          <c:w val="0.74739048516757434"/>
          <c:h val="0.89148536369259579"/>
        </c:manualLayout>
      </c:layout>
      <c:barChart>
        <c:barDir val="bar"/>
        <c:grouping val="clustered"/>
        <c:varyColors val="0"/>
        <c:ser>
          <c:idx val="0"/>
          <c:order val="0"/>
          <c:tx>
            <c:strRef>
              <c:f>Daten!$B$2</c:f>
              <c:strCache>
                <c:ptCount val="1"/>
                <c:pt idx="0">
                  <c:v>einschlägige Hochschulabschlüsse</c:v>
                </c:pt>
              </c:strCache>
            </c:strRef>
          </c:tx>
          <c:spPr>
            <a:solidFill>
              <a:schemeClr val="accent3"/>
            </a:solidFill>
          </c:spPr>
          <c:invertIfNegative val="0"/>
          <c:dPt>
            <c:idx val="0"/>
            <c:invertIfNegative val="0"/>
            <c:bubble3D val="0"/>
            <c:extLst>
              <c:ext xmlns:c16="http://schemas.microsoft.com/office/drawing/2014/chart" uri="{C3380CC4-5D6E-409C-BE32-E72D297353CC}">
                <c16:uniqueId val="{00000000-30D4-4893-9D5E-F23B787CE870}"/>
              </c:ext>
            </c:extLst>
          </c:dPt>
          <c:dPt>
            <c:idx val="2"/>
            <c:invertIfNegative val="0"/>
            <c:bubble3D val="0"/>
            <c:extLst>
              <c:ext xmlns:c16="http://schemas.microsoft.com/office/drawing/2014/chart" uri="{C3380CC4-5D6E-409C-BE32-E72D297353CC}">
                <c16:uniqueId val="{00000001-30D4-4893-9D5E-F23B787CE870}"/>
              </c:ext>
            </c:extLst>
          </c:dPt>
          <c:dPt>
            <c:idx val="4"/>
            <c:invertIfNegative val="0"/>
            <c:bubble3D val="0"/>
            <c:extLst>
              <c:ext xmlns:c16="http://schemas.microsoft.com/office/drawing/2014/chart" uri="{C3380CC4-5D6E-409C-BE32-E72D297353CC}">
                <c16:uniqueId val="{00000002-30D4-4893-9D5E-F23B787CE870}"/>
              </c:ext>
            </c:extLst>
          </c:dPt>
          <c:dPt>
            <c:idx val="6"/>
            <c:invertIfNegative val="0"/>
            <c:bubble3D val="0"/>
            <c:extLst>
              <c:ext xmlns:c16="http://schemas.microsoft.com/office/drawing/2014/chart" uri="{C3380CC4-5D6E-409C-BE32-E72D297353CC}">
                <c16:uniqueId val="{00000003-30D4-4893-9D5E-F23B787CE870}"/>
              </c:ext>
            </c:extLst>
          </c:dPt>
          <c:dPt>
            <c:idx val="8"/>
            <c:invertIfNegative val="0"/>
            <c:bubble3D val="0"/>
            <c:extLst>
              <c:ext xmlns:c16="http://schemas.microsoft.com/office/drawing/2014/chart" uri="{C3380CC4-5D6E-409C-BE32-E72D297353CC}">
                <c16:uniqueId val="{00000004-30D4-4893-9D5E-F23B787CE870}"/>
              </c:ext>
            </c:extLst>
          </c:dPt>
          <c:dPt>
            <c:idx val="10"/>
            <c:invertIfNegative val="0"/>
            <c:bubble3D val="0"/>
            <c:spPr>
              <a:solidFill>
                <a:schemeClr val="accent1"/>
              </a:solidFill>
            </c:spPr>
            <c:extLst>
              <c:ext xmlns:c16="http://schemas.microsoft.com/office/drawing/2014/chart" uri="{C3380CC4-5D6E-409C-BE32-E72D297353CC}">
                <c16:uniqueId val="{00000005-30D4-4893-9D5E-F23B787CE870}"/>
              </c:ext>
            </c:extLst>
          </c:dPt>
          <c:dPt>
            <c:idx val="12"/>
            <c:invertIfNegative val="0"/>
            <c:bubble3D val="0"/>
            <c:extLst>
              <c:ext xmlns:c16="http://schemas.microsoft.com/office/drawing/2014/chart" uri="{C3380CC4-5D6E-409C-BE32-E72D297353CC}">
                <c16:uniqueId val="{00000006-30D4-4893-9D5E-F23B787CE870}"/>
              </c:ext>
            </c:extLst>
          </c:dPt>
          <c:dPt>
            <c:idx val="14"/>
            <c:invertIfNegative val="0"/>
            <c:bubble3D val="0"/>
            <c:extLst>
              <c:ext xmlns:c16="http://schemas.microsoft.com/office/drawing/2014/chart" uri="{C3380CC4-5D6E-409C-BE32-E72D297353CC}">
                <c16:uniqueId val="{00000007-30D4-4893-9D5E-F23B787CE870}"/>
              </c:ext>
            </c:extLst>
          </c:dPt>
          <c:dLbls>
            <c:spPr>
              <a:noFill/>
              <a:ln>
                <a:noFill/>
              </a:ln>
              <a:effectLst/>
            </c:spPr>
            <c:txPr>
              <a:bodyPr wrap="square" lIns="38100" tIns="19050" rIns="38100" bIns="19050" anchor="ctr">
                <a:spAutoFit/>
              </a:bodyPr>
              <a:lstStyle/>
              <a:p>
                <a:pPr>
                  <a:defRPr sz="11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Daten!$A$3:$A$13</c:f>
              <c:strCache>
                <c:ptCount val="11"/>
                <c:pt idx="0">
                  <c:v>Heimerziehung (N=81.593)</c:v>
                </c:pt>
                <c:pt idx="1">
                  <c:v>Ambulante/teilstationäre Hilfen zur Erziehung (N=26.276)</c:v>
                </c:pt>
                <c:pt idx="2">
                  <c:v>Erziehungs- und Jugendberatung (N=7.439)</c:v>
                </c:pt>
                <c:pt idx="3">
                  <c:v>Kinder- und Jugendarbeit (N=32.731)</c:v>
                </c:pt>
                <c:pt idx="4">
                  <c:v>Jugendsozialarbeit (N=13.893)</c:v>
                </c:pt>
                <c:pt idx="5">
                  <c:v>Allgemeiner Sozialer Dienst (N=17.237)</c:v>
                </c:pt>
                <c:pt idx="7">
                  <c:v>Andere Arbeitsfelder der Kinder- und Jugendhilfe (N=263.106)</c:v>
                </c:pt>
                <c:pt idx="8">
                  <c:v>Kindertagespflege (N=43.023)</c:v>
                </c:pt>
                <c:pt idx="9">
                  <c:v>Kindertageseinrichtungen (N=699.962)</c:v>
                </c:pt>
                <c:pt idx="10">
                  <c:v>Kinder- und Jugendhilfe insgesamt (N=1.014.265)</c:v>
                </c:pt>
              </c:strCache>
            </c:strRef>
          </c:cat>
          <c:val>
            <c:numRef>
              <c:f>Daten!$B$3:$B$13</c:f>
              <c:numCache>
                <c:formatCode>#,##0.0</c:formatCode>
                <c:ptCount val="11"/>
                <c:pt idx="0">
                  <c:v>29.3</c:v>
                </c:pt>
                <c:pt idx="1">
                  <c:v>55.7</c:v>
                </c:pt>
                <c:pt idx="2" formatCode="0.0">
                  <c:v>54.6</c:v>
                </c:pt>
                <c:pt idx="3">
                  <c:v>46</c:v>
                </c:pt>
                <c:pt idx="4">
                  <c:v>69.3</c:v>
                </c:pt>
                <c:pt idx="5" formatCode="0.0">
                  <c:v>92.1</c:v>
                </c:pt>
                <c:pt idx="7" formatCode="0.0">
                  <c:v>41.2</c:v>
                </c:pt>
                <c:pt idx="8" formatCode="0.0">
                  <c:v>3</c:v>
                </c:pt>
                <c:pt idx="9" formatCode="0.0">
                  <c:v>5.7</c:v>
                </c:pt>
                <c:pt idx="10">
                  <c:v>14.8</c:v>
                </c:pt>
              </c:numCache>
            </c:numRef>
          </c:val>
          <c:extLst>
            <c:ext xmlns:c16="http://schemas.microsoft.com/office/drawing/2014/chart" uri="{C3380CC4-5D6E-409C-BE32-E72D297353CC}">
              <c16:uniqueId val="{00000008-30D4-4893-9D5E-F23B787CE870}"/>
            </c:ext>
          </c:extLst>
        </c:ser>
        <c:dLbls>
          <c:dLblPos val="ctr"/>
          <c:showLegendKey val="0"/>
          <c:showVal val="1"/>
          <c:showCatName val="0"/>
          <c:showSerName val="0"/>
          <c:showPercent val="0"/>
          <c:showBubbleSize val="0"/>
        </c:dLbls>
        <c:gapWidth val="50"/>
        <c:axId val="741301368"/>
        <c:axId val="741303720"/>
      </c:barChart>
      <c:catAx>
        <c:axId val="741301368"/>
        <c:scaling>
          <c:orientation val="minMax"/>
        </c:scaling>
        <c:delete val="0"/>
        <c:axPos val="l"/>
        <c:numFmt formatCode="General" sourceLinked="1"/>
        <c:majorTickMark val="out"/>
        <c:minorTickMark val="none"/>
        <c:tickLblPos val="nextTo"/>
        <c:txPr>
          <a:bodyPr/>
          <a:lstStyle/>
          <a:p>
            <a:pPr>
              <a:defRPr sz="800"/>
            </a:pPr>
            <a:endParaRPr lang="de-DE"/>
          </a:p>
        </c:txPr>
        <c:crossAx val="741303720"/>
        <c:crosses val="autoZero"/>
        <c:auto val="1"/>
        <c:lblAlgn val="ctr"/>
        <c:lblOffset val="100"/>
        <c:noMultiLvlLbl val="0"/>
      </c:catAx>
      <c:valAx>
        <c:axId val="741303720"/>
        <c:scaling>
          <c:orientation val="minMax"/>
          <c:max val="100"/>
        </c:scaling>
        <c:delete val="0"/>
        <c:axPos val="b"/>
        <c:title>
          <c:tx>
            <c:rich>
              <a:bodyPr rot="0" vert="horz"/>
              <a:lstStyle/>
              <a:p>
                <a:pPr algn="r">
                  <a:defRPr b="0"/>
                </a:pPr>
                <a:r>
                  <a:rPr lang="de-DE" b="0"/>
                  <a:t>Anteil in %</a:t>
                </a:r>
              </a:p>
            </c:rich>
          </c:tx>
          <c:layout>
            <c:manualLayout>
              <c:xMode val="edge"/>
              <c:yMode val="edge"/>
              <c:x val="0.9165404577688433"/>
              <c:y val="0.88170051336015076"/>
            </c:manualLayout>
          </c:layout>
          <c:overlay val="0"/>
        </c:title>
        <c:numFmt formatCode="#,##0" sourceLinked="0"/>
        <c:majorTickMark val="out"/>
        <c:minorTickMark val="none"/>
        <c:tickLblPos val="nextTo"/>
        <c:crossAx val="741301368"/>
        <c:crosses val="autoZero"/>
        <c:crossBetween val="between"/>
        <c:majorUnit val="10"/>
      </c:valAx>
    </c:plotArea>
    <c:plotVisOnly val="1"/>
    <c:dispBlanksAs val="gap"/>
    <c:showDLblsOverMax val="0"/>
  </c:chart>
  <c:spPr>
    <a:ln>
      <a:noFill/>
    </a:ln>
  </c:spPr>
  <c:txPr>
    <a:bodyPr/>
    <a:lstStyle/>
    <a:p>
      <a:pPr>
        <a:defRPr sz="800"/>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solidFill>
                <a:schemeClr val="accent1"/>
              </a:solidFill>
            </a:ln>
          </c:spPr>
          <c:dPt>
            <c:idx val="0"/>
            <c:bubble3D val="0"/>
            <c:spPr>
              <a:solidFill>
                <a:schemeClr val="accent4">
                  <a:lumMod val="75000"/>
                </a:schemeClr>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467-4EB9-911F-27E4E29D3316}"/>
              </c:ext>
            </c:extLst>
          </c:dPt>
          <c:dPt>
            <c:idx val="1"/>
            <c:bubble3D val="0"/>
            <c:spPr>
              <a:solidFill>
                <a:schemeClr val="accent2"/>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467-4EB9-911F-27E4E29D3316}"/>
              </c:ext>
            </c:extLst>
          </c:dPt>
          <c:dPt>
            <c:idx val="2"/>
            <c:bubble3D val="0"/>
            <c:spPr>
              <a:solidFill>
                <a:schemeClr val="accent3"/>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467-4EB9-911F-27E4E29D3316}"/>
              </c:ext>
            </c:extLst>
          </c:dPt>
          <c:dPt>
            <c:idx val="3"/>
            <c:bubble3D val="0"/>
            <c:explosion val="12"/>
            <c:spPr>
              <a:solidFill>
                <a:schemeClr val="accent4"/>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467-4EB9-911F-27E4E29D3316}"/>
              </c:ext>
            </c:extLst>
          </c:dPt>
          <c:dPt>
            <c:idx val="4"/>
            <c:bubble3D val="0"/>
            <c:spPr>
              <a:solidFill>
                <a:schemeClr val="accent5"/>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467-4EB9-911F-27E4E29D3316}"/>
              </c:ext>
            </c:extLst>
          </c:dPt>
          <c:dPt>
            <c:idx val="5"/>
            <c:bubble3D val="0"/>
            <c:spPr>
              <a:solidFill>
                <a:schemeClr val="accent6"/>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F467-4EB9-911F-27E4E29D3316}"/>
              </c:ext>
            </c:extLst>
          </c:dPt>
          <c:dPt>
            <c:idx val="6"/>
            <c:bubble3D val="0"/>
            <c:spPr>
              <a:solidFill>
                <a:schemeClr val="accent1">
                  <a:lumMod val="60000"/>
                </a:schemeClr>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F467-4EB9-911F-27E4E29D3316}"/>
              </c:ext>
            </c:extLst>
          </c:dPt>
          <c:dPt>
            <c:idx val="7"/>
            <c:bubble3D val="0"/>
            <c:spPr>
              <a:solidFill>
                <a:schemeClr val="accent2">
                  <a:lumMod val="60000"/>
                </a:schemeClr>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F467-4EB9-911F-27E4E29D3316}"/>
              </c:ext>
            </c:extLst>
          </c:dPt>
          <c:dPt>
            <c:idx val="8"/>
            <c:bubble3D val="0"/>
            <c:spPr>
              <a:solidFill>
                <a:schemeClr val="accent3">
                  <a:lumMod val="60000"/>
                </a:schemeClr>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F467-4EB9-911F-27E4E29D3316}"/>
              </c:ext>
            </c:extLst>
          </c:dPt>
          <c:dPt>
            <c:idx val="9"/>
            <c:bubble3D val="0"/>
            <c:spPr>
              <a:solidFill>
                <a:schemeClr val="accent4">
                  <a:lumMod val="60000"/>
                </a:schemeClr>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F467-4EB9-911F-27E4E29D3316}"/>
              </c:ext>
            </c:extLst>
          </c:dPt>
          <c:dPt>
            <c:idx val="10"/>
            <c:bubble3D val="0"/>
            <c:spPr>
              <a:solidFill>
                <a:schemeClr val="accent5">
                  <a:lumMod val="60000"/>
                </a:schemeClr>
              </a:solidFill>
              <a:ln>
                <a:solidFill>
                  <a:schemeClr val="accent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F467-4EB9-911F-27E4E29D3316}"/>
              </c:ext>
            </c:extLst>
          </c:dPt>
          <c:dLbls>
            <c:dLbl>
              <c:idx val="7"/>
              <c:layout>
                <c:manualLayout>
                  <c:x val="-7.4285714285714288E-2"/>
                  <c:y val="-0.19566072519707089"/>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F467-4EB9-911F-27E4E29D3316}"/>
                </c:ext>
              </c:extLst>
            </c:dLbl>
            <c:dLbl>
              <c:idx val="8"/>
              <c:layout>
                <c:manualLayout>
                  <c:x val="-4.0000000000000036E-2"/>
                  <c:y val="-0.1325443622302738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F467-4EB9-911F-27E4E29D3316}"/>
                </c:ext>
              </c:extLst>
            </c:dLbl>
            <c:dLbl>
              <c:idx val="9"/>
              <c:layout>
                <c:manualLayout>
                  <c:x val="-3.4285714285714322E-2"/>
                  <c:y val="-0.18619327075205136"/>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F467-4EB9-911F-27E4E29D331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eparator>; </c:separator>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Tabelle1!$C$28:$C$38</c:f>
              <c:strCache>
                <c:ptCount val="11"/>
                <c:pt idx="0">
                  <c:v>Sozialversicherung</c:v>
                </c:pt>
                <c:pt idx="1">
                  <c:v>Pensionen u. Beihilfen</c:v>
                </c:pt>
                <c:pt idx="2">
                  <c:v>Sozialhilfe</c:v>
                </c:pt>
                <c:pt idx="3">
                  <c:v>Kinder- und Jugendhilfe</c:v>
                </c:pt>
                <c:pt idx="4">
                  <c:v>Grundsicherung</c:v>
                </c:pt>
                <c:pt idx="5">
                  <c:v>Kindergeld/Familienleistungsausgleich</c:v>
                </c:pt>
                <c:pt idx="6">
                  <c:v>Entgeltfortzahlung</c:v>
                </c:pt>
                <c:pt idx="7">
                  <c:v>Betriebliche Altersversorgung</c:v>
                </c:pt>
                <c:pt idx="8">
                  <c:v>Elterngeld</c:v>
                </c:pt>
                <c:pt idx="9">
                  <c:v>Ausbildung</c:v>
                </c:pt>
                <c:pt idx="10">
                  <c:v>Weitere Leistungen</c:v>
                </c:pt>
              </c:strCache>
            </c:strRef>
          </c:cat>
          <c:val>
            <c:numRef>
              <c:f>Tabelle1!$D$28:$D$38</c:f>
              <c:numCache>
                <c:formatCode>General</c:formatCode>
                <c:ptCount val="11"/>
                <c:pt idx="0">
                  <c:v>706.5</c:v>
                </c:pt>
                <c:pt idx="1">
                  <c:v>89</c:v>
                </c:pt>
                <c:pt idx="2">
                  <c:v>46</c:v>
                </c:pt>
                <c:pt idx="3">
                  <c:v>58.3</c:v>
                </c:pt>
                <c:pt idx="4">
                  <c:v>46.1</c:v>
                </c:pt>
                <c:pt idx="5">
                  <c:v>53.4</c:v>
                </c:pt>
                <c:pt idx="6">
                  <c:v>67.400000000000006</c:v>
                </c:pt>
                <c:pt idx="7">
                  <c:v>28.6</c:v>
                </c:pt>
                <c:pt idx="8">
                  <c:v>8.3000000000000007</c:v>
                </c:pt>
                <c:pt idx="9">
                  <c:v>2.8</c:v>
                </c:pt>
                <c:pt idx="10">
                  <c:v>55</c:v>
                </c:pt>
              </c:numCache>
            </c:numRef>
          </c:val>
          <c:extLst>
            <c:ext xmlns:c16="http://schemas.microsoft.com/office/drawing/2014/chart" uri="{C3380CC4-5D6E-409C-BE32-E72D297353CC}">
              <c16:uniqueId val="{00000016-F467-4EB9-911F-27E4E29D3316}"/>
            </c:ext>
          </c:extLst>
        </c:ser>
        <c:dLbls>
          <c:showLegendKey val="0"/>
          <c:showVal val="1"/>
          <c:showCatName val="0"/>
          <c:showSerName val="0"/>
          <c:showPercent val="0"/>
          <c:showBubbleSize val="0"/>
          <c:showLeaderLines val="1"/>
        </c:dLbls>
        <c:firstSliceAng val="0"/>
        <c:holeSize val="45"/>
      </c:doughnutChart>
      <c:spPr>
        <a:noFill/>
        <a:ln>
          <a:noFill/>
        </a:ln>
        <a:effectLst/>
      </c:spPr>
    </c:plotArea>
    <c:legend>
      <c:legendPos val="r"/>
      <c:layout>
        <c:manualLayout>
          <c:xMode val="edge"/>
          <c:yMode val="edge"/>
          <c:x val="0.66040975455852635"/>
          <c:y val="2.9869828697708396E-2"/>
          <c:w val="0.31897714827439"/>
          <c:h val="0.9701301713022916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17592452234597"/>
          <c:y val="8.318958554646444E-2"/>
          <c:w val="0.54364815095530805"/>
          <c:h val="0.8399868769183515"/>
        </c:manualLayout>
      </c:layout>
      <c:pieChart>
        <c:varyColors val="1"/>
        <c:ser>
          <c:idx val="0"/>
          <c:order val="0"/>
          <c:tx>
            <c:strRef>
              <c:f>'Folie 2.3.4 Daten Abb.'!$B$7</c:f>
              <c:strCache>
                <c:ptCount val="1"/>
                <c:pt idx="0">
                  <c:v>Anteil in %</c:v>
                </c:pt>
              </c:strCache>
            </c:strRef>
          </c:tx>
          <c:dLbls>
            <c:dLbl>
              <c:idx val="0"/>
              <c:layout>
                <c:manualLayout>
                  <c:x val="-0.29000795508013777"/>
                  <c:y val="3.1141741033247919E-2"/>
                </c:manualLayout>
              </c:layout>
              <c:tx>
                <c:rich>
                  <a:bodyPr/>
                  <a:lstStyle/>
                  <a:p>
                    <a:fld id="{A3F4B9A1-403E-4254-B940-4DFA00FC5AE6}" type="CATEGORYNAME">
                      <a:rPr lang="en-US" sz="1100" baseline="0">
                        <a:latin typeface="Open Sans" panose="020B0606030504020204" pitchFamily="34" charset="0"/>
                      </a:rPr>
                      <a:pPr/>
                      <a:t>[RUBRIKENNAME]</a:t>
                    </a:fld>
                    <a:r>
                      <a:rPr lang="en-US" sz="1100" baseline="0" dirty="0">
                        <a:latin typeface="Open Sans" panose="020B0606030504020204" pitchFamily="34" charset="0"/>
                      </a:rPr>
                      <a:t>; </a:t>
                    </a:r>
                    <a:fld id="{BFF9F14C-58B3-42AB-906B-A9F95FB94631}" type="VALUE">
                      <a:rPr lang="en-US" sz="1100" baseline="0">
                        <a:latin typeface="Open Sans" panose="020B0606030504020204" pitchFamily="34" charset="0"/>
                      </a:rPr>
                      <a:pPr/>
                      <a:t>[WERT]</a:t>
                    </a:fld>
                    <a:endParaRPr lang="en-US" sz="1100" baseline="0" dirty="0">
                      <a:latin typeface="Open Sans" panose="020B0606030504020204" pitchFamily="34" charset="0"/>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957-4DBC-91F8-73A8E87254F3}"/>
                </c:ext>
              </c:extLst>
            </c:dLbl>
            <c:dLbl>
              <c:idx val="1"/>
              <c:layout>
                <c:manualLayout>
                  <c:x val="1.1033917061542265E-2"/>
                  <c:y val="-3.0131233595800523E-3"/>
                </c:manualLayout>
              </c:layout>
              <c:tx>
                <c:rich>
                  <a:bodyPr/>
                  <a:lstStyle/>
                  <a:p>
                    <a:pPr>
                      <a:defRPr sz="1500" baseline="0">
                        <a:latin typeface="Open Sans" panose="020B0606030504020204" pitchFamily="34" charset="0"/>
                      </a:defRPr>
                    </a:pPr>
                    <a:fld id="{823C159F-4DD9-47FD-B730-52B219925CBD}" type="CATEGORYNAME">
                      <a:rPr lang="en-US" sz="1100" baseline="0">
                        <a:latin typeface="Open Sans" panose="020B0606030504020204" pitchFamily="34" charset="0"/>
                      </a:rPr>
                      <a:pPr>
                        <a:defRPr sz="1500" baseline="0">
                          <a:latin typeface="Open Sans" panose="020B0606030504020204" pitchFamily="34" charset="0"/>
                        </a:defRPr>
                      </a:pPr>
                      <a:t>[RUBRIKENNAME]</a:t>
                    </a:fld>
                    <a:r>
                      <a:rPr lang="en-US" sz="1100" baseline="0" dirty="0">
                        <a:latin typeface="Open Sans" panose="020B0606030504020204" pitchFamily="34" charset="0"/>
                      </a:rPr>
                      <a:t>; </a:t>
                    </a:r>
                    <a:fld id="{94F2ABB0-154D-4D09-B7BA-CB9A1DF01D10}" type="VALUE">
                      <a:rPr lang="en-US" sz="1100" baseline="0">
                        <a:latin typeface="Open Sans" panose="020B0606030504020204" pitchFamily="34" charset="0"/>
                      </a:rPr>
                      <a:pPr>
                        <a:defRPr sz="1500" baseline="0">
                          <a:latin typeface="Open Sans" panose="020B0606030504020204" pitchFamily="34" charset="0"/>
                        </a:defRPr>
                      </a:pPr>
                      <a:t>[WERT]</a:t>
                    </a:fld>
                    <a:endParaRPr lang="en-US" sz="1100" baseline="0" dirty="0">
                      <a:latin typeface="Open Sans" panose="020B0606030504020204" pitchFamily="34" charset="0"/>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957-4DBC-91F8-73A8E87254F3}"/>
                </c:ext>
              </c:extLst>
            </c:dLbl>
            <c:dLbl>
              <c:idx val="2"/>
              <c:layout>
                <c:manualLayout>
                  <c:x val="8.156458890012537E-2"/>
                  <c:y val="-2.4616747857278366E-4"/>
                </c:manualLayout>
              </c:layout>
              <c:tx>
                <c:rich>
                  <a:bodyPr/>
                  <a:lstStyle/>
                  <a:p>
                    <a:pPr>
                      <a:defRPr sz="1300" baseline="0">
                        <a:latin typeface="Open Sans" panose="020B0606030504020204" pitchFamily="34" charset="0"/>
                      </a:defRPr>
                    </a:pPr>
                    <a:fld id="{41BE3E34-8285-4D3A-8D66-C37D3BA09498}" type="CATEGORYNAME">
                      <a:rPr lang="en-US" sz="1100"/>
                      <a:pPr>
                        <a:defRPr sz="1300" baseline="0">
                          <a:latin typeface="Open Sans" panose="020B0606030504020204" pitchFamily="34" charset="0"/>
                        </a:defRPr>
                      </a:pPr>
                      <a:t>[RUBRIKENNAME]</a:t>
                    </a:fld>
                    <a:r>
                      <a:rPr lang="en-US" sz="1100" baseline="0" dirty="0"/>
                      <a:t>; </a:t>
                    </a:r>
                    <a:fld id="{44071979-55F9-48D6-8F15-A6D0A3CBBAE9}" type="VALUE">
                      <a:rPr lang="en-US" sz="1100" baseline="0"/>
                      <a:pPr>
                        <a:defRPr sz="1300" baseline="0">
                          <a:latin typeface="Open Sans" panose="020B0606030504020204" pitchFamily="34" charset="0"/>
                        </a:defRPr>
                      </a:pPr>
                      <a:t>[WERT]</a:t>
                    </a:fld>
                    <a:endParaRPr lang="en-US" sz="1100" baseline="0" dirty="0"/>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957-4DBC-91F8-73A8E87254F3}"/>
                </c:ext>
              </c:extLst>
            </c:dLbl>
            <c:dLbl>
              <c:idx val="3"/>
              <c:layout>
                <c:manualLayout>
                  <c:x val="0.13303289895917628"/>
                  <c:y val="7.5454997163930559E-2"/>
                </c:manualLayout>
              </c:layout>
              <c:tx>
                <c:rich>
                  <a:bodyPr/>
                  <a:lstStyle/>
                  <a:p>
                    <a:pPr>
                      <a:defRPr sz="1500" baseline="0">
                        <a:latin typeface="Open Sans" panose="020B0606030504020204" pitchFamily="34" charset="0"/>
                      </a:defRPr>
                    </a:pPr>
                    <a:fld id="{55A85CD6-72EF-4F34-ABD6-0BAD744EEE67}" type="CATEGORYNAME">
                      <a:rPr lang="en-US" sz="1100" baseline="0">
                        <a:latin typeface="Open Sans" panose="020B0606030504020204" pitchFamily="34" charset="0"/>
                      </a:rPr>
                      <a:pPr>
                        <a:defRPr sz="1500" baseline="0">
                          <a:latin typeface="Open Sans" panose="020B0606030504020204" pitchFamily="34" charset="0"/>
                        </a:defRPr>
                      </a:pPr>
                      <a:t>[RUBRIKENNAME]</a:t>
                    </a:fld>
                    <a:r>
                      <a:rPr lang="en-US" sz="1100" baseline="0" dirty="0">
                        <a:latin typeface="Open Sans" panose="020B0606030504020204" pitchFamily="34" charset="0"/>
                      </a:rPr>
                      <a:t>; </a:t>
                    </a:r>
                    <a:fld id="{C2388329-A602-486E-93E8-08C633A15CDD}" type="VALUE">
                      <a:rPr lang="en-US" sz="1100" baseline="0">
                        <a:latin typeface="Open Sans" panose="020B0606030504020204" pitchFamily="34" charset="0"/>
                      </a:rPr>
                      <a:pPr>
                        <a:defRPr sz="1500" baseline="0">
                          <a:latin typeface="Open Sans" panose="020B0606030504020204" pitchFamily="34" charset="0"/>
                        </a:defRPr>
                      </a:pPr>
                      <a:t>[WERT]</a:t>
                    </a:fld>
                    <a:endParaRPr lang="en-US" sz="1100" baseline="0" dirty="0">
                      <a:latin typeface="Open Sans" panose="020B0606030504020204" pitchFamily="34" charset="0"/>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957-4DBC-91F8-73A8E87254F3}"/>
                </c:ext>
              </c:extLst>
            </c:dLbl>
            <c:dLbl>
              <c:idx val="4"/>
              <c:layout>
                <c:manualLayout>
                  <c:x val="0.14110404580894528"/>
                  <c:y val="0.21742736564195767"/>
                </c:manualLayout>
              </c:layout>
              <c:tx>
                <c:rich>
                  <a:bodyPr/>
                  <a:lstStyle/>
                  <a:p>
                    <a:fld id="{70A5E5FF-70D8-4C7A-BF3E-922B26490045}" type="CATEGORYNAME">
                      <a:rPr lang="en-US" sz="1100" baseline="0">
                        <a:latin typeface="Open Sans" panose="020B0606030504020204" pitchFamily="34" charset="0"/>
                      </a:rPr>
                      <a:pPr/>
                      <a:t>[RUBRIKENNAME]</a:t>
                    </a:fld>
                    <a:r>
                      <a:rPr lang="en-US" sz="1100" baseline="0" dirty="0">
                        <a:latin typeface="Open Sans" panose="020B0606030504020204" pitchFamily="34" charset="0"/>
                      </a:rPr>
                      <a:t>; </a:t>
                    </a:r>
                    <a:fld id="{3D471484-D5A0-45EF-8F26-5ED36B974A45}" type="VALUE">
                      <a:rPr lang="en-US" sz="1100" baseline="0">
                        <a:latin typeface="Open Sans" panose="020B0606030504020204" pitchFamily="34" charset="0"/>
                      </a:rPr>
                      <a:pPr/>
                      <a:t>[WERT]</a:t>
                    </a:fld>
                    <a:endParaRPr lang="en-US" sz="1100" baseline="0" dirty="0">
                      <a:latin typeface="Open Sans" panose="020B0606030504020204" pitchFamily="34" charset="0"/>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957-4DBC-91F8-73A8E87254F3}"/>
                </c:ext>
              </c:extLst>
            </c:dLbl>
            <c:dLbl>
              <c:idx val="5"/>
              <c:layout>
                <c:manualLayout>
                  <c:x val="0.11033012981189735"/>
                  <c:y val="8.5280644083212745E-2"/>
                </c:manualLayout>
              </c:layout>
              <c:tx>
                <c:rich>
                  <a:bodyPr/>
                  <a:lstStyle/>
                  <a:p>
                    <a:pPr>
                      <a:defRPr sz="1500" baseline="0">
                        <a:latin typeface="Open Sans" panose="020B0606030504020204" pitchFamily="34" charset="0"/>
                      </a:defRPr>
                    </a:pPr>
                    <a:fld id="{56A0EACB-E137-442A-A699-BB7D9F6BE5EB}" type="CATEGORYNAME">
                      <a:rPr lang="en-US" sz="1100" baseline="0">
                        <a:latin typeface="Open Sans" panose="020B0606030504020204" pitchFamily="34" charset="0"/>
                      </a:rPr>
                      <a:pPr>
                        <a:defRPr sz="1500" baseline="0">
                          <a:latin typeface="Open Sans" panose="020B0606030504020204" pitchFamily="34" charset="0"/>
                        </a:defRPr>
                      </a:pPr>
                      <a:t>[RUBRIKENNAME]</a:t>
                    </a:fld>
                    <a:r>
                      <a:rPr lang="en-US" sz="1100" baseline="0" dirty="0">
                        <a:latin typeface="Open Sans" panose="020B0606030504020204" pitchFamily="34" charset="0"/>
                      </a:rPr>
                      <a:t>; </a:t>
                    </a:r>
                    <a:fld id="{65014F0B-3FC4-467B-85B6-003C41FE1C4F}" type="VALUE">
                      <a:rPr lang="en-US" sz="1100" baseline="0">
                        <a:latin typeface="Open Sans" panose="020B0606030504020204" pitchFamily="34" charset="0"/>
                      </a:rPr>
                      <a:pPr>
                        <a:defRPr sz="1500" baseline="0">
                          <a:latin typeface="Open Sans" panose="020B0606030504020204" pitchFamily="34" charset="0"/>
                        </a:defRPr>
                      </a:pPr>
                      <a:t>[WERT]</a:t>
                    </a:fld>
                    <a:endParaRPr lang="en-US" sz="1100" baseline="0" dirty="0">
                      <a:latin typeface="Open Sans" panose="020B0606030504020204" pitchFamily="34" charset="0"/>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957-4DBC-91F8-73A8E87254F3}"/>
                </c:ext>
              </c:extLst>
            </c:dLbl>
            <c:dLbl>
              <c:idx val="6"/>
              <c:layout>
                <c:manualLayout>
                  <c:x val="0.21945412802988229"/>
                  <c:y val="-2.4561725000065786E-3"/>
                </c:manualLayout>
              </c:layout>
              <c:tx>
                <c:rich>
                  <a:bodyPr/>
                  <a:lstStyle/>
                  <a:p>
                    <a:pPr>
                      <a:defRPr sz="1500" baseline="0">
                        <a:latin typeface="Open Sans" panose="020B0606030504020204" pitchFamily="34" charset="0"/>
                      </a:defRPr>
                    </a:pPr>
                    <a:fld id="{CBED63E5-BF00-487D-9F39-82D12EA86C7F}" type="CATEGORYNAME">
                      <a:rPr lang="en-US" sz="1100" baseline="0">
                        <a:latin typeface="Open Sans" panose="020B0606030504020204" pitchFamily="34" charset="0"/>
                      </a:rPr>
                      <a:pPr>
                        <a:defRPr sz="1500" baseline="0">
                          <a:latin typeface="Open Sans" panose="020B0606030504020204" pitchFamily="34" charset="0"/>
                        </a:defRPr>
                      </a:pPr>
                      <a:t>[RUBRIKENNAME]</a:t>
                    </a:fld>
                    <a:r>
                      <a:rPr lang="en-US" sz="1100" baseline="0" dirty="0">
                        <a:latin typeface="Open Sans" panose="020B0606030504020204" pitchFamily="34" charset="0"/>
                      </a:rPr>
                      <a:t>; </a:t>
                    </a:r>
                    <a:fld id="{9A370C04-6B8C-4377-BB8B-A2EA6C52AB09}" type="VALUE">
                      <a:rPr lang="en-US" sz="1100" baseline="0">
                        <a:latin typeface="Open Sans" panose="020B0606030504020204" pitchFamily="34" charset="0"/>
                      </a:rPr>
                      <a:pPr>
                        <a:defRPr sz="1500" baseline="0">
                          <a:latin typeface="Open Sans" panose="020B0606030504020204" pitchFamily="34" charset="0"/>
                        </a:defRPr>
                      </a:pPr>
                      <a:t>[WERT]</a:t>
                    </a:fld>
                    <a:endParaRPr lang="en-US" sz="1100" baseline="0" dirty="0">
                      <a:latin typeface="Open Sans" panose="020B0606030504020204" pitchFamily="34" charset="0"/>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38007506208667019"/>
                      <c:h val="0.10013968628837575"/>
                    </c:manualLayout>
                  </c15:layout>
                  <c15:dlblFieldTable/>
                  <c15:showDataLabelsRange val="0"/>
                </c:ext>
                <c:ext xmlns:c16="http://schemas.microsoft.com/office/drawing/2014/chart" uri="{C3380CC4-5D6E-409C-BE32-E72D297353CC}">
                  <c16:uniqueId val="{00000006-F957-4DBC-91F8-73A8E87254F3}"/>
                </c:ext>
              </c:extLst>
            </c:dLbl>
            <c:dLbl>
              <c:idx val="7"/>
              <c:layout>
                <c:manualLayout>
                  <c:x val="1.0559063884080506E-3"/>
                  <c:y val="5.6833109214869282E-2"/>
                </c:manualLayout>
              </c:layout>
              <c:tx>
                <c:rich>
                  <a:bodyPr/>
                  <a:lstStyle/>
                  <a:p>
                    <a:fld id="{DAD1867E-123A-4334-B81D-50A285B13A19}" type="CATEGORYNAME">
                      <a:rPr lang="en-US" sz="1100" baseline="0">
                        <a:latin typeface="Open Sans" panose="020B0606030504020204" pitchFamily="34" charset="0"/>
                      </a:rPr>
                      <a:pPr/>
                      <a:t>[RUBRIKENNAME]</a:t>
                    </a:fld>
                    <a:r>
                      <a:rPr lang="en-US" sz="1100" baseline="0" dirty="0">
                        <a:latin typeface="Open Sans" panose="020B0606030504020204" pitchFamily="34" charset="0"/>
                      </a:rPr>
                      <a:t>; </a:t>
                    </a:r>
                    <a:fld id="{FBFB3CE5-AF05-42B5-8F77-DCA8D21D557C}" type="VALUE">
                      <a:rPr lang="en-US" sz="1100" baseline="0">
                        <a:latin typeface="Open Sans" panose="020B0606030504020204" pitchFamily="34" charset="0"/>
                      </a:rPr>
                      <a:pPr/>
                      <a:t>[WERT]</a:t>
                    </a:fld>
                    <a:endParaRPr lang="en-US" sz="1100" baseline="0" dirty="0">
                      <a:latin typeface="Open Sans" panose="020B0606030504020204" pitchFamily="34" charset="0"/>
                    </a:endParaRPr>
                  </a:p>
                </c:rich>
              </c:tx>
              <c:showLegendKey val="0"/>
              <c:showVal val="1"/>
              <c:showCatName val="1"/>
              <c:showSerName val="0"/>
              <c:showPercent val="0"/>
              <c:showBubbleSize val="0"/>
              <c:extLst>
                <c:ext xmlns:c15="http://schemas.microsoft.com/office/drawing/2012/chart" uri="{CE6537A1-D6FC-4f65-9D91-7224C49458BB}">
                  <c15:layout>
                    <c:manualLayout>
                      <c:w val="0.2745136504075445"/>
                      <c:h val="7.128043691019384E-2"/>
                    </c:manualLayout>
                  </c15:layout>
                  <c15:dlblFieldTable/>
                  <c15:showDataLabelsRange val="0"/>
                </c:ext>
                <c:ext xmlns:c16="http://schemas.microsoft.com/office/drawing/2014/chart" uri="{C3380CC4-5D6E-409C-BE32-E72D297353CC}">
                  <c16:uniqueId val="{00000007-F957-4DBC-91F8-73A8E87254F3}"/>
                </c:ext>
              </c:extLst>
            </c:dLbl>
            <c:dLbl>
              <c:idx val="8"/>
              <c:layout>
                <c:manualLayout>
                  <c:x val="-0.10149246155726166"/>
                  <c:y val="-1.5191093186950316E-2"/>
                </c:manualLayout>
              </c:layout>
              <c:tx>
                <c:rich>
                  <a:bodyPr/>
                  <a:lstStyle/>
                  <a:p>
                    <a:fld id="{9AAE8D48-75C2-4418-831F-3F77F5084696}" type="CATEGORYNAME">
                      <a:rPr lang="en-US" sz="1100" baseline="0">
                        <a:latin typeface="+mn-lt"/>
                      </a:rPr>
                      <a:pPr/>
                      <a:t>[RUBRIKENNAME]</a:t>
                    </a:fld>
                    <a:r>
                      <a:rPr lang="en-US" sz="1100" baseline="0" dirty="0">
                        <a:latin typeface="+mn-lt"/>
                      </a:rPr>
                      <a:t>; 1,6</a:t>
                    </a:r>
                  </a:p>
                </c:rich>
              </c:tx>
              <c:showLegendKey val="0"/>
              <c:showVal val="1"/>
              <c:showCatName val="1"/>
              <c:showSerName val="0"/>
              <c:showPercent val="0"/>
              <c:showBubbleSize val="0"/>
              <c:extLst>
                <c:ext xmlns:c15="http://schemas.microsoft.com/office/drawing/2012/chart" uri="{CE6537A1-D6FC-4f65-9D91-7224C49458BB}">
                  <c15:layout>
                    <c:manualLayout>
                      <c:w val="0.29886107885031171"/>
                      <c:h val="0.11471141348696354"/>
                    </c:manualLayout>
                  </c15:layout>
                  <c15:dlblFieldTable/>
                  <c15:showDataLabelsRange val="0"/>
                </c:ext>
                <c:ext xmlns:c16="http://schemas.microsoft.com/office/drawing/2014/chart" uri="{C3380CC4-5D6E-409C-BE32-E72D297353CC}">
                  <c16:uniqueId val="{00000008-F957-4DBC-91F8-73A8E87254F3}"/>
                </c:ext>
              </c:extLst>
            </c:dLbl>
            <c:dLbl>
              <c:idx val="9"/>
              <c:layout>
                <c:manualLayout>
                  <c:x val="-7.9060434553769793E-2"/>
                  <c:y val="-7.5753077512134337E-2"/>
                </c:manualLayout>
              </c:layout>
              <c:tx>
                <c:rich>
                  <a:bodyPr/>
                  <a:lstStyle/>
                  <a:p>
                    <a:pPr marL="0" marR="0" indent="0" algn="ctr" defTabSz="914400" rtl="0" eaLnBrk="1" fontAlgn="auto" latinLnBrk="0" hangingPunct="1">
                      <a:lnSpc>
                        <a:spcPct val="100000"/>
                      </a:lnSpc>
                      <a:spcBef>
                        <a:spcPts val="0"/>
                      </a:spcBef>
                      <a:spcAft>
                        <a:spcPts val="0"/>
                      </a:spcAft>
                      <a:buClrTx/>
                      <a:buSzTx/>
                      <a:buFontTx/>
                      <a:buNone/>
                      <a:tabLst/>
                      <a:defRPr sz="1300" b="0" i="0" u="none" strike="noStrike" kern="1200" baseline="0">
                        <a:solidFill>
                          <a:sysClr val="windowText" lastClr="000000"/>
                        </a:solidFill>
                        <a:latin typeface="Open Sans" panose="020B0606030504020204" pitchFamily="34" charset="0"/>
                        <a:ea typeface="+mn-ea"/>
                        <a:cs typeface="Arial" panose="020B0604020202020204" pitchFamily="34" charset="0"/>
                      </a:defRPr>
                    </a:pPr>
                    <a:fld id="{5C242C70-8497-47DC-90FD-30554D6DD641}" type="CATEGORYNAME">
                      <a:rPr lang="en-US" sz="1100"/>
                      <a:pPr marL="0" marR="0" indent="0" algn="ctr" defTabSz="914400" rtl="0" eaLnBrk="1" fontAlgn="auto" latinLnBrk="0" hangingPunct="1">
                        <a:lnSpc>
                          <a:spcPct val="100000"/>
                        </a:lnSpc>
                        <a:spcBef>
                          <a:spcPts val="0"/>
                        </a:spcBef>
                        <a:spcAft>
                          <a:spcPts val="0"/>
                        </a:spcAft>
                        <a:buClrTx/>
                        <a:buSzTx/>
                        <a:buFontTx/>
                        <a:buNone/>
                        <a:tabLst/>
                        <a:defRPr sz="1300" b="0" i="0" u="none" strike="noStrike" kern="1200" baseline="0">
                          <a:solidFill>
                            <a:sysClr val="windowText" lastClr="000000"/>
                          </a:solidFill>
                          <a:latin typeface="Open Sans" panose="020B0606030504020204" pitchFamily="34" charset="0"/>
                          <a:ea typeface="+mn-ea"/>
                          <a:cs typeface="Arial" panose="020B0604020202020204" pitchFamily="34" charset="0"/>
                        </a:defRPr>
                      </a:pPr>
                      <a:t>[RUBRIKENNAME]</a:t>
                    </a:fld>
                    <a:r>
                      <a:rPr lang="en-US" sz="1100" baseline="0" dirty="0"/>
                      <a:t>; </a:t>
                    </a:r>
                    <a:fld id="{9D690462-6DDF-4D1A-A5D3-B023D8645919}" type="VALUE">
                      <a:rPr lang="en-US" sz="1100" baseline="0"/>
                      <a:pPr marL="0" marR="0" indent="0" algn="ctr" defTabSz="914400" rtl="0" eaLnBrk="1" fontAlgn="auto" latinLnBrk="0" hangingPunct="1">
                        <a:lnSpc>
                          <a:spcPct val="100000"/>
                        </a:lnSpc>
                        <a:spcBef>
                          <a:spcPts val="0"/>
                        </a:spcBef>
                        <a:spcAft>
                          <a:spcPts val="0"/>
                        </a:spcAft>
                        <a:buClrTx/>
                        <a:buSzTx/>
                        <a:buFontTx/>
                        <a:buNone/>
                        <a:tabLst/>
                        <a:defRPr sz="1300" b="0" i="0" u="none" strike="noStrike" kern="1200" baseline="0">
                          <a:solidFill>
                            <a:sysClr val="windowText" lastClr="000000"/>
                          </a:solidFill>
                          <a:latin typeface="Open Sans" panose="020B0606030504020204" pitchFamily="34" charset="0"/>
                          <a:ea typeface="+mn-ea"/>
                          <a:cs typeface="Arial" panose="020B0604020202020204" pitchFamily="34" charset="0"/>
                        </a:defRPr>
                      </a:pPr>
                      <a:t>[WERT]</a:t>
                    </a:fld>
                    <a:endParaRPr lang="en-US" sz="1100" baseline="0" dirty="0"/>
                  </a:p>
                </c:rich>
              </c:tx>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957-4DBC-91F8-73A8E87254F3}"/>
                </c:ext>
              </c:extLst>
            </c:dLbl>
            <c:dLbl>
              <c:idx val="10"/>
              <c:layout>
                <c:manualLayout>
                  <c:x val="6.1186312832285511E-3"/>
                  <c:y val="-2.7903372647747754E-2"/>
                </c:manualLayout>
              </c:layout>
              <c:tx>
                <c:rich>
                  <a:bodyPr/>
                  <a:lstStyle/>
                  <a:p>
                    <a:fld id="{93F00732-4160-4BD2-971A-E6098CF3FA8A}" type="CATEGORYNAME">
                      <a:rPr lang="en-US" sz="1100" baseline="0">
                        <a:latin typeface="Open Sans" panose="020B0606030504020204" pitchFamily="34" charset="0"/>
                      </a:rPr>
                      <a:pPr/>
                      <a:t>[RUBRIKENNAME]</a:t>
                    </a:fld>
                    <a:r>
                      <a:rPr lang="en-US" sz="1100" baseline="0" dirty="0">
                        <a:latin typeface="Open Sans" panose="020B0606030504020204" pitchFamily="34" charset="0"/>
                      </a:rPr>
                      <a:t>; </a:t>
                    </a:r>
                    <a:fld id="{72DCBFE4-7AA4-4DA5-8BEE-94DF0371ABBE}" type="VALUE">
                      <a:rPr lang="en-US" sz="1100" baseline="0">
                        <a:latin typeface="Open Sans" panose="020B0606030504020204" pitchFamily="34" charset="0"/>
                      </a:rPr>
                      <a:pPr/>
                      <a:t>[WERT]</a:t>
                    </a:fld>
                    <a:endParaRPr lang="en-US" sz="1100" baseline="0" dirty="0">
                      <a:latin typeface="Open Sans" panose="020B0606030504020204" pitchFamily="34" charset="0"/>
                    </a:endParaRPr>
                  </a:p>
                </c:rich>
              </c:tx>
              <c:showLegendKey val="0"/>
              <c:showVal val="1"/>
              <c:showCatName val="1"/>
              <c:showSerName val="0"/>
              <c:showPercent val="0"/>
              <c:showBubbleSize val="0"/>
              <c:extLst>
                <c:ext xmlns:c15="http://schemas.microsoft.com/office/drawing/2012/chart" uri="{CE6537A1-D6FC-4f65-9D91-7224C49458BB}">
                  <c15:layout>
                    <c:manualLayout>
                      <c:w val="0.25604605334690694"/>
                      <c:h val="9.1790805010716292E-2"/>
                    </c:manualLayout>
                  </c15:layout>
                  <c15:dlblFieldTable/>
                  <c15:showDataLabelsRange val="0"/>
                </c:ext>
                <c:ext xmlns:c16="http://schemas.microsoft.com/office/drawing/2014/chart" uri="{C3380CC4-5D6E-409C-BE32-E72D297353CC}">
                  <c16:uniqueId val="{0000000A-F957-4DBC-91F8-73A8E87254F3}"/>
                </c:ext>
              </c:extLst>
            </c:dLbl>
            <c:spPr>
              <a:noFill/>
              <a:ln>
                <a:noFill/>
              </a:ln>
              <a:effectLst/>
            </c:spPr>
            <c:txPr>
              <a:bodyPr/>
              <a:lstStyle/>
              <a:p>
                <a:pPr>
                  <a:defRPr sz="1500"/>
                </a:pPr>
                <a:endParaRPr lang="de-DE"/>
              </a:p>
            </c:txPr>
            <c:showLegendKey val="0"/>
            <c:showVal val="1"/>
            <c:showCatName val="1"/>
            <c:showSerName val="0"/>
            <c:showPercent val="0"/>
            <c:showBubbleSize val="0"/>
            <c:showLeaderLines val="1"/>
            <c:extLst>
              <c:ext xmlns:c15="http://schemas.microsoft.com/office/drawing/2012/chart" uri="{CE6537A1-D6FC-4f65-9D91-7224C49458BB}"/>
            </c:extLst>
          </c:dLbls>
          <c:cat>
            <c:strRef>
              <c:f>'Folie 2.3.4 Daten Abb.'!$A$8:$A$17</c:f>
              <c:strCache>
                <c:ptCount val="10"/>
                <c:pt idx="0">
                  <c:v>'27,2er-Hilfen' (stationär)</c:v>
                </c:pt>
                <c:pt idx="1">
                  <c:v>Heimerziehung</c:v>
                </c:pt>
                <c:pt idx="2">
                  <c:v>Vollzeitpflege</c:v>
                </c:pt>
                <c:pt idx="3">
                  <c:v>Intensive sozialpäd. Einzelbetreuung</c:v>
                </c:pt>
                <c:pt idx="4">
                  <c:v>Sozialpäd. Tagesgruppen</c:v>
                </c:pt>
                <c:pt idx="5">
                  <c:v>Sozialpäd. Familienhilfe</c:v>
                </c:pt>
                <c:pt idx="6">
                  <c:v>Erziehungsbeistandschaften/Betreuungshilfe</c:v>
                </c:pt>
                <c:pt idx="7">
                  <c:v>Soziale Gruppenarbeit</c:v>
                </c:pt>
                <c:pt idx="8">
                  <c:v>'27,2er-Hilfen' (ambulant/sonstige)</c:v>
                </c:pt>
                <c:pt idx="9">
                  <c:v>Erziehungsberatung</c:v>
                </c:pt>
              </c:strCache>
            </c:strRef>
          </c:cat>
          <c:val>
            <c:numRef>
              <c:f>'Folie 2.3.4 Daten Abb.'!$B$8:$B$18</c:f>
              <c:numCache>
                <c:formatCode>0.0</c:formatCode>
                <c:ptCount val="11"/>
                <c:pt idx="0">
                  <c:v>0.4</c:v>
                </c:pt>
                <c:pt idx="1">
                  <c:v>8.9</c:v>
                </c:pt>
                <c:pt idx="2">
                  <c:v>7.8</c:v>
                </c:pt>
                <c:pt idx="3">
                  <c:v>0.3</c:v>
                </c:pt>
                <c:pt idx="4">
                  <c:v>2.2999999999999998</c:v>
                </c:pt>
                <c:pt idx="5">
                  <c:v>26.3</c:v>
                </c:pt>
                <c:pt idx="6">
                  <c:v>4.5999999999999996</c:v>
                </c:pt>
                <c:pt idx="7">
                  <c:v>1.4</c:v>
                </c:pt>
                <c:pt idx="8">
                  <c:v>7.7</c:v>
                </c:pt>
                <c:pt idx="9">
                  <c:v>40.1</c:v>
                </c:pt>
              </c:numCache>
            </c:numRef>
          </c:val>
          <c:extLst>
            <c:ext xmlns:c16="http://schemas.microsoft.com/office/drawing/2014/chart" uri="{C3380CC4-5D6E-409C-BE32-E72D297353CC}">
              <c16:uniqueId val="{0000000B-F957-4DBC-91F8-73A8E87254F3}"/>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5731958671142178E-2"/>
          <c:y val="9.637322741659822E-2"/>
          <c:w val="0.94043291835702836"/>
          <c:h val="0.83516255203323786"/>
        </c:manualLayout>
      </c:layout>
      <c:pie3DChart>
        <c:varyColors val="1"/>
        <c:ser>
          <c:idx val="0"/>
          <c:order val="0"/>
          <c:tx>
            <c:strRef>
              <c:f>Tabelle1!$B$1</c:f>
              <c:strCache>
                <c:ptCount val="1"/>
                <c:pt idx="0">
                  <c:v>in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C3A6-4186-B433-521E597C9ABC}"/>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1-C3A6-4186-B433-521E597C9ABC}"/>
              </c:ext>
            </c:extLst>
          </c:dPt>
          <c:dLbls>
            <c:dLbl>
              <c:idx val="0"/>
              <c:tx>
                <c:rich>
                  <a:bodyPr/>
                  <a:lstStyle/>
                  <a:p>
                    <a:fld id="{C1521A0A-9D7E-4DC7-BA1D-D76DAB09B0C7}" type="VALUE">
                      <a:rPr lang="en-US" smtClean="0">
                        <a:solidFill>
                          <a:schemeClr val="bg1"/>
                        </a:solidFill>
                      </a:rPr>
                      <a:pPr/>
                      <a:t>[WERT]</a:t>
                    </a:fld>
                    <a:r>
                      <a:rPr lang="en-US" dirty="0">
                        <a:solidFill>
                          <a:schemeClr val="bg1"/>
                        </a:solidFill>
                      </a:rPr>
                      <a:t> %</a:t>
                    </a:r>
                  </a:p>
                </c:rich>
              </c:tx>
              <c:dLblPos val="in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3A6-4186-B433-521E597C9ABC}"/>
                </c:ext>
              </c:extLst>
            </c:dLbl>
            <c:dLbl>
              <c:idx val="1"/>
              <c:layout>
                <c:manualLayout>
                  <c:x val="0.20015764892559945"/>
                  <c:y val="-0.22317655151014351"/>
                </c:manualLayout>
              </c:layout>
              <c:tx>
                <c:rich>
                  <a:bodyPr/>
                  <a:lstStyle/>
                  <a:p>
                    <a:r>
                      <a:rPr lang="en-US" dirty="0">
                        <a:solidFill>
                          <a:schemeClr val="bg1"/>
                        </a:solidFill>
                      </a:rPr>
                      <a:t>72,3 %</a:t>
                    </a:r>
                    <a:r>
                      <a:rPr lang="en-US" dirty="0"/>
                      <a:t>%</a:t>
                    </a:r>
                  </a:p>
                </c:rich>
              </c:tx>
              <c:dLblPos val="bestFit"/>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3A6-4186-B433-521E597C9A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0"/>
            <c:showSerName val="0"/>
            <c:showPercent val="1"/>
            <c:showBubbleSize val="0"/>
            <c:showLeaderLines val="0"/>
            <c:extLst>
              <c:ext xmlns:c15="http://schemas.microsoft.com/office/drawing/2012/chart" uri="{CE6537A1-D6FC-4f65-9D91-7224C49458BB}"/>
            </c:extLst>
          </c:dLbls>
          <c:cat>
            <c:strRef>
              <c:f>Tabelle1!$A$2:$A$3</c:f>
              <c:strCache>
                <c:ptCount val="2"/>
                <c:pt idx="0">
                  <c:v>Öffentliche Träger</c:v>
                </c:pt>
                <c:pt idx="1">
                  <c:v>Freie Träger</c:v>
                </c:pt>
              </c:strCache>
            </c:strRef>
          </c:cat>
          <c:val>
            <c:numRef>
              <c:f>Tabelle1!$B$2:$B$3</c:f>
              <c:numCache>
                <c:formatCode>General</c:formatCode>
                <c:ptCount val="2"/>
                <c:pt idx="0">
                  <c:v>27.7</c:v>
                </c:pt>
                <c:pt idx="1">
                  <c:v>72.3</c:v>
                </c:pt>
              </c:numCache>
            </c:numRef>
          </c:val>
          <c:extLst>
            <c:ext xmlns:c16="http://schemas.microsoft.com/office/drawing/2014/chart" uri="{C3380CC4-5D6E-409C-BE32-E72D297353CC}">
              <c16:uniqueId val="{00000000-C3A6-4186-B433-521E597C9ABC}"/>
            </c:ext>
          </c:extLst>
        </c:ser>
        <c:dLbls>
          <c:dLblPos val="inEnd"/>
          <c:showLegendKey val="0"/>
          <c:showVal val="0"/>
          <c:showCatName val="0"/>
          <c:showSerName val="0"/>
          <c:showPercent val="1"/>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4723795277278"/>
          <c:y val="3.2676022129128436E-2"/>
          <c:w val="0.43760537642362624"/>
          <c:h val="0.82192494189071186"/>
        </c:manualLayout>
      </c:layout>
      <c:pieChart>
        <c:varyColors val="1"/>
        <c:ser>
          <c:idx val="0"/>
          <c:order val="0"/>
          <c:tx>
            <c:strRef>
              <c:f>Tabelle1!$B$1</c:f>
              <c:strCache>
                <c:ptCount val="1"/>
                <c:pt idx="0">
                  <c:v>in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5FA8-4B91-A144-4D9217545CA5}"/>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5FA8-4B91-A144-4D9217545CA5}"/>
              </c:ext>
            </c:extLst>
          </c:dPt>
          <c:dLbls>
            <c:dLbl>
              <c:idx val="0"/>
              <c:tx>
                <c:rich>
                  <a:bodyPr/>
                  <a:lstStyle/>
                  <a:p>
                    <a:fld id="{181A6948-042C-4D7B-8597-824E51D54E40}" type="VALUE">
                      <a:rPr lang="en-US" smtClean="0">
                        <a:solidFill>
                          <a:schemeClr val="bg1"/>
                        </a:solidFill>
                      </a:rPr>
                      <a:pPr/>
                      <a:t>[WERT]</a:t>
                    </a:fld>
                    <a:r>
                      <a:rPr lang="en-US" dirty="0">
                        <a:solidFill>
                          <a:schemeClr val="bg1"/>
                        </a:solidFill>
                      </a:rPr>
                      <a:t> %</a:t>
                    </a: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FA8-4B91-A144-4D9217545CA5}"/>
                </c:ext>
              </c:extLst>
            </c:dLbl>
            <c:dLbl>
              <c:idx val="1"/>
              <c:layout>
                <c:manualLayout>
                  <c:x val="0.17876745543162895"/>
                  <c:y val="-0.1335227170395421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dirty="0">
                        <a:solidFill>
                          <a:schemeClr val="bg1"/>
                        </a:solidFill>
                      </a:rPr>
                      <a:t>66,9 %</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0"/>
              <c:showSerName val="0"/>
              <c:showPercent val="1"/>
              <c:showBubbleSize val="0"/>
              <c:extLst>
                <c:ext xmlns:c15="http://schemas.microsoft.com/office/drawing/2012/chart" uri="{CE6537A1-D6FC-4f65-9D91-7224C49458BB}">
                  <c15:layout>
                    <c:manualLayout>
                      <c:w val="0.16118503784921137"/>
                      <c:h val="0.1457350586959128"/>
                    </c:manualLayout>
                  </c15:layout>
                  <c15:showDataLabelsRange val="0"/>
                </c:ext>
                <c:ext xmlns:c16="http://schemas.microsoft.com/office/drawing/2014/chart" uri="{C3380CC4-5D6E-409C-BE32-E72D297353CC}">
                  <c16:uniqueId val="{00000001-5FA8-4B91-A144-4D9217545CA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Öffentliche Träger</c:v>
                </c:pt>
                <c:pt idx="1">
                  <c:v>Freie Träger</c:v>
                </c:pt>
              </c:strCache>
            </c:strRef>
          </c:cat>
          <c:val>
            <c:numRef>
              <c:f>Tabelle1!$B$2:$B$3</c:f>
              <c:numCache>
                <c:formatCode>0.0</c:formatCode>
                <c:ptCount val="2"/>
                <c:pt idx="0">
                  <c:v>33.1</c:v>
                </c:pt>
                <c:pt idx="1">
                  <c:v>66.900000000000006</c:v>
                </c:pt>
              </c:numCache>
            </c:numRef>
          </c:val>
          <c:extLst>
            <c:ext xmlns:c16="http://schemas.microsoft.com/office/drawing/2014/chart" uri="{C3380CC4-5D6E-409C-BE32-E72D297353CC}">
              <c16:uniqueId val="{00000000-5FA8-4B91-A144-4D9217545CA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5.3391086599762744E-2"/>
          <c:y val="0.8487954383243943"/>
          <c:w val="0.82362870238711672"/>
          <c:h val="0.1446693572497801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43788921126238"/>
          <c:y val="0.10436927138561655"/>
          <c:w val="0.45766057287362266"/>
          <c:h val="0.73197972663938582"/>
        </c:manualLayout>
      </c:layout>
      <c:pieChart>
        <c:varyColors val="1"/>
        <c:ser>
          <c:idx val="0"/>
          <c:order val="0"/>
          <c:tx>
            <c:strRef>
              <c:f>Tabelle1!$B$1</c:f>
              <c:strCache>
                <c:ptCount val="1"/>
                <c:pt idx="0">
                  <c:v>in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56-48E1-BD20-EC7B51A49FF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356-48E1-BD20-EC7B51A49FF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2E4-4F12-9FFD-540B302B01E2}"/>
              </c:ext>
            </c:extLst>
          </c:dPt>
          <c:dLbls>
            <c:dLbl>
              <c:idx val="0"/>
              <c:layout>
                <c:manualLayout>
                  <c:x val="-0.11555283410182444"/>
                  <c:y val="0.18520673852098252"/>
                </c:manualLayout>
              </c:layout>
              <c:tx>
                <c:rich>
                  <a:bodyPr/>
                  <a:lstStyle/>
                  <a:p>
                    <a:fld id="{D66E0572-883A-4441-853A-2B7AF8D81221}" type="VALUE">
                      <a:rPr lang="en-US" smtClean="0">
                        <a:solidFill>
                          <a:schemeClr val="bg1"/>
                        </a:solidFill>
                      </a:rPr>
                      <a:pPr/>
                      <a:t>[WERT]</a:t>
                    </a:fld>
                    <a:r>
                      <a:rPr lang="en-US" dirty="0">
                        <a:solidFill>
                          <a:schemeClr val="bg1"/>
                        </a:solidFill>
                      </a:rPr>
                      <a:t> % </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356-48E1-BD20-EC7B51A49FF4}"/>
                </c:ext>
              </c:extLst>
            </c:dLbl>
            <c:dLbl>
              <c:idx val="1"/>
              <c:layout>
                <c:manualLayout>
                  <c:x val="0.12947060419012543"/>
                  <c:y val="-0.21403138300190289"/>
                </c:manualLayout>
              </c:layout>
              <c:tx>
                <c:rich>
                  <a:bodyPr/>
                  <a:lstStyle/>
                  <a:p>
                    <a:fld id="{600806A7-799D-467B-86B8-8B58FF9A6A87}" type="VALUE">
                      <a:rPr lang="en-US" smtClean="0">
                        <a:solidFill>
                          <a:schemeClr val="bg1"/>
                        </a:solidFill>
                      </a:rPr>
                      <a:pPr/>
                      <a:t>[WERT]</a:t>
                    </a:fld>
                    <a:r>
                      <a:rPr lang="en-US" dirty="0">
                        <a:solidFill>
                          <a:schemeClr val="bg1"/>
                        </a:solidFill>
                      </a:rPr>
                      <a:t> %</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356-48E1-BD20-EC7B51A49FF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2"/>
                <c:pt idx="0">
                  <c:v>Öffentliche Träger</c:v>
                </c:pt>
                <c:pt idx="1">
                  <c:v>Freie Träger</c:v>
                </c:pt>
              </c:strCache>
            </c:strRef>
          </c:cat>
          <c:val>
            <c:numRef>
              <c:f>Tabelle1!$B$2:$B$4</c:f>
              <c:numCache>
                <c:formatCode>General</c:formatCode>
                <c:ptCount val="3"/>
                <c:pt idx="0">
                  <c:v>19.600000000000001</c:v>
                </c:pt>
                <c:pt idx="1">
                  <c:v>80.400000000000006</c:v>
                </c:pt>
              </c:numCache>
            </c:numRef>
          </c:val>
          <c:extLst>
            <c:ext xmlns:c16="http://schemas.microsoft.com/office/drawing/2014/chart" uri="{C3380CC4-5D6E-409C-BE32-E72D297353CC}">
              <c16:uniqueId val="{00000004-9356-48E1-BD20-EC7B51A49FF4}"/>
            </c:ext>
          </c:extLst>
        </c:ser>
        <c:dLbls>
          <c:dLblPos val="inEnd"/>
          <c:showLegendKey val="0"/>
          <c:showVal val="0"/>
          <c:showCatName val="1"/>
          <c:showSerName val="0"/>
          <c:showPercent val="0"/>
          <c:showBubbleSize val="0"/>
          <c:showLeaderLines val="1"/>
        </c:dLbls>
        <c:firstSliceAng val="0"/>
      </c:pieChart>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057014549481892E-2"/>
          <c:y val="0.21865563414742648"/>
          <c:w val="0.48165409959593203"/>
          <c:h val="0.70615389178047661"/>
        </c:manualLayout>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58839318495592674"/>
          <c:y val="1.8381897178106975E-2"/>
          <c:w val="0.39105447079230699"/>
          <c:h val="0.981618102821892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de-DE"/>
        </a:p>
      </c:txPr>
    </c:legend>
    <c:plotVisOnly val="1"/>
    <c:dispBlanksAs val="gap"/>
    <c:showDLblsOverMax val="0"/>
  </c:chart>
  <c:spPr>
    <a:noFill/>
    <a:ln>
      <a:noFill/>
    </a:ln>
    <a:effectLst/>
  </c:spPr>
  <c:txPr>
    <a:bodyPr/>
    <a:lstStyle/>
    <a:p>
      <a:pPr>
        <a:defRPr sz="1000">
          <a:latin typeface="Open Sans" panose="020B0606030504020204" pitchFamily="34" charset="0"/>
          <a:ea typeface="Open Sans" panose="020B0606030504020204" pitchFamily="34" charset="0"/>
          <a:cs typeface="Open Sans" panose="020B0606030504020204" pitchFamily="34" charset="0"/>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00000000000001E-2"/>
          <c:y val="2.3148148148148147E-2"/>
          <c:w val="0.93888888888888888"/>
          <c:h val="0.8416746864975212"/>
        </c:manualLayout>
      </c:layout>
      <c:barChart>
        <c:barDir val="col"/>
        <c:grouping val="clustered"/>
        <c:varyColors val="0"/>
        <c:ser>
          <c:idx val="0"/>
          <c:order val="0"/>
          <c:tx>
            <c:strRef>
              <c:f>Tabelle1!$B$1</c:f>
              <c:strCache>
                <c:ptCount val="1"/>
                <c:pt idx="0">
                  <c:v>Datenreihe 1</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Tabelle1!$A$2:$A$6</c:f>
              <c:numCache>
                <c:formatCode>General</c:formatCode>
                <c:ptCount val="5"/>
                <c:pt idx="0">
                  <c:v>2005</c:v>
                </c:pt>
                <c:pt idx="1">
                  <c:v>2010</c:v>
                </c:pt>
                <c:pt idx="2">
                  <c:v>2015</c:v>
                </c:pt>
                <c:pt idx="3">
                  <c:v>2019</c:v>
                </c:pt>
                <c:pt idx="4">
                  <c:v>2021</c:v>
                </c:pt>
              </c:numCache>
            </c:numRef>
          </c:cat>
          <c:val>
            <c:numRef>
              <c:f>Tabelle1!$B$2:$B$6</c:f>
              <c:numCache>
                <c:formatCode>General</c:formatCode>
                <c:ptCount val="5"/>
                <c:pt idx="0">
                  <c:v>20.9</c:v>
                </c:pt>
                <c:pt idx="1">
                  <c:v>28.9</c:v>
                </c:pt>
                <c:pt idx="2">
                  <c:v>40.700000000000003</c:v>
                </c:pt>
                <c:pt idx="3">
                  <c:v>54.9</c:v>
                </c:pt>
                <c:pt idx="4">
                  <c:v>62</c:v>
                </c:pt>
              </c:numCache>
            </c:numRef>
          </c:val>
          <c:extLst>
            <c:ext xmlns:c16="http://schemas.microsoft.com/office/drawing/2014/chart" uri="{C3380CC4-5D6E-409C-BE32-E72D297353CC}">
              <c16:uniqueId val="{00000000-E1F2-4525-BAD3-769C6FCF2DF4}"/>
            </c:ext>
          </c:extLst>
        </c:ser>
        <c:dLbls>
          <c:dLblPos val="inEnd"/>
          <c:showLegendKey val="0"/>
          <c:showVal val="1"/>
          <c:showCatName val="0"/>
          <c:showSerName val="0"/>
          <c:showPercent val="0"/>
          <c:showBubbleSize val="0"/>
        </c:dLbls>
        <c:gapWidth val="41"/>
        <c:axId val="32932048"/>
        <c:axId val="32934016"/>
      </c:barChart>
      <c:catAx>
        <c:axId val="329320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effectLst/>
                <a:latin typeface="+mn-lt"/>
                <a:ea typeface="+mn-ea"/>
                <a:cs typeface="+mn-cs"/>
              </a:defRPr>
            </a:pPr>
            <a:endParaRPr lang="de-DE"/>
          </a:p>
        </c:txPr>
        <c:crossAx val="32934016"/>
        <c:crosses val="autoZero"/>
        <c:auto val="1"/>
        <c:lblAlgn val="ctr"/>
        <c:lblOffset val="100"/>
        <c:noMultiLvlLbl val="0"/>
      </c:catAx>
      <c:valAx>
        <c:axId val="32934016"/>
        <c:scaling>
          <c:orientation val="minMax"/>
        </c:scaling>
        <c:delete val="1"/>
        <c:axPos val="l"/>
        <c:numFmt formatCode="General" sourceLinked="1"/>
        <c:majorTickMark val="none"/>
        <c:minorTickMark val="none"/>
        <c:tickLblPos val="nextTo"/>
        <c:crossAx val="3293204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057014549481892E-2"/>
          <c:y val="0.21865563414742648"/>
          <c:w val="0.48165409959593203"/>
          <c:h val="0.70615389178047661"/>
        </c:manualLayout>
      </c:layout>
      <c:pieChart>
        <c:varyColors val="1"/>
        <c:ser>
          <c:idx val="0"/>
          <c:order val="0"/>
          <c:dPt>
            <c:idx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1-1282-4C42-8377-E72FE0DB45C0}"/>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1282-4C42-8377-E72FE0DB45C0}"/>
              </c:ext>
            </c:extLst>
          </c:dPt>
          <c:dPt>
            <c:idx val="2"/>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5-1282-4C42-8377-E72FE0DB45C0}"/>
              </c:ext>
            </c:extLst>
          </c:dPt>
          <c:dLbls>
            <c:dLbl>
              <c:idx val="0"/>
              <c:tx>
                <c:rich>
                  <a:bodyPr/>
                  <a:lstStyle/>
                  <a:p>
                    <a:r>
                      <a:rPr lang="en-US"/>
                      <a:t> 66 %</a:t>
                    </a:r>
                    <a:endParaRPr lang="en-US"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1282-4C42-8377-E72FE0DB45C0}"/>
                </c:ext>
              </c:extLst>
            </c:dLbl>
            <c:dLbl>
              <c:idx val="1"/>
              <c:tx>
                <c:rich>
                  <a:bodyPr/>
                  <a:lstStyle/>
                  <a:p>
                    <a:r>
                      <a:rPr lang="en-US" dirty="0"/>
                      <a:t>22,7 %</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1282-4C42-8377-E72FE0DB45C0}"/>
                </c:ext>
              </c:extLst>
            </c:dLbl>
            <c:dLbl>
              <c:idx val="2"/>
              <c:tx>
                <c:rich>
                  <a:bodyPr/>
                  <a:lstStyle/>
                  <a:p>
                    <a:r>
                      <a:rPr lang="en-US"/>
                      <a:t>11,4 %</a:t>
                    </a:r>
                    <a:endParaRPr lang="en-US"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1282-4C42-8377-E72FE0DB45C0}"/>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de-D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Tabelle1!$A$12:$A$14</c:f>
              <c:strCache>
                <c:ptCount val="3"/>
                <c:pt idx="0">
                  <c:v>Kindertages-
betreuung</c:v>
                </c:pt>
                <c:pt idx="1">
                  <c:v>Hilfen zur Erziehung, Erzieherische Hilfen, Eingliederungshilfe</c:v>
                </c:pt>
                <c:pt idx="2">
                  <c:v>Sonstiges</c:v>
                </c:pt>
              </c:strCache>
            </c:strRef>
          </c:cat>
          <c:val>
            <c:numRef>
              <c:f>Tabelle1!$B$12:$B$14</c:f>
              <c:numCache>
                <c:formatCode>0.0</c:formatCode>
                <c:ptCount val="3"/>
                <c:pt idx="0">
                  <c:v>66</c:v>
                </c:pt>
                <c:pt idx="1">
                  <c:v>22.7</c:v>
                </c:pt>
                <c:pt idx="2">
                  <c:v>11.4</c:v>
                </c:pt>
              </c:numCache>
            </c:numRef>
          </c:val>
          <c:extLst>
            <c:ext xmlns:c16="http://schemas.microsoft.com/office/drawing/2014/chart" uri="{C3380CC4-5D6E-409C-BE32-E72D297353CC}">
              <c16:uniqueId val="{00000006-1282-4C42-8377-E72FE0DB45C0}"/>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de-DE"/>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de-DE"/>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de-DE"/>
          </a:p>
        </c:txPr>
      </c:legendEntry>
      <c:layout>
        <c:manualLayout>
          <c:xMode val="edge"/>
          <c:yMode val="edge"/>
          <c:x val="0.58839318495592674"/>
          <c:y val="1.8381897178106975E-2"/>
          <c:w val="0.39105447079230699"/>
          <c:h val="0.981618102821892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de-DE"/>
        </a:p>
      </c:txPr>
    </c:legend>
    <c:plotVisOnly val="1"/>
    <c:dispBlanksAs val="gap"/>
    <c:showDLblsOverMax val="0"/>
  </c:chart>
  <c:spPr>
    <a:noFill/>
    <a:ln>
      <a:noFill/>
    </a:ln>
    <a:effectLst/>
  </c:spPr>
  <c:txPr>
    <a:bodyPr/>
    <a:lstStyle/>
    <a:p>
      <a:pPr>
        <a:defRPr sz="1000">
          <a:latin typeface="Open Sans" panose="020B0606030504020204" pitchFamily="34" charset="0"/>
          <a:ea typeface="Open Sans" panose="020B0606030504020204" pitchFamily="34" charset="0"/>
          <a:cs typeface="Open Sans" panose="020B060603050402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1716F1-72F1-43E0-9960-443E12A38D5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57B5C8B4-95C9-4195-B362-09CC522898DA}">
      <dgm:prSet custT="1"/>
      <dgm:spPr>
        <a:solidFill>
          <a:schemeClr val="accent1">
            <a:lumMod val="40000"/>
            <a:lumOff val="60000"/>
            <a:alpha val="90000"/>
          </a:schemeClr>
        </a:solidFill>
      </dgm:spPr>
      <dgm:t>
        <a:bodyPr/>
        <a:lstStyle/>
        <a:p>
          <a:pPr algn="ctr" rtl="0"/>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Förderung der </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Erziehung in der Familie</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16</a:t>
          </a:r>
          <a:r>
            <a:rPr lang="de-DE" sz="1200" b="1" dirty="0">
              <a:solidFill>
                <a:schemeClr val="tx1"/>
              </a:solidFill>
            </a:rPr>
            <a:t>–</a:t>
          </a: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21 SGB VIII</a:t>
          </a:r>
          <a:endParaRPr lang="de-DE"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extLst>
        <a:ext uri="{E40237B7-FDA0-4F09-8148-C483321AD2D9}">
          <dgm14:cNvPr xmlns:dgm14="http://schemas.microsoft.com/office/drawing/2010/diagram" id="0" name="" descr="Ein Bereich der Kinder- und Jugendhilfe in Deutschland: Förderung der Erziehung in der Familie §§ 16-21 Sozialgesetzbuch (SGB) Acht (VIII)" title="Freihandform"/>
        </a:ext>
      </dgm:extLst>
    </dgm:pt>
    <dgm:pt modelId="{B3AD9B68-A307-460A-91F4-5DB7974AFDCD}" type="parTrans" cxnId="{51BCAF82-8EDE-4C41-B825-F135136EC23E}">
      <dgm:prSet/>
      <dgm:spPr/>
      <dgm:t>
        <a:bodyPr/>
        <a:lstStyle/>
        <a:p>
          <a:endParaRPr lang="de-DE"/>
        </a:p>
      </dgm:t>
    </dgm:pt>
    <dgm:pt modelId="{8FBA5766-2C22-412A-B4E9-41F0B7104156}" type="sibTrans" cxnId="{51BCAF82-8EDE-4C41-B825-F135136EC23E}">
      <dgm:prSet/>
      <dgm:spPr/>
      <dgm:t>
        <a:bodyPr/>
        <a:lstStyle/>
        <a:p>
          <a:endParaRPr lang="de-DE"/>
        </a:p>
      </dgm:t>
    </dgm:pt>
    <dgm:pt modelId="{04D45573-8344-464E-BB1D-30FE966085FB}" type="pres">
      <dgm:prSet presAssocID="{F31716F1-72F1-43E0-9960-443E12A38D55}" presName="linear" presStyleCnt="0">
        <dgm:presLayoutVars>
          <dgm:animLvl val="lvl"/>
          <dgm:resizeHandles val="exact"/>
        </dgm:presLayoutVars>
      </dgm:prSet>
      <dgm:spPr/>
    </dgm:pt>
    <dgm:pt modelId="{AEF15C3F-A85D-4840-975F-712DEC557E60}" type="pres">
      <dgm:prSet presAssocID="{57B5C8B4-95C9-4195-B362-09CC522898DA}" presName="parentText" presStyleLbl="node1" presStyleIdx="0" presStyleCnt="1">
        <dgm:presLayoutVars>
          <dgm:chMax val="0"/>
          <dgm:bulletEnabled val="1"/>
        </dgm:presLayoutVars>
      </dgm:prSet>
      <dgm:spPr/>
    </dgm:pt>
  </dgm:ptLst>
  <dgm:cxnLst>
    <dgm:cxn modelId="{51BCAF82-8EDE-4C41-B825-F135136EC23E}" srcId="{F31716F1-72F1-43E0-9960-443E12A38D55}" destId="{57B5C8B4-95C9-4195-B362-09CC522898DA}" srcOrd="0" destOrd="0" parTransId="{B3AD9B68-A307-460A-91F4-5DB7974AFDCD}" sibTransId="{8FBA5766-2C22-412A-B4E9-41F0B7104156}"/>
    <dgm:cxn modelId="{219B31D3-58AB-47A4-88E8-C86262E09178}" type="presOf" srcId="{57B5C8B4-95C9-4195-B362-09CC522898DA}" destId="{AEF15C3F-A85D-4840-975F-712DEC557E60}" srcOrd="0" destOrd="0" presId="urn:microsoft.com/office/officeart/2005/8/layout/vList2"/>
    <dgm:cxn modelId="{DC8AABD3-D090-4F85-AF48-04A9F10585AA}" type="presOf" srcId="{F31716F1-72F1-43E0-9960-443E12A38D55}" destId="{04D45573-8344-464E-BB1D-30FE966085FB}" srcOrd="0" destOrd="0" presId="urn:microsoft.com/office/officeart/2005/8/layout/vList2"/>
    <dgm:cxn modelId="{BC160823-D7A7-4A39-ACBF-F4AB0BD7D8A1}" type="presParOf" srcId="{04D45573-8344-464E-BB1D-30FE966085FB}" destId="{AEF15C3F-A85D-4840-975F-712DEC557E6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0241CC-B76E-4A57-9579-375EC678A97E}"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2F05B311-E38A-4D1C-A56F-B1DF6B4474B7}">
      <dgm:prSet custT="1"/>
      <dgm:spPr>
        <a:solidFill>
          <a:schemeClr val="accent1">
            <a:lumMod val="60000"/>
            <a:lumOff val="40000"/>
            <a:alpha val="90000"/>
          </a:schemeClr>
        </a:solidFill>
      </dgm:spPr>
      <dgm:t>
        <a:bodyPr/>
        <a:lstStyle/>
        <a:p>
          <a:pPr algn="ctr" rtl="0"/>
          <a:r>
            <a:rPr lang="de-DE" sz="1200" b="1" dirty="0">
              <a:solidFill>
                <a:schemeClr val="tx1"/>
              </a:solidFill>
            </a:rPr>
            <a:t>Hoheitliche Aufgaben zum Schutz von Kindern und Jugendlichen</a:t>
          </a:r>
          <a:br>
            <a:rPr lang="de-DE" sz="1200" b="1" dirty="0">
              <a:solidFill>
                <a:schemeClr val="tx1"/>
              </a:solidFill>
            </a:rPr>
          </a:br>
          <a:r>
            <a:rPr lang="de-DE" sz="1200" b="1" dirty="0">
              <a:solidFill>
                <a:schemeClr val="tx1"/>
              </a:solidFill>
            </a:rPr>
            <a:t>§§ 42 ff. SGB VIII</a:t>
          </a:r>
          <a:endParaRPr lang="de-DE" sz="1200" dirty="0">
            <a:solidFill>
              <a:schemeClr val="tx1"/>
            </a:solidFill>
          </a:endParaRPr>
        </a:p>
      </dgm:t>
      <dgm:extLst>
        <a:ext uri="{E40237B7-FDA0-4F09-8148-C483321AD2D9}">
          <dgm14:cNvPr xmlns:dgm14="http://schemas.microsoft.com/office/drawing/2010/diagram" id="0" name="" descr="Benennt einen Bereich der Kinder- und Jugendhilfe in Deutschland: &#10;Hoheitliche Aufgaben zum Schutz von Kindern und Jugendliche §§ 42–58 Sozialgesetzbuch (SGB) Acht (VIII)" title="Freihandform"/>
        </a:ext>
      </dgm:extLst>
    </dgm:pt>
    <dgm:pt modelId="{161FC95B-3C40-4CFF-81C8-D0760C858F42}" type="parTrans" cxnId="{28E93E25-28E9-4165-ACB6-40B834C5FD24}">
      <dgm:prSet/>
      <dgm:spPr/>
      <dgm:t>
        <a:bodyPr/>
        <a:lstStyle/>
        <a:p>
          <a:endParaRPr lang="de-DE"/>
        </a:p>
      </dgm:t>
    </dgm:pt>
    <dgm:pt modelId="{6A4B68C8-981C-4EC7-95D2-5ED7716FE7DD}" type="sibTrans" cxnId="{28E93E25-28E9-4165-ACB6-40B834C5FD24}">
      <dgm:prSet/>
      <dgm:spPr/>
      <dgm:t>
        <a:bodyPr/>
        <a:lstStyle/>
        <a:p>
          <a:endParaRPr lang="de-DE"/>
        </a:p>
      </dgm:t>
    </dgm:pt>
    <dgm:pt modelId="{0F661568-69D9-4E8B-87AA-937DEA19C76C}" type="pres">
      <dgm:prSet presAssocID="{280241CC-B76E-4A57-9579-375EC678A97E}" presName="linear" presStyleCnt="0">
        <dgm:presLayoutVars>
          <dgm:animLvl val="lvl"/>
          <dgm:resizeHandles val="exact"/>
        </dgm:presLayoutVars>
      </dgm:prSet>
      <dgm:spPr/>
    </dgm:pt>
    <dgm:pt modelId="{E04BB76E-F444-410F-B393-0064D905195D}" type="pres">
      <dgm:prSet presAssocID="{2F05B311-E38A-4D1C-A56F-B1DF6B4474B7}" presName="parentText" presStyleLbl="node1" presStyleIdx="0" presStyleCnt="1" custLinFactNeighborX="-2464" custLinFactNeighborY="-24">
        <dgm:presLayoutVars>
          <dgm:chMax val="0"/>
          <dgm:bulletEnabled val="1"/>
        </dgm:presLayoutVars>
      </dgm:prSet>
      <dgm:spPr/>
    </dgm:pt>
  </dgm:ptLst>
  <dgm:cxnLst>
    <dgm:cxn modelId="{28E93E25-28E9-4165-ACB6-40B834C5FD24}" srcId="{280241CC-B76E-4A57-9579-375EC678A97E}" destId="{2F05B311-E38A-4D1C-A56F-B1DF6B4474B7}" srcOrd="0" destOrd="0" parTransId="{161FC95B-3C40-4CFF-81C8-D0760C858F42}" sibTransId="{6A4B68C8-981C-4EC7-95D2-5ED7716FE7DD}"/>
    <dgm:cxn modelId="{DD84CD98-7B98-4A27-B31A-5AA7859D8707}" type="presOf" srcId="{2F05B311-E38A-4D1C-A56F-B1DF6B4474B7}" destId="{E04BB76E-F444-410F-B393-0064D905195D}" srcOrd="0" destOrd="0" presId="urn:microsoft.com/office/officeart/2005/8/layout/vList2"/>
    <dgm:cxn modelId="{A0D9FACD-88D7-4283-A2DD-E308819CC3D7}" type="presOf" srcId="{280241CC-B76E-4A57-9579-375EC678A97E}" destId="{0F661568-69D9-4E8B-87AA-937DEA19C76C}" srcOrd="0" destOrd="0" presId="urn:microsoft.com/office/officeart/2005/8/layout/vList2"/>
    <dgm:cxn modelId="{056215AF-783F-4C95-AEA3-3A3D73FDF145}" type="presParOf" srcId="{0F661568-69D9-4E8B-87AA-937DEA19C76C}" destId="{E04BB76E-F444-410F-B393-0064D905195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D564EF-4DDA-4FC5-95B7-E0CE8C6185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E87514C6-A52C-44D1-9F69-8D70E20A1066}">
      <dgm:prSet custT="1"/>
      <dgm:spPr>
        <a:noFill/>
      </dgm:spPr>
      <dgm:t>
        <a:bodyPr/>
        <a:lstStyle/>
        <a:p>
          <a:pPr algn="ctr" rtl="0"/>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Einheit der Jugendhilfe</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t>heißt: </a:t>
          </a:r>
          <a:br>
            <a:rPr lang="de-DE" sz="12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de-DE"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Förderung von Erziehung und Bildung</a:t>
          </a:r>
          <a:br>
            <a:rPr lang="de-DE"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Hilfen zur Erziehung</a:t>
          </a:r>
          <a:br>
            <a:rPr lang="de-DE"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Schutz vor Gefahren</a:t>
          </a:r>
        </a:p>
        <a:p>
          <a:pPr algn="ctr" rtl="0"/>
          <a:r>
            <a:rPr lang="de-DE"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im Rahmen gemeinsamer Arbeitsprinzipien und aufeinander bezogener Arbeitsbereiche</a:t>
          </a:r>
        </a:p>
      </dgm:t>
      <dgm:extLst>
        <a:ext uri="{E40237B7-FDA0-4F09-8148-C483321AD2D9}">
          <dgm14:cNvPr xmlns:dgm14="http://schemas.microsoft.com/office/drawing/2010/diagram" id="0" name="" descr="Hier wird erläutert, was die Einheit der Jugendhilfe heißt: &#10;- Förderung von Erziehung und Bildung&#10;- Hilfen zur Erziehung&#10;- Schutz vor Gefahren im Rahmen gemeinsamer Arbeitsprinzipien und  aufeinander bezogener Arbeitsbereiche" title="Freihandform"/>
        </a:ext>
      </dgm:extLst>
    </dgm:pt>
    <dgm:pt modelId="{815F4992-4351-48F6-8A7A-3CBCE93F1DE2}" type="parTrans" cxnId="{8F51682C-355D-49AB-932F-FCB633169B46}">
      <dgm:prSet/>
      <dgm:spPr/>
      <dgm:t>
        <a:bodyPr/>
        <a:lstStyle/>
        <a:p>
          <a:endParaRPr lang="de-DE"/>
        </a:p>
      </dgm:t>
    </dgm:pt>
    <dgm:pt modelId="{4B1C5386-240F-4CCE-8784-B2DFFDA95048}" type="sibTrans" cxnId="{8F51682C-355D-49AB-932F-FCB633169B46}">
      <dgm:prSet/>
      <dgm:spPr/>
      <dgm:t>
        <a:bodyPr/>
        <a:lstStyle/>
        <a:p>
          <a:endParaRPr lang="de-DE"/>
        </a:p>
      </dgm:t>
    </dgm:pt>
    <dgm:pt modelId="{3E671110-6247-4CAC-A5EB-0ED594D2F431}" type="pres">
      <dgm:prSet presAssocID="{14D564EF-4DDA-4FC5-95B7-E0CE8C61850E}" presName="linear" presStyleCnt="0">
        <dgm:presLayoutVars>
          <dgm:animLvl val="lvl"/>
          <dgm:resizeHandles val="exact"/>
        </dgm:presLayoutVars>
      </dgm:prSet>
      <dgm:spPr/>
    </dgm:pt>
    <dgm:pt modelId="{16ECFACD-F280-4279-A229-0E04F59FE9AD}" type="pres">
      <dgm:prSet presAssocID="{E87514C6-A52C-44D1-9F69-8D70E20A1066}" presName="parentText" presStyleLbl="node1" presStyleIdx="0" presStyleCnt="1" custLinFactNeighborY="-5108">
        <dgm:presLayoutVars>
          <dgm:chMax val="0"/>
          <dgm:bulletEnabled val="1"/>
        </dgm:presLayoutVars>
      </dgm:prSet>
      <dgm:spPr/>
    </dgm:pt>
  </dgm:ptLst>
  <dgm:cxnLst>
    <dgm:cxn modelId="{8F51682C-355D-49AB-932F-FCB633169B46}" srcId="{14D564EF-4DDA-4FC5-95B7-E0CE8C61850E}" destId="{E87514C6-A52C-44D1-9F69-8D70E20A1066}" srcOrd="0" destOrd="0" parTransId="{815F4992-4351-48F6-8A7A-3CBCE93F1DE2}" sibTransId="{4B1C5386-240F-4CCE-8784-B2DFFDA95048}"/>
    <dgm:cxn modelId="{B318CC63-7818-461A-88D1-B7C9E48729B4}" type="presOf" srcId="{E87514C6-A52C-44D1-9F69-8D70E20A1066}" destId="{16ECFACD-F280-4279-A229-0E04F59FE9AD}" srcOrd="0" destOrd="0" presId="urn:microsoft.com/office/officeart/2005/8/layout/vList2"/>
    <dgm:cxn modelId="{C2D034AF-F11B-4A65-93EE-5ED7882DF533}" type="presOf" srcId="{14D564EF-4DDA-4FC5-95B7-E0CE8C61850E}" destId="{3E671110-6247-4CAC-A5EB-0ED594D2F431}" srcOrd="0" destOrd="0" presId="urn:microsoft.com/office/officeart/2005/8/layout/vList2"/>
    <dgm:cxn modelId="{E7E22866-9A92-4AF4-B117-D44B039BCCF8}" type="presParOf" srcId="{3E671110-6247-4CAC-A5EB-0ED594D2F431}" destId="{16ECFACD-F280-4279-A229-0E04F59FE9AD}"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1716F1-72F1-43E0-9960-443E12A38D5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57B5C8B4-95C9-4195-B362-09CC522898DA}">
      <dgm:prSet custT="1"/>
      <dgm:spPr>
        <a:solidFill>
          <a:schemeClr val="accent1">
            <a:lumMod val="40000"/>
            <a:lumOff val="60000"/>
            <a:alpha val="90000"/>
          </a:schemeClr>
        </a:solidFill>
      </dgm:spPr>
      <dgm:t>
        <a:bodyPr/>
        <a:lstStyle/>
        <a:p>
          <a:pPr algn="ctr" rtl="0"/>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Jugendarbeit;</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Jugendsozialarbeit; Schulsozialarbeit;</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erzieherischer Kinder- und Jugendschutz</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11</a:t>
          </a:r>
          <a:r>
            <a:rPr lang="de-DE" sz="1200" b="1" dirty="0">
              <a:solidFill>
                <a:schemeClr val="tx1"/>
              </a:solidFill>
            </a:rPr>
            <a:t>–</a:t>
          </a: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15 SGB VIII</a:t>
          </a:r>
          <a:endParaRPr lang="de-DE"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extLst>
        <a:ext uri="{E40237B7-FDA0-4F09-8148-C483321AD2D9}">
          <dgm14:cNvPr xmlns:dgm14="http://schemas.microsoft.com/office/drawing/2010/diagram" id="0" name="" descr="Benennt einen Bereich der Kinder- und Jugendhilfe in Deutschland: &#10;Jugendarbeit; Jugendsozialarbeit;&#10;erzieherischer Kinder- und &#10;Jugendschutz §§ 11–15 Sozialgesetzbuch (SGB) Acht (VIII)" title="Freihandform"/>
        </a:ext>
      </dgm:extLst>
    </dgm:pt>
    <dgm:pt modelId="{B3AD9B68-A307-460A-91F4-5DB7974AFDCD}" type="parTrans" cxnId="{51BCAF82-8EDE-4C41-B825-F135136EC23E}">
      <dgm:prSet/>
      <dgm:spPr/>
      <dgm:t>
        <a:bodyPr/>
        <a:lstStyle/>
        <a:p>
          <a:endParaRPr lang="de-DE"/>
        </a:p>
      </dgm:t>
    </dgm:pt>
    <dgm:pt modelId="{8FBA5766-2C22-412A-B4E9-41F0B7104156}" type="sibTrans" cxnId="{51BCAF82-8EDE-4C41-B825-F135136EC23E}">
      <dgm:prSet/>
      <dgm:spPr/>
      <dgm:t>
        <a:bodyPr/>
        <a:lstStyle/>
        <a:p>
          <a:endParaRPr lang="de-DE"/>
        </a:p>
      </dgm:t>
    </dgm:pt>
    <dgm:pt modelId="{04D45573-8344-464E-BB1D-30FE966085FB}" type="pres">
      <dgm:prSet presAssocID="{F31716F1-72F1-43E0-9960-443E12A38D55}" presName="linear" presStyleCnt="0">
        <dgm:presLayoutVars>
          <dgm:animLvl val="lvl"/>
          <dgm:resizeHandles val="exact"/>
        </dgm:presLayoutVars>
      </dgm:prSet>
      <dgm:spPr/>
    </dgm:pt>
    <dgm:pt modelId="{AEF15C3F-A85D-4840-975F-712DEC557E60}" type="pres">
      <dgm:prSet presAssocID="{57B5C8B4-95C9-4195-B362-09CC522898DA}" presName="parentText" presStyleLbl="node1" presStyleIdx="0" presStyleCnt="1" custScaleX="100000" custScaleY="249043" custLinFactNeighborY="1165">
        <dgm:presLayoutVars>
          <dgm:chMax val="0"/>
          <dgm:bulletEnabled val="1"/>
        </dgm:presLayoutVars>
      </dgm:prSet>
      <dgm:spPr/>
    </dgm:pt>
  </dgm:ptLst>
  <dgm:cxnLst>
    <dgm:cxn modelId="{51BCAF82-8EDE-4C41-B825-F135136EC23E}" srcId="{F31716F1-72F1-43E0-9960-443E12A38D55}" destId="{57B5C8B4-95C9-4195-B362-09CC522898DA}" srcOrd="0" destOrd="0" parTransId="{B3AD9B68-A307-460A-91F4-5DB7974AFDCD}" sibTransId="{8FBA5766-2C22-412A-B4E9-41F0B7104156}"/>
    <dgm:cxn modelId="{219B31D3-58AB-47A4-88E8-C86262E09178}" type="presOf" srcId="{57B5C8B4-95C9-4195-B362-09CC522898DA}" destId="{AEF15C3F-A85D-4840-975F-712DEC557E60}" srcOrd="0" destOrd="0" presId="urn:microsoft.com/office/officeart/2005/8/layout/vList2"/>
    <dgm:cxn modelId="{DC8AABD3-D090-4F85-AF48-04A9F10585AA}" type="presOf" srcId="{F31716F1-72F1-43E0-9960-443E12A38D55}" destId="{04D45573-8344-464E-BB1D-30FE966085FB}" srcOrd="0" destOrd="0" presId="urn:microsoft.com/office/officeart/2005/8/layout/vList2"/>
    <dgm:cxn modelId="{BC160823-D7A7-4A39-ACBF-F4AB0BD7D8A1}" type="presParOf" srcId="{04D45573-8344-464E-BB1D-30FE966085FB}" destId="{AEF15C3F-A85D-4840-975F-712DEC557E60}"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1716F1-72F1-43E0-9960-443E12A38D5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57B5C8B4-95C9-4195-B362-09CC522898DA}">
      <dgm:prSet custT="1"/>
      <dgm:spPr>
        <a:solidFill>
          <a:schemeClr val="accent1">
            <a:lumMod val="40000"/>
            <a:lumOff val="60000"/>
            <a:alpha val="90000"/>
          </a:schemeClr>
        </a:solidFill>
      </dgm:spPr>
      <dgm:t>
        <a:bodyPr/>
        <a:lstStyle/>
        <a:p>
          <a:pPr algn="ctr" rtl="0"/>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Förderung von Kindern in Tageseinrichtungen und Tagespflege </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22–26 SGB VIII</a:t>
          </a:r>
        </a:p>
      </dgm:t>
      <dgm:extLst>
        <a:ext uri="{E40237B7-FDA0-4F09-8148-C483321AD2D9}">
          <dgm14:cNvPr xmlns:dgm14="http://schemas.microsoft.com/office/drawing/2010/diagram" id="0" name="" descr="Ein Bereich der Kinder- und Jugendhilfe in Deutschland: &#10;Förderung von Kindern in Tageseinrichtungen und Tagespflege &#10;§§ 22–26 Sozialgesetzbuch (SGB) Acht (VIII)" title="Freihandform"/>
        </a:ext>
      </dgm:extLst>
    </dgm:pt>
    <dgm:pt modelId="{B3AD9B68-A307-460A-91F4-5DB7974AFDCD}" type="parTrans" cxnId="{51BCAF82-8EDE-4C41-B825-F135136EC23E}">
      <dgm:prSet/>
      <dgm:spPr/>
      <dgm:t>
        <a:bodyPr/>
        <a:lstStyle/>
        <a:p>
          <a:endParaRPr lang="de-DE"/>
        </a:p>
      </dgm:t>
    </dgm:pt>
    <dgm:pt modelId="{8FBA5766-2C22-412A-B4E9-41F0B7104156}" type="sibTrans" cxnId="{51BCAF82-8EDE-4C41-B825-F135136EC23E}">
      <dgm:prSet/>
      <dgm:spPr/>
      <dgm:t>
        <a:bodyPr/>
        <a:lstStyle/>
        <a:p>
          <a:endParaRPr lang="de-DE"/>
        </a:p>
      </dgm:t>
    </dgm:pt>
    <dgm:pt modelId="{04D45573-8344-464E-BB1D-30FE966085FB}" type="pres">
      <dgm:prSet presAssocID="{F31716F1-72F1-43E0-9960-443E12A38D55}" presName="linear" presStyleCnt="0">
        <dgm:presLayoutVars>
          <dgm:animLvl val="lvl"/>
          <dgm:resizeHandles val="exact"/>
        </dgm:presLayoutVars>
      </dgm:prSet>
      <dgm:spPr/>
    </dgm:pt>
    <dgm:pt modelId="{AEF15C3F-A85D-4840-975F-712DEC557E60}" type="pres">
      <dgm:prSet presAssocID="{57B5C8B4-95C9-4195-B362-09CC522898DA}" presName="parentText" presStyleLbl="node1" presStyleIdx="0" presStyleCnt="1" custScaleX="100000" custScaleY="228828" custLinFactNeighborX="2439" custLinFactNeighborY="1109">
        <dgm:presLayoutVars>
          <dgm:chMax val="0"/>
          <dgm:bulletEnabled val="1"/>
        </dgm:presLayoutVars>
      </dgm:prSet>
      <dgm:spPr/>
    </dgm:pt>
  </dgm:ptLst>
  <dgm:cxnLst>
    <dgm:cxn modelId="{51BCAF82-8EDE-4C41-B825-F135136EC23E}" srcId="{F31716F1-72F1-43E0-9960-443E12A38D55}" destId="{57B5C8B4-95C9-4195-B362-09CC522898DA}" srcOrd="0" destOrd="0" parTransId="{B3AD9B68-A307-460A-91F4-5DB7974AFDCD}" sibTransId="{8FBA5766-2C22-412A-B4E9-41F0B7104156}"/>
    <dgm:cxn modelId="{219B31D3-58AB-47A4-88E8-C86262E09178}" type="presOf" srcId="{57B5C8B4-95C9-4195-B362-09CC522898DA}" destId="{AEF15C3F-A85D-4840-975F-712DEC557E60}" srcOrd="0" destOrd="0" presId="urn:microsoft.com/office/officeart/2005/8/layout/vList2"/>
    <dgm:cxn modelId="{DC8AABD3-D090-4F85-AF48-04A9F10585AA}" type="presOf" srcId="{F31716F1-72F1-43E0-9960-443E12A38D55}" destId="{04D45573-8344-464E-BB1D-30FE966085FB}" srcOrd="0" destOrd="0" presId="urn:microsoft.com/office/officeart/2005/8/layout/vList2"/>
    <dgm:cxn modelId="{BC160823-D7A7-4A39-ACBF-F4AB0BD7D8A1}" type="presParOf" srcId="{04D45573-8344-464E-BB1D-30FE966085FB}" destId="{AEF15C3F-A85D-4840-975F-712DEC557E60}"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1716F1-72F1-43E0-9960-443E12A38D55}"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de-DE"/>
        </a:p>
      </dgm:t>
    </dgm:pt>
    <dgm:pt modelId="{57B5C8B4-95C9-4195-B362-09CC522898DA}">
      <dgm:prSet custT="1"/>
      <dgm:spPr>
        <a:solidFill>
          <a:schemeClr val="accent1">
            <a:lumMod val="40000"/>
            <a:lumOff val="60000"/>
            <a:alpha val="90000"/>
          </a:schemeClr>
        </a:solidFill>
      </dgm:spPr>
      <dgm:t>
        <a:bodyPr/>
        <a:lstStyle/>
        <a:p>
          <a:pPr algn="ctr" rtl="0"/>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Hilfen zur Erziehung; </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Hilfen für junge Volljährige; Eingliederungshilfen für junge Menschen mit seelischen Behinderungen </a:t>
          </a:r>
          <a:b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27–41 SGB VIII</a:t>
          </a:r>
        </a:p>
      </dgm:t>
      <dgm:extLst>
        <a:ext uri="{E40237B7-FDA0-4F09-8148-C483321AD2D9}">
          <dgm14:cNvPr xmlns:dgm14="http://schemas.microsoft.com/office/drawing/2010/diagram" id="0" name="" descr="Benennt einen Bereich der Kinder- und Jugendhilfe in Deutschland: &#10;Hilfen zur Erziehung; &#10;Hilfen für junge Volljährige; Eingliederungshilfen für junge Menschen mit seelischen Behinderungen §§ 27–41 Sozialgesetzbuch (SGB) Acht (VIII)" title="Freihandform"/>
        </a:ext>
      </dgm:extLst>
    </dgm:pt>
    <dgm:pt modelId="{B3AD9B68-A307-460A-91F4-5DB7974AFDCD}" type="parTrans" cxnId="{51BCAF82-8EDE-4C41-B825-F135136EC23E}">
      <dgm:prSet/>
      <dgm:spPr/>
      <dgm:t>
        <a:bodyPr/>
        <a:lstStyle/>
        <a:p>
          <a:endParaRPr lang="de-DE"/>
        </a:p>
      </dgm:t>
    </dgm:pt>
    <dgm:pt modelId="{8FBA5766-2C22-412A-B4E9-41F0B7104156}" type="sibTrans" cxnId="{51BCAF82-8EDE-4C41-B825-F135136EC23E}">
      <dgm:prSet/>
      <dgm:spPr/>
      <dgm:t>
        <a:bodyPr/>
        <a:lstStyle/>
        <a:p>
          <a:endParaRPr lang="de-DE"/>
        </a:p>
      </dgm:t>
    </dgm:pt>
    <dgm:pt modelId="{04D45573-8344-464E-BB1D-30FE966085FB}" type="pres">
      <dgm:prSet presAssocID="{F31716F1-72F1-43E0-9960-443E12A38D55}" presName="linear" presStyleCnt="0">
        <dgm:presLayoutVars>
          <dgm:animLvl val="lvl"/>
          <dgm:resizeHandles val="exact"/>
        </dgm:presLayoutVars>
      </dgm:prSet>
      <dgm:spPr/>
    </dgm:pt>
    <dgm:pt modelId="{AEF15C3F-A85D-4840-975F-712DEC557E60}" type="pres">
      <dgm:prSet presAssocID="{57B5C8B4-95C9-4195-B362-09CC522898DA}" presName="parentText" presStyleLbl="node1" presStyleIdx="0" presStyleCnt="1" custScaleX="100000" custScaleY="439813" custLinFactNeighborX="-2561" custLinFactNeighborY="-96746">
        <dgm:presLayoutVars>
          <dgm:chMax val="0"/>
          <dgm:bulletEnabled val="1"/>
        </dgm:presLayoutVars>
      </dgm:prSet>
      <dgm:spPr/>
    </dgm:pt>
  </dgm:ptLst>
  <dgm:cxnLst>
    <dgm:cxn modelId="{51BCAF82-8EDE-4C41-B825-F135136EC23E}" srcId="{F31716F1-72F1-43E0-9960-443E12A38D55}" destId="{57B5C8B4-95C9-4195-B362-09CC522898DA}" srcOrd="0" destOrd="0" parTransId="{B3AD9B68-A307-460A-91F4-5DB7974AFDCD}" sibTransId="{8FBA5766-2C22-412A-B4E9-41F0B7104156}"/>
    <dgm:cxn modelId="{219B31D3-58AB-47A4-88E8-C86262E09178}" type="presOf" srcId="{57B5C8B4-95C9-4195-B362-09CC522898DA}" destId="{AEF15C3F-A85D-4840-975F-712DEC557E60}" srcOrd="0" destOrd="0" presId="urn:microsoft.com/office/officeart/2005/8/layout/vList2"/>
    <dgm:cxn modelId="{DC8AABD3-D090-4F85-AF48-04A9F10585AA}" type="presOf" srcId="{F31716F1-72F1-43E0-9960-443E12A38D55}" destId="{04D45573-8344-464E-BB1D-30FE966085FB}" srcOrd="0" destOrd="0" presId="urn:microsoft.com/office/officeart/2005/8/layout/vList2"/>
    <dgm:cxn modelId="{BC160823-D7A7-4A39-ACBF-F4AB0BD7D8A1}" type="presParOf" srcId="{04D45573-8344-464E-BB1D-30FE966085FB}" destId="{AEF15C3F-A85D-4840-975F-712DEC557E60}"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81F56E-482C-4F3B-802D-711E3B797AD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C55D214-597D-4519-A695-9E98429F51C8}">
      <dgm:prSet custT="1"/>
      <dgm:spPr>
        <a:solidFill>
          <a:schemeClr val="accent4"/>
        </a:solidFill>
      </dgm:spPr>
      <dgm:t>
        <a:bodyPr/>
        <a:lstStyle/>
        <a:p>
          <a:pPr rtl="0"/>
          <a:r>
            <a:rPr lang="de-DE" sz="1600" b="1" dirty="0">
              <a:solidFill>
                <a:srgbClr val="000000"/>
              </a:solidFill>
              <a:latin typeface="+mn-lt"/>
            </a:rPr>
            <a:t>zur </a:t>
          </a:r>
          <a:r>
            <a:rPr lang="de-DE" sz="1600" b="1" baseline="0" dirty="0">
              <a:solidFill>
                <a:srgbClr val="000000"/>
              </a:solidFill>
              <a:latin typeface="+mn-lt"/>
            </a:rPr>
            <a:t>medizinischen</a:t>
          </a:r>
          <a:r>
            <a:rPr lang="de-DE" sz="1600" b="1" dirty="0">
              <a:solidFill>
                <a:srgbClr val="000000"/>
              </a:solidFill>
              <a:latin typeface="+mn-lt"/>
            </a:rPr>
            <a:t> Teilhabe</a:t>
          </a:r>
          <a:endParaRPr lang="de-DE" sz="1600" dirty="0">
            <a:solidFill>
              <a:srgbClr val="000000"/>
            </a:solidFill>
            <a:latin typeface="+mn-lt"/>
          </a:endParaRPr>
        </a:p>
      </dgm:t>
    </dgm:pt>
    <dgm:pt modelId="{73748521-F755-4B3D-8A4A-324C6F22BFB9}" type="parTrans" cxnId="{BEE88990-2418-4128-BD9E-BD7CD136147E}">
      <dgm:prSet/>
      <dgm:spPr/>
      <dgm:t>
        <a:bodyPr/>
        <a:lstStyle/>
        <a:p>
          <a:endParaRPr lang="de-DE"/>
        </a:p>
      </dgm:t>
    </dgm:pt>
    <dgm:pt modelId="{FA0909EE-C9A7-4BBC-A49D-34D9605E2A7E}" type="sibTrans" cxnId="{BEE88990-2418-4128-BD9E-BD7CD136147E}">
      <dgm:prSet/>
      <dgm:spPr/>
      <dgm:t>
        <a:bodyPr/>
        <a:lstStyle/>
        <a:p>
          <a:endParaRPr lang="de-DE"/>
        </a:p>
      </dgm:t>
    </dgm:pt>
    <dgm:pt modelId="{B8BC5AC7-D670-460C-B4B8-4E26F8031B0D}">
      <dgm:prSet custT="1"/>
      <dgm:spPr>
        <a:solidFill>
          <a:schemeClr val="accent4"/>
        </a:solidFill>
      </dgm:spPr>
      <dgm:t>
        <a:bodyPr/>
        <a:lstStyle/>
        <a:p>
          <a:pPr rtl="0"/>
          <a:r>
            <a:rPr lang="de-DE" sz="1600" b="1" dirty="0">
              <a:solidFill>
                <a:srgbClr val="000000"/>
              </a:solidFill>
            </a:rPr>
            <a:t>zur beruflichen Teilhabe</a:t>
          </a:r>
          <a:endParaRPr lang="de-DE" sz="1600" dirty="0">
            <a:solidFill>
              <a:srgbClr val="000000"/>
            </a:solidFill>
          </a:endParaRPr>
        </a:p>
      </dgm:t>
    </dgm:pt>
    <dgm:pt modelId="{66742486-2A91-4670-8239-02CE2343C8F8}" type="parTrans" cxnId="{A8C2A3C0-9410-4C16-94A9-9A88657E0D77}">
      <dgm:prSet/>
      <dgm:spPr/>
      <dgm:t>
        <a:bodyPr/>
        <a:lstStyle/>
        <a:p>
          <a:endParaRPr lang="de-DE"/>
        </a:p>
      </dgm:t>
    </dgm:pt>
    <dgm:pt modelId="{61AAC31B-FA6B-4F8F-A02C-2CDD0CA7AACC}" type="sibTrans" cxnId="{A8C2A3C0-9410-4C16-94A9-9A88657E0D77}">
      <dgm:prSet/>
      <dgm:spPr/>
      <dgm:t>
        <a:bodyPr/>
        <a:lstStyle/>
        <a:p>
          <a:endParaRPr lang="de-DE"/>
        </a:p>
      </dgm:t>
    </dgm:pt>
    <dgm:pt modelId="{B0C07B9F-7D6B-4B69-9DE6-3043F561EEE1}">
      <dgm:prSet custT="1"/>
      <dgm:spPr>
        <a:solidFill>
          <a:schemeClr val="accent4"/>
        </a:solidFill>
      </dgm:spPr>
      <dgm:t>
        <a:bodyPr/>
        <a:lstStyle/>
        <a:p>
          <a:pPr rtl="0"/>
          <a:r>
            <a:rPr lang="de-DE" sz="1190" dirty="0">
              <a:solidFill>
                <a:srgbClr val="000000"/>
              </a:solidFill>
            </a:rPr>
            <a:t>insbesondere begleitende pädagogische Leistungen (sofern nicht Arbeitsagentur zuständig)</a:t>
          </a:r>
        </a:p>
      </dgm:t>
    </dgm:pt>
    <dgm:pt modelId="{AF1CCEC2-6ECB-4AEA-BDED-F23920C5F4DD}" type="parTrans" cxnId="{D0215EB1-E76D-442E-83B1-50439E8E0037}">
      <dgm:prSet/>
      <dgm:spPr/>
      <dgm:t>
        <a:bodyPr/>
        <a:lstStyle/>
        <a:p>
          <a:endParaRPr lang="de-DE"/>
        </a:p>
      </dgm:t>
    </dgm:pt>
    <dgm:pt modelId="{DFE021EA-C6D6-4AFB-A059-F8862D8E39D3}" type="sibTrans" cxnId="{D0215EB1-E76D-442E-83B1-50439E8E0037}">
      <dgm:prSet/>
      <dgm:spPr/>
      <dgm:t>
        <a:bodyPr/>
        <a:lstStyle/>
        <a:p>
          <a:endParaRPr lang="de-DE"/>
        </a:p>
      </dgm:t>
    </dgm:pt>
    <dgm:pt modelId="{4639EEC6-C545-4EE3-8A5A-67B3CA24880D}">
      <dgm:prSet/>
      <dgm:spPr>
        <a:solidFill>
          <a:schemeClr val="accent4"/>
        </a:solidFill>
      </dgm:spPr>
      <dgm:t>
        <a:bodyPr/>
        <a:lstStyle/>
        <a:p>
          <a:pPr rtl="0"/>
          <a:r>
            <a:rPr lang="de-DE" sz="1600" b="1" dirty="0">
              <a:solidFill>
                <a:srgbClr val="000000"/>
              </a:solidFill>
            </a:rPr>
            <a:t>zur Teilhabe an Bildung</a:t>
          </a:r>
          <a:endParaRPr lang="de-DE" sz="1600" dirty="0">
            <a:solidFill>
              <a:srgbClr val="000000"/>
            </a:solidFill>
          </a:endParaRPr>
        </a:p>
      </dgm:t>
    </dgm:pt>
    <dgm:pt modelId="{F3BC8EF1-9E2C-4F06-816D-3D6411F22B0E}" type="parTrans" cxnId="{76A87274-5919-4454-909D-92B1B84FE099}">
      <dgm:prSet/>
      <dgm:spPr/>
      <dgm:t>
        <a:bodyPr/>
        <a:lstStyle/>
        <a:p>
          <a:endParaRPr lang="de-DE"/>
        </a:p>
      </dgm:t>
    </dgm:pt>
    <dgm:pt modelId="{190C7D46-DF4C-4DBC-B155-D12CEB95B687}" type="sibTrans" cxnId="{76A87274-5919-4454-909D-92B1B84FE099}">
      <dgm:prSet/>
      <dgm:spPr/>
      <dgm:t>
        <a:bodyPr/>
        <a:lstStyle/>
        <a:p>
          <a:endParaRPr lang="de-DE"/>
        </a:p>
      </dgm:t>
    </dgm:pt>
    <dgm:pt modelId="{B6475726-FC26-40A4-9723-E7C7B08EA24C}">
      <dgm:prSet custT="1"/>
      <dgm:spPr>
        <a:solidFill>
          <a:schemeClr val="accent4"/>
        </a:solidFill>
      </dgm:spPr>
      <dgm:t>
        <a:bodyPr/>
        <a:lstStyle/>
        <a:p>
          <a:pPr rtl="0"/>
          <a:r>
            <a:rPr lang="de-DE" sz="1190" dirty="0">
              <a:solidFill>
                <a:srgbClr val="000000"/>
              </a:solidFill>
            </a:rPr>
            <a:t>insbesondere Schulassistenz (sofern Hoch-/Schule nicht ausreichend Teilhabe sichert)</a:t>
          </a:r>
        </a:p>
      </dgm:t>
    </dgm:pt>
    <dgm:pt modelId="{77C5A288-7132-4B97-B198-6FFDADBD3279}" type="parTrans" cxnId="{425D7411-0E15-4F6D-965A-8AE4CEB17D19}">
      <dgm:prSet/>
      <dgm:spPr/>
      <dgm:t>
        <a:bodyPr/>
        <a:lstStyle/>
        <a:p>
          <a:endParaRPr lang="de-DE"/>
        </a:p>
      </dgm:t>
    </dgm:pt>
    <dgm:pt modelId="{98A6C858-33FB-4EAB-AA6B-3EC0D26BAE89}" type="sibTrans" cxnId="{425D7411-0E15-4F6D-965A-8AE4CEB17D19}">
      <dgm:prSet/>
      <dgm:spPr/>
      <dgm:t>
        <a:bodyPr/>
        <a:lstStyle/>
        <a:p>
          <a:endParaRPr lang="de-DE"/>
        </a:p>
      </dgm:t>
    </dgm:pt>
    <dgm:pt modelId="{784CA719-974F-447D-867F-2E56C5100066}">
      <dgm:prSet custT="1"/>
      <dgm:spPr>
        <a:solidFill>
          <a:schemeClr val="accent4"/>
        </a:solidFill>
      </dgm:spPr>
      <dgm:t>
        <a:bodyPr/>
        <a:lstStyle/>
        <a:p>
          <a:pPr rtl="0"/>
          <a:r>
            <a:rPr lang="de-DE" sz="1600" b="1" dirty="0">
              <a:solidFill>
                <a:srgbClr val="000000"/>
              </a:solidFill>
            </a:rPr>
            <a:t>zur sozialen Teilhabe</a:t>
          </a:r>
          <a:endParaRPr lang="de-DE" sz="1600" dirty="0">
            <a:solidFill>
              <a:srgbClr val="000000"/>
            </a:solidFill>
          </a:endParaRPr>
        </a:p>
      </dgm:t>
    </dgm:pt>
    <dgm:pt modelId="{F6A8799E-065F-4B20-970D-B19D7BF60723}" type="parTrans" cxnId="{D8376C3E-D16E-4E7D-A355-8BFBC91122F5}">
      <dgm:prSet/>
      <dgm:spPr/>
      <dgm:t>
        <a:bodyPr/>
        <a:lstStyle/>
        <a:p>
          <a:endParaRPr lang="de-DE"/>
        </a:p>
      </dgm:t>
    </dgm:pt>
    <dgm:pt modelId="{D61679CE-8D1E-43A0-A496-2EA31DAD9972}" type="sibTrans" cxnId="{D8376C3E-D16E-4E7D-A355-8BFBC91122F5}">
      <dgm:prSet/>
      <dgm:spPr/>
      <dgm:t>
        <a:bodyPr/>
        <a:lstStyle/>
        <a:p>
          <a:endParaRPr lang="de-DE"/>
        </a:p>
      </dgm:t>
    </dgm:pt>
    <dgm:pt modelId="{01B1422B-AA24-413E-9DF2-4258C6C8A828}">
      <dgm:prSet custT="1"/>
      <dgm:spPr>
        <a:solidFill>
          <a:schemeClr val="accent4"/>
        </a:solidFill>
      </dgm:spPr>
      <dgm:t>
        <a:bodyPr/>
        <a:lstStyle/>
        <a:p>
          <a:pPr rtl="0"/>
          <a:r>
            <a:rPr lang="de-DE" sz="1190" dirty="0">
              <a:solidFill>
                <a:srgbClr val="000000"/>
              </a:solidFill>
            </a:rPr>
            <a:t>insbesondere heilpädagogische Leistungen, Freizeitassistenz</a:t>
          </a:r>
        </a:p>
      </dgm:t>
    </dgm:pt>
    <dgm:pt modelId="{42716FC5-756A-440B-8DDF-7BD71757C75D}" type="parTrans" cxnId="{A7EA81C0-D7CB-4EEE-8790-88BCDFC8A078}">
      <dgm:prSet/>
      <dgm:spPr/>
      <dgm:t>
        <a:bodyPr/>
        <a:lstStyle/>
        <a:p>
          <a:endParaRPr lang="de-DE"/>
        </a:p>
      </dgm:t>
    </dgm:pt>
    <dgm:pt modelId="{1EE89449-AC40-41CE-8DB5-1A6709E3A412}" type="sibTrans" cxnId="{A7EA81C0-D7CB-4EEE-8790-88BCDFC8A078}">
      <dgm:prSet/>
      <dgm:spPr/>
      <dgm:t>
        <a:bodyPr/>
        <a:lstStyle/>
        <a:p>
          <a:endParaRPr lang="de-DE"/>
        </a:p>
      </dgm:t>
    </dgm:pt>
    <dgm:pt modelId="{93077D7D-6511-4DA0-A403-F5B5DA5E8DFA}">
      <dgm:prSet custT="1"/>
      <dgm:spPr>
        <a:solidFill>
          <a:schemeClr val="accent4"/>
        </a:solidFill>
      </dgm:spPr>
      <dgm:t>
        <a:bodyPr/>
        <a:lstStyle/>
        <a:p>
          <a:pPr rtl="0"/>
          <a:r>
            <a:rPr lang="de-DE" sz="1190" dirty="0">
              <a:solidFill>
                <a:srgbClr val="000000"/>
              </a:solidFill>
            </a:rPr>
            <a:t>insbesondere Therapie (sofern keine Krankenkassenleistung)</a:t>
          </a:r>
        </a:p>
      </dgm:t>
    </dgm:pt>
    <dgm:pt modelId="{96E9BBAF-15F6-4C13-A102-A3350F80E946}" type="sibTrans" cxnId="{BCFCE3F6-9702-44A5-90D1-BBA74AB35DF4}">
      <dgm:prSet/>
      <dgm:spPr>
        <a:ln>
          <a:solidFill>
            <a:schemeClr val="accent4"/>
          </a:solidFill>
        </a:ln>
      </dgm:spPr>
      <dgm:t>
        <a:bodyPr/>
        <a:lstStyle/>
        <a:p>
          <a:endParaRPr lang="de-DE"/>
        </a:p>
      </dgm:t>
    </dgm:pt>
    <dgm:pt modelId="{2A94A5B2-07C9-470A-8619-8E598F5A2962}" type="parTrans" cxnId="{BCFCE3F6-9702-44A5-90D1-BBA74AB35DF4}">
      <dgm:prSet/>
      <dgm:spPr/>
      <dgm:t>
        <a:bodyPr/>
        <a:lstStyle/>
        <a:p>
          <a:endParaRPr lang="de-DE"/>
        </a:p>
      </dgm:t>
    </dgm:pt>
    <dgm:pt modelId="{7A4E67AD-EA66-4566-B7DA-E3772F36377B}" type="pres">
      <dgm:prSet presAssocID="{5581F56E-482C-4F3B-802D-711E3B797AD4}" presName="Name0" presStyleCnt="0">
        <dgm:presLayoutVars>
          <dgm:chMax val="7"/>
          <dgm:chPref val="7"/>
          <dgm:dir/>
        </dgm:presLayoutVars>
      </dgm:prSet>
      <dgm:spPr/>
    </dgm:pt>
    <dgm:pt modelId="{F7422217-0DA5-485B-9FA2-452D661C9058}" type="pres">
      <dgm:prSet presAssocID="{5581F56E-482C-4F3B-802D-711E3B797AD4}" presName="Name1" presStyleCnt="0"/>
      <dgm:spPr/>
    </dgm:pt>
    <dgm:pt modelId="{C4E62D81-2C69-4B5F-81E1-1829F14B5A67}" type="pres">
      <dgm:prSet presAssocID="{5581F56E-482C-4F3B-802D-711E3B797AD4}" presName="cycle" presStyleCnt="0"/>
      <dgm:spPr/>
    </dgm:pt>
    <dgm:pt modelId="{B623FE9E-4A2E-420C-861C-DB529A557AF7}" type="pres">
      <dgm:prSet presAssocID="{5581F56E-482C-4F3B-802D-711E3B797AD4}" presName="srcNode" presStyleLbl="node1" presStyleIdx="0" presStyleCnt="4"/>
      <dgm:spPr/>
    </dgm:pt>
    <dgm:pt modelId="{BA554950-DEA1-4A0A-82ED-F912503A34C4}" type="pres">
      <dgm:prSet presAssocID="{5581F56E-482C-4F3B-802D-711E3B797AD4}" presName="conn" presStyleLbl="parChTrans1D2" presStyleIdx="0" presStyleCnt="1"/>
      <dgm:spPr/>
    </dgm:pt>
    <dgm:pt modelId="{6C04C52E-60AA-41CF-ADC2-72C7B527F977}" type="pres">
      <dgm:prSet presAssocID="{5581F56E-482C-4F3B-802D-711E3B797AD4}" presName="extraNode" presStyleLbl="node1" presStyleIdx="0" presStyleCnt="4"/>
      <dgm:spPr/>
    </dgm:pt>
    <dgm:pt modelId="{D55A14C4-4EEC-4119-B8A7-97AC2F60D4E6}" type="pres">
      <dgm:prSet presAssocID="{5581F56E-482C-4F3B-802D-711E3B797AD4}" presName="dstNode" presStyleLbl="node1" presStyleIdx="0" presStyleCnt="4"/>
      <dgm:spPr/>
    </dgm:pt>
    <dgm:pt modelId="{939D7A61-BC89-4EB3-BC45-3C43C9BEFDEA}" type="pres">
      <dgm:prSet presAssocID="{1C55D214-597D-4519-A695-9E98429F51C8}" presName="text_1" presStyleLbl="node1" presStyleIdx="0" presStyleCnt="4">
        <dgm:presLayoutVars>
          <dgm:bulletEnabled val="1"/>
        </dgm:presLayoutVars>
      </dgm:prSet>
      <dgm:spPr/>
    </dgm:pt>
    <dgm:pt modelId="{51B16E27-AC3B-4D90-B92E-4855543B88AA}" type="pres">
      <dgm:prSet presAssocID="{1C55D214-597D-4519-A695-9E98429F51C8}" presName="accent_1" presStyleCnt="0"/>
      <dgm:spPr/>
    </dgm:pt>
    <dgm:pt modelId="{4D072D21-3978-456F-86D6-F91028032AAE}" type="pres">
      <dgm:prSet presAssocID="{1C55D214-597D-4519-A695-9E98429F51C8}" presName="accentRepeatNode" presStyleLbl="solidFgAcc1" presStyleIdx="0" presStyleCnt="4" custLinFactNeighborY="-927"/>
      <dgm:spPr>
        <a:ln>
          <a:solidFill>
            <a:schemeClr val="accent4"/>
          </a:solidFill>
        </a:ln>
      </dgm:spPr>
    </dgm:pt>
    <dgm:pt modelId="{2A5763E7-2EB6-49CC-A693-96713754CEEA}" type="pres">
      <dgm:prSet presAssocID="{B8BC5AC7-D670-460C-B4B8-4E26F8031B0D}" presName="text_2" presStyleLbl="node1" presStyleIdx="1" presStyleCnt="4">
        <dgm:presLayoutVars>
          <dgm:bulletEnabled val="1"/>
        </dgm:presLayoutVars>
      </dgm:prSet>
      <dgm:spPr/>
    </dgm:pt>
    <dgm:pt modelId="{4B51928E-F337-40BD-8572-C9B591D7676B}" type="pres">
      <dgm:prSet presAssocID="{B8BC5AC7-D670-460C-B4B8-4E26F8031B0D}" presName="accent_2" presStyleCnt="0"/>
      <dgm:spPr/>
    </dgm:pt>
    <dgm:pt modelId="{E515E705-8D06-40C7-A08A-001472932BF0}" type="pres">
      <dgm:prSet presAssocID="{B8BC5AC7-D670-460C-B4B8-4E26F8031B0D}" presName="accentRepeatNode" presStyleLbl="solidFgAcc1" presStyleIdx="1" presStyleCnt="4"/>
      <dgm:spPr>
        <a:ln>
          <a:solidFill>
            <a:schemeClr val="accent4"/>
          </a:solidFill>
        </a:ln>
      </dgm:spPr>
    </dgm:pt>
    <dgm:pt modelId="{EC8D70A5-F8A3-407C-871B-80FBB4F302A5}" type="pres">
      <dgm:prSet presAssocID="{4639EEC6-C545-4EE3-8A5A-67B3CA24880D}" presName="text_3" presStyleLbl="node1" presStyleIdx="2" presStyleCnt="4">
        <dgm:presLayoutVars>
          <dgm:bulletEnabled val="1"/>
        </dgm:presLayoutVars>
      </dgm:prSet>
      <dgm:spPr/>
    </dgm:pt>
    <dgm:pt modelId="{D6BF009A-49D7-4112-B808-E1F3B2FD301E}" type="pres">
      <dgm:prSet presAssocID="{4639EEC6-C545-4EE3-8A5A-67B3CA24880D}" presName="accent_3" presStyleCnt="0"/>
      <dgm:spPr/>
    </dgm:pt>
    <dgm:pt modelId="{055797E4-032E-4BB0-8BD5-A6AA8BA4698B}" type="pres">
      <dgm:prSet presAssocID="{4639EEC6-C545-4EE3-8A5A-67B3CA24880D}" presName="accentRepeatNode" presStyleLbl="solidFgAcc1" presStyleIdx="2" presStyleCnt="4"/>
      <dgm:spPr>
        <a:ln>
          <a:solidFill>
            <a:schemeClr val="accent4"/>
          </a:solidFill>
        </a:ln>
      </dgm:spPr>
    </dgm:pt>
    <dgm:pt modelId="{559C8FB1-065E-4B1D-B0BC-3801204BEE6E}" type="pres">
      <dgm:prSet presAssocID="{784CA719-974F-447D-867F-2E56C5100066}" presName="text_4" presStyleLbl="node1" presStyleIdx="3" presStyleCnt="4">
        <dgm:presLayoutVars>
          <dgm:bulletEnabled val="1"/>
        </dgm:presLayoutVars>
      </dgm:prSet>
      <dgm:spPr/>
    </dgm:pt>
    <dgm:pt modelId="{AD8A1E50-2681-487D-B137-063DB3352E72}" type="pres">
      <dgm:prSet presAssocID="{784CA719-974F-447D-867F-2E56C5100066}" presName="accent_4" presStyleCnt="0"/>
      <dgm:spPr/>
    </dgm:pt>
    <dgm:pt modelId="{8397A76C-A781-4E10-87CF-877C2501DA5D}" type="pres">
      <dgm:prSet presAssocID="{784CA719-974F-447D-867F-2E56C5100066}" presName="accentRepeatNode" presStyleLbl="solidFgAcc1" presStyleIdx="3" presStyleCnt="4"/>
      <dgm:spPr>
        <a:ln>
          <a:solidFill>
            <a:schemeClr val="accent4"/>
          </a:solidFill>
        </a:ln>
      </dgm:spPr>
    </dgm:pt>
  </dgm:ptLst>
  <dgm:cxnLst>
    <dgm:cxn modelId="{425D7411-0E15-4F6D-965A-8AE4CEB17D19}" srcId="{4639EEC6-C545-4EE3-8A5A-67B3CA24880D}" destId="{B6475726-FC26-40A4-9723-E7C7B08EA24C}" srcOrd="0" destOrd="0" parTransId="{77C5A288-7132-4B97-B198-6FFDADBD3279}" sibTransId="{98A6C858-33FB-4EAB-AA6B-3EC0D26BAE89}"/>
    <dgm:cxn modelId="{5F9EBB32-872C-46C9-B436-8E24417BA5BA}" type="presOf" srcId="{B8BC5AC7-D670-460C-B4B8-4E26F8031B0D}" destId="{2A5763E7-2EB6-49CC-A693-96713754CEEA}" srcOrd="0" destOrd="0" presId="urn:microsoft.com/office/officeart/2008/layout/VerticalCurvedList"/>
    <dgm:cxn modelId="{9792DA3B-1EC1-4DAB-9EA5-DD3AAF10E1DD}" type="presOf" srcId="{4639EEC6-C545-4EE3-8A5A-67B3CA24880D}" destId="{EC8D70A5-F8A3-407C-871B-80FBB4F302A5}" srcOrd="0" destOrd="0" presId="urn:microsoft.com/office/officeart/2008/layout/VerticalCurvedList"/>
    <dgm:cxn modelId="{D8376C3E-D16E-4E7D-A355-8BFBC91122F5}" srcId="{5581F56E-482C-4F3B-802D-711E3B797AD4}" destId="{784CA719-974F-447D-867F-2E56C5100066}" srcOrd="3" destOrd="0" parTransId="{F6A8799E-065F-4B20-970D-B19D7BF60723}" sibTransId="{D61679CE-8D1E-43A0-A496-2EA31DAD9972}"/>
    <dgm:cxn modelId="{6BF0113F-D812-4D80-B6B3-DDB7F59CBEF5}" type="presOf" srcId="{96E9BBAF-15F6-4C13-A102-A3350F80E946}" destId="{BA554950-DEA1-4A0A-82ED-F912503A34C4}" srcOrd="0" destOrd="0" presId="urn:microsoft.com/office/officeart/2008/layout/VerticalCurvedList"/>
    <dgm:cxn modelId="{91D4855E-42C4-45E6-80B7-10D1F76B057E}" type="presOf" srcId="{5581F56E-482C-4F3B-802D-711E3B797AD4}" destId="{7A4E67AD-EA66-4566-B7DA-E3772F36377B}" srcOrd="0" destOrd="0" presId="urn:microsoft.com/office/officeart/2008/layout/VerticalCurvedList"/>
    <dgm:cxn modelId="{6E5CF749-6ABC-466E-9251-440BF8D06D7D}" type="presOf" srcId="{784CA719-974F-447D-867F-2E56C5100066}" destId="{559C8FB1-065E-4B1D-B0BC-3801204BEE6E}" srcOrd="0" destOrd="0" presId="urn:microsoft.com/office/officeart/2008/layout/VerticalCurvedList"/>
    <dgm:cxn modelId="{9D9B8752-043A-42C7-B689-ABE50B7C56A6}" type="presOf" srcId="{B0C07B9F-7D6B-4B69-9DE6-3043F561EEE1}" destId="{2A5763E7-2EB6-49CC-A693-96713754CEEA}" srcOrd="0" destOrd="1" presId="urn:microsoft.com/office/officeart/2008/layout/VerticalCurvedList"/>
    <dgm:cxn modelId="{76A87274-5919-4454-909D-92B1B84FE099}" srcId="{5581F56E-482C-4F3B-802D-711E3B797AD4}" destId="{4639EEC6-C545-4EE3-8A5A-67B3CA24880D}" srcOrd="2" destOrd="0" parTransId="{F3BC8EF1-9E2C-4F06-816D-3D6411F22B0E}" sibTransId="{190C7D46-DF4C-4DBC-B155-D12CEB95B687}"/>
    <dgm:cxn modelId="{BEE88990-2418-4128-BD9E-BD7CD136147E}" srcId="{5581F56E-482C-4F3B-802D-711E3B797AD4}" destId="{1C55D214-597D-4519-A695-9E98429F51C8}" srcOrd="0" destOrd="0" parTransId="{73748521-F755-4B3D-8A4A-324C6F22BFB9}" sibTransId="{FA0909EE-C9A7-4BBC-A49D-34D9605E2A7E}"/>
    <dgm:cxn modelId="{7ABB8395-43EF-4073-9717-5EF2E4F7B4C8}" type="presOf" srcId="{1C55D214-597D-4519-A695-9E98429F51C8}" destId="{939D7A61-BC89-4EB3-BC45-3C43C9BEFDEA}" srcOrd="0" destOrd="0" presId="urn:microsoft.com/office/officeart/2008/layout/VerticalCurvedList"/>
    <dgm:cxn modelId="{1200ED97-A449-43A1-9187-203A94830ED4}" type="presOf" srcId="{B6475726-FC26-40A4-9723-E7C7B08EA24C}" destId="{EC8D70A5-F8A3-407C-871B-80FBB4F302A5}" srcOrd="0" destOrd="1" presId="urn:microsoft.com/office/officeart/2008/layout/VerticalCurvedList"/>
    <dgm:cxn modelId="{D0215EB1-E76D-442E-83B1-50439E8E0037}" srcId="{B8BC5AC7-D670-460C-B4B8-4E26F8031B0D}" destId="{B0C07B9F-7D6B-4B69-9DE6-3043F561EEE1}" srcOrd="0" destOrd="0" parTransId="{AF1CCEC2-6ECB-4AEA-BDED-F23920C5F4DD}" sibTransId="{DFE021EA-C6D6-4AFB-A059-F8862D8E39D3}"/>
    <dgm:cxn modelId="{A7EA81C0-D7CB-4EEE-8790-88BCDFC8A078}" srcId="{784CA719-974F-447D-867F-2E56C5100066}" destId="{01B1422B-AA24-413E-9DF2-4258C6C8A828}" srcOrd="0" destOrd="0" parTransId="{42716FC5-756A-440B-8DDF-7BD71757C75D}" sibTransId="{1EE89449-AC40-41CE-8DB5-1A6709E3A412}"/>
    <dgm:cxn modelId="{A8C2A3C0-9410-4C16-94A9-9A88657E0D77}" srcId="{5581F56E-482C-4F3B-802D-711E3B797AD4}" destId="{B8BC5AC7-D670-460C-B4B8-4E26F8031B0D}" srcOrd="1" destOrd="0" parTransId="{66742486-2A91-4670-8239-02CE2343C8F8}" sibTransId="{61AAC31B-FA6B-4F8F-A02C-2CDD0CA7AACC}"/>
    <dgm:cxn modelId="{C6E589C8-D163-4EB9-BF5F-ABA2828A8656}" type="presOf" srcId="{01B1422B-AA24-413E-9DF2-4258C6C8A828}" destId="{559C8FB1-065E-4B1D-B0BC-3801204BEE6E}" srcOrd="0" destOrd="1" presId="urn:microsoft.com/office/officeart/2008/layout/VerticalCurvedList"/>
    <dgm:cxn modelId="{4C7B94C9-095B-4345-B7F6-9942FA982E2D}" type="presOf" srcId="{93077D7D-6511-4DA0-A403-F5B5DA5E8DFA}" destId="{939D7A61-BC89-4EB3-BC45-3C43C9BEFDEA}" srcOrd="0" destOrd="1" presId="urn:microsoft.com/office/officeart/2008/layout/VerticalCurvedList"/>
    <dgm:cxn modelId="{BCFCE3F6-9702-44A5-90D1-BBA74AB35DF4}" srcId="{1C55D214-597D-4519-A695-9E98429F51C8}" destId="{93077D7D-6511-4DA0-A403-F5B5DA5E8DFA}" srcOrd="0" destOrd="0" parTransId="{2A94A5B2-07C9-470A-8619-8E598F5A2962}" sibTransId="{96E9BBAF-15F6-4C13-A102-A3350F80E946}"/>
    <dgm:cxn modelId="{B09E3B5C-AB6C-4A60-AC9E-D43A88E5AFE6}" type="presParOf" srcId="{7A4E67AD-EA66-4566-B7DA-E3772F36377B}" destId="{F7422217-0DA5-485B-9FA2-452D661C9058}" srcOrd="0" destOrd="0" presId="urn:microsoft.com/office/officeart/2008/layout/VerticalCurvedList"/>
    <dgm:cxn modelId="{9012F291-BBBC-46B3-BD8B-A3F3C3CDA5FF}" type="presParOf" srcId="{F7422217-0DA5-485B-9FA2-452D661C9058}" destId="{C4E62D81-2C69-4B5F-81E1-1829F14B5A67}" srcOrd="0" destOrd="0" presId="urn:microsoft.com/office/officeart/2008/layout/VerticalCurvedList"/>
    <dgm:cxn modelId="{51CD68D3-11D9-4ACD-B00C-9BD01CA69F5F}" type="presParOf" srcId="{C4E62D81-2C69-4B5F-81E1-1829F14B5A67}" destId="{B623FE9E-4A2E-420C-861C-DB529A557AF7}" srcOrd="0" destOrd="0" presId="urn:microsoft.com/office/officeart/2008/layout/VerticalCurvedList"/>
    <dgm:cxn modelId="{1924E411-8315-43A0-A27D-247F8C95E53B}" type="presParOf" srcId="{C4E62D81-2C69-4B5F-81E1-1829F14B5A67}" destId="{BA554950-DEA1-4A0A-82ED-F912503A34C4}" srcOrd="1" destOrd="0" presId="urn:microsoft.com/office/officeart/2008/layout/VerticalCurvedList"/>
    <dgm:cxn modelId="{2F1730B7-BF59-4B69-9D56-E1ECB0DA4198}" type="presParOf" srcId="{C4E62D81-2C69-4B5F-81E1-1829F14B5A67}" destId="{6C04C52E-60AA-41CF-ADC2-72C7B527F977}" srcOrd="2" destOrd="0" presId="urn:microsoft.com/office/officeart/2008/layout/VerticalCurvedList"/>
    <dgm:cxn modelId="{1AF64F04-6F16-4091-8B80-57984168ADA5}" type="presParOf" srcId="{C4E62D81-2C69-4B5F-81E1-1829F14B5A67}" destId="{D55A14C4-4EEC-4119-B8A7-97AC2F60D4E6}" srcOrd="3" destOrd="0" presId="urn:microsoft.com/office/officeart/2008/layout/VerticalCurvedList"/>
    <dgm:cxn modelId="{8780AF62-57D4-45DF-A0B6-D040AD6A8289}" type="presParOf" srcId="{F7422217-0DA5-485B-9FA2-452D661C9058}" destId="{939D7A61-BC89-4EB3-BC45-3C43C9BEFDEA}" srcOrd="1" destOrd="0" presId="urn:microsoft.com/office/officeart/2008/layout/VerticalCurvedList"/>
    <dgm:cxn modelId="{E757C439-A526-4418-B491-3084EF11905E}" type="presParOf" srcId="{F7422217-0DA5-485B-9FA2-452D661C9058}" destId="{51B16E27-AC3B-4D90-B92E-4855543B88AA}" srcOrd="2" destOrd="0" presId="urn:microsoft.com/office/officeart/2008/layout/VerticalCurvedList"/>
    <dgm:cxn modelId="{926A2217-E4C2-4DA5-BCC2-E622C09D08E8}" type="presParOf" srcId="{51B16E27-AC3B-4D90-B92E-4855543B88AA}" destId="{4D072D21-3978-456F-86D6-F91028032AAE}" srcOrd="0" destOrd="0" presId="urn:microsoft.com/office/officeart/2008/layout/VerticalCurvedList"/>
    <dgm:cxn modelId="{7D708477-77E3-4507-B202-D971D2C718FE}" type="presParOf" srcId="{F7422217-0DA5-485B-9FA2-452D661C9058}" destId="{2A5763E7-2EB6-49CC-A693-96713754CEEA}" srcOrd="3" destOrd="0" presId="urn:microsoft.com/office/officeart/2008/layout/VerticalCurvedList"/>
    <dgm:cxn modelId="{952C72EB-0901-42B5-8BB9-5992F5031BF8}" type="presParOf" srcId="{F7422217-0DA5-485B-9FA2-452D661C9058}" destId="{4B51928E-F337-40BD-8572-C9B591D7676B}" srcOrd="4" destOrd="0" presId="urn:microsoft.com/office/officeart/2008/layout/VerticalCurvedList"/>
    <dgm:cxn modelId="{0509FFA4-FD50-4C73-8F80-C3398BFDE0F3}" type="presParOf" srcId="{4B51928E-F337-40BD-8572-C9B591D7676B}" destId="{E515E705-8D06-40C7-A08A-001472932BF0}" srcOrd="0" destOrd="0" presId="urn:microsoft.com/office/officeart/2008/layout/VerticalCurvedList"/>
    <dgm:cxn modelId="{33F80A3E-8FB5-46BC-B8FC-347479397B7E}" type="presParOf" srcId="{F7422217-0DA5-485B-9FA2-452D661C9058}" destId="{EC8D70A5-F8A3-407C-871B-80FBB4F302A5}" srcOrd="5" destOrd="0" presId="urn:microsoft.com/office/officeart/2008/layout/VerticalCurvedList"/>
    <dgm:cxn modelId="{21ADDB97-CD6A-4DC6-9CBC-614913B6D991}" type="presParOf" srcId="{F7422217-0DA5-485B-9FA2-452D661C9058}" destId="{D6BF009A-49D7-4112-B808-E1F3B2FD301E}" srcOrd="6" destOrd="0" presId="urn:microsoft.com/office/officeart/2008/layout/VerticalCurvedList"/>
    <dgm:cxn modelId="{147FD746-2376-40B6-972D-30366E886514}" type="presParOf" srcId="{D6BF009A-49D7-4112-B808-E1F3B2FD301E}" destId="{055797E4-032E-4BB0-8BD5-A6AA8BA4698B}" srcOrd="0" destOrd="0" presId="urn:microsoft.com/office/officeart/2008/layout/VerticalCurvedList"/>
    <dgm:cxn modelId="{A05D55A8-B6BE-4B0F-9743-18FC3CFDBFF9}" type="presParOf" srcId="{F7422217-0DA5-485B-9FA2-452D661C9058}" destId="{559C8FB1-065E-4B1D-B0BC-3801204BEE6E}" srcOrd="7" destOrd="0" presId="urn:microsoft.com/office/officeart/2008/layout/VerticalCurvedList"/>
    <dgm:cxn modelId="{3DD9138A-E3DF-471A-B6AA-68BED70633D4}" type="presParOf" srcId="{F7422217-0DA5-485B-9FA2-452D661C9058}" destId="{AD8A1E50-2681-487D-B137-063DB3352E72}" srcOrd="8" destOrd="0" presId="urn:microsoft.com/office/officeart/2008/layout/VerticalCurvedList"/>
    <dgm:cxn modelId="{1DAD03B6-44BE-42C8-A0D4-AE7E39B715B6}" type="presParOf" srcId="{AD8A1E50-2681-487D-B137-063DB3352E72}" destId="{8397A76C-A781-4E10-87CF-877C2501DA5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5C3F-A85D-4840-975F-712DEC557E60}">
      <dsp:nvSpPr>
        <dsp:cNvPr id="0" name=""/>
        <dsp:cNvSpPr/>
      </dsp:nvSpPr>
      <dsp:spPr>
        <a:xfrm>
          <a:off x="0" y="137"/>
          <a:ext cx="2080225" cy="668019"/>
        </a:xfrm>
        <a:prstGeom prst="round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Förderung der </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Erziehung in der Familie</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16</a:t>
          </a:r>
          <a:r>
            <a:rPr lang="de-DE" sz="1200" b="1" kern="1200" dirty="0">
              <a:solidFill>
                <a:schemeClr val="tx1"/>
              </a:solidFill>
            </a:rPr>
            <a:t>–</a:t>
          </a: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21 SGB VIII</a:t>
          </a:r>
          <a:endParaRPr lang="de-DE"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32610" y="32747"/>
        <a:ext cx="2015005" cy="602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BB76E-F444-410F-B393-0064D905195D}">
      <dsp:nvSpPr>
        <dsp:cNvPr id="0" name=""/>
        <dsp:cNvSpPr/>
      </dsp:nvSpPr>
      <dsp:spPr>
        <a:xfrm>
          <a:off x="0" y="102"/>
          <a:ext cx="3163571" cy="652434"/>
        </a:xfrm>
        <a:prstGeom prst="roundRect">
          <a:avLst/>
        </a:prstGeom>
        <a:solidFill>
          <a:schemeClr val="accent1">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de-DE" sz="1200" b="1" kern="1200" dirty="0">
              <a:solidFill>
                <a:schemeClr val="tx1"/>
              </a:solidFill>
            </a:rPr>
            <a:t>Hoheitliche Aufgaben zum Schutz von Kindern und Jugendlichen</a:t>
          </a:r>
          <a:br>
            <a:rPr lang="de-DE" sz="1200" b="1" kern="1200" dirty="0">
              <a:solidFill>
                <a:schemeClr val="tx1"/>
              </a:solidFill>
            </a:rPr>
          </a:br>
          <a:r>
            <a:rPr lang="de-DE" sz="1200" b="1" kern="1200" dirty="0">
              <a:solidFill>
                <a:schemeClr val="tx1"/>
              </a:solidFill>
            </a:rPr>
            <a:t>§§ 42 ff. SGB VIII</a:t>
          </a:r>
          <a:endParaRPr lang="de-DE" sz="1200" kern="1200" dirty="0">
            <a:solidFill>
              <a:schemeClr val="tx1"/>
            </a:solidFill>
          </a:endParaRPr>
        </a:p>
      </dsp:txBody>
      <dsp:txXfrm>
        <a:off x="31849" y="31951"/>
        <a:ext cx="3099873" cy="588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CFACD-F280-4279-A229-0E04F59FE9AD}">
      <dsp:nvSpPr>
        <dsp:cNvPr id="0" name=""/>
        <dsp:cNvSpPr/>
      </dsp:nvSpPr>
      <dsp:spPr>
        <a:xfrm>
          <a:off x="0" y="0"/>
          <a:ext cx="3456423" cy="1418853"/>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Einheit der Jugendhilfe</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heißt: </a:t>
          </a:r>
          <a:br>
            <a:rPr lang="de-DE" sz="12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de-DE"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Förderung von Erziehung und Bildung</a:t>
          </a:r>
          <a:br>
            <a:rPr lang="de-DE"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Hilfen zur Erziehung</a:t>
          </a:r>
          <a:br>
            <a:rPr lang="de-DE"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Schutz vor Gefahren</a:t>
          </a:r>
        </a:p>
        <a:p>
          <a:pPr marL="0" lvl="0" indent="0" algn="ctr" defTabSz="533400" rtl="0">
            <a:lnSpc>
              <a:spcPct val="90000"/>
            </a:lnSpc>
            <a:spcBef>
              <a:spcPct val="0"/>
            </a:spcBef>
            <a:spcAft>
              <a:spcPct val="35000"/>
            </a:spcAft>
            <a:buNone/>
          </a:pPr>
          <a:r>
            <a:rPr lang="de-DE"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im Rahmen gemeinsamer Arbeitsprinzipien und aufeinander bezogener Arbeitsbereiche</a:t>
          </a:r>
        </a:p>
      </dsp:txBody>
      <dsp:txXfrm>
        <a:off x="69263" y="69263"/>
        <a:ext cx="3317897" cy="1280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5C3F-A85D-4840-975F-712DEC557E60}">
      <dsp:nvSpPr>
        <dsp:cNvPr id="0" name=""/>
        <dsp:cNvSpPr/>
      </dsp:nvSpPr>
      <dsp:spPr>
        <a:xfrm>
          <a:off x="0" y="121749"/>
          <a:ext cx="2116270" cy="1135273"/>
        </a:xfrm>
        <a:prstGeom prst="round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Jugendarbeit;</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Jugendsozialarbeit; Schulsozialarbeit;</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erzieherischer Kinder- und Jugendschutz</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11</a:t>
          </a:r>
          <a:r>
            <a:rPr lang="de-DE" sz="1200" b="1" kern="1200" dirty="0">
              <a:solidFill>
                <a:schemeClr val="tx1"/>
              </a:solidFill>
            </a:rPr>
            <a:t>–</a:t>
          </a: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15 SGB VIII</a:t>
          </a:r>
          <a:endParaRPr lang="de-DE"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55419" y="177168"/>
        <a:ext cx="2005432" cy="10244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5C3F-A85D-4840-975F-712DEC557E60}">
      <dsp:nvSpPr>
        <dsp:cNvPr id="0" name=""/>
        <dsp:cNvSpPr/>
      </dsp:nvSpPr>
      <dsp:spPr>
        <a:xfrm>
          <a:off x="0" y="22919"/>
          <a:ext cx="2952328" cy="628548"/>
        </a:xfrm>
        <a:prstGeom prst="round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Förderung von Kindern in Tageseinrichtungen und Tagespflege </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22–26 SGB VIII</a:t>
          </a:r>
        </a:p>
      </dsp:txBody>
      <dsp:txXfrm>
        <a:off x="30683" y="53602"/>
        <a:ext cx="2890962" cy="5671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15C3F-A85D-4840-975F-712DEC557E60}">
      <dsp:nvSpPr>
        <dsp:cNvPr id="0" name=""/>
        <dsp:cNvSpPr/>
      </dsp:nvSpPr>
      <dsp:spPr>
        <a:xfrm>
          <a:off x="0" y="0"/>
          <a:ext cx="2432303" cy="1382421"/>
        </a:xfrm>
        <a:prstGeom prst="roundRect">
          <a:avLst/>
        </a:prstGeom>
        <a:solidFill>
          <a:schemeClr val="accent1">
            <a:lumMod val="40000"/>
            <a:lumOff val="6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Hilfen zur Erziehung; </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Hilfen für junge Volljährige; Eingliederungshilfen für junge Menschen mit seelischen Behinderungen </a:t>
          </a:r>
          <a:b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de-DE" sz="12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27–41 SGB VIII</a:t>
          </a:r>
        </a:p>
      </dsp:txBody>
      <dsp:txXfrm>
        <a:off x="67484" y="67484"/>
        <a:ext cx="2297335" cy="12474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54950-DEA1-4A0A-82ED-F912503A34C4}">
      <dsp:nvSpPr>
        <dsp:cNvPr id="0" name=""/>
        <dsp:cNvSpPr/>
      </dsp:nvSpPr>
      <dsp:spPr>
        <a:xfrm>
          <a:off x="-5133023" y="-786302"/>
          <a:ext cx="6112738" cy="6112738"/>
        </a:xfrm>
        <a:prstGeom prst="blockArc">
          <a:avLst>
            <a:gd name="adj1" fmla="val 18900000"/>
            <a:gd name="adj2" fmla="val 2700000"/>
            <a:gd name="adj3" fmla="val 353"/>
          </a:avLst>
        </a:prstGeom>
        <a:noFill/>
        <a:ln w="127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939D7A61-BC89-4EB3-BC45-3C43C9BEFDEA}">
      <dsp:nvSpPr>
        <dsp:cNvPr id="0" name=""/>
        <dsp:cNvSpPr/>
      </dsp:nvSpPr>
      <dsp:spPr>
        <a:xfrm>
          <a:off x="512982" y="349045"/>
          <a:ext cx="7502415" cy="69845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398" tIns="40640" rIns="40640" bIns="40640" numCol="1" spcCol="1270" anchor="t" anchorCtr="0">
          <a:noAutofit/>
        </a:bodyPr>
        <a:lstStyle/>
        <a:p>
          <a:pPr marL="0" lvl="0" indent="0" algn="l" defTabSz="711200" rtl="0">
            <a:lnSpc>
              <a:spcPct val="90000"/>
            </a:lnSpc>
            <a:spcBef>
              <a:spcPct val="0"/>
            </a:spcBef>
            <a:spcAft>
              <a:spcPct val="35000"/>
            </a:spcAft>
            <a:buNone/>
          </a:pPr>
          <a:r>
            <a:rPr lang="de-DE" sz="1600" b="1" kern="1200" dirty="0">
              <a:solidFill>
                <a:srgbClr val="000000"/>
              </a:solidFill>
              <a:latin typeface="+mn-lt"/>
            </a:rPr>
            <a:t>zur </a:t>
          </a:r>
          <a:r>
            <a:rPr lang="de-DE" sz="1600" b="1" kern="1200" baseline="0" dirty="0">
              <a:solidFill>
                <a:srgbClr val="000000"/>
              </a:solidFill>
              <a:latin typeface="+mn-lt"/>
            </a:rPr>
            <a:t>medizinischen</a:t>
          </a:r>
          <a:r>
            <a:rPr lang="de-DE" sz="1600" b="1" kern="1200" dirty="0">
              <a:solidFill>
                <a:srgbClr val="000000"/>
              </a:solidFill>
              <a:latin typeface="+mn-lt"/>
            </a:rPr>
            <a:t> Teilhabe</a:t>
          </a:r>
          <a:endParaRPr lang="de-DE" sz="1600" kern="1200" dirty="0">
            <a:solidFill>
              <a:srgbClr val="000000"/>
            </a:solidFill>
            <a:latin typeface="+mn-lt"/>
          </a:endParaRPr>
        </a:p>
        <a:p>
          <a:pPr marL="57150" lvl="1" indent="-57150" algn="l" defTabSz="528955" rtl="0">
            <a:lnSpc>
              <a:spcPct val="90000"/>
            </a:lnSpc>
            <a:spcBef>
              <a:spcPct val="0"/>
            </a:spcBef>
            <a:spcAft>
              <a:spcPct val="15000"/>
            </a:spcAft>
            <a:buChar char="•"/>
          </a:pPr>
          <a:r>
            <a:rPr lang="de-DE" sz="1190" kern="1200" dirty="0">
              <a:solidFill>
                <a:srgbClr val="000000"/>
              </a:solidFill>
            </a:rPr>
            <a:t>insbesondere Therapie (sofern keine Krankenkassenleistung)</a:t>
          </a:r>
        </a:p>
      </dsp:txBody>
      <dsp:txXfrm>
        <a:off x="512982" y="349045"/>
        <a:ext cx="7502415" cy="698454"/>
      </dsp:txXfrm>
    </dsp:sp>
    <dsp:sp modelId="{4D072D21-3978-456F-86D6-F91028032AAE}">
      <dsp:nvSpPr>
        <dsp:cNvPr id="0" name=""/>
        <dsp:cNvSpPr/>
      </dsp:nvSpPr>
      <dsp:spPr>
        <a:xfrm>
          <a:off x="76448" y="253645"/>
          <a:ext cx="873067" cy="87306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2A5763E7-2EB6-49CC-A693-96713754CEEA}">
      <dsp:nvSpPr>
        <dsp:cNvPr id="0" name=""/>
        <dsp:cNvSpPr/>
      </dsp:nvSpPr>
      <dsp:spPr>
        <a:xfrm>
          <a:off x="913422" y="1396908"/>
          <a:ext cx="7101975" cy="69845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398" tIns="40640" rIns="40640" bIns="40640" numCol="1" spcCol="1270" anchor="t" anchorCtr="0">
          <a:noAutofit/>
        </a:bodyPr>
        <a:lstStyle/>
        <a:p>
          <a:pPr marL="0" lvl="0" indent="0" algn="l" defTabSz="711200" rtl="0">
            <a:lnSpc>
              <a:spcPct val="90000"/>
            </a:lnSpc>
            <a:spcBef>
              <a:spcPct val="0"/>
            </a:spcBef>
            <a:spcAft>
              <a:spcPct val="35000"/>
            </a:spcAft>
            <a:buNone/>
          </a:pPr>
          <a:r>
            <a:rPr lang="de-DE" sz="1600" b="1" kern="1200" dirty="0">
              <a:solidFill>
                <a:srgbClr val="000000"/>
              </a:solidFill>
            </a:rPr>
            <a:t>zur beruflichen Teilhabe</a:t>
          </a:r>
          <a:endParaRPr lang="de-DE" sz="1600" kern="1200" dirty="0">
            <a:solidFill>
              <a:srgbClr val="000000"/>
            </a:solidFill>
          </a:endParaRPr>
        </a:p>
        <a:p>
          <a:pPr marL="57150" lvl="1" indent="-57150" algn="l" defTabSz="528955" rtl="0">
            <a:lnSpc>
              <a:spcPct val="90000"/>
            </a:lnSpc>
            <a:spcBef>
              <a:spcPct val="0"/>
            </a:spcBef>
            <a:spcAft>
              <a:spcPct val="15000"/>
            </a:spcAft>
            <a:buChar char="•"/>
          </a:pPr>
          <a:r>
            <a:rPr lang="de-DE" sz="1190" kern="1200" dirty="0">
              <a:solidFill>
                <a:srgbClr val="000000"/>
              </a:solidFill>
            </a:rPr>
            <a:t>insbesondere begleitende pädagogische Leistungen (sofern nicht Arbeitsagentur zuständig)</a:t>
          </a:r>
        </a:p>
      </dsp:txBody>
      <dsp:txXfrm>
        <a:off x="913422" y="1396908"/>
        <a:ext cx="7101975" cy="698454"/>
      </dsp:txXfrm>
    </dsp:sp>
    <dsp:sp modelId="{E515E705-8D06-40C7-A08A-001472932BF0}">
      <dsp:nvSpPr>
        <dsp:cNvPr id="0" name=""/>
        <dsp:cNvSpPr/>
      </dsp:nvSpPr>
      <dsp:spPr>
        <a:xfrm>
          <a:off x="476888" y="1309601"/>
          <a:ext cx="873067" cy="87306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EC8D70A5-F8A3-407C-871B-80FBB4F302A5}">
      <dsp:nvSpPr>
        <dsp:cNvPr id="0" name=""/>
        <dsp:cNvSpPr/>
      </dsp:nvSpPr>
      <dsp:spPr>
        <a:xfrm>
          <a:off x="913422" y="2444770"/>
          <a:ext cx="7101975" cy="69845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398" tIns="30480" rIns="30480" bIns="30480" numCol="1" spcCol="1270" anchor="t" anchorCtr="0">
          <a:noAutofit/>
        </a:bodyPr>
        <a:lstStyle/>
        <a:p>
          <a:pPr marL="0" lvl="0" indent="0" algn="l" defTabSz="711200" rtl="0">
            <a:lnSpc>
              <a:spcPct val="90000"/>
            </a:lnSpc>
            <a:spcBef>
              <a:spcPct val="0"/>
            </a:spcBef>
            <a:spcAft>
              <a:spcPct val="35000"/>
            </a:spcAft>
            <a:buNone/>
          </a:pPr>
          <a:r>
            <a:rPr lang="de-DE" sz="1600" b="1" kern="1200" dirty="0">
              <a:solidFill>
                <a:srgbClr val="000000"/>
              </a:solidFill>
            </a:rPr>
            <a:t>zur Teilhabe an Bildung</a:t>
          </a:r>
          <a:endParaRPr lang="de-DE" sz="1600" kern="1200" dirty="0">
            <a:solidFill>
              <a:srgbClr val="000000"/>
            </a:solidFill>
          </a:endParaRPr>
        </a:p>
        <a:p>
          <a:pPr marL="57150" lvl="1" indent="-57150" algn="l" defTabSz="528955" rtl="0">
            <a:lnSpc>
              <a:spcPct val="90000"/>
            </a:lnSpc>
            <a:spcBef>
              <a:spcPct val="0"/>
            </a:spcBef>
            <a:spcAft>
              <a:spcPct val="15000"/>
            </a:spcAft>
            <a:buChar char="•"/>
          </a:pPr>
          <a:r>
            <a:rPr lang="de-DE" sz="1190" kern="1200" dirty="0">
              <a:solidFill>
                <a:srgbClr val="000000"/>
              </a:solidFill>
            </a:rPr>
            <a:t>insbesondere Schulassistenz (sofern Hoch-/Schule nicht ausreichend Teilhabe sichert)</a:t>
          </a:r>
        </a:p>
      </dsp:txBody>
      <dsp:txXfrm>
        <a:off x="913422" y="2444770"/>
        <a:ext cx="7101975" cy="698454"/>
      </dsp:txXfrm>
    </dsp:sp>
    <dsp:sp modelId="{055797E4-032E-4BB0-8BD5-A6AA8BA4698B}">
      <dsp:nvSpPr>
        <dsp:cNvPr id="0" name=""/>
        <dsp:cNvSpPr/>
      </dsp:nvSpPr>
      <dsp:spPr>
        <a:xfrm>
          <a:off x="476888" y="2357464"/>
          <a:ext cx="873067" cy="87306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559C8FB1-065E-4B1D-B0BC-3801204BEE6E}">
      <dsp:nvSpPr>
        <dsp:cNvPr id="0" name=""/>
        <dsp:cNvSpPr/>
      </dsp:nvSpPr>
      <dsp:spPr>
        <a:xfrm>
          <a:off x="512982" y="3492633"/>
          <a:ext cx="7502415" cy="69845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398" tIns="40640" rIns="40640" bIns="40640" numCol="1" spcCol="1270" anchor="t" anchorCtr="0">
          <a:noAutofit/>
        </a:bodyPr>
        <a:lstStyle/>
        <a:p>
          <a:pPr marL="0" lvl="0" indent="0" algn="l" defTabSz="711200" rtl="0">
            <a:lnSpc>
              <a:spcPct val="90000"/>
            </a:lnSpc>
            <a:spcBef>
              <a:spcPct val="0"/>
            </a:spcBef>
            <a:spcAft>
              <a:spcPct val="35000"/>
            </a:spcAft>
            <a:buNone/>
          </a:pPr>
          <a:r>
            <a:rPr lang="de-DE" sz="1600" b="1" kern="1200" dirty="0">
              <a:solidFill>
                <a:srgbClr val="000000"/>
              </a:solidFill>
            </a:rPr>
            <a:t>zur sozialen Teilhabe</a:t>
          </a:r>
          <a:endParaRPr lang="de-DE" sz="1600" kern="1200" dirty="0">
            <a:solidFill>
              <a:srgbClr val="000000"/>
            </a:solidFill>
          </a:endParaRPr>
        </a:p>
        <a:p>
          <a:pPr marL="57150" lvl="1" indent="-57150" algn="l" defTabSz="528955" rtl="0">
            <a:lnSpc>
              <a:spcPct val="90000"/>
            </a:lnSpc>
            <a:spcBef>
              <a:spcPct val="0"/>
            </a:spcBef>
            <a:spcAft>
              <a:spcPct val="15000"/>
            </a:spcAft>
            <a:buChar char="•"/>
          </a:pPr>
          <a:r>
            <a:rPr lang="de-DE" sz="1190" kern="1200" dirty="0">
              <a:solidFill>
                <a:srgbClr val="000000"/>
              </a:solidFill>
            </a:rPr>
            <a:t>insbesondere heilpädagogische Leistungen, Freizeitassistenz</a:t>
          </a:r>
        </a:p>
      </dsp:txBody>
      <dsp:txXfrm>
        <a:off x="512982" y="3492633"/>
        <a:ext cx="7502415" cy="698454"/>
      </dsp:txXfrm>
    </dsp:sp>
    <dsp:sp modelId="{8397A76C-A781-4E10-87CF-877C2501DA5D}">
      <dsp:nvSpPr>
        <dsp:cNvPr id="0" name=""/>
        <dsp:cNvSpPr/>
      </dsp:nvSpPr>
      <dsp:spPr>
        <a:xfrm>
          <a:off x="76448" y="3405326"/>
          <a:ext cx="873067" cy="873067"/>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0.12075</cdr:x>
      <cdr:y>0.01909</cdr:y>
    </cdr:from>
    <cdr:to>
      <cdr:x>0.2568</cdr:x>
      <cdr:y>0.09839</cdr:y>
    </cdr:to>
    <cdr:sp macro="" textlink="">
      <cdr:nvSpPr>
        <cdr:cNvPr id="2" name="Textfeld 1">
          <a:extLst xmlns:a="http://schemas.openxmlformats.org/drawingml/2006/main">
            <a:ext uri="{FF2B5EF4-FFF2-40B4-BE49-F238E27FC236}">
              <a16:creationId xmlns:a16="http://schemas.microsoft.com/office/drawing/2014/main" id="{1A90A053-AE51-EC8C-8359-3267F231517C}"/>
            </a:ext>
          </a:extLst>
        </cdr:cNvPr>
        <cdr:cNvSpPr txBox="1"/>
      </cdr:nvSpPr>
      <cdr:spPr>
        <a:xfrm xmlns:a="http://schemas.openxmlformats.org/drawingml/2006/main">
          <a:off x="676275" y="61914"/>
          <a:ext cx="762000"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200" dirty="0"/>
            <a:t>82,16 </a:t>
          </a:r>
          <a:r>
            <a:rPr lang="de-DE" sz="1200" dirty="0" err="1"/>
            <a:t>Mio</a:t>
          </a:r>
          <a:endParaRPr lang="de-DE" sz="1200" dirty="0"/>
        </a:p>
      </cdr:txBody>
    </cdr:sp>
  </cdr:relSizeAnchor>
  <cdr:relSizeAnchor xmlns:cdr="http://schemas.openxmlformats.org/drawingml/2006/chartDrawing">
    <cdr:from>
      <cdr:x>0.35091</cdr:x>
      <cdr:y>0.02154</cdr:y>
    </cdr:from>
    <cdr:to>
      <cdr:x>0.48696</cdr:x>
      <cdr:y>0.10083</cdr:y>
    </cdr:to>
    <cdr:sp macro="" textlink="">
      <cdr:nvSpPr>
        <cdr:cNvPr id="3" name="Textfeld 1">
          <a:extLst xmlns:a="http://schemas.openxmlformats.org/drawingml/2006/main">
            <a:ext uri="{FF2B5EF4-FFF2-40B4-BE49-F238E27FC236}">
              <a16:creationId xmlns:a16="http://schemas.microsoft.com/office/drawing/2014/main" id="{1F7A350F-7BBC-0A33-B63E-578339BF3EB3}"/>
            </a:ext>
          </a:extLst>
        </cdr:cNvPr>
        <cdr:cNvSpPr txBox="1"/>
      </cdr:nvSpPr>
      <cdr:spPr>
        <a:xfrm xmlns:a="http://schemas.openxmlformats.org/drawingml/2006/main">
          <a:off x="1965325" y="69850"/>
          <a:ext cx="762000" cy="2571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dirty="0"/>
            <a:t>81,80 </a:t>
          </a:r>
          <a:r>
            <a:rPr lang="de-DE" sz="1200" dirty="0" err="1"/>
            <a:t>Mio</a:t>
          </a:r>
          <a:endParaRPr lang="de-DE" sz="1200" dirty="0"/>
        </a:p>
      </cdr:txBody>
    </cdr:sp>
  </cdr:relSizeAnchor>
  <cdr:relSizeAnchor xmlns:cdr="http://schemas.openxmlformats.org/drawingml/2006/chartDrawing">
    <cdr:from>
      <cdr:x>0.5771</cdr:x>
      <cdr:y>0.0186</cdr:y>
    </cdr:from>
    <cdr:to>
      <cdr:x>0.71315</cdr:x>
      <cdr:y>0.0979</cdr:y>
    </cdr:to>
    <cdr:sp macro="" textlink="">
      <cdr:nvSpPr>
        <cdr:cNvPr id="4" name="Textfeld 1">
          <a:extLst xmlns:a="http://schemas.openxmlformats.org/drawingml/2006/main">
            <a:ext uri="{FF2B5EF4-FFF2-40B4-BE49-F238E27FC236}">
              <a16:creationId xmlns:a16="http://schemas.microsoft.com/office/drawing/2014/main" id="{FE63F5F0-8EB8-7953-7665-AC33FCB9EB4A}"/>
            </a:ext>
          </a:extLst>
        </cdr:cNvPr>
        <cdr:cNvSpPr txBox="1"/>
      </cdr:nvSpPr>
      <cdr:spPr>
        <a:xfrm xmlns:a="http://schemas.openxmlformats.org/drawingml/2006/main">
          <a:off x="3232150" y="60325"/>
          <a:ext cx="762000" cy="2571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dirty="0"/>
            <a:t>83,17 </a:t>
          </a:r>
          <a:r>
            <a:rPr lang="de-DE" sz="1200" dirty="0" err="1"/>
            <a:t>Mio</a:t>
          </a:r>
          <a:endParaRPr lang="de-DE" sz="1200" dirty="0"/>
        </a:p>
      </cdr:txBody>
    </cdr:sp>
  </cdr:relSizeAnchor>
  <cdr:relSizeAnchor xmlns:cdr="http://schemas.openxmlformats.org/drawingml/2006/chartDrawing">
    <cdr:from>
      <cdr:x>0.80734</cdr:x>
      <cdr:y>0.01566</cdr:y>
    </cdr:from>
    <cdr:to>
      <cdr:x>0.93594</cdr:x>
      <cdr:y>0.09496</cdr:y>
    </cdr:to>
    <cdr:sp macro="" textlink="">
      <cdr:nvSpPr>
        <cdr:cNvPr id="5" name="Textfeld 1">
          <a:extLst xmlns:a="http://schemas.openxmlformats.org/drawingml/2006/main">
            <a:ext uri="{FF2B5EF4-FFF2-40B4-BE49-F238E27FC236}">
              <a16:creationId xmlns:a16="http://schemas.microsoft.com/office/drawing/2014/main" id="{FE63F5F0-8EB8-7953-7665-AC33FCB9EB4A}"/>
            </a:ext>
          </a:extLst>
        </cdr:cNvPr>
        <cdr:cNvSpPr txBox="1"/>
      </cdr:nvSpPr>
      <cdr:spPr>
        <a:xfrm xmlns:a="http://schemas.openxmlformats.org/drawingml/2006/main">
          <a:off x="6336704" y="71628"/>
          <a:ext cx="1009369" cy="3627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de-DE" sz="1200" dirty="0"/>
            <a:t>84,35 </a:t>
          </a:r>
          <a:r>
            <a:rPr lang="de-DE" sz="1200" dirty="0" err="1"/>
            <a:t>Mio</a:t>
          </a:r>
          <a:endParaRPr lang="de-DE"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0.25852</cdr:x>
      <cdr:y>0.40724</cdr:y>
    </cdr:from>
    <cdr:to>
      <cdr:x>0.39222</cdr:x>
      <cdr:y>0.60087</cdr:y>
    </cdr:to>
    <cdr:sp macro="" textlink="">
      <cdr:nvSpPr>
        <cdr:cNvPr id="2" name="Textfeld 1"/>
        <cdr:cNvSpPr txBox="1"/>
      </cdr:nvSpPr>
      <cdr:spPr>
        <a:xfrm xmlns:a="http://schemas.openxmlformats.org/drawingml/2006/main">
          <a:off x="2051720" y="1731496"/>
          <a:ext cx="1061117" cy="8232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de-DE" sz="1400" b="1" dirty="0"/>
            <a:t>Sozialbudget</a:t>
          </a:r>
          <a:br>
            <a:rPr lang="de-DE" sz="1400" b="1" baseline="0" dirty="0"/>
          </a:br>
          <a:r>
            <a:rPr lang="de-DE" sz="1400" b="1" baseline="0" dirty="0"/>
            <a:t>insgesamt</a:t>
          </a:r>
          <a:br>
            <a:rPr lang="de-DE" sz="1400" b="1" baseline="0" dirty="0"/>
          </a:br>
          <a:r>
            <a:rPr lang="de-DE" sz="1400" b="1" baseline="0" dirty="0"/>
            <a:t>1.161,5 Mrd. €</a:t>
          </a:r>
          <a:endParaRPr lang="de-DE" sz="1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0.90826</cdr:y>
    </cdr:from>
    <cdr:to>
      <cdr:x>1</cdr:x>
      <cdr:y>1</cdr:y>
    </cdr:to>
    <cdr:sp macro="" textlink="">
      <cdr:nvSpPr>
        <cdr:cNvPr id="2" name="Textfeld 1">
          <a:extLst xmlns:a="http://schemas.openxmlformats.org/drawingml/2006/main">
            <a:ext uri="{FF2B5EF4-FFF2-40B4-BE49-F238E27FC236}">
              <a16:creationId xmlns:a16="http://schemas.microsoft.com/office/drawing/2014/main" id="{E1CBA6DA-1C07-C2CB-AAFD-7541D1A8423B}"/>
            </a:ext>
          </a:extLst>
        </cdr:cNvPr>
        <cdr:cNvSpPr txBox="1"/>
      </cdr:nvSpPr>
      <cdr:spPr>
        <a:xfrm xmlns:a="http://schemas.openxmlformats.org/drawingml/2006/main">
          <a:off x="0" y="3597090"/>
          <a:ext cx="6912768" cy="363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600" dirty="0"/>
            <a:t>Quelle: </a:t>
          </a:r>
          <a:r>
            <a:rPr lang="de-DE" sz="600" dirty="0" err="1"/>
            <a:t>StaBa</a:t>
          </a:r>
          <a:r>
            <a:rPr lang="de-DE" sz="600" dirty="0"/>
            <a:t>: Statistiken der Kinder- und Jugendhilfe – Einrichtungen und tätige Personen (31.12.2020); Kinder und tätige Personen in Tageseinrichtungen und in öffentlich geförderter Kindertagespflege (1.3.2022) – eigene Berechnungen</a:t>
          </a:r>
        </a:p>
      </cdr:txBody>
    </cdr:sp>
  </cdr:relSizeAnchor>
</c:userShapes>
</file>

<file path=ppt/drawings/drawing4.xml><?xml version="1.0" encoding="utf-8"?>
<c:userShapes xmlns:c="http://schemas.openxmlformats.org/drawingml/2006/chart">
  <cdr:relSizeAnchor xmlns:cdr="http://schemas.openxmlformats.org/drawingml/2006/chartDrawing">
    <cdr:from>
      <cdr:x>0.66945</cdr:x>
      <cdr:y>0.0462</cdr:y>
    </cdr:from>
    <cdr:to>
      <cdr:x>0.98956</cdr:x>
      <cdr:y>0.21053</cdr:y>
    </cdr:to>
    <cdr:sp macro="" textlink="">
      <cdr:nvSpPr>
        <cdr:cNvPr id="2" name="Textfeld 1">
          <a:extLst xmlns:a="http://schemas.openxmlformats.org/drawingml/2006/main">
            <a:ext uri="{FF2B5EF4-FFF2-40B4-BE49-F238E27FC236}">
              <a16:creationId xmlns:a16="http://schemas.microsoft.com/office/drawing/2014/main" id="{403F99FB-E1C0-2419-B9C8-6922BDB27943}"/>
            </a:ext>
          </a:extLst>
        </cdr:cNvPr>
        <cdr:cNvSpPr txBox="1"/>
      </cdr:nvSpPr>
      <cdr:spPr>
        <a:xfrm xmlns:a="http://schemas.openxmlformats.org/drawingml/2006/main">
          <a:off x="5868144" y="189616"/>
          <a:ext cx="2805961" cy="6744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r>
            <a:rPr lang="de-DE" sz="600" dirty="0">
              <a:solidFill>
                <a:srgbClr val="000000"/>
              </a:solidFill>
              <a:latin typeface="Open Sans" pitchFamily="2" charset="0"/>
              <a:ea typeface="Times New Roman" panose="02020603050405020304" pitchFamily="18" charset="0"/>
              <a:cs typeface="Times New Roman" panose="02020603050405020304" pitchFamily="18" charset="0"/>
            </a:rPr>
            <a:t>Quelle: </a:t>
          </a:r>
          <a:r>
            <a:rPr lang="de-DE" sz="600" dirty="0" err="1">
              <a:solidFill>
                <a:srgbClr val="000000"/>
              </a:solidFill>
              <a:latin typeface="Open Sans" pitchFamily="2" charset="0"/>
              <a:ea typeface="Times New Roman" panose="02020603050405020304" pitchFamily="18" charset="0"/>
              <a:cs typeface="Times New Roman" panose="02020603050405020304" pitchFamily="18" charset="0"/>
            </a:rPr>
            <a:t>StaBa</a:t>
          </a:r>
          <a:r>
            <a:rPr lang="de-DE" sz="600" dirty="0">
              <a:solidFill>
                <a:srgbClr val="000000"/>
              </a:solidFill>
              <a:latin typeface="Open Sans" pitchFamily="2" charset="0"/>
              <a:ea typeface="Times New Roman" panose="02020603050405020304" pitchFamily="18" charset="0"/>
              <a:cs typeface="Times New Roman" panose="02020603050405020304" pitchFamily="18" charset="0"/>
            </a:rPr>
            <a:t>: Statistiken der Kinder- und Jugendhilfe – Einrichtungen und tätige Personen ohne Tageseinrichtungen, DOI: 10.21242/22542. 2020.00.00.1.1.0; Statistiken der Kinder- und Jugendhilfe – Kinder und tätige Personen in Tageseinrichtungen und öffentlich geförderter Kindertagespflege, DOI: 10.21242/22541.2021.00.00.1.1.0; versch. Jahrgänge; Zusammenstellung und Berechnungen der </a:t>
          </a:r>
          <a:r>
            <a:rPr lang="de-DE" sz="600" dirty="0" err="1">
              <a:solidFill>
                <a:srgbClr val="000000"/>
              </a:solidFill>
              <a:latin typeface="Open Sans" pitchFamily="2" charset="0"/>
              <a:ea typeface="Times New Roman" panose="02020603050405020304" pitchFamily="18" charset="0"/>
              <a:cs typeface="Times New Roman" panose="02020603050405020304" pitchFamily="18" charset="0"/>
            </a:rPr>
            <a:t>AKJStat</a:t>
          </a:r>
          <a:endParaRPr lang="de-DE" sz="6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9797A7-D895-47B0-94FE-E2E2186B5A71}" type="datetimeFigureOut">
              <a:rPr lang="de-DE" smtClean="0"/>
              <a:t>22.11.2023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2977C9-76C9-4937-BDF3-2E74BBB72829}" type="slidenum">
              <a:rPr lang="de-DE" smtClean="0"/>
              <a:t>‹Nr.›</a:t>
            </a:fld>
            <a:endParaRPr lang="de-DE"/>
          </a:p>
        </p:txBody>
      </p:sp>
    </p:spTree>
    <p:extLst>
      <p:ext uri="{BB962C8B-B14F-4D97-AF65-F5344CB8AC3E}">
        <p14:creationId xmlns:p14="http://schemas.microsoft.com/office/powerpoint/2010/main" val="2559501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958A691-5CC5-D34E-9021-CD04FE9E94A7}" type="datetimeFigureOut">
              <a:rPr lang="de-DE" smtClean="0"/>
              <a:t>22.11.2023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ACBB0-B8BD-7243-B5CA-EEE1A71994D0}" type="slidenum">
              <a:rPr lang="de-DE" smtClean="0"/>
              <a:t>‹Nr.›</a:t>
            </a:fld>
            <a:endParaRPr lang="de-DE"/>
          </a:p>
        </p:txBody>
      </p:sp>
    </p:spTree>
    <p:extLst>
      <p:ext uri="{BB962C8B-B14F-4D97-AF65-F5344CB8AC3E}">
        <p14:creationId xmlns:p14="http://schemas.microsoft.com/office/powerpoint/2010/main" val="97874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undesfinanzministerium.de/Monatsberichte/2019/05/Inhalte/Kapitel-3-Analysen/3-1-soziale-ungleichheit_pdf.pdf?__blob=publicationFile&amp;v=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sovd.de/fileadmin/bilder/web-Wohnverhaeltnisse_in_Deutschland_2018_10_19.pdf"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server.bundestag.de/btd/19/298/1929815.pdf"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der-paritaetische.de/fileadmin/user_upload/Publikationen/doc/broschuere_armutsbericht-2020_web.pdf" TargetMode="External"/><Relationship Id="rId5" Type="http://schemas.openxmlformats.org/officeDocument/2006/relationships/hyperlink" Target="https://www.bmfsfj.de/resource/blob/227684/f86f78802706a73cebc4b0e526ffacc3/nap-kinderchancen-data.pdf" TargetMode="External"/><Relationship Id="rId4" Type="http://schemas.openxmlformats.org/officeDocument/2006/relationships/hyperlink" Target="https://www.bmfsfj.de/resource/blob/228174/f84545059dda8d42b17e419e30c40163/kinderreport-2023-data.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umf.de/p/zahlen-statistiken/"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b-umf.de/src/wp-content/uploads/2022/07/online-umfrage-komplett-final-11-07-22.pdf" TargetMode="External"/><Relationship Id="rId4" Type="http://schemas.openxmlformats.org/officeDocument/2006/relationships/hyperlink" Target="https://www.dji.de/fileadmin/user_upload/dasdji/themen/Jugend/DJI_Migrationsreport_2020.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server.bundestag.de/btd/19/278/1927890.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esetze-im-internet.de/sgb_8/__81.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esetze-im-internet.de/sgb_8/__1.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undesjugendkuratorium.de/assets/pdf/press/zwischenruf_ganztag.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mfsfj.de/resource/blob/115438/d7ed644e1b7fac4f9266191459903c62/15-kinder-und-jugendbericht-bundestagsdrucksache-data.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pb.de/nachschlagen/gesetze/grundgesetz"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dipbt.bundestag.de/dip21/btd/19/242/1924200.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gj.de/fileadmin/user_upload/Europaeische_Jugendpolitik_in_einem_sozialen_Europa.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agj.de/fileadmin/files/positionen/2020/European_Youth_Work_Agenda_english.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pb.de/politik/grundfragen/politik-einfach-fuer-alle/236616/die-grundrecht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bundestag.de/parlament/aufgaben/rechtsgrundlagen/grundgesetz/gg_01-245122"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hcch.net/de/instruments/conventions/full-text/?cid=39"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hcch.net/de/instruments/conventions/specialised-sections/child-support" TargetMode="External"/><Relationship Id="rId5" Type="http://schemas.openxmlformats.org/officeDocument/2006/relationships/hyperlink" Target="https://www.hcch.net/de/instruments/conventions/specialised-sections/child-abduction" TargetMode="External"/><Relationship Id="rId4" Type="http://schemas.openxmlformats.org/officeDocument/2006/relationships/hyperlink" Target="https://www.hcch.net/de/instruments/conventions/specialised-sections/intercountry-adoptio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undesverfassungsgericht.de/SharedDocs/Entscheidungen/DE/2006/02/rs20060215_1bvr035705.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servat.unibe.ch/dfr/bv024119.html"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agj.de/fileadmin/files/positionen/2019/Inklusion_Jugendarbeit.pdf"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ew.uni-hamburg.de/einrichtungen/ew2/sozialpaedagogik/service-fuer-die-praxis/material-fuer-die-praxis.html" TargetMode="External"/><Relationship Id="rId4" Type="http://schemas.openxmlformats.org/officeDocument/2006/relationships/hyperlink" Target="https://www-genesis.destatis.de/genesis/online?sequenz=statistikTabellen&amp;selectionname=22531*#abreadcrumb"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bag-jugendschutz.de/dokumente/Online-Handbuch_Kinder-u_Jugendschutz.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dipbt.bundestag.de/dip21/btd/19/242/1924200.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dialogforum-pflegekinderhilfe.d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zukunftsforum-heimerziehung.d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mfsfj.de/blob/163108/edcf52db42aa6bc27683f797f16a350e/familienreport-2020-familie-heute-daten-fakten-trends-data.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areleaver.d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akjstat.tu-dortmund.de/fileadmin/user_upload/Kinder-_und_Jugendhilfereport_Extra_2021_AKJStat.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enesis.destatis.de/genesis/online?operation=table&amp;code=12411-0005&amp;bypass=true&amp;levelindex=0&amp;levelid=1615581699068#abreadcrumb"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dji.de/fileadmin/user_upload/bibs2017/24323_EFZA_Dossier_Kurzfassung.pdf"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akjstat.tu-dortmund.de/fileadmin/user_upload/Kinder-_und_Jugendhilfereport_Extra_2021_AKJStat.pdf"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unterstuetzung-die-ankommt.de/media/filer_public/fa/4b/fa4b2dff-7a2c-4257-87fe-f01f18503c9b/jugendamtsmonitor-bag-landesjugendaemter-web.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agj.de/" TargetMode="External"/><Relationship Id="rId7" Type="http://schemas.openxmlformats.org/officeDocument/2006/relationships/hyperlink" Target="http://www.akjstat.tu-dortmund.de/"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www.dji.de/" TargetMode="External"/><Relationship Id="rId5" Type="http://schemas.openxmlformats.org/officeDocument/2006/relationships/hyperlink" Target="https://www.deutscher-verein.de/de/" TargetMode="External"/><Relationship Id="rId4" Type="http://schemas.openxmlformats.org/officeDocument/2006/relationships/hyperlink" Target="https://www.jugendhilfetag.de/" TargetMode="Externa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s://www.landkreistag.de/" TargetMode="External"/><Relationship Id="rId3" Type="http://schemas.openxmlformats.org/officeDocument/2006/relationships/hyperlink" Target="https://www.bmfsfj.de/" TargetMode="External"/><Relationship Id="rId7" Type="http://schemas.openxmlformats.org/officeDocument/2006/relationships/hyperlink" Target="https://www.staedtetag.de/" TargetMode="External"/><Relationship Id="rId12" Type="http://schemas.openxmlformats.org/officeDocument/2006/relationships/hyperlink" Target="https://www.unterstuetzung-die-ankommt.de/de/"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www.bagljae.de/" TargetMode="External"/><Relationship Id="rId11" Type="http://schemas.openxmlformats.org/officeDocument/2006/relationships/hyperlink" Target="https://www.kinder-jugendhilfe.info/strukturen/traegerstrukturen-der-kinder-und-jugendhilfe" TargetMode="External"/><Relationship Id="rId5" Type="http://schemas.openxmlformats.org/officeDocument/2006/relationships/hyperlink" Target="https://jfmk.de/aufgaben/" TargetMode="External"/><Relationship Id="rId10" Type="http://schemas.openxmlformats.org/officeDocument/2006/relationships/hyperlink" Target="https://www.dbjr.de/artikel/deutsches-nationalkomitee-fuer-internationale-jugendarbeit-dnk" TargetMode="External"/><Relationship Id="rId4" Type="http://schemas.openxmlformats.org/officeDocument/2006/relationships/hyperlink" Target="https://bundesjugendkuratorium.de/" TargetMode="External"/><Relationship Id="rId9" Type="http://schemas.openxmlformats.org/officeDocument/2006/relationships/hyperlink" Target="https://www.dstgb.d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inus-institut.de/sinus-milieus/sinus-jugendmilieu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ombudschaft-jugendhilfe.de/2019/11/rechtsgrundlagen-der-ombudschaftlichen-taetigkeit-handlungs-bzw-vertretungsbefugnisse-und-ihre-grenzen/"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server.bundestag.de/btd/17/062/1706240.pdf"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dritter-gleichstellungsbericht.de/" TargetMode="External"/><Relationship Id="rId4" Type="http://schemas.openxmlformats.org/officeDocument/2006/relationships/hyperlink" Target="https://www.bmfsfj.de/bmfsfj/service/publikationen/zweiter-gleichstellungsbericht-der-bundesregierung/119796"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bmfsfj.de/resource/blob/111964/2f7ae557daa0d2d8fe78f8a3f9569f21/richtlinien-kjp-2017-data.pdf"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www.bmfsfj.de/bmfsfj/ministerium/ausschreibungen-foerderung/foerderrichtlinien/foerderrichtlinien-kinder-und-jugendplan-bund"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akjstat.tu-dortmund.de/fileadmin/user_upload/2020_Heft1_KomDat.pdf"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bmfsfj.de/bmfsfj/ministerium/berichte-der-bundesregierung/dritter-engagementbericht"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a:t>
            </a:fld>
            <a:endParaRPr lang="de-DE"/>
          </a:p>
        </p:txBody>
      </p:sp>
    </p:spTree>
    <p:extLst>
      <p:ext uri="{BB962C8B-B14F-4D97-AF65-F5344CB8AC3E}">
        <p14:creationId xmlns:p14="http://schemas.microsoft.com/office/powerpoint/2010/main" val="234896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044659"/>
          </a:xfrm>
        </p:spPr>
        <p: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Soziale Ungleichheit </a:t>
            </a:r>
            <a:r>
              <a:rPr lang="de-DE" sz="1100" dirty="0">
                <a:latin typeface="Open Sans" panose="020B0606030504020204" pitchFamily="34" charset="0"/>
                <a:ea typeface="Open Sans" panose="020B0606030504020204" pitchFamily="34" charset="0"/>
                <a:cs typeface="Open Sans" panose="020B0606030504020204" pitchFamily="34" charset="0"/>
              </a:rPr>
              <a:t>ist dann gegeben, wenn die Ressourcenausstattung (zum Beispiel der Bildungsgrad oder die Einkommenshöhe) oder die Lebensbedingungen (beispielsweise die Wohnverhältnisse) von Menschen aus gesellschaftlichen Gründen dauerhaft so beschaffen sind, dass bestimmte Bevölkerungsteile regelmäßig bessere Lebens- und Verwirklichungschancen als andere Gruppierungen haben. ‚Besser‘ sind Lebens- und Verwirklichungschancen dann, wenn Ressourcenausstattungen oder Lebensbedingungen bestimmten Menschen nach den jeweils geltenden gesellschaftlichen Maßstäben (zum Beispiel bezüglich Sicherheit, Wohlstand, Gesundheit) die Möglichkeit zu einem ‚guten Leben‘ und zur weiten Entfaltung der eigenen Persönlichkeit bieten.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t>
            </a:r>
            <a:r>
              <a:rPr lang="de-DE" sz="1100" b="1" dirty="0">
                <a:latin typeface="Open Sans" panose="020B0606030504020204" pitchFamily="34" charset="0"/>
                <a:ea typeface="Open Sans" panose="020B0606030504020204" pitchFamily="34" charset="0"/>
                <a:cs typeface="Open Sans" panose="020B0606030504020204" pitchFamily="34" charset="0"/>
              </a:rPr>
              <a:t>Vielfalt der Formen sozialer Ungleichheit </a:t>
            </a:r>
            <a:r>
              <a:rPr lang="de-DE" sz="1100" dirty="0">
                <a:latin typeface="Open Sans" panose="020B0606030504020204" pitchFamily="34" charset="0"/>
                <a:ea typeface="Open Sans" panose="020B0606030504020204" pitchFamily="34" charset="0"/>
                <a:cs typeface="Open Sans" panose="020B0606030504020204" pitchFamily="34" charset="0"/>
              </a:rPr>
              <a:t>wird in der Regel in Dimensionen gebündelt. Als solche gelten insbesondere der formale Bildungsgrad, die mehr oder minder sichere Erwerbstätigkeit, die berufliche Stellung, das Einkommen bzw. Vermögen oder sichere und angemessene Wohnverhältnisse. (</a:t>
            </a:r>
            <a:r>
              <a:rPr lang="de-DE" sz="1100" i="1" dirty="0">
                <a:latin typeface="Open Sans" panose="020B0606030504020204" pitchFamily="34" charset="0"/>
                <a:ea typeface="Open Sans" panose="020B0606030504020204" pitchFamily="34" charset="0"/>
                <a:cs typeface="Open Sans" panose="020B0606030504020204" pitchFamily="34" charset="0"/>
              </a:rPr>
              <a:t>Zur Dimension Armut s. Folie 1.1.7.</a:t>
            </a:r>
            <a:r>
              <a:rPr lang="de-DE" sz="1100" dirty="0">
                <a:latin typeface="Open Sans" panose="020B0606030504020204" pitchFamily="34" charset="0"/>
                <a:ea typeface="Open Sans" panose="020B0606030504020204" pitchFamily="34" charset="0"/>
                <a:cs typeface="Open Sans" panose="020B0606030504020204" pitchFamily="34" charset="0"/>
              </a:rPr>
              <a:t>) Die Ungleichheit der Einkommensverteilungen in Deutschland wird auch daran deutlich, dass die Haushalte der unteren Hälfte der Verteilung nur über 1 Prozent des gesamten Nettovermögens verfügen, während die vermögensstärksten 10 Prozent der Haushalte mehr als die Hälfte des gesamten Nettovermögens besitzen. Die Ungleichverteilung der Vermögen ist in Deutschland im internationalen Vergleich hoch. Der in einer Spannweite von 0 bis 1 definierte </a:t>
            </a:r>
            <a:r>
              <a:rPr lang="de-DE" sz="1100" dirty="0" err="1">
                <a:latin typeface="Open Sans" panose="020B0606030504020204" pitchFamily="34" charset="0"/>
                <a:ea typeface="Open Sans" panose="020B0606030504020204" pitchFamily="34" charset="0"/>
                <a:cs typeface="Open Sans" panose="020B0606030504020204" pitchFamily="34" charset="0"/>
              </a:rPr>
              <a:t>Gini</a:t>
            </a:r>
            <a:r>
              <a:rPr lang="de-DE" sz="1100" dirty="0">
                <a:latin typeface="Open Sans" panose="020B0606030504020204" pitchFamily="34" charset="0"/>
                <a:ea typeface="Open Sans" panose="020B0606030504020204" pitchFamily="34" charset="0"/>
                <a:cs typeface="Open Sans" panose="020B0606030504020204" pitchFamily="34" charset="0"/>
              </a:rPr>
              <a:t>-Koeffizient liegt in Deutschland bei 0,74 (0 = völlige Gleichheit von Einkommen; 1 = völlige Ungleichheit von Einkommen).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Hinblick auf die </a:t>
            </a:r>
            <a:r>
              <a:rPr lang="de-DE" sz="1100" b="1" dirty="0">
                <a:latin typeface="Open Sans" panose="020B0606030504020204" pitchFamily="34" charset="0"/>
                <a:ea typeface="Open Sans" panose="020B0606030504020204" pitchFamily="34" charset="0"/>
                <a:cs typeface="Open Sans" panose="020B0606030504020204" pitchFamily="34" charset="0"/>
              </a:rPr>
              <a:t>Dimension Bildung </a:t>
            </a:r>
            <a:r>
              <a:rPr lang="de-DE" sz="1100" dirty="0">
                <a:latin typeface="Open Sans" panose="020B0606030504020204" pitchFamily="34" charset="0"/>
                <a:ea typeface="Open Sans" panose="020B0606030504020204" pitchFamily="34" charset="0"/>
                <a:cs typeface="Open Sans" panose="020B0606030504020204" pitchFamily="34" charset="0"/>
              </a:rPr>
              <a:t>kann festgestellt werden: Kinder und Jugendliche mit Migrationshintergrund schneiden nach wie vor schlechter ab als Gleichaltrige ohne Migrationshintergrund. Ebenso ist die Abhängigkeit der Schülerleistungen vom sozio-ökonomischen Hintergrund des Elternhauses in Deutschland immer noch höher als in vielen anderen Ländern: 83 von 100 Akademikerkindern schreiben sich in Deutschland an einer Hochschule ein, aus Familien ohne akademische Tradition machen das nur 23 von 100 Kindern. Nur acht Prozent der Studierenden sind Migrantenkinder, obwohl rund ein Fünftel der Bevölkerung und ein Viertel der Kinder und Jugendlichen unter 25 Jahren einen Migrationshintergrund aufweisen. Fast 60 % der Bevölkerung weisen eine intergenerationelle Stagnation in der Bildung auf und nur etwas mehr als 20 % schaffen einen Bildungsaufstieg gegenüber ihren Eltern.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Mietbelastungen </a:t>
            </a:r>
            <a:r>
              <a:rPr lang="de-DE" sz="1100" dirty="0">
                <a:latin typeface="Open Sans" panose="020B0606030504020204" pitchFamily="34" charset="0"/>
                <a:ea typeface="Open Sans" panose="020B0606030504020204" pitchFamily="34" charset="0"/>
                <a:cs typeface="Open Sans" panose="020B0606030504020204" pitchFamily="34" charset="0"/>
              </a:rPr>
              <a:t>verschärfen in Deutschland die soziale Ungleichheit: Wer sozial schwach ist, ist auf dem Wohnungsmarkt stark benachteiligt. Da Wohnverhältnisse in einer Umgebung oft ähnlichen Standards entsprechen, siedeln häufig viele Menschen einer ähnlichen Schicht räumlich nah beieinander (soziale Segregation in den Städten). Unter steigenden Mieten leiden vor allem arme, junge und alte Menschen. Außerdem stark betroffen sind Alleinerziehende und Haushalte mit Migrationshintergrund. Bei Letzteren gibt es Hinweise auf hohe Mieten aufgrund von Diskriminierung auf dem Wohnungsmarkt.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Nach Angaben des Wohnungslosenberichts 2022 waren „262.600 Menschen in Deutschland ohne Wohnung. 38.500 Personen leben tatsächlich auf der Straße, die anderen finden privat Unterkunft oder in öffentlichen Einrichtungen. Über alle drei Gruppen hinweg sind knapp zwei Drittel (63 %) der wohnungslosen Personen männlich. Wohnungslose Personen ohne Unterkunft sind mehrheitlich männlich (79 %), im Durchschnitt 44 Jahre alt und überwiegend alleinstehend (79 %).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Zahl der jungen Menschen im Alter bis 26 Jahren, die obdachlos oder wohnungslos sind, wird auf ca. 37.000 geschätzt.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Autoren:innengruppe</a:t>
            </a:r>
            <a:r>
              <a:rPr lang="de-DE" sz="1100" dirty="0">
                <a:latin typeface="Open Sans" panose="020B0606030504020204" pitchFamily="34" charset="0"/>
                <a:ea typeface="Open Sans" panose="020B0606030504020204" pitchFamily="34" charset="0"/>
                <a:cs typeface="Open Sans" panose="020B0606030504020204" pitchFamily="34" charset="0"/>
              </a:rPr>
              <a:t> Bildungsberichterstattung (2022): Bildung in Deutschland 2022; Online: https://www.bildungsbericht.de/de/bildungsberichte-seit-2006/bildungsbericht-2022/pdf-dateien-2022/bildungsbericht-2022.pdf </a:t>
            </a:r>
            <a:r>
              <a:rPr lang="de-DE" sz="1100" i="0" u="none" dirty="0">
                <a:latin typeface="Open Sans" panose="020B0606030504020204" pitchFamily="34" charset="0"/>
                <a:ea typeface="Open Sans" panose="020B0606030504020204" pitchFamily="34" charset="0"/>
                <a:cs typeface="Open Sans" panose="020B0606030504020204" pitchFamily="34" charset="0"/>
              </a:rPr>
              <a:t>(Zugriff 10.07.2023).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BMF - Bundesministerium für Finanzen (2019): Soziale Ungleichheit und inklusives Wachstum im internationalen Vergleich;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https://www.bundesfinanzministerium.de/Monatsberichte/2019/05/Inhalte/Kapitel-3-Analysen/3-1-soziale-ungleichheit_pdf.pdf?__blob=publicationFile&amp;v=3</a:t>
            </a:r>
            <a:r>
              <a:rPr lang="de-DE" sz="1100" dirty="0">
                <a:latin typeface="Open Sans" panose="020B0606030504020204" pitchFamily="34" charset="0"/>
                <a:ea typeface="Open Sans" panose="020B0606030504020204" pitchFamily="34" charset="0"/>
                <a:cs typeface="Open Sans" panose="020B0606030504020204" pitchFamily="34" charset="0"/>
              </a:rPr>
              <a:t> (Zugriff: 10.07.2023).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Arbeit und Soziales (BMAS) (2022): Ausmaß und Struktur von Wohnungslosigkeit - Der Wohnungslosenbericht 2022.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Daigler, Claudia: Junge Wohnungslose – Eine Einführung für die Soziale Arbeit, Stuttgart 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Forum Erziehungshilfen 4/2022: Wohnungslosigkeit als Thema der Jugendhilfe (Schwerpunkt).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Junker, Stephan (2018), Wohnverhältnisse in Deutschland - Mietbelastung, soziale Ungleichheit und Armut - Kurzgutachten im Auftrag des Sozialverband Deutschland e.V.;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https://www.sovd.de/fileadmin/bilder/web-Wohnverhaeltnisse_in_Deutschland_2018_10_19.pdf</a:t>
            </a:r>
            <a:r>
              <a:rPr lang="de-DE" sz="1100" dirty="0">
                <a:latin typeface="Open Sans" panose="020B0606030504020204" pitchFamily="34" charset="0"/>
                <a:ea typeface="Open Sans" panose="020B0606030504020204" pitchFamily="34" charset="0"/>
                <a:cs typeface="Open Sans" panose="020B0606030504020204" pitchFamily="34" charset="0"/>
              </a:rPr>
              <a:t> (Zugriff: 10.07.2023).</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10</a:t>
            </a:fld>
            <a:endParaRPr lang="de-DE"/>
          </a:p>
        </p:txBody>
      </p:sp>
    </p:spTree>
    <p:extLst>
      <p:ext uri="{BB962C8B-B14F-4D97-AF65-F5344CB8AC3E}">
        <p14:creationId xmlns:p14="http://schemas.microsoft.com/office/powerpoint/2010/main" val="12876687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100</a:t>
            </a:fld>
            <a:endParaRPr lang="de-DE"/>
          </a:p>
        </p:txBody>
      </p:sp>
    </p:spTree>
    <p:extLst>
      <p:ext uri="{BB962C8B-B14F-4D97-AF65-F5344CB8AC3E}">
        <p14:creationId xmlns:p14="http://schemas.microsoft.com/office/powerpoint/2010/main" val="208893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486400" cy="10756626"/>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Armut ist im Wesentlichen als ein Mangel an Mitteln und Möglichkeiten zu verstehen, das Leben so zu leben und zu gestalten, wie es in der jeweiligen Gesellschaft üblicherweise auf Basis des historisch erreichten Wohlstandsniveaus möglich wäre.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Maß für Armutsgefährdung wird mit dem Begriff der Armutsgefährdungsquote beschrieben. Die Armutsgefährdungsquote ist ein Indikator zur Messung relativer Einkommensarmut und ist definiert als Anteil der Personen mit einem Äquivalenzeinkommen von weniger als 60 Prozent des durchschnittlichen Haushaltseinkommens.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2021 betrug die Armutsgefährdungsquote in Deutschland 16,9 % und hatte damit ihren höchsten Stand seit 15 Jahren erreicht. Von Armut betroffen waren somit 17,3 Mio. Menschen.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Junge Menschen</a:t>
            </a:r>
            <a:r>
              <a:rPr lang="de-DE" sz="1100" dirty="0">
                <a:latin typeface="Open Sans" panose="020B0606030504020204" pitchFamily="34" charset="0"/>
                <a:ea typeface="Open Sans" panose="020B0606030504020204" pitchFamily="34" charset="0"/>
                <a:cs typeface="Open Sans" panose="020B0606030504020204" pitchFamily="34" charset="0"/>
              </a:rPr>
              <a:t> sind von Armut besonders stark betroffen: Die Armutsgefährdungsquote der unter 18-Jährigen beträgt 21,3 %, die der 18- bis 25-Jährigen beträgt: 25,8 % bis 24,7 % bei jungen Männern und 27 % bei jungen Frauen.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Erwerbslose Menschen </a:t>
            </a:r>
            <a:r>
              <a:rPr lang="de-DE" sz="1100" dirty="0">
                <a:latin typeface="Open Sans" panose="020B0606030504020204" pitchFamily="34" charset="0"/>
                <a:ea typeface="Open Sans" panose="020B0606030504020204" pitchFamily="34" charset="0"/>
                <a:cs typeface="Open Sans" panose="020B0606030504020204" pitchFamily="34" charset="0"/>
              </a:rPr>
              <a:t>sind – trotz des sozialen Sicherungssystems in Deutschland – zu 49,4 % von Armut bedroht.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Alleinerziehende</a:t>
            </a:r>
            <a:r>
              <a:rPr lang="de-DE" sz="1100" dirty="0">
                <a:latin typeface="Open Sans" panose="020B0606030504020204" pitchFamily="34" charset="0"/>
                <a:ea typeface="Open Sans" panose="020B0606030504020204" pitchFamily="34" charset="0"/>
                <a:cs typeface="Open Sans" panose="020B0606030504020204" pitchFamily="34" charset="0"/>
              </a:rPr>
              <a:t> sind einem besonderen Armutsrisiko ausgesetzt. Ihre Armutsgefährdungsquote beträgt 42,3 %.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Auch </a:t>
            </a:r>
            <a:r>
              <a:rPr lang="de-DE" sz="1100" b="1" dirty="0">
                <a:latin typeface="Open Sans" panose="020B0606030504020204" pitchFamily="34" charset="0"/>
                <a:ea typeface="Open Sans" panose="020B0606030504020204" pitchFamily="34" charset="0"/>
                <a:cs typeface="Open Sans" panose="020B0606030504020204" pitchFamily="34" charset="0"/>
              </a:rPr>
              <a:t>Familien mit drei oder mehr Kindern</a:t>
            </a:r>
            <a:r>
              <a:rPr lang="de-DE" sz="1100" dirty="0">
                <a:latin typeface="Open Sans" panose="020B0606030504020204" pitchFamily="34" charset="0"/>
                <a:ea typeface="Open Sans" panose="020B0606030504020204" pitchFamily="34" charset="0"/>
                <a:cs typeface="Open Sans" panose="020B0606030504020204" pitchFamily="34" charset="0"/>
              </a:rPr>
              <a:t> haben ein deutlich erhöhtes Armutsrisiko. Ihre Armutsgefährdungsquote beträgt 32,3 %.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Nicht-Deutsche Staatsangehörige</a:t>
            </a:r>
            <a:r>
              <a:rPr lang="de-DE" sz="1100" dirty="0">
                <a:latin typeface="Open Sans" panose="020B0606030504020204" pitchFamily="34" charset="0"/>
                <a:ea typeface="Open Sans" panose="020B0606030504020204" pitchFamily="34" charset="0"/>
                <a:cs typeface="Open Sans" panose="020B0606030504020204" pitchFamily="34" charset="0"/>
              </a:rPr>
              <a:t> (35,3 %) und </a:t>
            </a:r>
            <a:r>
              <a:rPr lang="de-DE" sz="1100" b="1" dirty="0">
                <a:latin typeface="Open Sans" panose="020B0606030504020204" pitchFamily="34" charset="0"/>
                <a:ea typeface="Open Sans" panose="020B0606030504020204" pitchFamily="34" charset="0"/>
                <a:cs typeface="Open Sans" panose="020B0606030504020204" pitchFamily="34" charset="0"/>
              </a:rPr>
              <a:t>Personen mit Migrationshintergrund</a:t>
            </a:r>
            <a:r>
              <a:rPr lang="de-DE" sz="1100" dirty="0">
                <a:latin typeface="Open Sans" panose="020B0606030504020204" pitchFamily="34" charset="0"/>
                <a:ea typeface="Open Sans" panose="020B0606030504020204" pitchFamily="34" charset="0"/>
                <a:cs typeface="Open Sans" panose="020B0606030504020204" pitchFamily="34" charset="0"/>
              </a:rPr>
              <a:t> (28,1 %) haben ebenfalls ein deutlich erhöhtes Armutsrisiko.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Kinder mit Behinderungen</a:t>
            </a:r>
            <a:r>
              <a:rPr lang="de-DE" sz="1100" dirty="0">
                <a:latin typeface="Open Sans" panose="020B0606030504020204" pitchFamily="34" charset="0"/>
                <a:ea typeface="Open Sans" panose="020B0606030504020204" pitchFamily="34" charset="0"/>
                <a:cs typeface="Open Sans" panose="020B0606030504020204" pitchFamily="34" charset="0"/>
              </a:rPr>
              <a:t> wachsen häufiger in Familien mit einem alleinerziehenden Elternteil auf (31 %) als junge Menschen ohne Behinderungen (20 %) und leben mit einem Anteil von 25 % überdurchschnittlich in Familien im Transferleistungsbezug.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Armut ist in Deutschland auch regional sehr unterschiedlich verteilt: Den schlechtesten Wert zeigt, weit abgeschlagen, Bremen, wo mittlerweile jede*r Vierte zu den Armen gezählt werden muss, gefolgt von Sachsen-Anhalt, Mecklenburg-Vorpommern, Berlin und Nordrhein-Westfalen mit Quoten zwischen 18,5 und 19,5 Prozent. Am anderen Ende zeigen Bayern und Baden-Württemberg mit 11,9 und 12,3 Prozent mit Abstand die geringsten Werte.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Weitere Faktoren, die mit Armut korrelieren, sind insbesondere:</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Arbeitslosigkeit</a:t>
            </a:r>
            <a:r>
              <a:rPr lang="de-DE" sz="1100" dirty="0">
                <a:latin typeface="Open Sans" panose="020B0606030504020204" pitchFamily="34" charset="0"/>
                <a:ea typeface="Open Sans" panose="020B0606030504020204" pitchFamily="34" charset="0"/>
                <a:cs typeface="Open Sans" panose="020B0606030504020204" pitchFamily="34" charset="0"/>
              </a:rPr>
              <a:t>: Anfang 2021 waren in Deutschland 2.900.000 Menschen im erwerbsfähigen Alter arbeitslos.  </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Krankheiten: </a:t>
            </a:r>
            <a:r>
              <a:rPr lang="de-DE" sz="1100" dirty="0">
                <a:latin typeface="Open Sans" panose="020B0606030504020204" pitchFamily="34" charset="0"/>
                <a:ea typeface="Open Sans" panose="020B0606030504020204" pitchFamily="34" charset="0"/>
                <a:cs typeface="Open Sans" panose="020B0606030504020204" pitchFamily="34" charset="0"/>
              </a:rPr>
              <a:t>Von Armut betroffene Bevölkerungskreise sind verstärkt durch Krankheiten und Beschwerden beeinträchtigt, schätzen ihre eigene Gesundheit und gesundheitsbezogene Lebensqualität schlechter ein und unterliegen einem höheren vorzeitigen Sterberisiko.</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Überschuldung: </a:t>
            </a:r>
            <a:r>
              <a:rPr lang="de-DE" sz="1100" dirty="0">
                <a:latin typeface="Open Sans" panose="020B0606030504020204" pitchFamily="34" charset="0"/>
                <a:ea typeface="Open Sans" panose="020B0606030504020204" pitchFamily="34" charset="0"/>
                <a:cs typeface="Open Sans" panose="020B0606030504020204" pitchFamily="34" charset="0"/>
              </a:rPr>
              <a:t>2022 betrug die Überschuldungsquote in Deutschland rund 8,48 Prozent. Damit sind etwa 5,88 Millionen Bürger*innen über 18 Jahre überschuldet. Rund 3,59 Millionen dieser überschuldeten Personen sind Männer.</a:t>
            </a: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228600"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(2021): Lebenslagen in Deutschland - Der Sechste Armuts- und Reichtumsbericht der Bundesregierung, BT-Drucksache 19/29815;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https://dserver.bundestag.de/btd/19/298/1929815.pdf</a:t>
            </a:r>
            <a:r>
              <a:rPr lang="de-DE" sz="1100" dirty="0">
                <a:latin typeface="Open Sans" panose="020B0606030504020204" pitchFamily="34" charset="0"/>
                <a:ea typeface="Open Sans" panose="020B0606030504020204" pitchFamily="34" charset="0"/>
                <a:cs typeface="Open Sans" panose="020B0606030504020204" pitchFamily="34" charset="0"/>
              </a:rPr>
              <a:t> (Zugriff: 10.07.2023).</a:t>
            </a:r>
          </a:p>
          <a:p>
            <a:pPr marL="228600" indent="-228600">
              <a:buFont typeface="Wingdings" panose="05000000000000000000" pitchFamily="2" charset="2"/>
              <a:buChar char="Ø"/>
            </a:pPr>
            <a:r>
              <a:rPr lang="de-DE" sz="1800" u="none" dirty="0">
                <a:solidFill>
                  <a:srgbClr val="008080"/>
                </a:solidFill>
                <a:effectLst/>
                <a:latin typeface="Open Sans" pitchFamily="2" charset="0"/>
                <a:ea typeface="Calibri" panose="020F0502020204030204" pitchFamily="34" charset="0"/>
                <a:cs typeface="Times New Roman" panose="02020603050405020304" pitchFamily="18" charset="0"/>
              </a:rPr>
              <a:t>Deutsches Kinderhilfswerk (2023): Kindereport 2023 – Kinderarmut in Deutschland; Online: </a:t>
            </a:r>
            <a:r>
              <a:rPr lang="de-DE" sz="1800" u="sng" dirty="0">
                <a:solidFill>
                  <a:srgbClr val="008080"/>
                </a:solidFill>
                <a:effectLst/>
                <a:latin typeface="Open Sans" pitchFamily="2" charset="0"/>
                <a:ea typeface="Calibri" panose="020F0502020204030204" pitchFamily="34" charset="0"/>
                <a:cs typeface="Times New Roman" panose="02020603050405020304" pitchFamily="18" charset="0"/>
                <a:hlinkClick r:id="rId4"/>
              </a:rPr>
              <a:t>https://www.bmfsfj.de/resource/blob/228174/f84545059dda8d42b17e419e30c40163/kinderreport-2023-data.pdf</a:t>
            </a:r>
            <a:r>
              <a:rPr lang="de-DE" sz="1800" u="none" dirty="0">
                <a:solidFill>
                  <a:srgbClr val="008080"/>
                </a:solidFill>
                <a:effectLst/>
                <a:latin typeface="Open Sans" pitchFamily="2" charset="0"/>
                <a:ea typeface="Calibri" panose="020F0502020204030204" pitchFamily="34" charset="0"/>
                <a:cs typeface="Times New Roman" panose="02020603050405020304" pitchFamily="18" charset="0"/>
              </a:rPr>
              <a:t> (Zugriff 10.07.2023).</a:t>
            </a:r>
          </a:p>
          <a:p>
            <a:pPr marL="228600" indent="-228600">
              <a:buFont typeface="Wingdings" panose="05000000000000000000" pitchFamily="2" charset="2"/>
              <a:buChar char="Ø"/>
            </a:pPr>
            <a:r>
              <a:rPr lang="de-DE" sz="1800" u="none" dirty="0">
                <a:solidFill>
                  <a:srgbClr val="008080"/>
                </a:solidFill>
                <a:effectLst/>
                <a:latin typeface="Open Sans" pitchFamily="2" charset="0"/>
                <a:ea typeface="Calibri" panose="020F0502020204030204" pitchFamily="34" charset="0"/>
                <a:cs typeface="Times New Roman" panose="02020603050405020304" pitchFamily="18" charset="0"/>
              </a:rPr>
              <a:t>Nationaler Aktionsplan gegen Kinderarmut „Neue Chancen für Kinder in Deutschland“ (2023). Kabinettsbeschluss vom 06.07.2023; Online: </a:t>
            </a:r>
            <a:r>
              <a:rPr lang="de-DE" sz="1800" u="sng" dirty="0">
                <a:solidFill>
                  <a:srgbClr val="008080"/>
                </a:solidFill>
                <a:effectLst/>
                <a:latin typeface="Open Sans" pitchFamily="2" charset="0"/>
                <a:ea typeface="Calibri" panose="020F0502020204030204" pitchFamily="34" charset="0"/>
                <a:cs typeface="Times New Roman" panose="02020603050405020304" pitchFamily="18" charset="0"/>
                <a:hlinkClick r:id="rId5"/>
              </a:rPr>
              <a:t>https://www.bmfsfj.de/resource/blob/227684/f86f78802706a73cebc4b0e526ffacc3/nap-kinderchancen-data.pdf</a:t>
            </a:r>
            <a:r>
              <a:rPr lang="de-DE" sz="1800" u="none" dirty="0">
                <a:solidFill>
                  <a:srgbClr val="008080"/>
                </a:solidFill>
                <a:effectLst/>
                <a:latin typeface="Open Sans" pitchFamily="2" charset="0"/>
                <a:ea typeface="Calibri" panose="020F0502020204030204" pitchFamily="34" charset="0"/>
                <a:cs typeface="Times New Roman" panose="02020603050405020304" pitchFamily="18" charset="0"/>
              </a:rPr>
              <a:t> (Zugriff 10.07.2023).</a:t>
            </a:r>
            <a:endParaRPr lang="de-DE"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Paritätischer Gesamtverband (2020): Gegen Armut hilft Geld. Der Paritätische Armutsbericht 2020;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6"/>
              </a:rPr>
              <a:t>https://www.der-paritaetische.de/fileadmin/user_upload/Publikationen/doc/broschuere_armutsbericht-2020_web.pdf</a:t>
            </a:r>
            <a:r>
              <a:rPr lang="de-DE" sz="1100" dirty="0">
                <a:latin typeface="Open Sans" panose="020B0606030504020204" pitchFamily="34" charset="0"/>
                <a:ea typeface="Open Sans" panose="020B0606030504020204" pitchFamily="34" charset="0"/>
                <a:cs typeface="Open Sans" panose="020B0606030504020204" pitchFamily="34" charset="0"/>
              </a:rPr>
              <a:t> (Zugriff: 10.07.2023).</a:t>
            </a:r>
          </a:p>
          <a:p>
            <a:pPr marL="228600"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Paritätischer Gesamtverband (2023): Zwischen Pandemie und Inflation. Paritätischer Armutsbericht 2022 - aktualisierte 2. Auflage, März 2023; Online: https://www.der-paritaetische.de/fileadmin/user_upload/Schwerpunkte/Armutsbericht/doc/Armutsbericht_2022_aktualisierte_Auflage.pdf (Zugriff 10.07.2023)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11</a:t>
            </a:fld>
            <a:endParaRPr lang="de-DE" dirty="0"/>
          </a:p>
        </p:txBody>
      </p:sp>
    </p:spTree>
    <p:extLst>
      <p:ext uri="{BB962C8B-B14F-4D97-AF65-F5344CB8AC3E}">
        <p14:creationId xmlns:p14="http://schemas.microsoft.com/office/powerpoint/2010/main" val="3741555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29313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2022 lebten in Deutschland 83,1 Mio. Einwohner*innen in Privathaushalten. (Bei den jährlichen Mikrozensuserhebungen werden z. B. Personen, die in Gemeinschaftsunterkünften leben nicht miterfasst. Deshalb gibt es teilweise unterschiedliche Zahlenwerte – je nachdem, welche statistische Grundlage zugrunde gelegt wird.) (vgl. auch Folie 1.1.1)</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Ausländer*innen in Deutschland</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Ende 2022 lebten in Deutschland 11,6 Mio. Ausländer*innen, die Hälfte von ihnen seit 8 Jahren und mehr. 43 % von ihnen haben die Staatsbürgerschaft eines EU-Mitgliedsstaates. Die meisten von ihnen haben die türkische Staatsangehörigkeit, gefolgt von Polen, Syrien, Rumänien und Italien.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Menschen mit Migrationshintergrund in Deutschland</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Laut Definition des Statistischen Bundesamtes hat eine Person einen Migrationshintergrund, wenn sie selbst oder mindestens ein Elternteil nicht mit deutscher Staatsangehörigkeit geboren wurde. Jede dritte Person mit Migrationshintergrund lebt seit ihrer Geburt in Deutschland.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Je jünger die Alterskohorte ist, desto größer ist der Anteil von Personen mit Migrationshintergrund, das bedeutet, dass die Adressat*innengruppe der Jugendhilfe bereits zu über einem Drittel aus jungen Menschen mit Migrationshintergrund besteht.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algn="ctr"/>
            <a:r>
              <a:rPr lang="de-DE" sz="1100" b="1" dirty="0">
                <a:latin typeface="Open Sans" panose="020B0606030504020204" pitchFamily="34" charset="0"/>
                <a:ea typeface="Open Sans" panose="020B0606030504020204" pitchFamily="34" charset="0"/>
                <a:cs typeface="Open Sans" panose="020B0606030504020204" pitchFamily="34" charset="0"/>
              </a:rPr>
              <a:t>Bevölkerung mit und ohne Migrationshintergrund, 2019 </a:t>
            </a:r>
            <a:br>
              <a:rPr lang="de-DE" sz="1100" b="1" dirty="0">
                <a:latin typeface="Open Sans" panose="020B0606030504020204" pitchFamily="34" charset="0"/>
                <a:ea typeface="Open Sans" panose="020B0606030504020204" pitchFamily="34" charset="0"/>
                <a:cs typeface="Open Sans" panose="020B0606030504020204" pitchFamily="34" charset="0"/>
              </a:rPr>
            </a:br>
            <a:r>
              <a:rPr lang="de-DE" sz="1100" b="1" dirty="0">
                <a:latin typeface="Open Sans" panose="020B0606030504020204" pitchFamily="34" charset="0"/>
                <a:ea typeface="Open Sans" panose="020B0606030504020204" pitchFamily="34" charset="0"/>
                <a:cs typeface="Open Sans" panose="020B0606030504020204" pitchFamily="34" charset="0"/>
              </a:rPr>
              <a:t>(Absolute Angaben in Tausend)</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i="1" dirty="0">
              <a:latin typeface="Open Sans" panose="020B0606030504020204" pitchFamily="34" charset="0"/>
              <a:ea typeface="Open Sans" panose="020B0606030504020204" pitchFamily="34" charset="0"/>
              <a:cs typeface="Open Sans" panose="020B0606030504020204" pitchFamily="34" charset="0"/>
            </a:endParaRPr>
          </a:p>
          <a:p>
            <a:endParaRPr lang="de-DE" sz="1100" i="1" dirty="0">
              <a:latin typeface="Open Sans" panose="020B0606030504020204" pitchFamily="34" charset="0"/>
              <a:ea typeface="Open Sans" panose="020B0606030504020204" pitchFamily="34" charset="0"/>
              <a:cs typeface="Open Sans" panose="020B0606030504020204" pitchFamily="34" charset="0"/>
            </a:endParaRPr>
          </a:p>
          <a:p>
            <a:r>
              <a:rPr lang="de-DE" sz="1100" i="1" dirty="0">
                <a:latin typeface="Open Sans" panose="020B0606030504020204" pitchFamily="34" charset="0"/>
                <a:ea typeface="Open Sans" panose="020B0606030504020204" pitchFamily="34" charset="0"/>
                <a:cs typeface="Open Sans" panose="020B0606030504020204" pitchFamily="34" charset="0"/>
              </a:rPr>
              <a:t>Quelle: Statistisches Bundesamt (Destatis) 2023: Fachserie 1 Reihe 2.2, S. 38; eigene Berechnungen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Minderjährige Flüchtlinge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Minderjährige Flüchtlinge kommen sehr häufig in Begleitung ihrer Eltern oder von Elternteilen nach Deutschland. 2022 beantragten 252.422 Menschen in Deutschland Asyl. 37,4 % waren minderjährig. Je älter diese Minderjährigen sind, desto größer ist der Anteil der männlichen Personen. In den jüngeren Alterskohorten entspricht der Anteil weiblicher Personen dem der männlichen.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Unbegleitete minderjährige Flüchtlinge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2022 wurden 28.600 minderjährige unbegleitete Flüchtlinge von der Kinder- und Jugendhilfe in Obhut genommen. 9,3 % von ihnen waren weiblich. 66,2 % von ihnen waren zwischen 16 und 18 Jahre alt. Der größte Teil der minderjährigen Flüchtlinge reist also begleitet in Deutschland ein.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Unbegleitete minderjährige Flüchtlinge haben einen Rechtsanspruch auf Inobhutnahme (§ 42 SGB VIII) durch die Kinder- und Jugendhilfe. 2015 wurde ein Verfahren der vorläufigen Inobhutnahme (§§ 42 a ff.) vorgeschaltet, das zu einer gleichmäßigeren Verteilung der minderjährigen Flüchtlinge auf Länder und Kommunen führen soll.</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Zum 31.10.2022 waren die Jugendämter in Deutschland für 25.084 unbegleitete Minderjährige zuständig. Darunter sind auch 7.427 junge Volljährige, die als Minderjährige unbegleitet nach Deutschland gekommen sind.</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(2023): Bericht der Bundesregierung über die Situation unbegleiteter ausländischer Minderjähriger in Deutschland (https://www.bmfsfj.de/resource/blob/226298/d7892947d8ee39cc1b91503ed9dd234c/bericht-der-br-unbegleitete-auslaendische-minderjaehrige-in-deutschland-data.pdf) (Zugriff: 10.07.2023).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Bundesverband unbegleitete minderjährige Flüchtlinge (</a:t>
            </a:r>
            <a:r>
              <a:rPr lang="de-DE" sz="1100" dirty="0" err="1">
                <a:latin typeface="Open Sans" panose="020B0606030504020204" pitchFamily="34" charset="0"/>
                <a:ea typeface="Open Sans" panose="020B0606030504020204" pitchFamily="34" charset="0"/>
                <a:cs typeface="Open Sans" panose="020B0606030504020204" pitchFamily="34" charset="0"/>
              </a:rPr>
              <a:t>BumF</a:t>
            </a:r>
            <a:r>
              <a:rPr lang="de-DE" sz="1100" dirty="0">
                <a:latin typeface="Open Sans" panose="020B0606030504020204" pitchFamily="34" charset="0"/>
                <a:ea typeface="Open Sans" panose="020B0606030504020204" pitchFamily="34" charset="0"/>
                <a:cs typeface="Open Sans" panose="020B0606030504020204" pitchFamily="34" charset="0"/>
              </a:rPr>
              <a:t>) (2023):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https://b-umf.de/p/zahlen-statistiken/</a:t>
            </a:r>
            <a:r>
              <a:rPr lang="de-DE" sz="1100" dirty="0">
                <a:latin typeface="Open Sans" panose="020B0606030504020204" pitchFamily="34" charset="0"/>
                <a:ea typeface="Open Sans" panose="020B0606030504020204" pitchFamily="34" charset="0"/>
                <a:cs typeface="Open Sans" panose="020B0606030504020204" pitchFamily="34" charset="0"/>
              </a:rPr>
              <a:t> (Zugriff: 31.05.2023).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Deutsches Jugendinstitut - DJI (2020): DJI-Kinder- und Jugendmigrationsreport 2020. Datenanalyse zur Situation junger Menschen in Deutschland;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https://www.dji.de/fileadmin/user_upload/dasdji/themen/Jugend/DJI_Migrationsreport_2020.pdf</a:t>
            </a:r>
            <a:r>
              <a:rPr lang="de-DE" sz="1100" dirty="0">
                <a:latin typeface="Open Sans" panose="020B0606030504020204" pitchFamily="34" charset="0"/>
                <a:ea typeface="Open Sans" panose="020B0606030504020204" pitchFamily="34" charset="0"/>
                <a:cs typeface="Open Sans" panose="020B0606030504020204" pitchFamily="34" charset="0"/>
              </a:rPr>
              <a:t> (Zugriff: 31.05.2023).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Karpenstein, Johanna/Rohleder, Daniela (2022): Die Situation unbegleiteter minderjähriger Flüchtlinge in Deutschland. Auswertung der Online-Umfrage 2021;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https://b-umf.de/src/wp-content/uploads/2022/07/online-umfrage-komplett-final-11-07-22.pdf</a:t>
            </a:r>
            <a:r>
              <a:rPr lang="de-DE" sz="1100" dirty="0">
                <a:latin typeface="Open Sans" panose="020B0606030504020204" pitchFamily="34" charset="0"/>
                <a:ea typeface="Open Sans" panose="020B0606030504020204" pitchFamily="34" charset="0"/>
                <a:cs typeface="Open Sans" panose="020B0606030504020204" pitchFamily="34" charset="0"/>
              </a:rPr>
              <a:t> (Zugriff: 31.05.2023).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(Destatis) (2021): Bevölkerung und Erwerbstätigkeit Ausländische Bevölkerung Ergebnisse des Ausländerzentralregisters 2020; Online: </a:t>
            </a:r>
            <a:r>
              <a:rPr lang="de-DE" sz="1800" dirty="0">
                <a:solidFill>
                  <a:srgbClr val="000000"/>
                </a:solidFill>
                <a:effectLst/>
                <a:latin typeface="Open Sans" pitchFamily="2" charset="0"/>
                <a:ea typeface="Times New Roman" panose="02020603050405020304" pitchFamily="18" charset="0"/>
              </a:rPr>
              <a:t>https://www.destatis.de/DE/Themen/Gesellschaft-Umwelt/Bevoelkerung/Migration-Integration/Publikationen/Downloads-Migration/auslaend-bevoelkerung-2010200207004.pdf?__blob=publicationFile </a:t>
            </a:r>
            <a:r>
              <a:rPr lang="de-DE" sz="1100" dirty="0">
                <a:latin typeface="Open Sans" panose="020B0606030504020204" pitchFamily="34" charset="0"/>
                <a:ea typeface="Open Sans" panose="020B0606030504020204" pitchFamily="34" charset="0"/>
                <a:cs typeface="Open Sans" panose="020B0606030504020204" pitchFamily="34" charset="0"/>
              </a:rPr>
              <a:t>(Zugriff: 31.05.2023).</a:t>
            </a:r>
          </a:p>
        </p:txBody>
      </p:sp>
      <p:sp>
        <p:nvSpPr>
          <p:cNvPr id="4" name="Foliennummernplatzhalter 3"/>
          <p:cNvSpPr>
            <a:spLocks noGrp="1"/>
          </p:cNvSpPr>
          <p:nvPr>
            <p:ph type="sldNum" sz="quarter" idx="10"/>
          </p:nvPr>
        </p:nvSpPr>
        <p:spPr/>
        <p:txBody>
          <a:bodyPr/>
          <a:lstStyle/>
          <a:p>
            <a:fld id="{178ACBB0-B8BD-7243-B5CA-EEE1A71994D0}" type="slidenum">
              <a:rPr lang="de-DE" smtClean="0"/>
              <a:t>12</a:t>
            </a:fld>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1753516813"/>
              </p:ext>
            </p:extLst>
          </p:nvPr>
        </p:nvGraphicFramePr>
        <p:xfrm>
          <a:off x="685800" y="8717267"/>
          <a:ext cx="5630113" cy="2651760"/>
        </p:xfrm>
        <a:graphic>
          <a:graphicData uri="http://schemas.openxmlformats.org/drawingml/2006/table">
            <a:tbl>
              <a:tblPr firstRow="1" bandRow="1">
                <a:tableStyleId>{5C22544A-7EE6-4342-B048-85BDC9FD1C3A}</a:tableStyleId>
              </a:tblPr>
              <a:tblGrid>
                <a:gridCol w="1754505">
                  <a:extLst>
                    <a:ext uri="{9D8B030D-6E8A-4147-A177-3AD203B41FA5}">
                      <a16:colId xmlns:a16="http://schemas.microsoft.com/office/drawing/2014/main" val="2420273887"/>
                    </a:ext>
                  </a:extLst>
                </a:gridCol>
                <a:gridCol w="787428">
                  <a:extLst>
                    <a:ext uri="{9D8B030D-6E8A-4147-A177-3AD203B41FA5}">
                      <a16:colId xmlns:a16="http://schemas.microsoft.com/office/drawing/2014/main" val="3197602803"/>
                    </a:ext>
                  </a:extLst>
                </a:gridCol>
                <a:gridCol w="494030">
                  <a:extLst>
                    <a:ext uri="{9D8B030D-6E8A-4147-A177-3AD203B41FA5}">
                      <a16:colId xmlns:a16="http://schemas.microsoft.com/office/drawing/2014/main" val="3360558900"/>
                    </a:ext>
                  </a:extLst>
                </a:gridCol>
                <a:gridCol w="208280">
                  <a:extLst>
                    <a:ext uri="{9D8B030D-6E8A-4147-A177-3AD203B41FA5}">
                      <a16:colId xmlns:a16="http://schemas.microsoft.com/office/drawing/2014/main" val="1349731667"/>
                    </a:ext>
                  </a:extLst>
                </a:gridCol>
                <a:gridCol w="549521">
                  <a:extLst>
                    <a:ext uri="{9D8B030D-6E8A-4147-A177-3AD203B41FA5}">
                      <a16:colId xmlns:a16="http://schemas.microsoft.com/office/drawing/2014/main" val="3456827854"/>
                    </a:ext>
                  </a:extLst>
                </a:gridCol>
                <a:gridCol w="494030">
                  <a:extLst>
                    <a:ext uri="{9D8B030D-6E8A-4147-A177-3AD203B41FA5}">
                      <a16:colId xmlns:a16="http://schemas.microsoft.com/office/drawing/2014/main" val="2114454668"/>
                    </a:ext>
                  </a:extLst>
                </a:gridCol>
                <a:gridCol w="219393">
                  <a:extLst>
                    <a:ext uri="{9D8B030D-6E8A-4147-A177-3AD203B41FA5}">
                      <a16:colId xmlns:a16="http://schemas.microsoft.com/office/drawing/2014/main" val="2133162109"/>
                    </a:ext>
                  </a:extLst>
                </a:gridCol>
                <a:gridCol w="573405">
                  <a:extLst>
                    <a:ext uri="{9D8B030D-6E8A-4147-A177-3AD203B41FA5}">
                      <a16:colId xmlns:a16="http://schemas.microsoft.com/office/drawing/2014/main" val="742223569"/>
                    </a:ext>
                  </a:extLst>
                </a:gridCol>
                <a:gridCol w="549521">
                  <a:extLst>
                    <a:ext uri="{9D8B030D-6E8A-4147-A177-3AD203B41FA5}">
                      <a16:colId xmlns:a16="http://schemas.microsoft.com/office/drawing/2014/main" val="3837133348"/>
                    </a:ext>
                  </a:extLst>
                </a:gridCol>
              </a:tblGrid>
              <a:tr h="0">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Total</a:t>
                      </a:r>
                    </a:p>
                  </a:txBody>
                  <a:tcPr/>
                </a:tc>
                <a:tc hMerge="1">
                  <a:txBody>
                    <a:bodyPr/>
                    <a:lstStyle/>
                    <a:p>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b="1" dirty="0">
                          <a:latin typeface="Open Sans" panose="020B0606030504020204" pitchFamily="34" charset="0"/>
                          <a:ea typeface="Open Sans" panose="020B0606030504020204" pitchFamily="34" charset="0"/>
                          <a:cs typeface="Open Sans" panose="020B0606030504020204" pitchFamily="34" charset="0"/>
                        </a:rPr>
                        <a:t>0–10 Jahre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b="1" dirty="0">
                          <a:latin typeface="Open Sans" panose="020B0606030504020204" pitchFamily="34" charset="0"/>
                          <a:ea typeface="Open Sans" panose="020B0606030504020204" pitchFamily="34" charset="0"/>
                          <a:cs typeface="Open Sans" panose="020B0606030504020204" pitchFamily="34" charset="0"/>
                        </a:rPr>
                        <a:t>10–20 Jahre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886984528"/>
                  </a:ext>
                </a:extLst>
              </a:tr>
              <a:tr h="0">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N = 83.103</a:t>
                      </a:r>
                    </a:p>
                  </a:txBody>
                  <a:tcPr/>
                </a:tc>
                <a:tc hMerge="1">
                  <a:txBody>
                    <a:bodyPr/>
                    <a:lstStyle/>
                    <a:p>
                      <a:endParaRPr lang="de-DE"/>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N = 7.794</a:t>
                      </a:r>
                    </a:p>
                  </a:txBody>
                  <a:tcPr/>
                </a:tc>
                <a:tc hMerge="1">
                  <a:txBody>
                    <a:bodyPr/>
                    <a:lstStyle/>
                    <a:p>
                      <a:endParaRPr lang="de-DE"/>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gridSpan="2">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N = 7.613</a:t>
                      </a:r>
                    </a:p>
                  </a:txBody>
                  <a:tcPr/>
                </a:tc>
                <a:tc hMerge="1">
                  <a:txBody>
                    <a:bodyPr/>
                    <a:lstStyle/>
                    <a:p>
                      <a:endParaRPr lang="de-DE"/>
                    </a:p>
                  </a:txBody>
                  <a:tcPr/>
                </a:tc>
                <a:extLst>
                  <a:ext uri="{0D108BD9-81ED-4DB2-BD59-A6C34878D82A}">
                    <a16:rowId xmlns:a16="http://schemas.microsoft.com/office/drawing/2014/main" val="4120395834"/>
                  </a:ext>
                </a:extLst>
              </a:tr>
              <a:tr h="370840">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Status</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abs.</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abs.</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abs.</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a:t>
                      </a:r>
                    </a:p>
                  </a:txBody>
                  <a:tcPr/>
                </a:tc>
                <a:extLst>
                  <a:ext uri="{0D108BD9-81ED-4DB2-BD59-A6C34878D82A}">
                    <a16:rowId xmlns:a16="http://schemas.microsoft.com/office/drawing/2014/main" val="159485293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Ohne Migrations-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100" dirty="0" err="1">
                          <a:latin typeface="Open Sans" panose="020B0606030504020204" pitchFamily="34" charset="0"/>
                          <a:ea typeface="Open Sans" panose="020B0606030504020204" pitchFamily="34" charset="0"/>
                          <a:cs typeface="Open Sans" panose="020B0606030504020204" pitchFamily="34" charset="0"/>
                        </a:rPr>
                        <a:t>hintergrund</a:t>
                      </a: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59.278</a:t>
                      </a:r>
                    </a:p>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71,3</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4.632</a:t>
                      </a:r>
                    </a:p>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59,4</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4.698</a:t>
                      </a:r>
                    </a:p>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61,7</a:t>
                      </a:r>
                    </a:p>
                  </a:txBody>
                  <a:tcPr/>
                </a:tc>
                <a:extLst>
                  <a:ext uri="{0D108BD9-81ED-4DB2-BD59-A6C34878D82A}">
                    <a16:rowId xmlns:a16="http://schemas.microsoft.com/office/drawing/2014/main" val="224595840"/>
                  </a:ext>
                </a:extLst>
              </a:tr>
              <a:tr h="370840">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Mit Migrations-</a:t>
                      </a:r>
                    </a:p>
                    <a:p>
                      <a:r>
                        <a:rPr lang="de-DE" sz="1100" dirty="0" err="1">
                          <a:latin typeface="Open Sans" panose="020B0606030504020204" pitchFamily="34" charset="0"/>
                          <a:ea typeface="Open Sans" panose="020B0606030504020204" pitchFamily="34" charset="0"/>
                          <a:cs typeface="Open Sans" panose="020B0606030504020204" pitchFamily="34" charset="0"/>
                        </a:rPr>
                        <a:t>hintergrund</a:t>
                      </a: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23.825</a:t>
                      </a:r>
                    </a:p>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28,7</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3.162</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40,6</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2.915</a:t>
                      </a:r>
                    </a:p>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38,3</a:t>
                      </a:r>
                    </a:p>
                  </a:txBody>
                  <a:tcPr/>
                </a:tc>
                <a:extLst>
                  <a:ext uri="{0D108BD9-81ED-4DB2-BD59-A6C34878D82A}">
                    <a16:rowId xmlns:a16="http://schemas.microsoft.com/office/drawing/2014/main" val="1760898503"/>
                  </a:ext>
                </a:extLst>
              </a:tr>
              <a:tr h="370840">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 Deutsche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12.191</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14,7</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2.129</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27,3</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2.014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26,5</a:t>
                      </a:r>
                    </a:p>
                  </a:txBody>
                  <a:tcPr/>
                </a:tc>
                <a:extLst>
                  <a:ext uri="{0D108BD9-81ED-4DB2-BD59-A6C34878D82A}">
                    <a16:rowId xmlns:a16="http://schemas.microsoft.com/office/drawing/2014/main" val="2184638070"/>
                  </a:ext>
                </a:extLst>
              </a:tr>
              <a:tr h="370840">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 Nicht-Deutsche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11.634</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14,0</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1.033</a:t>
                      </a:r>
                    </a:p>
                  </a:txBody>
                  <a:tcPr/>
                </a:tc>
                <a:tc>
                  <a:txBody>
                    <a:bodyPr/>
                    <a:lstStyle/>
                    <a:p>
                      <a:pPr algn="ctr"/>
                      <a:r>
                        <a:rPr lang="de-DE" sz="1100" dirty="0">
                          <a:latin typeface="Open Sans" panose="020B0606030504020204" pitchFamily="34" charset="0"/>
                          <a:ea typeface="Open Sans" panose="020B0606030504020204" pitchFamily="34" charset="0"/>
                          <a:cs typeface="Open Sans" panose="020B0606030504020204" pitchFamily="34" charset="0"/>
                        </a:rPr>
                        <a:t>13,3</a:t>
                      </a:r>
                    </a:p>
                  </a:txBody>
                  <a:tcPr/>
                </a:tc>
                <a:tc>
                  <a:txBody>
                    <a:bodyPr/>
                    <a:lstStyle/>
                    <a:p>
                      <a:pPr algn="ct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901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11,8</a:t>
                      </a:r>
                    </a:p>
                  </a:txBody>
                  <a:tcPr/>
                </a:tc>
                <a:extLst>
                  <a:ext uri="{0D108BD9-81ED-4DB2-BD59-A6C34878D82A}">
                    <a16:rowId xmlns:a16="http://schemas.microsoft.com/office/drawing/2014/main" val="735862387"/>
                  </a:ext>
                </a:extLst>
              </a:tr>
            </a:tbl>
          </a:graphicData>
        </a:graphic>
      </p:graphicFrame>
    </p:spTree>
    <p:extLst>
      <p:ext uri="{BB962C8B-B14F-4D97-AF65-F5344CB8AC3E}">
        <p14:creationId xmlns:p14="http://schemas.microsoft.com/office/powerpoint/2010/main" val="1790294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406899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Nach § 2 Abs. 1 SGB IX sind Menschen mit Behinderungen Menschen, die körperliche, seelische, geistige oder Sinnesbeeinträchtigungen haben, die sie in Wechselwirkung mit einstellungs- und umweltbedingten Barrieren an der gleichberechtigten Teilhabe an der Gesellschaft mit hoher Wahrscheinlichkeit länger als sechs Monate hindern können. Eine solche Beeinträchtigung liegt vor, wenn der Körper- und Gesundheitszustand von dem für das Lebensalter typischen Zustand abweicht. Menschen sind von Behinderung bedroht, wenn eine derartige Beeinträchtigung zu erwarten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Bislang fehlt ein verlässlicher Gesamt-Überblick über die in Deutschland lebenden jungen Menschen mit Behinderungen, da auf keine übergreifende Erhebung bzw. Statistik zurückgegriffen werden kann.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Zieht man die Statistik zur Erfassung der Menschen mit einer anerkannten Schwerbehinderung heran, wurde im Jahr 2021 für ca. 200.000 Kinder und Jugendliche unter 18 Jahren das Vorliegen einer Schwerbehinderung bejaht (d.h. auf einer Skala von 20 % bis 100 % einen Schweregrad der Behinderung von mind. 50 %). Da jedoch nicht alle Familien eine solche Anerkennung beantragen oder erhalten, sind diese Zahlen unzureichend.</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Aus der Mikrozensus-Befragung 2017 zur Lebenssituation der zuhause lebenden Menschen geht hervor, dass ca. 3,6 % der jungen Menschen unter 25 Jahren eine Behinderung haben. Bezogen auf ca. 20 Mio. in Deutschland lebenden jungen Menschen unter 25 Jahren sind dies ca. 720.000 junge Menschen.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Hinzu kommen die jungen Menschen mit Behinderungen, die in</a:t>
            </a:r>
            <a:r>
              <a:rPr lang="de-DE" sz="1100" b="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stationären Hilfen leben. Aufgrund der aktuell bestehenden Zuständigkeitsspaltung zwischen der Kinder- und Jugendhilfe (für junge Menschen mit [drohender] seelischer Behinderung) und der Eingliederungshilfe nach dem SGB IX (für junge Menschen mit [drohender] körperlicher und geistiger Behinderung) muss man hierfür auf zwei unterschiedliche Statistiken zugreifen: So waren im Kontext der Kinder- und Jugendhilfe (§ 35a SGB VIII) im Jahr 2021 142.885 </a:t>
            </a:r>
            <a:r>
              <a:rPr lang="de-DE" sz="1100" i="1" dirty="0">
                <a:latin typeface="Open Sans" panose="020B0606030504020204" pitchFamily="34" charset="0"/>
                <a:ea typeface="Open Sans" panose="020B0606030504020204" pitchFamily="34" charset="0"/>
                <a:cs typeface="Open Sans" panose="020B0606030504020204" pitchFamily="34" charset="0"/>
              </a:rPr>
              <a:t>(vgl. Folie 2.4.3)</a:t>
            </a:r>
            <a:r>
              <a:rPr lang="de-DE" sz="1100" dirty="0">
                <a:latin typeface="Open Sans" panose="020B0606030504020204" pitchFamily="34" charset="0"/>
                <a:ea typeface="Open Sans" panose="020B0606030504020204" pitchFamily="34" charset="0"/>
                <a:cs typeface="Open Sans" panose="020B0606030504020204" pitchFamily="34" charset="0"/>
              </a:rPr>
              <a:t> Hilfefälle junger Menschen mit (drohender) seelischer Behinderung unter 27 Jahren erfasst, im Kontext der Eingliederungshilfe nach dem SGB IX 103.537 Hilfen für junge Menschen mit (drohenden) körperlichen und/oder geistigen Behinderungen unter 18 Jahren. Beide Zahlen beziehen sich sowohl auf ambulante wie auch auf stationäre Hilfen.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Wie für alle Kinder und Jugendlichen ist auch für diejenigen mit einer Behinderung die Schule ein besonders relevanter Lebensbereich. Hier unterscheidet die Statistik nach dem Vorliegen eines seitens des Schulsystems anerkannten sonderpädagogischen Förderbedarfs. Für 2022 haben etwa 590.300 Schüler*innen einen solchen sonderpädagogischen Förderbedarf zugesprochen bekommen, wovon etwa 332.000 Schüler*innen in Förderschulen unterrichtet wurden, d.h. nicht im Regelsystem mit Kindern und Jugendlichen ohne Behinderungen (KMK 2022).</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Deutschland lebten 2020 rund 1,3 Millionen minderjährige Kinder mit mindestens einem behinderten oder chronisch kranken Elternteil in einem Haushalt.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Blochberger, Kerstin/ Bartels, Imke (2023): Eltern mit Behinderung. Erfahrungen und Anforderungen an eine inklusive Kinder- und Jugendhilfe; Forum Erziehungshilfen 3/2023, S. 148 ff.</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(2021). Teilhabebericht der Bundesregierung über die Lebenslagen von Menschen mit Beeinträchtigungen vom 09.03.2021, BT-Drucksache 19/27890;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https://dserver.bundestag.de/btd/19/278/1927890.pdf</a:t>
            </a:r>
            <a:r>
              <a:rPr lang="de-DE" sz="1100" dirty="0">
                <a:latin typeface="Open Sans" panose="020B0606030504020204" pitchFamily="34" charset="0"/>
                <a:ea typeface="Open Sans" panose="020B0606030504020204" pitchFamily="34" charset="0"/>
                <a:cs typeface="Open Sans" panose="020B0606030504020204" pitchFamily="34" charset="0"/>
              </a:rPr>
              <a:t> (Zugriff: 31.05.2023).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Nationaler Aktionsplan gegen Kinderarmut „Neue Chancen für Kinder in Deutschland (2023): Kinder mit Behinderungen (S. 15-17). </a:t>
            </a:r>
            <a:r>
              <a:rPr lang="de-DE" sz="1100" u="none" dirty="0">
                <a:solidFill>
                  <a:srgbClr val="008080"/>
                </a:solidFill>
                <a:effectLst/>
                <a:latin typeface="Open Sans" pitchFamily="2" charset="0"/>
                <a:ea typeface="Calibri" panose="020F0502020204030204" pitchFamily="34" charset="0"/>
                <a:cs typeface="Times New Roman" panose="02020603050405020304" pitchFamily="18" charset="0"/>
              </a:rPr>
              <a:t>Kabinettsbeschluss vom 06.07.2023; </a:t>
            </a:r>
            <a:r>
              <a:rPr lang="de-DE" sz="1100" dirty="0">
                <a:latin typeface="Open Sans" panose="020B0606030504020204" pitchFamily="34" charset="0"/>
                <a:ea typeface="Open Sans" panose="020B0606030504020204" pitchFamily="34" charset="0"/>
                <a:cs typeface="Open Sans" panose="020B0606030504020204" pitchFamily="34" charset="0"/>
              </a:rPr>
              <a:t>Online: https://www.bmfsfj.de/resource/blob/227684/f86f78802706a73cebc4b0e526ffacc3/nap-kinderchancen-data.pdf (Zugriff 07.07.2023).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(DESTATIS) (2020b). Öffentliche Sozialleistungen – Lebenslagen der behinderten Menschen. Ergebnis des Mikrozensus 2019; Online: https://www.destatis.de/DE/Themen/Gesellschaft-Umwelt/Gesundheit/Behinderte-Menschen/Publikationen/Downloads-Behinderte-Menschen/lebenslagen-behinderter-menschen-5122123199004.html (Zugriff: 31.05.2023).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Van Santen, Eric (2023): Empirische Ergebnisse zur Lebenswelt von Jugendlichen mit Behinderung sowie Entwicklungen der Statistiken zur Eingliederungshilfe; in Forum Erziehungshilfen 3/2023, S. 155 ff.</a:t>
            </a:r>
          </a:p>
        </p:txBody>
      </p:sp>
      <p:sp>
        <p:nvSpPr>
          <p:cNvPr id="4" name="Foliennummernplatzhalter 3"/>
          <p:cNvSpPr>
            <a:spLocks noGrp="1"/>
          </p:cNvSpPr>
          <p:nvPr>
            <p:ph type="sldNum" sz="quarter" idx="10"/>
          </p:nvPr>
        </p:nvSpPr>
        <p:spPr/>
        <p:txBody>
          <a:bodyPr/>
          <a:lstStyle/>
          <a:p>
            <a:fld id="{178ACBB0-B8BD-7243-B5CA-EEE1A71994D0}" type="slidenum">
              <a:rPr lang="de-DE" smtClean="0"/>
              <a:t>13</a:t>
            </a:fld>
            <a:endParaRPr lang="de-DE"/>
          </a:p>
        </p:txBody>
      </p:sp>
    </p:spTree>
    <p:extLst>
      <p:ext uri="{BB962C8B-B14F-4D97-AF65-F5344CB8AC3E}">
        <p14:creationId xmlns:p14="http://schemas.microsoft.com/office/powerpoint/2010/main" val="36825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980763"/>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Kinder- und Jugendhilfe steht nicht als Solitär dar. Sie ist vielmehr ein gesellschaftliches Handlungssystem, das Schnittstellen mit vielen anderen Leistungsträgern und Handlungssystemen aufweist. Dies sind zunächst die im SGB VIII genannten Institutionen, zu deren Adressat*innen junge Menschen und Familien gehören (</a:t>
            </a:r>
            <a:r>
              <a:rPr lang="de-DE" sz="1100" i="1" dirty="0">
                <a:latin typeface="Open Sans" panose="020B0606030504020204" pitchFamily="34" charset="0"/>
                <a:ea typeface="Open Sans" panose="020B0606030504020204" pitchFamily="34" charset="0"/>
                <a:cs typeface="Open Sans" panose="020B0606030504020204" pitchFamily="34" charset="0"/>
              </a:rPr>
              <a:t>vgl. § 81 SGB VIII </a:t>
            </a:r>
            <a:r>
              <a:rPr lang="de-DE" sz="1100" i="1" u="sng" dirty="0">
                <a:latin typeface="Open Sans" panose="020B0606030504020204" pitchFamily="34" charset="0"/>
                <a:ea typeface="Open Sans" panose="020B0606030504020204" pitchFamily="34" charset="0"/>
                <a:cs typeface="Open Sans" panose="020B0606030504020204" pitchFamily="34" charset="0"/>
                <a:hlinkClick r:id="rId3"/>
              </a:rPr>
              <a:t>https://www.gesetze-im-internet.de/sgb_8/__81.html</a:t>
            </a:r>
            <a:r>
              <a:rPr lang="de-DE" sz="1100" dirty="0">
                <a:latin typeface="Open Sans" panose="020B0606030504020204" pitchFamily="34" charset="0"/>
                <a:ea typeface="Open Sans" panose="020B0606030504020204" pitchFamily="34" charset="0"/>
                <a:cs typeface="Open Sans" panose="020B0606030504020204" pitchFamily="34" charset="0"/>
              </a:rPr>
              <a:t>). Sie hat sich aber auch über diese institutionellen Bezüge hinaus an allen politischen und gesellschaftlichen Auseinandersetzungen über die Gestaltung von </a:t>
            </a:r>
            <a:r>
              <a:rPr lang="de-DE" sz="1100" dirty="0" err="1">
                <a:latin typeface="Open Sans" panose="020B0606030504020204" pitchFamily="34" charset="0"/>
                <a:ea typeface="Open Sans" panose="020B0606030504020204" pitchFamily="34" charset="0"/>
                <a:cs typeface="Open Sans" panose="020B0606030504020204" pitchFamily="34" charset="0"/>
              </a:rPr>
              <a:t>Aufwachsbedingungen</a:t>
            </a:r>
            <a:r>
              <a:rPr lang="de-DE" sz="1100" dirty="0">
                <a:latin typeface="Open Sans" panose="020B0606030504020204" pitchFamily="34" charset="0"/>
                <a:ea typeface="Open Sans" panose="020B0606030504020204" pitchFamily="34" charset="0"/>
                <a:cs typeface="Open Sans" panose="020B0606030504020204" pitchFamily="34" charset="0"/>
              </a:rPr>
              <a:t> junger Menschen zu beteiligen. </a:t>
            </a:r>
          </a:p>
          <a:p>
            <a:r>
              <a:rPr lang="de-DE" sz="1100" dirty="0">
                <a:latin typeface="Open Sans" panose="020B0606030504020204" pitchFamily="34" charset="0"/>
                <a:ea typeface="Open Sans" panose="020B0606030504020204" pitchFamily="34" charset="0"/>
                <a:cs typeface="Open Sans" panose="020B0606030504020204" pitchFamily="34" charset="0"/>
              </a:rPr>
              <a:t>Das Kinder- und Jugendhilfegesetz (SGB VIII) fordert ausdrücklich die strukturelle Zusammenarbeit mit bestimmten Stellen und Einrichtungen anderer Handlungssysteme. Explizit wird in § 81 SGB VIII formuliert: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Träger der öffentlichen Jugendhilfe haben mit anderen Stellen und öffentlichen Einrichtungen, deren Tätigkeit sich auf die Lebenssituation junger Menschen und ihrer Familien auswirkt, insbesondere mit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den Trägern von Sozialleistungen nach dem Zweiten, Dritten, Vierten, Fünften, Sechsten und dem Zwölften Buch sowie Trägern von Leistungen nach dem Bundesversorgungsgesetz,</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Rehabilitationsträger nach § 6 Absatz 1 Nummer 7 des Neunten Buches,</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den Familien- und Jugendgerichten, den Staatsanwaltschaften sowie den Justizvollzugsbehörden,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Schulen und Stellen der Schulverwaltung,</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Einrichtungen und Stellen des öffentlichen Gesundheitsdienstes und sonstigen Einrichtungen und Diensten des Gesundheitswesens,</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den Beratungsstellen nach den §§ 3 und 8 des Schwangerschaftskonfliktgesetzes und Suchtberatungsstellen,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Einrichtungen und Diensten zum Schutz gegen Gewalt in engen sozialen Beziehungen,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den Stellen der Bundesagentur für Arbeit,</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Einrichtungen und Stellen der beruflichen Aus- und Weiterbildung,</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den Polizei- und Ordnungsbehörden,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der Gewerbeaufsicht und</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Einrichtungen der Ausbildung für Fachkräfte, der Weiterbildung und der Forschung</a:t>
            </a:r>
          </a:p>
          <a:p>
            <a:r>
              <a:rPr lang="de-DE" sz="1100" dirty="0">
                <a:latin typeface="Open Sans" panose="020B0606030504020204" pitchFamily="34" charset="0"/>
                <a:ea typeface="Open Sans" panose="020B0606030504020204" pitchFamily="34" charset="0"/>
                <a:cs typeface="Open Sans" panose="020B0606030504020204" pitchFamily="34" charset="0"/>
              </a:rPr>
              <a:t>im Rahmen ihrer Aufgaben und Befugnisse zusammenzuarbeiten.“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Gestaltung der damit verbundenen vielfältigen Schnittstellen zu anderen Handlungssystemen der bundesrepublikanischen Gesellschaft stellt eine Daueraufgabe für die Kinder- und Jugendhilfe dar, ist es doch eine ihrer zentralen Aufträge, „… dazu bei[zu]tragen, positive Lebensbedingungen für junge Menschen und ihre Familien sowie eine kinder- und familienfreundliche Umwelt zu erhalten oder zu schaffen.“ (§ 1 Abs. 3 SGB VIII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https://www.gesetze-im-internet.de/sgb_8/__1.html</a:t>
            </a:r>
            <a:r>
              <a:rPr lang="de-DE" sz="1100" dirty="0">
                <a:latin typeface="Open Sans" panose="020B0606030504020204" pitchFamily="34" charset="0"/>
                <a:ea typeface="Open Sans" panose="020B0606030504020204" pitchFamily="34" charset="0"/>
                <a:cs typeface="Open Sans" panose="020B0606030504020204" pitchFamily="34" charset="0"/>
              </a:rPr>
              <a:t>). Diese – mitunter auch als Einmischungsauftrag bezeichnete – Aufgabe erfordert daher die stete Auseinandersetzung mit den genannten Systemen und die Verpflichtung, dafür zu sorgen, dass auch diese die Belange von Kindern und Jugendlichen wahrnehmen und ihren Beitrag zu einem gelingenden Aufwachsen leisten.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Der Umgang mit den unterschiedlichen Referenzsystemen der anderen Handlungssysteme und die Kooperation mit ihren Professionen stellen an alle Beteiligten hohe Anforderungen. Denn die </a:t>
            </a:r>
            <a:r>
              <a:rPr lang="de-DE" sz="1100" dirty="0" err="1">
                <a:latin typeface="Open Sans" panose="020B0606030504020204" pitchFamily="34" charset="0"/>
                <a:ea typeface="Open Sans" panose="020B0606030504020204" pitchFamily="34" charset="0"/>
                <a:cs typeface="Open Sans" panose="020B0606030504020204" pitchFamily="34" charset="0"/>
              </a:rPr>
              <a:t>Logiken</a:t>
            </a:r>
            <a:r>
              <a:rPr lang="de-DE" sz="1100" dirty="0">
                <a:latin typeface="Open Sans" panose="020B0606030504020204" pitchFamily="34" charset="0"/>
                <a:ea typeface="Open Sans" panose="020B0606030504020204" pitchFamily="34" charset="0"/>
                <a:cs typeface="Open Sans" panose="020B0606030504020204" pitchFamily="34" charset="0"/>
              </a:rPr>
              <a:t> des institutionellen und professionellen Handelns unterscheiden sich in Bezug auf die gesetzlichen Grundlagen, die Finanzierungsquellen und -modalitäten, die institutionellen und gesellschaftlichen Aufträge sowie durch das spezifische Wissen der Professionen und deren Handlungskonventionen.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Trotz dieser Kooperationshindernisse ist die interdisziplinäre und interinstitutionelle Zusammenarbeit mit den genannten Handlungssystemen Voraussetzung und Ausdruck für eine sich als parteilich und lebensweltorientiert verstehende Kinder- und Jugendhilfe, die die gesamten gesellschaftlichen Bedingungen des Aufwachsens in Analyse und Handeln mit einbezieht.</a:t>
            </a:r>
          </a:p>
          <a:p>
            <a:endParaRPr lang="de-DE" dirty="0"/>
          </a:p>
          <a:p>
            <a:r>
              <a:rPr lang="de-DE" b="1" dirty="0"/>
              <a:t>Literatur</a:t>
            </a:r>
          </a:p>
          <a:p>
            <a:pPr marL="171450" indent="-171450">
              <a:buFont typeface="Wingdings" panose="05000000000000000000" pitchFamily="2" charset="2"/>
              <a:buChar char="Ø"/>
            </a:pPr>
            <a:endParaRPr lang="de-DE" dirty="0"/>
          </a:p>
          <a:p>
            <a:pPr marL="171450" indent="-171450">
              <a:buFont typeface="Wingdings" panose="05000000000000000000" pitchFamily="2" charset="2"/>
              <a:buChar char="Ø"/>
            </a:pPr>
            <a:r>
              <a:rPr lang="de-DE" dirty="0"/>
              <a:t>Seckinger, Mike/van Santen, Eric (2003): Kooperation: Mythos und Realität einer Praxis. Eine empirische Studie zur interinstitutionellen Zusammenarbeit am Beispiel der Kinder- und Jugendhilfe, Leverkusen.</a:t>
            </a:r>
          </a:p>
          <a:p>
            <a:pPr marL="171450" indent="-171450">
              <a:buFont typeface="Wingdings" panose="05000000000000000000" pitchFamily="2" charset="2"/>
              <a:buChar char="Ø"/>
            </a:pPr>
            <a:r>
              <a:rPr lang="de-DE" dirty="0"/>
              <a:t>Schubert, Herbert (2018): Netzwerkmanagement in Kommune und Sozialwirtschaft. Eine Einführung, Wiesbaden.</a:t>
            </a:r>
          </a:p>
        </p:txBody>
      </p:sp>
      <p:sp>
        <p:nvSpPr>
          <p:cNvPr id="4" name="Foliennummernplatzhalter 3"/>
          <p:cNvSpPr>
            <a:spLocks noGrp="1"/>
          </p:cNvSpPr>
          <p:nvPr>
            <p:ph type="sldNum" sz="quarter" idx="10"/>
          </p:nvPr>
        </p:nvSpPr>
        <p:spPr/>
        <p:txBody>
          <a:bodyPr/>
          <a:lstStyle/>
          <a:p>
            <a:fld id="{178ACBB0-B8BD-7243-B5CA-EEE1A71994D0}" type="slidenum">
              <a:rPr lang="de-DE" smtClean="0"/>
              <a:t>14</a:t>
            </a:fld>
            <a:endParaRPr lang="de-DE"/>
          </a:p>
        </p:txBody>
      </p:sp>
    </p:spTree>
    <p:extLst>
      <p:ext uri="{BB962C8B-B14F-4D97-AF65-F5344CB8AC3E}">
        <p14:creationId xmlns:p14="http://schemas.microsoft.com/office/powerpoint/2010/main" val="222504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Aufgrund der föderativen Staatsstruktur in Deutschland ist die Zuständigkeit für die Ausbildung an Schulen den 16 Bundesländern zugeordnet. Diese Regeln in je eigenen Schulgesetzen das Schulsystem in ihrem Einzugsbereich - und das in Einzelfragen durchaus sehr unterschiedlich. Übergreifend gibt es jedoch in Deutschland eine allgemeine Schulpflicht. Sie beginnt mit sechs Jahren und beträgt (je nach Bundesland) neun oder zehn Jahre.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Schulpflicht schließt an den Elementarbereich (Kindertageseinrichtungen) für die 1- bis 6-Jährigen an. Bezogen auf diesen Bereich der frühkindlichen Bildung gibt es einen Rechtsanspruch der Kinder. Es besteht jedoch keine Pflicht zur Inanspruchnahme. Zur Grundstufe der dann einsetzenden Schulpflicht gehört die in der Regel vier Jahre – in Berlin und Brandenburg aber 6 Jahre - umfassende Grundschule. Danach gliedert sich das Schulsystem im Rahmen der sog. Sekundarstufe I - je nach bis dahin erreichter Leistungsstufe der Schüler*innen - auf in verschiedene getrennte Schultypen (klassisch: Hauptschule, Realschule, Gymnasium). Oft gibt es aber – als weitere Wahlmöglichkeit sog. Gesamtschulen, wo alle Leistungsstufen unter einem Dach unterrichtet werden. Daneben existieren in vielen Bundesländern weitere Schulformen, u. a. für Schüler*innen mit sonderpädagogischem Förderbedarf spezielle Förderschulen, um deren Weiterentwicklung mit Blick auf die Verpflichtung zur Gewährleistung gleichberechtigter Teilhabe junger Menschen mit Behinderungen seit Jahren gerungen wird. An die Sekundarstufe I schließt sich dann die nicht mehr der Schulpflicht unterliegende Sekundarstufe II mit den Schulformen gymnasiale Oberstufe, Fachoberschule, Berufsfachschule bzw. Berufsschule an, die auf Hochschulstudium vorbereiten oder berufliche Ausbildungsgänge begleiten.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Schule ist – wiewohl als Ort formalen Lernens konzipiert – gerade auch durch den Ausbau als Ganztagsschule ein sozialer Lebensort, in dem die Schüler*innen große Teile ihres Alltags mit Gleichaltrigen und mit erwachsenen Lehrpersonen verbringen. Spätestens seit dem 12. Kinder- und Jugendbericht der Bundesregierung 2006 gewinnt die Sichtweise an Bedeutung, dass ein nur auf Qualifikation und Selektion (Notengebung) ausgerichteter Unterricht einer deutlichen Erweiterung bedarf, um formelles Lernen (Schule) und non formelle und informelle Bildungsprozesse (Kinder- und Jugendhilfe) und die hieran beteiligten Institutionen stärker zu koordinieren und zu verzahnen.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Ganztagsschule macht es unvermeidbar, dass die Lebenslagen und Lebenswelten der Kinder und Jugendlichen in der Schule relevant werden. Ganztagsschule soll Aufgaben und Problemstellungen von Qualifikation, Betreuung, Erziehung und Bildung umfassend bearbeiten. Dies verlangt eine Öffnung der Schule für fachlichen Perspektiven und konkrete Angebote der Kinder- und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diesem Rahmen entsteht dann auch die über die einzelne Schule hinausgreifende Perspektive der Kooperation von Schule und Jugendhilfe mit anderen Bildungsorten und Bildungsträgern in lokalen Bildungslandschaften. </a:t>
            </a:r>
          </a:p>
          <a:p>
            <a:r>
              <a:rPr lang="de-DE" sz="1100" dirty="0">
                <a:latin typeface="Open Sans" panose="020B0606030504020204" pitchFamily="34" charset="0"/>
                <a:ea typeface="Open Sans" panose="020B0606030504020204" pitchFamily="34" charset="0"/>
                <a:cs typeface="Open Sans" panose="020B0606030504020204" pitchFamily="34" charset="0"/>
              </a:rPr>
              <a:t>Bei alledem bewegt sich Kinder- und Jugendhilfe immer am Ort ‚Schule‘, hat also ein „strukturell dauerhaftes institutionalisiertes Auswärtsspiel in massiver Unterzahl und letztlich fremdbestimmter Regeldominanz“ zu absolvieren.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Bollweg</a:t>
            </a:r>
            <a:r>
              <a:rPr lang="de-DE" sz="1100" dirty="0">
                <a:latin typeface="Open Sans" panose="020B0606030504020204" pitchFamily="34" charset="0"/>
                <a:ea typeface="Open Sans" panose="020B0606030504020204" pitchFamily="34" charset="0"/>
                <a:cs typeface="Open Sans" panose="020B0606030504020204" pitchFamily="34" charset="0"/>
              </a:rPr>
              <a:t>, Petra/</a:t>
            </a:r>
            <a:r>
              <a:rPr lang="de-DE" sz="1100" dirty="0" err="1">
                <a:latin typeface="Open Sans" panose="020B0606030504020204" pitchFamily="34" charset="0"/>
                <a:ea typeface="Open Sans" panose="020B0606030504020204" pitchFamily="34" charset="0"/>
                <a:cs typeface="Open Sans" panose="020B0606030504020204" pitchFamily="34" charset="0"/>
              </a:rPr>
              <a:t>Buchna</a:t>
            </a:r>
            <a:r>
              <a:rPr lang="de-DE" sz="1100" dirty="0">
                <a:latin typeface="Open Sans" panose="020B0606030504020204" pitchFamily="34" charset="0"/>
                <a:ea typeface="Open Sans" panose="020B0606030504020204" pitchFamily="34" charset="0"/>
                <a:cs typeface="Open Sans" panose="020B0606030504020204" pitchFamily="34" charset="0"/>
              </a:rPr>
              <a:t>, Jennifer/</a:t>
            </a:r>
            <a:r>
              <a:rPr lang="de-DE" sz="1100" dirty="0" err="1">
                <a:latin typeface="Open Sans" panose="020B0606030504020204" pitchFamily="34" charset="0"/>
                <a:ea typeface="Open Sans" panose="020B0606030504020204" pitchFamily="34" charset="0"/>
                <a:cs typeface="Open Sans" panose="020B0606030504020204" pitchFamily="34" charset="0"/>
              </a:rPr>
              <a:t>Coelen</a:t>
            </a:r>
            <a:r>
              <a:rPr lang="de-DE" sz="1100" dirty="0">
                <a:latin typeface="Open Sans" panose="020B0606030504020204" pitchFamily="34" charset="0"/>
                <a:ea typeface="Open Sans" panose="020B0606030504020204" pitchFamily="34" charset="0"/>
                <a:cs typeface="Open Sans" panose="020B0606030504020204" pitchFamily="34" charset="0"/>
              </a:rPr>
              <a:t>, Thomas/Otto, Hans-Uwe (Hrsg.) (2020): Handbuch Ganztagsbildung, 2. aktualisierte und erweiterte Aufl., Wiesbaden.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Bundesjugendkuratorium (2020): Zwischenruf des Bundesjugendkuratoriums: Rechtsanspruch auf Ganztagsbetreuung für Kinder im Grundschulalter;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https://www.bundesjugendkuratorium.de/assets/pdf/press/zwischenruf_ganztag.pdf</a:t>
            </a:r>
            <a:r>
              <a:rPr lang="de-DE" sz="1100" dirty="0">
                <a:latin typeface="Open Sans" panose="020B0606030504020204" pitchFamily="34" charset="0"/>
                <a:ea typeface="Open Sans" panose="020B0606030504020204" pitchFamily="34" charset="0"/>
                <a:cs typeface="Open Sans" panose="020B0606030504020204" pitchFamily="34" charset="0"/>
              </a:rPr>
              <a:t> (Zugriff: 07.12.2020).</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Coelen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Gusinde</a:t>
            </a:r>
            <a:r>
              <a:rPr lang="de-DE" sz="1100" dirty="0">
                <a:latin typeface="Open Sans" panose="020B0606030504020204" pitchFamily="34" charset="0"/>
                <a:ea typeface="Open Sans" panose="020B0606030504020204" pitchFamily="34" charset="0"/>
                <a:cs typeface="Open Sans" panose="020B0606030504020204" pitchFamily="34" charset="0"/>
              </a:rPr>
              <a:t>, Frank/Rother, Pia (2018): Schule, in: Böllert, Karin (Hrsg.), Kompendium der Kinder- und Jugendhilfe Bd. 1, Wiesbaden, S. 467−487.</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15</a:t>
            </a:fld>
            <a:endParaRPr lang="de-DE"/>
          </a:p>
        </p:txBody>
      </p:sp>
    </p:spTree>
    <p:extLst>
      <p:ext uri="{BB962C8B-B14F-4D97-AF65-F5344CB8AC3E}">
        <p14:creationId xmlns:p14="http://schemas.microsoft.com/office/powerpoint/2010/main" val="2416614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96453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Grundlage der eigenständigen Sicherung des eigenen Lebens ist in der Regel eine entlohnte Berufstätigkeit. Junge Menschen werden im Rahmen ihrer schulischen und beruflichen Ausbildung auf eine solche Tätigkeit vorbereitet. Bei einer wachsenden Anzahl junger Menschen führt dieser Weg über ein Studium an einer Hochschule. Für Schulabgänger ohne Hochschulreife führt der häufigste Weg aber über eine Berufsausbildung. Diese kann über Fachschulen im Rahmen einer vollzeitlichen Berufsausbildung (vor allem Pflege- und Erziehungsberufe) oder im Rahmen der sog. dualen Berufsausbildung erreicht werden, die eine Besonderheit des deutschen Ausbildungsmodells darstellt. Ein Wesensmerkmal dieses Systems sind seine beiden Lernorte: die Berufsschule und der Betrieb. Hier wird praktisches Lernen (im Betrieb) mit theoretischem Lernen (in der Berufsschule) kombiniert. Die Auszubildenden verbringen drei bis vier Tage im Betrieb und besuchen an zwei bis drei Tagen die Berufsschule. Die Auszubildenden bekommen während dieser Zeit eine Vergütung vom Betrieb.</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2021 begannen 478.929 junge Menschen ein (Fach)Hochschulstudium und 678.100 Personen eine "vollqualifizierende" (d.h. eine zu einem regulären beruflichen Abschluss führende) Berufsausbildung, davon 437.800 eine duale Berufsausbildung im gerade beschriebenen Sinne und 240.300 eine vollzeitschulische Berufsausbildung. Die (vollzeit-)schulische Berufsausbildung ist die zweite in Deutschland praktizierte Form der Berufsausbildung, die primär die Bereiche Gesundheit, Pflege und verschiedene Assistenzberufe abdeckt. Anders als bei der dualen Ausbildung wird in der vollzeitschulischen Ausbildung keine Ausbildungsvergütung gezahlt, vielmehr müssen von den Schülerinnen und Schülern oftmals hohe Gebühren entrichtet werden.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Wie zu erkennen ist, ist das System der Ausbildung und Berufsausübung weitestgehend außerhalb der Jugendhilfe organisiert. Gleichwohl wurden im SGB VIII im § 13 Schnittstellen geschaffen, die die Jugendhilfe als sozialpädagogische Begleitunterstützung definiert, wenn sozial benachteiligte oder individuell beeinträchtigte Jugendliche (z. B. Schüler*innen mit schlechten Abschlüssen aus Haupt- oder Förderschulen, Jugendliche mit „Lernbehinderungen“, Schul- und </a:t>
            </a:r>
            <a:r>
              <a:rPr lang="de-DE" sz="1100" dirty="0" err="1">
                <a:latin typeface="Open Sans" panose="020B0606030504020204" pitchFamily="34" charset="0"/>
                <a:ea typeface="Open Sans" panose="020B0606030504020204" pitchFamily="34" charset="0"/>
                <a:cs typeface="Open Sans" panose="020B0606030504020204" pitchFamily="34" charset="0"/>
              </a:rPr>
              <a:t>Ausbildungsabbrecher</a:t>
            </a:r>
            <a:r>
              <a:rPr lang="de-DE" sz="1100" dirty="0">
                <a:latin typeface="Open Sans" panose="020B0606030504020204" pitchFamily="34" charset="0"/>
                <a:ea typeface="Open Sans" panose="020B0606030504020204" pitchFamily="34" charset="0"/>
                <a:cs typeface="Open Sans" panose="020B0606030504020204" pitchFamily="34" charset="0"/>
              </a:rPr>
              <a:t>*innen, Jugendliche mit Sozialisationsdefiziten, deviantem Verhalten und Suchtproblemen, ausländische Jugendliche</a:t>
            </a:r>
            <a:r>
              <a:rPr lang="de-DE" sz="1100" i="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mit Integrationsproblemen) aufgrund ihrer aktuellen Leistungsfähigkeit keinen Zugang zu diesem Ausbildungssystem finden und drohen durch den fehlenden Einstieg in das Berufsleben gesellschaftlich dauerhaft abgekoppelt zu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Einen Eindruck zum Umfang des Handlungsfeldes bietet die Anzahl der Jugendlichen, die nach der Schulzeit keinen Eingang in eine betriebliche Ausbildung gefunden haben und sich im sogenannten „Übergangssystem“ befinden (ein Sammelbegriff für: Berufsvorbereitende Maßnahmen der Bundesagentur für Arbeit, Einstiegsqualifizierung, Berufsfachschule ohne Vermittlung eines beruflichen Abschlusses, schulisches Berufsgrundbildungsjahr, Berufsvorbereitungsjahr/Berufseinstiegsklassen, Beschulung von Schüler*innen ohne Ausbildungsvertrag an Berufsschulen). 2022 waren 2,33 Millionen Männer und Frauen zwischen 20 und 34 Jahren ohne Ausbildung, das sind 15,5 Prozent eines Jahrgangs.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Bundesinstitut für Berufsbildung BIBB (Hrsg.) (2023): Datenreport zum Berufsbildungsbericht 2020. Informationen und Analysen zur Entwicklung der beruflichen Bildung, Bonn; Online</a:t>
            </a:r>
            <a:r>
              <a:rPr lang="de-DE" sz="1100">
                <a:latin typeface="Open Sans" panose="020B0606030504020204" pitchFamily="34" charset="0"/>
                <a:ea typeface="Open Sans" panose="020B0606030504020204" pitchFamily="34" charset="0"/>
                <a:cs typeface="Open Sans" panose="020B0606030504020204" pitchFamily="34" charset="0"/>
              </a:rPr>
              <a:t>: </a:t>
            </a:r>
            <a:r>
              <a:rPr lang="de-DE" sz="1100" u="sng">
                <a:latin typeface="Open Sans" panose="020B0606030504020204" pitchFamily="34" charset="0"/>
                <a:ea typeface="Open Sans" panose="020B0606030504020204" pitchFamily="34" charset="0"/>
                <a:cs typeface="Open Sans" panose="020B0606030504020204" pitchFamily="34" charset="0"/>
              </a:rPr>
              <a:t>https://www.bmbf.de/SharedDocs/Downloads/de/2023/berufsbildungsbericht-2023-kabinettfassung.pdf?__blob=publicationFile&amp;v=2</a:t>
            </a:r>
            <a:r>
              <a:rPr lang="de-DE" sz="110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(Zugriff</a:t>
            </a:r>
            <a:r>
              <a:rPr lang="de-DE" sz="1100">
                <a:latin typeface="Open Sans" panose="020B0606030504020204" pitchFamily="34" charset="0"/>
                <a:ea typeface="Open Sans" panose="020B0606030504020204" pitchFamily="34" charset="0"/>
                <a:cs typeface="Open Sans" panose="020B0606030504020204" pitchFamily="34" charset="0"/>
              </a:rPr>
              <a:t>: 31.05.2023).</a:t>
            </a: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16</a:t>
            </a:fld>
            <a:endParaRPr lang="de-DE" dirty="0"/>
          </a:p>
        </p:txBody>
      </p:sp>
    </p:spTree>
    <p:extLst>
      <p:ext uri="{BB962C8B-B14F-4D97-AF65-F5344CB8AC3E}">
        <p14:creationId xmlns:p14="http://schemas.microsoft.com/office/powerpoint/2010/main" val="202867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540603"/>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In Deutschland besteht ein umfassendes und komplexes System der medizinischen Versorgung. Es beruht im Wesentlichen auf drei Säulen: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Ambulante medizinische Versorgung durch niedergelassene Ärzte*innen. Für den Kontext der Kooperation spielen hier insbesondere (Kinder- und Jugend-)Psychiater*innen, Kinder- und Jugendärzte*innen, </a:t>
            </a:r>
            <a:r>
              <a:rPr lang="de-DE" sz="1100" dirty="0" err="1">
                <a:latin typeface="Open Sans" panose="020B0606030504020204" pitchFamily="34" charset="0"/>
                <a:ea typeface="Open Sans" panose="020B0606030504020204" pitchFamily="34" charset="0"/>
                <a:cs typeface="Open Sans" panose="020B0606030504020204" pitchFamily="34" charset="0"/>
              </a:rPr>
              <a:t>Gynäkolog</a:t>
            </a:r>
            <a:r>
              <a:rPr lang="de-DE" sz="1100" dirty="0">
                <a:latin typeface="Open Sans" panose="020B0606030504020204" pitchFamily="34" charset="0"/>
                <a:ea typeface="Open Sans" panose="020B0606030504020204" pitchFamily="34" charset="0"/>
                <a:cs typeface="Open Sans" panose="020B0606030504020204" pitchFamily="34" charset="0"/>
              </a:rPr>
              <a:t>*innen eine Rolle. Von den nichtärztlichen Gesundheitskräften sind in diesem Kontext niedergelassene Therapeut*innen und freie Hebammenpraxen zu nennen.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Stationäre Versorgung in Krankenhäusern, hier insbesondere Kinderkrankenhäuser, sozialpädiatrische Zentren, Entbindungsstationen mit ihren Fachkräften (Ärzte*innen, Krankenpfleger*innen, Hebammen, Therapeut*innen).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Öffentliches Gesundheitswesen, hier insbesondere der öffentliche Gesundheitsdienst mit den örtlichen Gesundheitsämtern.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Schnittstellen zur Jugendhilfe ergeben sich hier an ganz verschiedenen Stellen aus ganz unterschiedlichen Anlässen: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Zunächst ist hier der Grenzbereich von Jugendhilfe und Jugendpsychiatrie zu benennen. So gibt es viele junge Menschen in Betreuungsformen der Jugendhilfe (z. B. Heimerziehung), die auch kinder- und jugendpsychiatrische Behandlung bedürfen – nicht selten gibt es hier auch Konflikte zwischen den Systemen, da beide Systeme ihre „Nichtzuständigkeit“ erklären und „schwierige“ junge Menschen versuchen in das jeweils andere Handlungssystem abzuschieben. Ein besonderer Überschneidungsbereich zur Kinder- und Jugendpsychiatrie ergibt sich zudem, weil Kinder- und Jugendhilfe für die Eingliederungshilfe für Kinder und Jugendliche mit (drohender) seelischer Behinderung zuständig ist (§ 35a SGB VIII) und hierfür jeweils psychiatrische Begutachtungen notwendig sind.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Einen starken Kooperationsbedarf gibt es auch mit der Erwachsenenpsychiatrie, da viele psychisch kranke Erwachsene auch Eltern sind und Kinder haben. Hier ist sowohl die Erwachsenenpsychiatrie im Rahmen der Angehörigen-Arbeit (zu denen auch die Kinder zählen) auf die Möglichkeiten der Jugendhilfe angewiesen als auch umgekehrt die Jugendhilfe auf die Unterstützung der Erwachsenenpsychiatrie bei der Beurteilung der Folgen von Krankheiten der Eltern auf die Kinder und ggf. Gestaltung hinlänglicher Erziehungsbedingungen. Zudem wird eine nicht geringe Zahl von jungen Volljährigen durch die Erwachsenenpsychiatrie begleitet, die entweder noch durch die Jugendhilfe betreut werden oder durch sie begleitet werden müssten.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Auch die Kooperationen mit Kinder- und Jugendärzten bei der Diagnose von Misshandlungsfolgen ist für die Jugendhilfe wichtig, um unter Nutzung dieses Wissens einschätzen zu können, ob und wie Gefährdungen von Kindern/Jugendlichen abgewendet werden können.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Schließlich ist zu erwähnen, dass zu Beginn dieses Jahrhunderts ein breit angelegtes Konzept Früher Hilfen mit intensivem Austausch zwischen Jugendhilfe und Gesundheitswesen installiert worden ist, welche inzwischen auch seinen gesetzlichen Niederschlag in einem Bundeskinderschutzgesetz gefunden hat. Hier werden gegenseitige Kooperationspflichten beider Handlungssysteme (und weiterer Akteure) für die Altersgruppe der unter 3-jährigen Kinder festgelegt. Zur Steuerung und Qualifizierung dieses Programms wurde das Nationale Zentrum Frühe Hilfen (NZFH) gegründet. Träger sind die Bundeszentrale für gesundheitliche Aufklärung (</a:t>
            </a:r>
            <a:r>
              <a:rPr lang="de-DE" sz="1100" dirty="0" err="1">
                <a:latin typeface="Open Sans" panose="020B0606030504020204" pitchFamily="34" charset="0"/>
                <a:ea typeface="Open Sans" panose="020B0606030504020204" pitchFamily="34" charset="0"/>
                <a:cs typeface="Open Sans" panose="020B0606030504020204" pitchFamily="34" charset="0"/>
              </a:rPr>
              <a:t>BZgA</a:t>
            </a:r>
            <a:r>
              <a:rPr lang="de-DE" sz="1100" dirty="0">
                <a:latin typeface="Open Sans" panose="020B0606030504020204" pitchFamily="34" charset="0"/>
                <a:ea typeface="Open Sans" panose="020B0606030504020204" pitchFamily="34" charset="0"/>
                <a:cs typeface="Open Sans" panose="020B0606030504020204" pitchFamily="34" charset="0"/>
              </a:rPr>
              <a:t>) in Kooperation mit dem Deutschen Jugendinstitut e.V. (DJI). </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Denner, Silvia (Hrsg.) (2008): Soziale Arbeit mit psychisch kranken Kindern und Jugendlichen, Stuttgart.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Kölch</a:t>
            </a:r>
            <a:r>
              <a:rPr lang="de-DE" sz="1100" dirty="0">
                <a:latin typeface="Open Sans" panose="020B0606030504020204" pitchFamily="34" charset="0"/>
                <a:ea typeface="Open Sans" panose="020B0606030504020204" pitchFamily="34" charset="0"/>
                <a:cs typeface="Open Sans" panose="020B0606030504020204" pitchFamily="34" charset="0"/>
              </a:rPr>
              <a:t>, Michael/Ziegenhain, Ute/</a:t>
            </a:r>
            <a:r>
              <a:rPr lang="de-DE" sz="1100" dirty="0" err="1">
                <a:latin typeface="Open Sans" panose="020B0606030504020204" pitchFamily="34" charset="0"/>
                <a:ea typeface="Open Sans" panose="020B0606030504020204" pitchFamily="34" charset="0"/>
                <a:cs typeface="Open Sans" panose="020B0606030504020204" pitchFamily="34" charset="0"/>
              </a:rPr>
              <a:t>Fegert</a:t>
            </a:r>
            <a:r>
              <a:rPr lang="de-DE" sz="1100" dirty="0">
                <a:latin typeface="Open Sans" panose="020B0606030504020204" pitchFamily="34" charset="0"/>
                <a:ea typeface="Open Sans" panose="020B0606030504020204" pitchFamily="34" charset="0"/>
                <a:cs typeface="Open Sans" panose="020B0606030504020204" pitchFamily="34" charset="0"/>
              </a:rPr>
              <a:t>, Jörg (Hrsg.) (2014): Kinder psychisch kranker Eltern - Herausforderungen für eine interdisziplinäre Kooperation in Betreuung und Versorgung, Weinheim u. Basel.</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Mall Volker/Friedmann, Anna (Hrsg.) (2016): Frühe Hilfen in der Pädiatrie, Heidelberg.</a:t>
            </a:r>
          </a:p>
        </p:txBody>
      </p:sp>
      <p:sp>
        <p:nvSpPr>
          <p:cNvPr id="4" name="Foliennummernplatzhalter 3"/>
          <p:cNvSpPr>
            <a:spLocks noGrp="1"/>
          </p:cNvSpPr>
          <p:nvPr>
            <p:ph type="sldNum" sz="quarter" idx="10"/>
          </p:nvPr>
        </p:nvSpPr>
        <p:spPr/>
        <p:txBody>
          <a:bodyPr/>
          <a:lstStyle/>
          <a:p>
            <a:fld id="{178ACBB0-B8BD-7243-B5CA-EEE1A71994D0}" type="slidenum">
              <a:rPr lang="de-DE" smtClean="0"/>
              <a:t>17</a:t>
            </a:fld>
            <a:endParaRPr lang="de-DE"/>
          </a:p>
        </p:txBody>
      </p:sp>
    </p:spTree>
    <p:extLst>
      <p:ext uri="{BB962C8B-B14F-4D97-AF65-F5344CB8AC3E}">
        <p14:creationId xmlns:p14="http://schemas.microsoft.com/office/powerpoint/2010/main" val="2892503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551512" cy="1010855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materielle Sicherung von erwerbsfähigen Menschen (15 bis 65 Jahre), die nicht über ein zum Bestreiten ihres Lebensunterhaltes hinlängliches Einkommen verfügen, erfolgt in Deutschland über sog. Jobcenter. Die Leistungen, die von diesen Jobcentern erbracht werden, basieren auf dem SGB II (Grundsicherung für Arbeitssuchende). Die Jobcenter sind an Kreise und kreisfreie Städte angebunden und stellen zumeist gemeinsame Behörden aus dem jeweiligen Kreis/der jeweiligen kreisfreien Stadt und der zum Bund gehörenden der Agentur für Arbeit dar (</a:t>
            </a:r>
            <a:r>
              <a:rPr lang="de-DE" sz="1100" i="1" dirty="0">
                <a:latin typeface="Open Sans" panose="020B0606030504020204" pitchFamily="34" charset="0"/>
                <a:ea typeface="Open Sans" panose="020B0606030504020204" pitchFamily="34" charset="0"/>
                <a:cs typeface="Open Sans" panose="020B0606030504020204" pitchFamily="34" charset="0"/>
              </a:rPr>
              <a:t>vgl. Folie 1.3.3</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Leistungen dieser Behörde bestehen aus Geldleistungen (im Volksmund „Hartz IV“ genannt), Dienstleistungen und Sachleistungen (§ 4 SGB II). Ziel ist immer die schnellstmögliche Beendigung des Zustandes der Hilfebedürftigkeit, was sich in der Formel des „Förderns und Forderns“ niederschlägt, da von den Hilfeempfängern erheblich Anstrengungen und auch persönliche Zumutungen erwartet werden, um wieder eigenständige Einkommen zu erzielen.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Kinder und Jugendliche, die mit ihren Eltern zusammenleben gelten als Bedarfsgemeinschaft. Für sie wird ein sog. Sozialgeld gezahlt, welches nach Alter der Kinder gestaffelt ist. In Deutschland sind sehr viele Minderjährige von der Armut ihrer Eltern mitbetroffen (</a:t>
            </a:r>
            <a:r>
              <a:rPr lang="de-DE" sz="1100" i="1" dirty="0">
                <a:latin typeface="Open Sans" panose="020B0606030504020204" pitchFamily="34" charset="0"/>
                <a:ea typeface="Open Sans" panose="020B0606030504020204" pitchFamily="34" charset="0"/>
                <a:cs typeface="Open Sans" panose="020B0606030504020204" pitchFamily="34" charset="0"/>
              </a:rPr>
              <a:t>vgl. Folie 1.1.7</a:t>
            </a:r>
            <a:r>
              <a:rPr lang="de-DE" sz="1100" dirty="0">
                <a:latin typeface="Open Sans" panose="020B0606030504020204" pitchFamily="34" charset="0"/>
                <a:ea typeface="Open Sans" panose="020B0606030504020204" pitchFamily="34" charset="0"/>
                <a:cs typeface="Open Sans" panose="020B0606030504020204" pitchFamily="34" charset="0"/>
              </a:rPr>
              <a:t>). Trotz eines leichten Rückgangs der Zahlen lebten 2022 ca. 1,8 Mio. Kinder und Jugendliche in Deutschland in Bedarfsgemeinschaften, also vom Sozialgeld der Jobcenter – das ist mehr als jedes siebte Kind der altersgleichen Gruppe. In Bremen oder Berlin beträgt der Anteil der Minderjährigen, die von Sozialgeld leben, knapp unter einem Drittel aller dort lebenden Minderjährigen.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4 Abs. 2 SGB II sieht vor: „Die … zuständigen Träger wirken auch darauf hin, dass Kinder und Jugendliche Zugang zu geeigneten vorhandenen Angeboten der gesellschaftlichen Teilhabe erhalten. Sie arbeiten zu diesem Zweck mit Schulen und Kindertageseinrichtungen, den Trägern der Jugendhilfe, den Gemeinden und Gemeindeverbänden, freien Trägern, Vereinen und Verbänden und sonstigen handelnden Personen vor Ort zusammen. Sie sollen die Eltern unterstützen und in geeigneter Weise dazu beitragen, dass Kinder und Jugendliche Leistungen für Bildung und Teilhabe möglichst in Anspruch nehmen.“ Dies erfordert die Kooperation mit der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die Jugendhilfe sind darüber hinaus Schnittstellen zu den Jobcentern gegeben, wo es darum geht arbeitsuchende junge Menschen im Rahmen der Jugendberufshilfe nach § 13 SGB VIII beim Einstieg in das Berufsleben zu unterstützen (</a:t>
            </a:r>
            <a:r>
              <a:rPr lang="de-DE" sz="1100" i="1" dirty="0">
                <a:latin typeface="Open Sans" panose="020B0606030504020204" pitchFamily="34" charset="0"/>
                <a:ea typeface="Open Sans" panose="020B0606030504020204" pitchFamily="34" charset="0"/>
                <a:cs typeface="Open Sans" panose="020B0606030504020204" pitchFamily="34" charset="0"/>
              </a:rPr>
              <a:t>vgl. Folie 1.1.12</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Allerdings besteht nach wie vor eine Leerstelle an den Stellen, wo Armut von Kindern und Jugendlichen die Hintergrundmusik für sozialpädagogische Hilfen darstellt. So kamen im Jahr 2019 über 50 % der Kinder, die Hilfen zur Erziehung erhielten, aus Familien mit Hartz-IV-Bezug. Bei der Vollzeitpflege sind es 69 % und bei der sozialpädagogischen Familienhilfe 63 %. (Autorengruppe Kinder- und Jugendhilfe 2021). Der Bereich der Hilfen zur Erziehung (</a:t>
            </a:r>
            <a:r>
              <a:rPr lang="de-DE" sz="1100" i="1" dirty="0">
                <a:latin typeface="Open Sans" panose="020B0606030504020204" pitchFamily="34" charset="0"/>
                <a:ea typeface="Open Sans" panose="020B0606030504020204" pitchFamily="34" charset="0"/>
                <a:cs typeface="Open Sans" panose="020B0606030504020204" pitchFamily="34" charset="0"/>
              </a:rPr>
              <a:t>vgl. Folien in Abschnitt 2.3</a:t>
            </a:r>
            <a:r>
              <a:rPr lang="de-DE" sz="1100" dirty="0">
                <a:latin typeface="Open Sans" panose="020B0606030504020204" pitchFamily="34" charset="0"/>
                <a:ea typeface="Open Sans" panose="020B0606030504020204" pitchFamily="34" charset="0"/>
                <a:cs typeface="Open Sans" panose="020B0606030504020204" pitchFamily="34" charset="0"/>
              </a:rPr>
              <a:t>) stellt also in besonderer Weise ein Arbeitsfeld dar, wo es darum geht, Armutsfolgen für Kinder und Jugendliche sozialpädagogisch kompensieren zu müssen, allerdings ohne, dass die Jugendhilfe Handlungsinstrumente zur materiellen Absicherung der Kinder und Jugendlichen zur Hand hätte. Hier gibt es eine beachtliche Schnittstelle – ohne wechselseitige Sprachfähigkeit!</a:t>
            </a:r>
          </a:p>
          <a:p>
            <a:r>
              <a:rPr lang="de-DE" sz="1100" b="1"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Autorengruppe Kinder- und Jugendhilfestatistik (2021): Kinder- und Jugendhilfereport Extra 2021; Online: https://www.akjstat.tu-dortmund.de/fileadmin/user_upload/Kinder-_und_Jugendhilfereport_Extra_2021_AKJStat.pdf (Zugriff: 31.05.2023).</a:t>
            </a:r>
          </a:p>
        </p:txBody>
      </p:sp>
      <p:sp>
        <p:nvSpPr>
          <p:cNvPr id="4" name="Foliennummernplatzhalter 3"/>
          <p:cNvSpPr>
            <a:spLocks noGrp="1"/>
          </p:cNvSpPr>
          <p:nvPr>
            <p:ph type="sldNum" sz="quarter" idx="10"/>
          </p:nvPr>
        </p:nvSpPr>
        <p:spPr/>
        <p:txBody>
          <a:bodyPr/>
          <a:lstStyle/>
          <a:p>
            <a:fld id="{178ACBB0-B8BD-7243-B5CA-EEE1A71994D0}" type="slidenum">
              <a:rPr lang="de-DE" smtClean="0"/>
              <a:t>18</a:t>
            </a:fld>
            <a:endParaRPr lang="de-DE"/>
          </a:p>
        </p:txBody>
      </p:sp>
    </p:spTree>
    <p:extLst>
      <p:ext uri="{BB962C8B-B14F-4D97-AF65-F5344CB8AC3E}">
        <p14:creationId xmlns:p14="http://schemas.microsoft.com/office/powerpoint/2010/main" val="2120578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81241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Jugendamt hat regelmäßig in gerichtlichen Verfahren mitzuwirken, wenn es entweder um familienrechtliche Entscheidungen des Familiengerichts oder wenn es um die Verhandlung von Straftaten von Jugendlichen und Heranwachsenden vor Jugendgerichten geht. Familiengerichte und Jugendgerichte sind keine eigenständigen Organisationen, sondern sie sind Abteilungen oder Dezernate der jeweiligen Amtsgerichte in den Kreisen und Städten.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Errichtung der Amtsgerichte unterliegt in Deutschland den Bundesländern (Artikel 92 Grundgesetz - GG). Durch Landesgesetz werden sie bestimmten Gerichtsbezirken zugeordnet, was die allgemeine Erreichbarkeit für die Bürger*innen sicherstellen soll. In Deutschland gibt es über die 16 Bundesländer verteilt 638 Amtsgerichte. Die Amtsgerichte haben je nach Einzugsbereich eine sehr unterschiedliche Größe von nur wenigen bis zu 100 Richter*innen pro Gericht. Die Richter*innen der Amtsgerichte nehmen ihre Aufgabe als Einzelrichter*innen wahr (§ 22 Absatz 1 Gerichtsverfassungsgesetz - GVG).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Amtsgerichte sind zuständig für Zivilsachen, zu denen auch die </a:t>
            </a:r>
            <a:r>
              <a:rPr lang="de-DE" sz="1100" dirty="0" err="1">
                <a:latin typeface="Open Sans" panose="020B0606030504020204" pitchFamily="34" charset="0"/>
                <a:ea typeface="Open Sans" panose="020B0606030504020204" pitchFamily="34" charset="0"/>
                <a:cs typeface="Open Sans" panose="020B0606030504020204" pitchFamily="34" charset="0"/>
              </a:rPr>
              <a:t>Kindschafts</a:t>
            </a:r>
            <a:r>
              <a:rPr lang="de-DE" sz="1100" dirty="0">
                <a:latin typeface="Open Sans" panose="020B0606030504020204" pitchFamily="34" charset="0"/>
                <a:ea typeface="Open Sans" panose="020B0606030504020204" pitchFamily="34" charset="0"/>
                <a:cs typeface="Open Sans" panose="020B0606030504020204" pitchFamily="34" charset="0"/>
              </a:rPr>
              <a:t>- und Familiensachen gehören und für Strafsachen, zu denen auch die Jugendstrafsachen gehören. Das Amtsgericht stellt die erste Instanz dar. Übergeordnete Instanzen (für Widersprüche und gravierende Straftaten) sind das Landgericht, das Oberlandesgericht und der Bundesgerichtshof bzw. das Bundesverfassungsgericht.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Familiengerichte</a:t>
            </a:r>
            <a:r>
              <a:rPr lang="de-DE" sz="1100" dirty="0">
                <a:latin typeface="Open Sans" panose="020B0606030504020204" pitchFamily="34" charset="0"/>
                <a:ea typeface="Open Sans" panose="020B0606030504020204" pitchFamily="34" charset="0"/>
                <a:cs typeface="Open Sans" panose="020B0606030504020204" pitchFamily="34" charset="0"/>
              </a:rPr>
              <a:t> als ein Dezernat des Amtsgerichtes beschäftigen sich gem. § 111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mit Familiensachen (hier für die Jugendhilfe relevant: Sorgerechtsfragen nach Trennung/Scheidung von Eltern, Sorgerechtsfragen im Kontext von Kindeswohlgefährdung, Umgangsrechte von getrennt lebenden Eltern, Gewaltschutzsachen, Adoption, Unterhaltsfragen etc.).</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Jugendgerichte</a:t>
            </a:r>
            <a:r>
              <a:rPr lang="de-DE" sz="1100" dirty="0">
                <a:latin typeface="Open Sans" panose="020B0606030504020204" pitchFamily="34" charset="0"/>
                <a:ea typeface="Open Sans" panose="020B0606030504020204" pitchFamily="34" charset="0"/>
                <a:cs typeface="Open Sans" panose="020B0606030504020204" pitchFamily="34" charset="0"/>
              </a:rPr>
              <a:t> sind ein Dezernat des Amtsgerichts, welches gemäß § 39 JGG über strafrechtliche Verfehlungen Jugendlicher (14 bis 18 Jahre) und Heranwachsender (18 bis 21 Jahre) entscheidet. Ein/e Jugendrichter*in ist für die Verfahren zuständig, in denen lediglich mit der Verhängung von Erziehungsmaßregeln oder zeitlich begrenzten Haftstrafen zu rechnen ist.</a:t>
            </a:r>
          </a:p>
          <a:p>
            <a:r>
              <a:rPr lang="de-DE" sz="1100" dirty="0">
                <a:latin typeface="Open Sans" panose="020B0606030504020204" pitchFamily="34" charset="0"/>
                <a:ea typeface="Open Sans" panose="020B0606030504020204" pitchFamily="34" charset="0"/>
                <a:cs typeface="Open Sans" panose="020B0606030504020204" pitchFamily="34" charset="0"/>
              </a:rPr>
              <a:t>Das Jugendamt ist als Fachbehörde in all solchen Fällen gemäß den Prozessverfahrensgesetzen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und JGG) und gemäß § 50 SGB VIII (Mitwirkung in Verfahren vor dem Familiengericht) bzw. § 52 SGB VIII (Mitwirkung in Verfahren nach dem Jugendgerichtsgesetz) an den gerichtlichen Verfahren zu beteiligen (</a:t>
            </a:r>
            <a:r>
              <a:rPr lang="de-DE" sz="1100" i="1" dirty="0">
                <a:latin typeface="Open Sans" panose="020B0606030504020204" pitchFamily="34" charset="0"/>
                <a:ea typeface="Open Sans" panose="020B0606030504020204" pitchFamily="34" charset="0"/>
                <a:cs typeface="Open Sans" panose="020B0606030504020204" pitchFamily="34" charset="0"/>
              </a:rPr>
              <a:t>vgl. hierzu Folien 2.6.2 und 2.6.3</a:t>
            </a:r>
            <a:r>
              <a:rPr lang="de-DE" sz="1100" dirty="0">
                <a:latin typeface="Open Sans" panose="020B0606030504020204" pitchFamily="34" charset="0"/>
                <a:ea typeface="Open Sans" panose="020B0606030504020204" pitchFamily="34" charset="0"/>
                <a:cs typeface="Open Sans" panose="020B0606030504020204" pitchFamily="34" charset="0"/>
              </a:rPr>
              <a:t>). Es bringt seine sozialpädagogische Expertise vermittels fachlicher Stellungnahmen und durch Unterbreitung sozialpädagogischer Leistungsangebote und Interventionsstrategien in das gerichtliche Verfahren ein.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 (Hrsg.) (2017): Kindeswohl zwischen Jugendhilfe und Justiz - Zur Entwicklung von Entscheidungsgrundlagen und Verfahren zur Sicherung des Kindeswohls zwischen Jugendämtern und Familiengerichten, Weinheim u. Basel.</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Höynck</a:t>
            </a:r>
            <a:r>
              <a:rPr lang="de-DE" sz="1100" dirty="0">
                <a:latin typeface="Open Sans" panose="020B0606030504020204" pitchFamily="34" charset="0"/>
                <a:ea typeface="Open Sans" panose="020B0606030504020204" pitchFamily="34" charset="0"/>
                <a:cs typeface="Open Sans" panose="020B0606030504020204" pitchFamily="34" charset="0"/>
              </a:rPr>
              <a:t>, Theresia (2016): Jugendhilfe im Strafverfahren/Jugendgerichtshilfe, in: Schröer, Wolfgang/Struck, Norbert/Wolff, Mechthild (Hrsg.), Handbuch Kinder- und Jugendhilfe, 2. Aufl., Weinheim u. Basel, S. 969−983.</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19</a:t>
            </a:fld>
            <a:endParaRPr lang="de-DE" dirty="0"/>
          </a:p>
        </p:txBody>
      </p:sp>
    </p:spTree>
    <p:extLst>
      <p:ext uri="{BB962C8B-B14F-4D97-AF65-F5344CB8AC3E}">
        <p14:creationId xmlns:p14="http://schemas.microsoft.com/office/powerpoint/2010/main" val="3624712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2</a:t>
            </a:fld>
            <a:endParaRPr lang="de-DE"/>
          </a:p>
        </p:txBody>
      </p:sp>
    </p:spTree>
    <p:extLst>
      <p:ext uri="{BB962C8B-B14F-4D97-AF65-F5344CB8AC3E}">
        <p14:creationId xmlns:p14="http://schemas.microsoft.com/office/powerpoint/2010/main" val="3931449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060883"/>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Mit der im März 2009 erfolgten Ratifizierung der UN-Behindertenrechtskonvention (UN-BRK) hat sich Deutschland zur Umsetzung der in ihr enthaltenen Menschenrechte – ausbuchstabiert entlang der Diskriminierungen von Menschen mit Behinderungen – verpflichtet. Seitdem ist sie geltendes Recht in Deutschland und von allen staatlichen Stellen umzusetzen, u. a. die Verpflichtung aus Art. 7 Abs. 1 UN-BRK – Kinder mit Behinderungen, wonach „alle erforderlichen Maßnahmen [zu treffen sind], um zu gewährleisten, dass Kinder mit Behinderungen gleichberechtigt mit anderen Kindern alle Menschenrechte und Grundfreiheiten genießen können“. In den vergangenen Jahren fokussierten sich die diesbezüglichen Anstrengungen stark auf die Gewährleistung der medizinischen Teilhabe und der gleichberechtigten Teilhabe an Bildung. Da der Bildungsbereich von den Bundesländern verantwortet wird, gestaltet sich die Umsetzung zur gleichberechtigten Teilhabe von Kindern und Jugendlichen mit Behinderungen am Regelschulsystem (= inklusive Bildung) bundesweit sehr heterogen. Insgesamt lässt sich jedoch konstatieren, dass der bisherige Umsetzungsstand bislang weit hinter den Erwartungen zurückbleibt.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Zur Umsetzung einer auf Inklusion hin ausgerichteten Kinder- und Jugendhilfe besteht aktuell noch ein zentrales Hindernis: Denn auch wenn der Auftrag der Kinder- und Jugendhilfe (§ 1 SGB VIII) universell für alle Kinder und Jugendlichen – und damit auch für Kinder und Jugendliche mit Behinderungen – gilt, sind die jungen Menschen mit einer körperlichen und/oder geistigen Behinderung derzeit weitgehend aus der Kinder- und Jugendhilfe ausgeschlossen.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Hintergrund ist die gesetzessystematische Trennlinie im Kontext von individuellen Teilhabeleistungen: Nur, wenn sie eine ausschließlich seelische Behinderung haben oder von dieser bedroht sind, unterliegen sie dem Hilfesystem der Kinder- und Jugendhilfe. Liegt bei ihnen auch eine körperliche und/oder geistige Behinderung vor oder werden sie von einer solchen bedroht, ist für sie das Hilfesystem der Eingliederungshilfe gem. SGB IX zuständig, das auch für alle erwachsenen Menschen mit Behinderungen hilfeverantwortlich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dem „Kinder- und Jugendstärkungsgesetz“ von 2021 wurden im SGB VIII die Weichen für die Zusammenführung der Kinder- und Jugendhilfe mit der Eingliederungshilfe für alle jungen Menschen unter dem Dach der Kinder- und Jugendhilfe gestellt und die Umsetzungsschritte festgelegt. Sie soll bis zum 01.01.2028 erfolgt sein, steht allerdings unter der Voraussetzung, dass spätestens bis zum 1. Januar 2027 ein Bundesgesetz verkündet worden ist, das diesbezüglich (mindestens) konkrete Regelungen zum leistungsberechtigten Personenkreis, zu Art und Umfang der Leistung, zur Kostenbeteiligung und zum Verfahren enthält.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aktuell noch bestehenden Zuständigkeitsabgrenzungen zwischen Kinder- und Jugendhilfe und der Eingliederungshilfe für junge Menschen mit körperlichen und geistigen Behinderungen führen häufig zu wechselseitigen Erklärungen von Nichtzuständigkeit. Hinzu treten Diskriminierungen, z. B. werden im grundsätzlich für alle Kinder und Jugendlichen geltenden Schutzauftrag (§ 8a SGB VIII) Kinder mit körperlichen oder geistigen Behinderungen – trotz ihrer grundsätzlich größeren Risiken für eine Gefährdung ihres Wohls – häufig übersehen. Hier sind die zuständigen Fachkräfte bislang oft nicht ausreichend im Erkennen von und Umgang mit etwaigen Kindeswohlgefährdungen geschult.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Auch die bereits jetzt allen Kindern und Jugendlichen gleichermaßen offenstehenden Regel- und Infrastrukturleistungen der Kinder- und Jugendhilfe (z. B. Kindertagesbetreuung oder Angebote der Jugendarbeit) sind bislang zu wenig inklusiv ausgerichtet. Auch wenn die Zusammenführung der Leistungszuständigkeiten erst für 2028 geplant ist, fordert das Kinder- und Jugendstärkungsgesetz von 2021 in diesen Feldern bereits jetzt zur inklusiven Weiterentwicklung auf (</a:t>
            </a:r>
            <a:r>
              <a:rPr lang="de-DE" sz="1100" i="1" dirty="0">
                <a:latin typeface="Open Sans" panose="020B0606030504020204" pitchFamily="34" charset="0"/>
                <a:ea typeface="Open Sans" panose="020B0606030504020204" pitchFamily="34" charset="0"/>
                <a:cs typeface="Open Sans" panose="020B0606030504020204" pitchFamily="34" charset="0"/>
              </a:rPr>
              <a:t>vgl. auch Folie 3.2.4</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Deutsches Institut für Menschenrechte (DIMR) (2019). Wer Inklusion will, sucht Wege – Zehn Jahre UN-Behindertenrechtskonvention in Deutschland, Analyse der Monitoring-Stelle UN-Behindertenrechtskonvention; Online: https://www.institut-fuer-menschenrechte.de/fileadmin/user_upload/Publikationen/ANALYSE/Wer_Inklusion_will_sucht_Wege_Zehn_Jahre_UN_BRK_in_Deutschland.pdf (Zugriff: 31.05.2023).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Paritätischer Gesamtverband (2017): Zur Integration der Eingliederungshilfen für junge Menschen ins SGB VIII – Kinder- und Jugendhilfe. Online: https://www.der-paritaetische.de/fileadmin/user_upload/Publikationen/doc/inklusion-SGBII_web.pdf (Zugriff 10.07.2023).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Lydia/Müller-Fehling, Norbert (2019). Gleiches Recht für alle! Vielfalt und Besonderheiten einer Inklusiven Kinder- und Jugendhilfe, in: von zur </a:t>
            </a:r>
            <a:r>
              <a:rPr lang="de-DE" sz="1100" dirty="0" err="1">
                <a:latin typeface="Open Sans" panose="020B0606030504020204" pitchFamily="34" charset="0"/>
                <a:ea typeface="Open Sans" panose="020B0606030504020204" pitchFamily="34" charset="0"/>
                <a:cs typeface="Open Sans" panose="020B0606030504020204" pitchFamily="34" charset="0"/>
              </a:rPr>
              <a:t>Gathen</a:t>
            </a:r>
            <a:r>
              <a:rPr lang="de-DE" sz="1100" dirty="0">
                <a:latin typeface="Open Sans" panose="020B0606030504020204" pitchFamily="34" charset="0"/>
                <a:ea typeface="Open Sans" panose="020B0606030504020204" pitchFamily="34" charset="0"/>
                <a:cs typeface="Open Sans" panose="020B0606030504020204" pitchFamily="34" charset="0"/>
              </a:rPr>
              <a:t>, Marion/</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Thomas/Koch, Josef (</a:t>
            </a:r>
            <a:r>
              <a:rPr lang="de-DE" sz="1100" dirty="0" err="1">
                <a:latin typeface="Open Sans" panose="020B0606030504020204" pitchFamily="34" charset="0"/>
                <a:ea typeface="Open Sans" panose="020B0606030504020204" pitchFamily="34" charset="0"/>
                <a:cs typeface="Open Sans" panose="020B0606030504020204" pitchFamily="34" charset="0"/>
              </a:rPr>
              <a:t>Hrsg</a:t>
            </a:r>
            <a:r>
              <a:rPr lang="de-DE" sz="1100" dirty="0">
                <a:latin typeface="Open Sans" panose="020B0606030504020204" pitchFamily="34" charset="0"/>
                <a:ea typeface="Open Sans" panose="020B0606030504020204" pitchFamily="34" charset="0"/>
                <a:cs typeface="Open Sans" panose="020B0606030504020204" pitchFamily="34" charset="0"/>
              </a:rPr>
              <a:t>), Vorwärts, aber nicht vergessen! Entwicklungslinien und Perspektiven in der Kinder- und Jugendhilfe, Weinheim, S. 97−105.</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 (2017). Inklusive Weiterentwicklung der Kinder- und Jugendhilfe – Von der Konstruktion zweier Hilfesysteme unter einem Dach und den dafür zu betrachtenden Zwischenräumen. Das Jugendamt (</a:t>
            </a:r>
            <a:r>
              <a:rPr lang="de-DE" sz="1100" dirty="0" err="1">
                <a:latin typeface="Open Sans" panose="020B0606030504020204" pitchFamily="34" charset="0"/>
                <a:ea typeface="Open Sans" panose="020B0606030504020204" pitchFamily="34" charset="0"/>
                <a:cs typeface="Open Sans" panose="020B0606030504020204" pitchFamily="34" charset="0"/>
              </a:rPr>
              <a:t>JAmt</a:t>
            </a:r>
            <a:r>
              <a:rPr lang="de-DE" sz="1100" dirty="0">
                <a:latin typeface="Open Sans" panose="020B0606030504020204" pitchFamily="34" charset="0"/>
                <a:ea typeface="Open Sans" panose="020B0606030504020204" pitchFamily="34" charset="0"/>
                <a:cs typeface="Open Sans" panose="020B0606030504020204" pitchFamily="34" charset="0"/>
              </a:rPr>
              <a:t>) Heft 10, S. 470−475.</a:t>
            </a:r>
          </a:p>
        </p:txBody>
      </p:sp>
      <p:sp>
        <p:nvSpPr>
          <p:cNvPr id="4" name="Foliennummernplatzhalter 3"/>
          <p:cNvSpPr>
            <a:spLocks noGrp="1"/>
          </p:cNvSpPr>
          <p:nvPr>
            <p:ph type="sldNum" sz="quarter" idx="10"/>
          </p:nvPr>
        </p:nvSpPr>
        <p:spPr/>
        <p:txBody>
          <a:bodyPr/>
          <a:lstStyle/>
          <a:p>
            <a:fld id="{178ACBB0-B8BD-7243-B5CA-EEE1A71994D0}" type="slidenum">
              <a:rPr lang="de-DE" smtClean="0"/>
              <a:t>20</a:t>
            </a:fld>
            <a:endParaRPr lang="de-DE"/>
          </a:p>
        </p:txBody>
      </p:sp>
    </p:spTree>
    <p:extLst>
      <p:ext uri="{BB962C8B-B14F-4D97-AF65-F5344CB8AC3E}">
        <p14:creationId xmlns:p14="http://schemas.microsoft.com/office/powerpoint/2010/main" val="499524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900643"/>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Digitale Medien sind zu einem selbstverständlichen Bestandteil der Lebenswelten von Kindern und Jugendlichen geworden und prägen in vielfältiger Hinsicht den Alltag in Familien. Digitale Medien sind aber auch in der Arbeitswelt allgegenwärtig präsent und formen so auch die Berufstätigkeit im Rahmen der Kinder- und Jugendhilfe. Das Thema Digitalisierung ist daher – im Kontext der Kinder- und Jugendhilfe – heute und in der Zukunft in dreierlei Hinsicht mit bedeutsamen Herausforderungen verbunden: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Zum einen beeinflussen digitale Medien und deren Nutzung die Lebenswelt von Kindern, Jugendlichen und Familien in erheblicher Weise. Das kann für lebensweltorientiertes sozialpädagogisches Handeln nicht ohne Auswirkungen bleiben. Die in der Digitalisierung enthaltenen Chancen für die Entwicklungsaufgaben von Kindern und Jugendlichen (Gewinnung, Erhalt und Pflege freundschaftlicher Beziehungen in Peer-Groups, Gestaltung individuell gewählter, wenn auch virtuell gestalteter Lern- und Erfahrungsräume, etc.) gehen allerdings einher mit gewissen Risiken und Gefährdungspotenzialen (Cybermobbing, Bildung von „Echo-Räumen“, Zugang zu pornographischen und/oder gewaltverherrlichenden Inhalten etc.). Diese lange nicht abgeschlossene Entwicklung ist von der Kinder- und Jugendhilfe als Rahmenbedingung des Aufwachsens zu akzeptieren und im Sinne einer Erziehung junger Menschen zu selbstbestimmten, eigenverantwortlichen und gemeinschaftsfähigen Persönlichkeiten (</a:t>
            </a:r>
            <a:r>
              <a:rPr lang="de-DE" sz="1100" i="1" dirty="0">
                <a:latin typeface="Open Sans" panose="020B0606030504020204" pitchFamily="34" charset="0"/>
                <a:ea typeface="Open Sans" panose="020B0606030504020204" pitchFamily="34" charset="0"/>
                <a:cs typeface="Open Sans" panose="020B0606030504020204" pitchFamily="34" charset="0"/>
              </a:rPr>
              <a:t>vgl. auch § 1 Abs. 1 SGB VIII</a:t>
            </a:r>
            <a:r>
              <a:rPr lang="de-DE" sz="1100" dirty="0">
                <a:latin typeface="Open Sans" panose="020B0606030504020204" pitchFamily="34" charset="0"/>
                <a:ea typeface="Open Sans" panose="020B0606030504020204" pitchFamily="34" charset="0"/>
                <a:cs typeface="Open Sans" panose="020B0606030504020204" pitchFamily="34" charset="0"/>
              </a:rPr>
              <a:t>) kritisch zu reflektieren und konstruktiv zu begleiten. Hier stellen sich zukünftig im Kontext des präventiven/erzieherischen Kinder- und Jugendschutzes (</a:t>
            </a:r>
            <a:r>
              <a:rPr lang="de-DE" sz="1100" i="1" dirty="0">
                <a:latin typeface="Open Sans" panose="020B0606030504020204" pitchFamily="34" charset="0"/>
                <a:ea typeface="Open Sans" panose="020B0606030504020204" pitchFamily="34" charset="0"/>
                <a:cs typeface="Open Sans" panose="020B0606030504020204" pitchFamily="34" charset="0"/>
              </a:rPr>
              <a:t>vgl. Folie 2.2.3</a:t>
            </a:r>
            <a:r>
              <a:rPr lang="de-DE" sz="1100" dirty="0">
                <a:latin typeface="Open Sans" panose="020B0606030504020204" pitchFamily="34" charset="0"/>
                <a:ea typeface="Open Sans" panose="020B0606030504020204" pitchFamily="34" charset="0"/>
                <a:cs typeface="Open Sans" panose="020B0606030504020204" pitchFamily="34" charset="0"/>
              </a:rPr>
              <a:t>) weiter wachsende Herausforderungen an die Kinder- und Jugendhilfe. Insbesondere im Schnittbereich zur Schule (</a:t>
            </a:r>
            <a:r>
              <a:rPr lang="de-DE" sz="1100" i="1" dirty="0">
                <a:latin typeface="Open Sans" panose="020B0606030504020204" pitchFamily="34" charset="0"/>
                <a:ea typeface="Open Sans" panose="020B0606030504020204" pitchFamily="34" charset="0"/>
                <a:cs typeface="Open Sans" panose="020B0606030504020204" pitchFamily="34" charset="0"/>
              </a:rPr>
              <a:t>vgl. Folie 1.1.11</a:t>
            </a:r>
            <a:r>
              <a:rPr lang="de-DE" sz="1100" dirty="0">
                <a:latin typeface="Open Sans" panose="020B0606030504020204" pitchFamily="34" charset="0"/>
                <a:ea typeface="Open Sans" panose="020B0606030504020204" pitchFamily="34" charset="0"/>
                <a:cs typeface="Open Sans" panose="020B0606030504020204" pitchFamily="34" charset="0"/>
              </a:rPr>
              <a:t>) wird ein zentrales Thema dabei die Vermittlung einer der digitalen Welt angemessenen Medienkompetenz von Kindern, Jugendlichen und Eltern sein.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Zum zweiten nimmt die Digitalisierung zunehmenden Einfluss auf die Gestaltung sozialpädagogischer Leistungsangebote – von der schon länger existierenden Online-Beratung über Beratungssettings im Rahmen der Erziehungsberatung oder der ambulanten Hilfen zur Erziehung (z. B. im Rahmen der Elternarbeit) bis hin zu vermehrt entwickelten Konzepten „digitaler Jugendzentren“. Die Digitalisierung von Angeboten zieht sich mit vielen Chancen durch das gesamte Leistungsspektrum der Jugendhilfe. Gleichwohl ist sie nicht ohne Risiken, denkt man z. B. an die aufkeimenden Versuche, z. B. im Kinderschutz digitale Entscheidungsvorgaben aufgrund statistischer Risikoberechnungen oder aufgrund einer Algorithmen-Logik zu entwickeln und einzusetzen. Solche Versuche bleiben nicht ohne Auswirkungen auf professionelle Denkmuster von Fachkräften in diesem Feld.</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Zum dritten verändern Informations- und Kommunikationstechnologien die organisationsbezogenen Arbeitsweisen in sozialen Diensten und Einrichtungen der Kinder- und Jugendhilfe von der internen Verwaltungsorganisation (z. B. digitale Aktenführung, dezentrale Remote-Arbeitsplätze, Online-Team-Besprechungen, Organisation der Kostenbeteiligung) bis zur Steuerung von Strukturen z. B. der Zusammenarbeit zwischen öffentlichen und freien Trägern, Gestaltung von Finanzierungsmodalitäten oder der Qualitätsentwicklung.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Akteure und Akteurinnen in der Kinder- und Jugendhilfe werden sich mit allen drei Dimensionen des Themas „Medienentwicklung und Digitalisierung“ offensiv auseinandersetzen müssen.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Alfert</a:t>
            </a:r>
            <a:r>
              <a:rPr lang="de-DE" sz="1100" dirty="0">
                <a:latin typeface="Open Sans" panose="020B0606030504020204" pitchFamily="34" charset="0"/>
                <a:ea typeface="Open Sans" panose="020B0606030504020204" pitchFamily="34" charset="0"/>
                <a:cs typeface="Open Sans" panose="020B0606030504020204" pitchFamily="34" charset="0"/>
              </a:rPr>
              <a:t>, Nicole (2018): Medien, in: Böllert, Karin (Hrsg.), Kompendium Kinder- und Jugendhilfe Bd. 1, Wiesbaden, S. 527−552.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(Hrsg.) (2017): 15. Kinder- und Jugendbericht. Bericht über die Lebenssituation junger Menschen und die Leistungen der Kinder- und Jugendhilfe in Deutschland,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https://www.bmfsfj.de/resource/blob/115438/d7ed644e1b7fac4f9266191459903c62/15-kinder-und-jugendbericht-bundestagsdrucksache-data.pdf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Lange, Andreas/</a:t>
            </a:r>
            <a:r>
              <a:rPr lang="de-DE" sz="1100" dirty="0" err="1">
                <a:latin typeface="Open Sans" panose="020B0606030504020204" pitchFamily="34" charset="0"/>
                <a:ea typeface="Open Sans" panose="020B0606030504020204" pitchFamily="34" charset="0"/>
                <a:cs typeface="Open Sans" panose="020B0606030504020204" pitchFamily="34" charset="0"/>
              </a:rPr>
              <a:t>Klimsa</a:t>
            </a:r>
            <a:r>
              <a:rPr lang="de-DE" sz="1100" dirty="0">
                <a:latin typeface="Open Sans" panose="020B0606030504020204" pitchFamily="34" charset="0"/>
                <a:ea typeface="Open Sans" panose="020B0606030504020204" pitchFamily="34" charset="0"/>
                <a:cs typeface="Open Sans" panose="020B0606030504020204" pitchFamily="34" charset="0"/>
              </a:rPr>
              <a:t>, Anja (2019): Medien in der Sozialen Arbeit, Stuttgart.</a:t>
            </a:r>
          </a:p>
        </p:txBody>
      </p:sp>
      <p:sp>
        <p:nvSpPr>
          <p:cNvPr id="4" name="Foliennummernplatzhalter 3"/>
          <p:cNvSpPr>
            <a:spLocks noGrp="1"/>
          </p:cNvSpPr>
          <p:nvPr>
            <p:ph type="sldNum" sz="quarter" idx="10"/>
          </p:nvPr>
        </p:nvSpPr>
        <p:spPr/>
        <p:txBody>
          <a:bodyPr/>
          <a:lstStyle/>
          <a:p>
            <a:fld id="{178ACBB0-B8BD-7243-B5CA-EEE1A71994D0}" type="slidenum">
              <a:rPr lang="de-DE" smtClean="0"/>
              <a:t>21</a:t>
            </a:fld>
            <a:endParaRPr lang="de-DE"/>
          </a:p>
        </p:txBody>
      </p:sp>
    </p:spTree>
    <p:extLst>
      <p:ext uri="{BB962C8B-B14F-4D97-AF65-F5344CB8AC3E}">
        <p14:creationId xmlns:p14="http://schemas.microsoft.com/office/powerpoint/2010/main" val="97640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In der deutschen Gesellschaft lassen sich eine Reihe von Merkmalen bestimmen, die sehr unterschiedliche Lebenslagen und kulturelle Orientierungen von Menschen charakterisieren (</a:t>
            </a:r>
            <a:r>
              <a:rPr lang="de-DE" sz="1100" i="1" dirty="0">
                <a:latin typeface="Open Sans" panose="020B0606030504020204" pitchFamily="34" charset="0"/>
                <a:ea typeface="Open Sans" panose="020B0606030504020204" pitchFamily="34" charset="0"/>
                <a:cs typeface="Open Sans" panose="020B0606030504020204" pitchFamily="34" charset="0"/>
              </a:rPr>
              <a:t>vgl. Folien 1.1.4 – 1.1.9</a:t>
            </a:r>
            <a:r>
              <a:rPr lang="de-DE" sz="1100" dirty="0">
                <a:latin typeface="Open Sans" panose="020B0606030504020204" pitchFamily="34" charset="0"/>
                <a:ea typeface="Open Sans" panose="020B0606030504020204" pitchFamily="34" charset="0"/>
                <a:cs typeface="Open Sans" panose="020B0606030504020204" pitchFamily="34" charset="0"/>
              </a:rPr>
              <a:t>). Solche Merkmale sind neben den dominant thematisierten unterschiedlichen Migrationshintergründen (mehr als ein Drittel der Minderjährigen in Deutschland hat einen Migrationshintergrund mit Bezügen zu ganz unterschiedlichen Herkunftsländern) z. B. ihr ethnischer oder religiöser Hintergrund, ihr materieller Status (knapp ein Fünftel leben an der Armutsgrenze von öffentlichem Sozialgeld), ihr gesundheitlicher oder aufgrund von Behinderung eingeschränkter Status oder auch ihr Geschlecht. So hat es die Jugendhilfe in Deutschland mit einer Vielfalt unterschiedlichster Lebensbiographien, Lebensbewältigungsmustern und Lebenschancen junger Menschen (und ihrer Eltern) zu tun.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Jugendhilfe hat deshalb in ihrer generellen Verpflichtung, Differenzen zwischen den je individuellen Lebenswelten ihrer Adressat*innen zu berücksichtigen und sich mit deren vielfältig unterschiedlich geprägten biographischen Erfahrungen sowie ihren sozialen und kulturellen Bezügen fachlich auseinandersetzen. Sie hat sich als diversitätssensibel zu erweisen und angemessene Modalitäten für den Zugang zu diesen Adressat*innen und für die Leistungsgestaltung zu finden, die diese jeweils vor ihrem Hintergrund als zugänglich, annehmbar und nützlich betrachten und die sie als anschlussfähig an ihren Alltag erleben.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Einrichtungen und Fachkräfte der Kinder- und Jugendhilfe stehen vor verschiedenen Anforderungen. Zum einen ist es bei der Angebotsgestaltung notwendig, die unterschiedlichen Lebenssituationen von jungen Menschen differenziert zu analysieren und zu reflektieren. Weiter ist bei der Gestaltung der Bildungs-, Förderungs-, Teilhabe- und Hilfeangebote auf deren Zugänglichkeit für Menschen mit unterschiedlichen kulturellen Hintergründen zu achten und dabei danach zu fragen, wie diese Angebote anschlussfähig an die individuellen und sozialen Bedürfnisse der jeweiligen Adressat*innen gemacht werden können. Schließlich gilt es, als Grundlegung hierfür eine strukturelle interkulturelle Öffnung der Organisationen voranzutreiben und auch bei ihren Fachkräften diversitätssensible, interkulturelle Kompetenzen als Schlüsselqualifikation zu entwickeln und zu verankern.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Ein differenzgerechtes fachliches Handeln zielt einerseits darauf, dass die Mitglieder unterschiedlicher Teilkulturen (und dabei besonders der benachteiligten) gleichermaßen ihre Rechte als demokratische Bürger*innen wahrnehmen können, und das sowohl in der Gesellschaft, als auch als Nutzer*innen der Kinder- und Jugendhilfe. Dafür benötigen ihre Akteure eine spezifische fachliche Haltung, die auf Respekt und Anerkennung verschiedener Lebenslagen aufbaut und damit die Grundlage dafür schafft, dass Gruppen und Individuen – unterstützt durch die Kinder- und Jugendhilfe – ihre jeweiligen Interessen vertreten können.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Schröer, Hubertus (2019): ASD als interkultureller Sozialer Dienst, in: </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(Hrsg.), Handbuch ASD, 3. Auflage, München, S. 159−171.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Schweitzer, Helmuth (2016): Migration und Integration, in: Schröer, Wolfgang/Struck, Norbert/Wolff, Mechthild (Hrsg.), Handbuch Kinder- und Jugendhilfe, Weinheim u. Basel, S. 1285−1331.</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22</a:t>
            </a:fld>
            <a:endParaRPr lang="de-DE"/>
          </a:p>
        </p:txBody>
      </p:sp>
    </p:spTree>
    <p:extLst>
      <p:ext uri="{BB962C8B-B14F-4D97-AF65-F5344CB8AC3E}">
        <p14:creationId xmlns:p14="http://schemas.microsoft.com/office/powerpoint/2010/main" val="339355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23</a:t>
            </a:fld>
            <a:endParaRPr lang="de-DE"/>
          </a:p>
        </p:txBody>
      </p:sp>
    </p:spTree>
    <p:extLst>
      <p:ext uri="{BB962C8B-B14F-4D97-AF65-F5344CB8AC3E}">
        <p14:creationId xmlns:p14="http://schemas.microsoft.com/office/powerpoint/2010/main" val="219474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614811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Bundesrepublik Deutschland ist ein republikanischer, demokratischer und sozialer Rechtsstaat (Art. 28 Abs. 1 GG). Verfassungsrechtlich ist das Rechtsstaatsprinzip insbesondere in Art. 20 Abs. 3 GG festgeschrieben, wonach die Gesetzgebung an die verfassungsmäßige Ordnung und die vollziehende Gewalt und die Rechtsprechung an Gesetz und Recht gebunden sind. Zu seinen wichtigsten Ausprägungen gehören: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unmittelbare Bindung aller staatlichen Organe an die Grundrechte des Grundgesetzes: Art. 1 Abs. 3 GG: „Die nachfolgenden Grundrechte binden Gesetzgebung, vollziehende Gewalt und Rechtsprechung als unmittelbar geltendes Recht.“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Alle staatliche Gewalt ist an Recht und Gesetz gebunden (Art. 20 Abs. 3 GG) und darf nicht nach Belieben, sondern nur auf der Grundlage von Gesetzen in die Rechte der Bürger eingreifen (Gesetzesvorbehalt). Gesetze, die in Grundrechte eingreifen, müssen allgemein und dürfen nicht nur für den Einzelfall gelten (Art. 19 Abs. 1 GG). Alle staatlichen Eingriffe in Rechte des Einzelnen müssen dem Prinzip der Verhältnismäßigkeit genügen, d.h. sie müssen mit Blick auf den angestrebten Zweck geeignet, erforderlich und angemessen sein, d.h. es darf kein milderes, weniger belastendes Mittel als der vorgenommene Eingriff zur Verfügung stehen (Übermaßverbot).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staatliche Gewalt ist dem Prinzip der Gewaltenteilung unterworfen (Art. 20 Abs. 2 GG), d.h. die Gesetzgebung (Legislative) erfolgt durch die Parlamente (Bund oder Länder), die vollziehende Gewalt (Exekutive) wird durch die Regierung bzw. Verwaltung ausgeübt und die Rechtsprechung (Judikative) obliegt den Gerichten.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Bei jeglicher Art von staatlichem Eingriff steht den Bürger*innen ein Anspruch auf gerichtliche Überprüfung (Art. 19 Abs. 4 GG) durch unabhängige und nur dem Gesetz unterworfene Richter*innen zu (Art. 97 Abs. 1 GG). Außerdem hat Jede*r vor Gericht Anspruch auf rechtliches Gehör in einem fairen Verfahren (Art. 103 Abs. 1 GG) und es muss bereits vor dem Gerichtsverfahren bestimmt sein, welche*r Richter*in für die Entscheidung zuständig ist (Art. 101 Abs. 1 GG). </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Grundgesetz der Bundesrepublik Deutschland;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https://www.bpb.de/nachschlagen/gesetze/grundgesetz</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24</a:t>
            </a:fld>
            <a:endParaRPr lang="de-DE"/>
          </a:p>
        </p:txBody>
      </p:sp>
    </p:spTree>
    <p:extLst>
      <p:ext uri="{BB962C8B-B14F-4D97-AF65-F5344CB8AC3E}">
        <p14:creationId xmlns:p14="http://schemas.microsoft.com/office/powerpoint/2010/main" val="1960745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24445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Idee des Sozialstaates hat ihren Ursprung in der sozialen Frage des 19. Jahrhunderts. Sie sollte ein regulierendes Prinzip gegen die sozialen Folgen des liberal-kapitalistischen Wirtschaftssystems bereitstellen. Das Sozialstaatsprinzip soll materielle Voraussetzungen dafür schaffen, dass die Freiheitsrechte auch für jeden einzelnen real nutzbar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verfassungsrechtliche Diskussion beschäftigt sich bis heute mit dem Spannungsverhältnis von individuellen Freiheitsrechten und sozialen Rechten.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allen europäischen Verfassungen haben die Freiheitsrechte (Rechtsstaatsprinzip) eine größere verfassungsrechtliche Konkretisierung erfahren als die sozialen Rechte (Sozialstaatsprinzip). Im Vergleich zu manchen anderen europäischen Verfassungen hat das Grundgesetz kaum Konkretisierungen sozialer Grundrechte vorgenommen, sondern sich auf die Festlegung des Sozialstaatsprinzips als Staatszielbestimmung beschränkt. Die Konkretisierungen dieser Verpflichtung sind somit insbesondere dem Gesetzgeber auferlegt und unterliegen letztlich der Kontrolle des höchsten deutschen Gerichtes (Bundesverfassungsgericht).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heutige Gestalt des Sozialstaates manifestiert sich in einer Vielzahl rechtlicher Regelungen, allen voran die dreizehn Sozialgesetzbücher (SGB I – SGB XII und SGB XIV), die jeweils einzelne Rechtsgebiete regeln – von der materiellen Sicherung über Krankenversicherung und Pflegeversicherung bis hin zur Kinder- und Jugendhilfe (SGB VIII). Hinzu kommen weitere, dem Sozialstaatsprinzip verpflichtete gesetzliche Regelungen. Dazu gehören Schutz- und Mitwirkungsrechte der Arbeitnehmer/-innen ebenso wie die Systeme sozialer Sicherung, aber auch Teile der Steuer- und Wirtschaftspolitik.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Sozialleistungen werden teils durch Steuermittel (z. B. Kinder- und Jugendhilfe, Sozialhilfe), teils aus Sozialversicherungen (</a:t>
            </a:r>
            <a:r>
              <a:rPr lang="de-DE" sz="1100" i="1" dirty="0">
                <a:latin typeface="Open Sans" panose="020B0606030504020204" pitchFamily="34" charset="0"/>
                <a:ea typeface="Open Sans" panose="020B0606030504020204" pitchFamily="34" charset="0"/>
                <a:cs typeface="Open Sans" panose="020B0606030504020204" pitchFamily="34" charset="0"/>
              </a:rPr>
              <a:t>vgl. hierzu Folien 1.2.6 und 1.3.3</a:t>
            </a:r>
            <a:r>
              <a:rPr lang="de-DE" sz="1100" dirty="0">
                <a:latin typeface="Open Sans" panose="020B0606030504020204" pitchFamily="34" charset="0"/>
                <a:ea typeface="Open Sans" panose="020B0606030504020204" pitchFamily="34" charset="0"/>
                <a:cs typeface="Open Sans" panose="020B0606030504020204" pitchFamily="34" charset="0"/>
              </a:rPr>
              <a:t>), teils mit Eigenmitteln freier Träger (z. B. Spenden, Kirchensteuern, Lotteriemitteln) finanziert. Die Sozialversicherungen sollen typische Lebensrisiken (Arbeitslosigkeit, Krankheit, Unfall, Alterssicherung, Pflegebedürftigkeit) mindern. Ihre Beiträge werden zumeist von Arbeitgebern und Arbeitnehmern gemeinsam aufgebracht.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Entwicklung des Sozialstaates ist begleitet von einer grundsätzlichen Debatte zur „Krise des Sozialstaats“, die sich im Wesentlichen um die Finanzierbarkeit steigender Sozialleistungen und deren Auswirkungen auf das Wirtschaftsgeschehen und um das immer wieder auszutarierende Verhältnis von sozialer Absicherung und Eigenverantwortung der Bürger*innen rankt. Vor diesem Hintergrund lässt sich unter dem Begriff des „aktivierenden Sozialstaates“ seit der letzten Jahrhundertwende in der Sozialpolitik der Versuch der Verschiebung in Richtung auf mehr Eigenverantwortlichkeit der Bürger*innen beobachten (Leitprinzip: „Fördern und Fordern“).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fontAlgn="base"/>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fontAlgn="base">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Butterwegge</a:t>
            </a:r>
            <a:r>
              <a:rPr lang="de-DE" sz="1100" dirty="0">
                <a:latin typeface="Open Sans" panose="020B0606030504020204" pitchFamily="34" charset="0"/>
                <a:ea typeface="Open Sans" panose="020B0606030504020204" pitchFamily="34" charset="0"/>
                <a:cs typeface="Open Sans" panose="020B0606030504020204" pitchFamily="34" charset="0"/>
              </a:rPr>
              <a:t>, Christoph (2018): Krise und Zukunft des Sozialstaates, 6. Aufl., Wiesbaden.</a:t>
            </a:r>
          </a:p>
          <a:p>
            <a:pPr marL="171450" indent="-171450" fontAlgn="base">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Krapf, Manfred (2019): Der deutsche Sozialstaat seit der Jahrhundertwende, Darmstadt.</a:t>
            </a:r>
          </a:p>
          <a:p>
            <a:pPr marL="171450" indent="-171450" fontAlgn="base">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Schmidt, Manfred G. (2012): Der deutsche Sozialstaat – Geschichte und Gegenwart,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25</a:t>
            </a:fld>
            <a:endParaRPr lang="de-DE" dirty="0"/>
          </a:p>
        </p:txBody>
      </p:sp>
    </p:spTree>
    <p:extLst>
      <p:ext uri="{BB962C8B-B14F-4D97-AF65-F5344CB8AC3E}">
        <p14:creationId xmlns:p14="http://schemas.microsoft.com/office/powerpoint/2010/main" val="3317912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52437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demokratischen Strukturen in Deutschland sind durch drei Aspekte gekennzeichnet:</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Die Staatsform der Bundesrepublik Deutschland ist die einer Demokratie. Alle Staatsgewalt geht vom Volke aus, heißt es in Art. 20 Abs.1 GG. Ein Wesensmerkmal dieser Demokratie ist, dass das Parlament - der Bundestag - aus allgemeinen, unmittelbaren, freien, gleichen und geheimen Wahlen hervorgeht. Wahlberechtigt (aktives Wahlrecht) sind alle über 18-jährigen Deutschen. Sie sind auch wählbar (passives Wahlrecht), wenn sie seit mindestens einem Jahr Deutsche sind. Wahlen zum Bundestag müssen alle vier Jahre stattfinden.</a:t>
            </a:r>
            <a:br>
              <a:rPr lang="de-DE" sz="1100" dirty="0">
                <a:latin typeface="Open Sans" panose="020B0606030504020204" pitchFamily="34" charset="0"/>
                <a:ea typeface="Open Sans" panose="020B0606030504020204" pitchFamily="34" charset="0"/>
                <a:cs typeface="Open Sans" panose="020B0606030504020204" pitchFamily="34" charset="0"/>
              </a:rPr>
            </a:b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Ähnlich verhält es sich bei den Parlamenten der 16 Bundesländer. In einigen Ländern sind alle über 16-jährigen Deutschen wahlberechtigt.</a:t>
            </a:r>
            <a:br>
              <a:rPr lang="de-DE" sz="1100" dirty="0">
                <a:latin typeface="Open Sans" panose="020B0606030504020204" pitchFamily="34" charset="0"/>
                <a:ea typeface="Open Sans" panose="020B0606030504020204" pitchFamily="34" charset="0"/>
                <a:cs typeface="Open Sans" panose="020B0606030504020204" pitchFamily="34" charset="0"/>
              </a:rPr>
            </a:b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weiteres Bestimmungsmoment der Demokratie ist der Parteienpluralismus.</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Der Status von Parteien ist im Art 21 Grundgesetz definiert: "(1) Die Parteien wirken bei der politischen Willensbildung des Volkes mit. Ihre Gründung ist frei. Ihre innere Ordnung muss demokratischen Grundsätzen entsprechen. Sie müssen über die Herkunft und Verwendung ihrer Mittel sowie über ihr Vermögen öffentlich Rechenschaft geben. (2) Die Parteien, die nach ihren Zielen oder nach dem Verhalten ihrer Anhänger darauf ausgehen, die freiheitlich demokratische Grundordnung zu beeinträchtigen oder zu beseitigen oder den Bestand der Bundesrepublik Deutschland zu gefährden, sind verfassungswidrig. Über die Verfassungswidrigkeit entscheidet das Bundesverfassungsgericht.„</a:t>
            </a:r>
            <a:br>
              <a:rPr lang="de-DE" sz="1100" dirty="0">
                <a:latin typeface="Open Sans" panose="020B0606030504020204" pitchFamily="34" charset="0"/>
                <a:ea typeface="Open Sans" panose="020B0606030504020204" pitchFamily="34" charset="0"/>
                <a:cs typeface="Open Sans" panose="020B0606030504020204" pitchFamily="34" charset="0"/>
              </a:rPr>
            </a:b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Demokratie umfasst aber nicht nur den institutionellen Aufbau des Staates, sondern auch die Frage nach politischer Selbstbestimmung, zivilgesellschaftlicher Beteiligung und Entscheidungsmacht der Bürger*innen. Initiativen von jungen Menschen, Jugendverbände, Selbstvertretungen von jungen Menschen, soziale Bewegungen und Bürgerinitiativen nehmen in dieser Hinsicht wichtige demokratische Funktionen der Zivilgesellschaft wahr.</a:t>
            </a:r>
            <a:br>
              <a:rPr lang="de-DE" sz="1100" dirty="0">
                <a:latin typeface="Open Sans" panose="020B0606030504020204" pitchFamily="34" charset="0"/>
                <a:ea typeface="Open Sans" panose="020B0606030504020204" pitchFamily="34" charset="0"/>
                <a:cs typeface="Open Sans" panose="020B0606030504020204" pitchFamily="34" charset="0"/>
              </a:rPr>
            </a:b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Junge Menschen haben zudem ein Recht auf demokratische Bildung. Im 16. Kinder- und Jugendbericht der Bundesregierung (2020) wird dieses Recht explizit herausgestellt. Junge Menschen haben demnach nicht nur Beteiligungsrechte, sondern sie sind in ihrem zivilgesellschaftlichen und politischen Engagement zu fördern. Die demokratische Bildung ist eine explizite Aufgabe der Kinder- und Jugendarbeit und eine Querschnittsaufgabe der Kinder- und Jugendhilfe insgesamt.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(2020): Bericht über die Lage junger Menschen und die Bestrebungen und Leistungen der Kinder- und Jugendhilfe – 16. Kinder- und Jugendbericht – Förderung demokratischer Bildung im Kindes- und Jugendalter (BT-Drucksache 19/24200);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http://dipbt.bundestag.de/dip21/btd/19/242/1924200.pdf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Bundeszentrale für politische Bildung (Hrsg.) (2017): Informationen zur politischen Bildung (Heft 332 - Demokratie), Bonn.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Honneth, Axel (2023): Der arbeitende Souverän; Berlin.</a:t>
            </a:r>
          </a:p>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26</a:t>
            </a:fld>
            <a:endParaRPr lang="de-DE"/>
          </a:p>
        </p:txBody>
      </p:sp>
    </p:spTree>
    <p:extLst>
      <p:ext uri="{BB962C8B-B14F-4D97-AF65-F5344CB8AC3E}">
        <p14:creationId xmlns:p14="http://schemas.microsoft.com/office/powerpoint/2010/main" val="3941232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32457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Als Bundesstaat ist die Bundesrepublik Deutschland gekennzeichnet durch ihren föderativen Aufbau. Sie wird durch 16 Bundesländer gebildet.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Artikel 30 Grundgesetz besagt: „Die Ausübung der staatlichen Befugnisse und die Erfüllung der staatlichen Aufgaben ist Sache der Länder, soweit dieses Grundgesetz keine andere Regelung trifft oder zulässt.“ und Artikel 31 Grundgesetz bestimmt: „Bundesrecht bricht Landesrecht“.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Für die gesamte Bundesrepublik ist das Parlament, der </a:t>
            </a:r>
            <a:r>
              <a:rPr lang="de-DE" sz="1100" b="1" dirty="0">
                <a:latin typeface="Open Sans" panose="020B0606030504020204" pitchFamily="34" charset="0"/>
                <a:ea typeface="Open Sans" panose="020B0606030504020204" pitchFamily="34" charset="0"/>
                <a:cs typeface="Open Sans" panose="020B0606030504020204" pitchFamily="34" charset="0"/>
              </a:rPr>
              <a:t>Bundestag,</a:t>
            </a:r>
            <a:r>
              <a:rPr lang="de-DE" sz="1100" dirty="0">
                <a:latin typeface="Open Sans" panose="020B0606030504020204" pitchFamily="34" charset="0"/>
                <a:ea typeface="Open Sans" panose="020B0606030504020204" pitchFamily="34" charset="0"/>
                <a:cs typeface="Open Sans" panose="020B0606030504020204" pitchFamily="34" charset="0"/>
              </a:rPr>
              <a:t> das gesetzgebende Organ. An der Bundesgesetzgebung sind die Länder über den </a:t>
            </a:r>
            <a:r>
              <a:rPr lang="de-DE" sz="1100" b="1" dirty="0">
                <a:latin typeface="Open Sans" panose="020B0606030504020204" pitchFamily="34" charset="0"/>
                <a:ea typeface="Open Sans" panose="020B0606030504020204" pitchFamily="34" charset="0"/>
                <a:cs typeface="Open Sans" panose="020B0606030504020204" pitchFamily="34" charset="0"/>
              </a:rPr>
              <a:t>Bundesrat</a:t>
            </a:r>
            <a:r>
              <a:rPr lang="de-DE" sz="1100" dirty="0">
                <a:latin typeface="Open Sans" panose="020B0606030504020204" pitchFamily="34" charset="0"/>
                <a:ea typeface="Open Sans" panose="020B0606030504020204" pitchFamily="34" charset="0"/>
                <a:cs typeface="Open Sans" panose="020B0606030504020204" pitchFamily="34" charset="0"/>
              </a:rPr>
              <a:t> beteiligt. Der Bundesrat ist keine vollberechtigte zweite Kammer der Gesetzgebung. Nur bei grundgesetzlich definierten zustimmungspflichtigen Gesetzen muss er seine Zustimmung geben. Gegen die anderen Gesetze kann er Einspruch erheben. Ein solcher Einspruch kann durch die Bundestagsmehrheit zurückgewiesen werden.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Für die Gesetzgebung gilt der Grundsatz, dass die Länder das Recht zur Gesetzgebung haben, wenn nicht das Grundgesetz etwas anderes vorsieht. Das Grundgesetz kennt Bereiche mit ausschließlicher Gesetzgebungskompetenz des Bundes (z. B. auswärtige Angelegenheiten, Währung ...) und Bereiche der konkurrierenden Gesetzgebung, in denen die Länder zur Gesetzgebung berechtigt sind, soweit der Bund von seinem Gesetzgebungsrecht keinen Gebrauch macht.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Die Jugendhilfe als Teil der öffentlichen Fürsorge wird zum Bereich der konkurrierenden Gesetzgebung gezählt (</a:t>
            </a:r>
            <a:r>
              <a:rPr lang="de-DE" sz="1100" i="1" dirty="0">
                <a:latin typeface="Open Sans" panose="020B0606030504020204" pitchFamily="34" charset="0"/>
                <a:ea typeface="Open Sans" panose="020B0606030504020204" pitchFamily="34" charset="0"/>
                <a:cs typeface="Open Sans" panose="020B0606030504020204" pitchFamily="34" charset="0"/>
              </a:rPr>
              <a:t>vgl. Art. 74 Nr. 7 GG</a:t>
            </a:r>
            <a:r>
              <a:rPr lang="de-DE" sz="1100" dirty="0">
                <a:latin typeface="Open Sans" panose="020B0606030504020204" pitchFamily="34" charset="0"/>
                <a:ea typeface="Open Sans" panose="020B0606030504020204" pitchFamily="34" charset="0"/>
                <a:cs typeface="Open Sans" panose="020B0606030504020204" pitchFamily="34" charset="0"/>
              </a:rPr>
              <a:t>), in dem der Bund von seiner Regelungskompetenz Gebrauch gemacht hat.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Das Sozialgesetzbuch VIII (SGB VIII) gibt hier den – weitgehend durch die Länder zustimmungsbedürftigen - bundesrechtlichen Rahmen vor. Innerhalb dieses Gesetzes gibt es aber eine Reihe von Landesrechtsvorbehalten, durch die die Länder das "Nähere" regeln können, was durch Landesausführungsgesetze zum SGB VIII in den Ländern unterschiedlich ausgestaltet wird. Die grundlegende Zuständigkeit für die Umsetzung des SGB VIII liegt allerdings bei den Kommunen. Diese sind am Bundesgesetzgebungsverfahren nicht unmittelbar beteiligt. Ihre Interessen sollen im Gesetzgebungsverfahren von den Ländern wahrgenommen werden. Darüber hinaus bringen sie ihre Interessen auch über die drei kommunalen Spitzenverbände (Deutscher Städtetag, Deutscher Landkreistag, Deutscher Städte und Gemeindebund) ein.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Von den Bundesländern sind drei Stadtstaaten (Berlin, Hamburg, Bremen), in denen es keine selbständigen Gemeinden gibt. Die Flächenländer sind wieder untergliedert in Kreise, Kommunen und kreisfreie Städte. Die mittlerweile flächendeckend in den Landesverfassungen enthaltenen </a:t>
            </a:r>
            <a:r>
              <a:rPr lang="de-DE" sz="1100" dirty="0" err="1">
                <a:latin typeface="Open Sans" panose="020B0606030504020204" pitchFamily="34" charset="0"/>
                <a:ea typeface="Open Sans" panose="020B0606030504020204" pitchFamily="34" charset="0"/>
                <a:cs typeface="Open Sans" panose="020B0606030504020204" pitchFamily="34" charset="0"/>
              </a:rPr>
              <a:t>Konnexitätsregelungen</a:t>
            </a:r>
            <a:r>
              <a:rPr lang="de-DE" sz="1100" dirty="0">
                <a:latin typeface="Open Sans" panose="020B0606030504020204" pitchFamily="34" charset="0"/>
                <a:ea typeface="Open Sans" panose="020B0606030504020204" pitchFamily="34" charset="0"/>
                <a:cs typeface="Open Sans" panose="020B0606030504020204" pitchFamily="34" charset="0"/>
              </a:rPr>
              <a:t>, die Aufgabenübertragungen vom Land an die Kommunen nur bei Regelung eines finanziellen Ausgleichs zulassen, greifen ein, wenn das Land den ihm zugehörigen Kommunen Aufgaben zuweist. Der rechtliche Rahmen, den die Finanzverfassung vorgibt, lässt allerdings nur wenig Spielraum für eine Stärkung der Kommunalfinanzen durch den Bund.</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Mit dem europäischen Integrationsprozess gewinnen auch Regelungen der Europäischen Union für die nationalstaatliche Rechtssetzung und Rechtsanwendung immer mehr an Bedeutung (z. B. Wettbewerbsrecht, Datenschutz).</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Bundeszentrale für politische Bildung (Hrsg.) (2013): Informationen zur politischen Bildung (Heft 318 - Föderalismus), Bonn.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Schmidt, Manfred G. (2010): Föderalismus, in: </a:t>
            </a:r>
            <a:r>
              <a:rPr lang="de-DE" sz="1100" dirty="0" err="1">
                <a:latin typeface="Open Sans" panose="020B0606030504020204" pitchFamily="34" charset="0"/>
                <a:ea typeface="Open Sans" panose="020B0606030504020204" pitchFamily="34" charset="0"/>
                <a:cs typeface="Open Sans" panose="020B0606030504020204" pitchFamily="34" charset="0"/>
              </a:rPr>
              <a:t>ders</a:t>
            </a:r>
            <a:r>
              <a:rPr lang="de-DE" sz="1100" dirty="0">
                <a:latin typeface="Open Sans" panose="020B0606030504020204" pitchFamily="34" charset="0"/>
                <a:ea typeface="Open Sans" panose="020B0606030504020204" pitchFamily="34" charset="0"/>
                <a:cs typeface="Open Sans" panose="020B0606030504020204" pitchFamily="34" charset="0"/>
              </a:rPr>
              <a:t>.: Wörterbuch zur Politik, 3. vollständig überarbeitete und aktualisierte Auflage, Stuttgart, S. 231 f.</a:t>
            </a:r>
          </a:p>
        </p:txBody>
      </p:sp>
      <p:sp>
        <p:nvSpPr>
          <p:cNvPr id="4" name="Foliennummernplatzhalter 3"/>
          <p:cNvSpPr>
            <a:spLocks noGrp="1"/>
          </p:cNvSpPr>
          <p:nvPr>
            <p:ph type="sldNum" sz="quarter" idx="10"/>
          </p:nvPr>
        </p:nvSpPr>
        <p:spPr/>
        <p:txBody>
          <a:bodyPr/>
          <a:lstStyle/>
          <a:p>
            <a:fld id="{178ACBB0-B8BD-7243-B5CA-EEE1A71994D0}" type="slidenum">
              <a:rPr lang="de-DE" smtClean="0"/>
              <a:t>27</a:t>
            </a:fld>
            <a:endParaRPr lang="de-DE"/>
          </a:p>
        </p:txBody>
      </p:sp>
    </p:spTree>
    <p:extLst>
      <p:ext uri="{BB962C8B-B14F-4D97-AF65-F5344CB8AC3E}">
        <p14:creationId xmlns:p14="http://schemas.microsoft.com/office/powerpoint/2010/main" val="1809464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33269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In der Bundesrepublik Deutschland gibt es Städte und Gemeinden (Sammelbegriff: Kommune) in unterschiedlichen Größenordnungen: kleine Gemeinden mit wenigen Tausenden Einwohner*innen, die zumeist in Kreisen zusammengeschlossen sind, und sehr große Gemeinden mit Millionen Einwohner*innen (z. B. Köln oder München). Die Aufgabenverteilung zwischen Bund, Ländern und Gemeinden ist im Grundgesetz geregelt. In Artikel 28 Abs. 2 GG wird den Gemeinden das Recht gewährleistet, „[…] alle Angelegenheiten der örtlichen Gemeinschaft im Rahmen der Gesetze in eigener Verantwortung zu regeln.“ Dieses Grundrecht wird als Selbstverwaltungsgarantie bezeichnet und ist die Grundlage für die kommunale Selbstverwaltung. Das Recht auf kommunale Selbstverwaltung ist ebenso Bestandteil der am 1. September 1988 in Kraft getretenen Europäischen Charta des Europarates und wird in den Landesverfassungen der einzelnen Bundesländer konkretisiert. Die in der Kommune gültige Gemeindeordnung (auch Kommunalverfassung) bildet die Grundlage des Handelns.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Zur Wahrnehmung der kommunalen Selbstverwaltung muss das Volk gemäß Artikel 28 Abs. 1 „in den Ländern, Kreisen und Gemeinden […] eine Vertretung haben, die aus allgemeinen, unmittelbaren, freien, gleichen und geheimen Wahlen hervorgegangen ist.“ Die Gemeinde ist für die Erfüllung solcher Angelegenheiten zuständig, die den örtlichen Wirkungskreis betreffen. Dazu zählen Aufgaben, die in der örtlichen Gemeinschaft wurzeln oder auf die örtliche Gemeinschaft einen spezifischen Bezug haben und von dieser örtlichen Gemeinschaft eigenverantwortlich und selbstständig bewältigt werden können. Die zuverlässige und verbindliche Erfüllung grundlegender Aufgaben ist notwendig, um ein Zusammenleben der Menschen in der Kommune zu ermöglichen.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Aufgaben der Gemeinden werden in Aufgaben im eigenen Wirkungskreis und Aufgaben im übertragenen Wirkungskreis differenziert.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Aufgaben im eigenen Wirkungskreis beinhalten zentrale Angelegenheiten der Gemeinden. Dazu zählen freiwillige Aufgaben (1.) und Pflichtaufgaben in Selbstverwaltung (2.). Über die Durchführung und Ausgestaltung der freiwilligen Aufgaben entscheiden die Gemeinden – im Rahmen geltender Gesetze – nach freiem Ermessen. Der Staat hat keinen Einfluss darauf, wie die Aufgaben erfüllt werden; vielmehr sind der kommunale Bedarf und die finanziellen kommunalen Möglichkeiten zentrale Einflussgrößen für die Aufgabenwahrnehmung. Die Pflichtaufgaben in der Selbstverwaltung umfassen Aufgaben, die in Bundes- oder Landesgesetzen verankert sind. In diesem Kontext können die Gemeinden ausschließlich entscheiden, wie sie die Aufgaben wahrnehmen (nicht ob!). Die Aufgaben der Kinder- und Jugendhilfe (SGB VIII) repräsentieren Pflichtaufgaben in Selbstverwaltung: Die Kommunen sind verpflichtet, die Aufgaben zu erfüllen, allerdings obliegt die Art und Weise der Erfüllung der Entscheidung der Gemeinden (konkret den örtlichen Trägern der Kinder- und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Bei den Aufgaben des übertragenen Wirkungskreises handelt es sich um Aufgaben, die von Bund und Land in Auftrag gegeben und durch Bundes- oder Landesgesetze auf die Gemeinden übertragen werden. Sie können in Pflichtaufgaben zur Erfüllung nach Weisung (3.) und staatliche Auftragsangelegenheiten (4.) differenziert werden. Bei der Aufgabenwahrnehmung gibt es für die Gemeinden keinen Handlungsspielraum: Der Staat verpflichtet die Gemeinden, die Aufgaben zu übernehmen, und definiert, wie die Aufgaben erfüllt werden sollen. Mithilfe von Weisungen überprüft der Staat die Durchführung, um eine bundeseinheitliche Aufgabenerfüllung zu gewährleisten.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Zur Wahrnehmung der zugewiesenen Aufgaben garantiert Artikel 28 Abs. 2 den Gemeinden eine Finanzhoheit, das heißt sie sind finanziell selbstverantwortlich. Damit die Gemeinden die Aufgaben realisieren können, sind Einnahmen notwendig. Diese stammen aus Steuern, Gebühren und Beiträgen sowie Zuschüssen von Bund und Ländern (</a:t>
            </a:r>
            <a:r>
              <a:rPr lang="de-DE" sz="1100" i="1" dirty="0">
                <a:latin typeface="Open Sans" panose="020B0606030504020204" pitchFamily="34" charset="0"/>
                <a:ea typeface="Open Sans" panose="020B0606030504020204" pitchFamily="34" charset="0"/>
                <a:cs typeface="Open Sans" panose="020B0606030504020204" pitchFamily="34" charset="0"/>
              </a:rPr>
              <a:t>vgl. Folie 1.2.6</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Andersen, Uwe/ Bogumil, Jörg/ Marschall, Stefan/ Woyke, Wichard (Hrsg.) (2020): Handwörterbuch des politischen Systems der Bundesrepublik Deutschland, 8. Auflage, komplett überarbeitet, erweitert und aktualisiert, Wiesbaden.</a:t>
            </a:r>
          </a:p>
        </p:txBody>
      </p:sp>
      <p:sp>
        <p:nvSpPr>
          <p:cNvPr id="4" name="Foliennummernplatzhalter 3"/>
          <p:cNvSpPr>
            <a:spLocks noGrp="1"/>
          </p:cNvSpPr>
          <p:nvPr>
            <p:ph type="sldNum" sz="quarter" idx="10"/>
          </p:nvPr>
        </p:nvSpPr>
        <p:spPr/>
        <p:txBody>
          <a:bodyPr/>
          <a:lstStyle/>
          <a:p>
            <a:fld id="{178ACBB0-B8BD-7243-B5CA-EEE1A71994D0}" type="slidenum">
              <a:rPr lang="de-DE" smtClean="0"/>
              <a:t>28</a:t>
            </a:fld>
            <a:endParaRPr lang="de-DE"/>
          </a:p>
        </p:txBody>
      </p:sp>
    </p:spTree>
    <p:extLst>
      <p:ext uri="{BB962C8B-B14F-4D97-AF65-F5344CB8AC3E}">
        <p14:creationId xmlns:p14="http://schemas.microsoft.com/office/powerpoint/2010/main" val="3916658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820523"/>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Finanzverfassung ist in der Bundesrepublik Deutschland in den Artikeln 104 a bis 108 GG festgelegt. Sie regeln die zwischen Bund und Ländern geteilte Finanzhoheit sowie die Finanzbeziehungen zwischen Bund, Ländern und Gemeinden, die Verteilung der Ausgabenlasten, die Gesetzgebungskompetenz in Steuerangelegenheiten, die Steuererträge die Zuständigkeiten der Finanzverwaltung und Finanzgerichtsbarkeit. Die Finanzverfassung wurde, wie auch andere Bereiche des Grundgesetzeses, im Laufe der Zeit überarbeitet und im Detail an neue Gegebenheiten angepasst. So wurde im Rahmen der sogenannten Föderalismusreform II beispielsweise eine „Schuldenbremse“ eingeführt. Diese soll die Kreditaufnahme von Bund und Ländern begrenzen und eine langfristig tragfähige Haushaltsentwicklung sichern. In Zeiten der Corona-Pandemie wurde sie ausgesetzt.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r>
              <a:rPr lang="de-DE" sz="1100" dirty="0">
                <a:latin typeface="Open Sans" panose="020B0606030504020204" pitchFamily="34" charset="0"/>
                <a:ea typeface="Open Sans" panose="020B0606030504020204" pitchFamily="34" charset="0"/>
                <a:cs typeface="Open Sans" panose="020B0606030504020204" pitchFamily="34" charset="0"/>
              </a:rPr>
              <a:t>2022 betrugen die Steuereinnahmen insgesamt 895,7 Mrd. €. Sie ergeben sich aus:</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Gemeinschaftssteuern (74,5 %): vor allem Umsatzsteuern (30,1 %); Lohn- und Einkommenssteuer (34,9 %) </a:t>
            </a:r>
            <a:r>
              <a:rPr lang="de-DE" sz="1100">
                <a:latin typeface="Open Sans" panose="020B0606030504020204" pitchFamily="34" charset="0"/>
                <a:ea typeface="Open Sans" panose="020B0606030504020204" pitchFamily="34" charset="0"/>
                <a:cs typeface="Open Sans" panose="020B0606030504020204" pitchFamily="34" charset="0"/>
              </a:rPr>
              <a:t>und weitere </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Bundessteuern (11,8 %): z. B. Energiesteuer (4,5 %) u. a.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Ländersteuern (3,8 %): z. B. Grunderwerbssteuer (2,2 %); Erbschaftssteuer (1,2 %) u. a.</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Gemeindesteuern (9,3 %): z. B. Gewerbesteuer (7,3 %); Grundsteuer &gt;(1,7 %) u. a.</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Neben diesen Steuereinnahmen von Bund, Ländern und Gemeinden erfolgt die Finanzierung sozialer Leistungen über Einnahmen aus Beiträgen zu Pflichtversicherungen für Arbeitnehmer (gesetzliche Krankenversicherung [2022: ca.: 289,3 Mrd. €], gesetzliche Rentenversicherung [2022: ca.: 297 Mrd. €], gesetzliche Arbeitslosenversicherung [2022: ca.: 31,7 Mrd. €] und Pflegeversicherung [2018: ca.: 52,5 Mrd. €]) und Verwaltungs- und Nutzungsgebühren (insb. auf kommunaler Ebene).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2022 betrug der Anteil des Bundes am Gesamtsteueraufkommen 38 %. Der Anteil des Bundes am Umsatzsteueraufkommen betrug knapp 45,1 %. Im letzten Jahrzehnt ist der Bundesanteil jeweils leicht rückgängig zugunsten von Ländern und Kommunen.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Gesamteinnahmen der Kommunen in 2022 betrugen 328,4 Mrd. €, davon 151,5 Mrd. € aus eigenen Steuern.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Steuerarten mit der breitesten Besteuerungsbasis sind Umsatz- und Verbrauchsteuern. Sie stellen knapp die Hälfte des Steueraufkommens. Durch diese Einnahmen werden einkommensärmere und jüngere Haushalte überproportional belastet, da sie einen Großteil ihres Einkommens für Konsumausgaben aufwenden.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Lohn- und Einkommensteuern sind mit knapp einem Drittel am Steueraufkommen beteiligt. Sie berücksichtigen die Leistungsfähigkeit der Einzelperson oder Familie mittels Steuerprogression. Einkommensärmere Haushalte zahlen nur geringe oder gar keine Einkommensteuer.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Finanzen (BMF) (2022): Bund–Länder-Finanzbeziehungen auf der Grundlage der Finanzverfassung. Berlin; Online: https://www.bundesfinanzministerium.de/Content/DE/Downloads/Broschueren_Bestellservice/bund-laender-finanzbeziehungen-2022.pdf?__blob=publicationFile&amp;v=3 (Zugriff: 31.05.2023).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Bundesrechnungshof (2023): Bericht nach § 88 Absatz 2 BHO an den Haushaltsausschuss des Deutschen Bundestages. Entwicklung der Finanzlagen von Bund und </a:t>
            </a:r>
            <a:r>
              <a:rPr lang="de-DE" sz="1100" dirty="0" err="1">
                <a:latin typeface="Open Sans" panose="020B0606030504020204" pitchFamily="34" charset="0"/>
                <a:ea typeface="Open Sans" panose="020B0606030504020204" pitchFamily="34" charset="0"/>
                <a:cs typeface="Open Sans" panose="020B0606030504020204" pitchFamily="34" charset="0"/>
              </a:rPr>
              <a:t>Ländern</a:t>
            </a:r>
            <a:r>
              <a:rPr lang="de-DE" sz="1100" dirty="0">
                <a:latin typeface="Open Sans" panose="020B0606030504020204" pitchFamily="34" charset="0"/>
                <a:ea typeface="Open Sans" panose="020B0606030504020204" pitchFamily="34" charset="0"/>
                <a:cs typeface="Open Sans" panose="020B0606030504020204" pitchFamily="34" charset="0"/>
              </a:rPr>
              <a:t>. Leistungen des Bundes an die Länder und Gemeinden für Länderaufgaben; Online: https://www.bundesrechnungshof.de/SharedDocs/Downloads/DE/Berichte/2023/finanzlage-bund-laender-volltext.pdf?__blob=publicationFile&amp;v=2 (Zugriff: 02.06.2023).</a:t>
            </a:r>
          </a:p>
        </p:txBody>
      </p:sp>
      <p:sp>
        <p:nvSpPr>
          <p:cNvPr id="4" name="Foliennummernplatzhalter 3"/>
          <p:cNvSpPr>
            <a:spLocks noGrp="1"/>
          </p:cNvSpPr>
          <p:nvPr>
            <p:ph type="sldNum" sz="quarter" idx="10"/>
          </p:nvPr>
        </p:nvSpPr>
        <p:spPr/>
        <p:txBody>
          <a:bodyPr/>
          <a:lstStyle/>
          <a:p>
            <a:fld id="{178ACBB0-B8BD-7243-B5CA-EEE1A71994D0}" type="slidenum">
              <a:rPr lang="de-DE" smtClean="0"/>
              <a:t>29</a:t>
            </a:fld>
            <a:endParaRPr lang="de-DE" dirty="0"/>
          </a:p>
        </p:txBody>
      </p:sp>
    </p:spTree>
    <p:extLst>
      <p:ext uri="{BB962C8B-B14F-4D97-AF65-F5344CB8AC3E}">
        <p14:creationId xmlns:p14="http://schemas.microsoft.com/office/powerpoint/2010/main" val="387056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764739"/>
          </a:xfrm>
        </p:spPr>
        <p:txBody>
          <a:bodyPr/>
          <a:lstStyle/>
          <a:p>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Die Kinder- und Jugendhilfe in Deutschland umfasst verschiedene – auf den ersten Blick sehr unterschiedliche – Bereiche der Arbeit mit Kindern, Jugendlichen und jungen Erwachsenen und deren Eltern:</a:t>
            </a: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228600" lvl="0" indent="-228600" fontAlgn="base">
              <a:buFont typeface="+mj-lt"/>
              <a:buAutoNum type="arabicPeriod"/>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Förderung von Kindern in Kindertageseinrichtungen und Kindertagespflege </a:t>
            </a:r>
          </a:p>
          <a:p>
            <a:pPr marL="228600" lvl="0" indent="-228600" fontAlgn="base">
              <a:buFont typeface="+mj-lt"/>
              <a:buAutoNum type="arabicPeriod"/>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Förderung von Kindern und Jugendlichen im Rahmen der Jugendarbeit/Jugendsozialarbeit</a:t>
            </a:r>
          </a:p>
          <a:p>
            <a:pPr marL="228600" lvl="0" indent="-228600" fontAlgn="base">
              <a:buFont typeface="+mj-lt"/>
              <a:buAutoNum type="arabicPeriod"/>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Förderung der Erziehung in der Familie durch Unterstützungsangebote für Eltern</a:t>
            </a:r>
          </a:p>
          <a:p>
            <a:pPr marL="228600" lvl="0" indent="-228600" fontAlgn="base">
              <a:buFont typeface="+mj-lt"/>
              <a:buAutoNum type="arabicPeriod"/>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Hilfen zur Erziehung für Eltern, Hilfen für Kinder, Jugendliche und junge Volljährige in schwierigen Lebenslagen, Konflikt- und Notsituationen und Eingliederungshilfen für junge Menschen mit (seelischen) Behinderungen</a:t>
            </a:r>
          </a:p>
          <a:p>
            <a:pPr marL="228600" lvl="0" indent="-228600" fontAlgn="base">
              <a:buFont typeface="+mj-lt"/>
              <a:buAutoNum type="arabicPeriod"/>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Hoheitliche Aufgaben zum Schutz von Kindern und Jugendlichen vor Gefahren für ihr Wohl.</a:t>
            </a: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 den ersten vier Feldern tritt Kinder- und Jugendhilfe den Eltern und jungen Menschen als Angebot gegenüber, das freiwillig wahrgenommen werden kann (Leistungen der Kinder- und Jugendhilfe). Im fünften Feld (Hoheitliche Aufgaben in der Kinder- und Jugendhilfe) wird Kinder- und Jugendhilfe u.a. dann tätig, wenn besondere Schutzerfordernisse von Kindern und Jugendlichen dies erforderlich machen, dann ggf. auch gegen den Willen von Eltern und Kindern/Jugendlichen.</a:t>
            </a: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Kinder- und Jugendhilfe fördert Erziehung und Bildung, bietet Hilfen zu Erziehung (wenn diese schwierig bzw. riskant wird), gewährt jungen Menschen mit Behinderungen Leistungen zur gleichberechtigten Teilhabe und gewährt Schutz angesichts von Gefahren. </a:t>
            </a: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Alle diese Leistungen und hoheitlichen Aufgaben sind in Deutschland unter dem Dach der Kinder- und Jugendhilfe zusammengefasst und im Kinder- und Jugendhilfegesetz (Achtes Sozialgesetzbuch – SGB VIII) normiert. Unter dem Begriff </a:t>
            </a:r>
            <a:r>
              <a:rPr lang="de-DE" sz="11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„Einheit der Jugendhilfe“</a:t>
            </a: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sollen diese Aufgabenbereiche aufeinander bezogen entwickelt und ausgestaltet werden, da sie vielfältige wechselseitige Bezüge zueinander aufweisen. Mit diesem Etikett artikuliert sich ein umfassender Auftrag, der den „Markenkern“ der Kinder- und Jugendhilfe manifestiert: </a:t>
            </a: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Kinder- und Jugendhilfe mit ihrer Breite der Handlungsfelder und Methoden wird als der Versuch verstanden, auf vielfältige Lebensbewältigungsanforderungen von Eltern und ihren Kindern durch die Bereitstellung einer fördernden, helfenden und schützenden Infrastruktur zu reagieren. Ihre gesamten Aktivitäten sind eingebettet in einen umfassenden Auftrag der politischen Interessenwahrnehmung, der gesellschaftlichen Einflussnahme und der Infrastrukturgestaltung durch öffentliche und freie Träger (z. B. im Rahmen einer offensiven Jugendhilfeplanung, §§ 79, 80 SGB VIII). Je komplexer gesellschaftliche Anforderungen werden und je ungleicher die Teilhabechancen von Menschen in der modernen Gesellschaft verteilt sind, umso vielfältiger müssen die Angebotsstrukturen der Jugendhilfe ausgestaltet sein, um ihren Auftrag erfüllen zu können. Es geht um eine umfassende Verantwortung für die Bedingungen des Aufwachsens von jungen Menschen seitens der Jugendhilfe. </a:t>
            </a: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Die öffentlichen Träger (Städte und Kreise) sind in der Gewährleistungsverantwortung dafür, dass alle in diesem Kontext notwendigen und geeigneten Einrichtungen und Dienste ausreichend und rechtzeitig zur Verfügung stehen (§ 79 SGB VIII). Die Leistungserbringung selbst (nicht die hoheitlichen Aufgaben!) werden dagegen überwiegend von freien, gemeinnützigen Trägern erbracht.</a:t>
            </a: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r>
              <a:rPr lang="de-DE" sz="11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Literatur</a:t>
            </a:r>
          </a:p>
          <a:p>
            <a:endPar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Böllert, Karin (Hrsg.) (2018): Kompendium Kinder- und Jugendhilfe, Wiesbaden.</a:t>
            </a:r>
          </a:p>
          <a:p>
            <a:pPr marL="171450" lvl="0" indent="-171450">
              <a:buFont typeface="Wingdings" panose="05000000000000000000" pitchFamily="2" charset="2"/>
              <a:buChar char="Ø"/>
            </a:pPr>
            <a:r>
              <a:rPr lang="de-DE" sz="11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Hansbauer</a:t>
            </a: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Peter/</a:t>
            </a:r>
            <a:r>
              <a:rPr lang="de-DE" sz="11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Merchel</a:t>
            </a: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lvl="0" indent="-171450">
              <a:buFont typeface="Wingdings" panose="05000000000000000000" pitchFamily="2" charset="2"/>
              <a:buChar char="Ø"/>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Jordan, Erwin/</a:t>
            </a:r>
            <a:r>
              <a:rPr lang="de-DE" sz="11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Maykus</a:t>
            </a: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Stephan/Stuckstätte, Eva (2015): Kinder- und Jugendhilfe – Einführung in Geschichte und Handlungsfelder, Organisationsformen und gesellschaftliche Problemlagen, 4. überarbeitete Auflage, Weinheim u. München.</a:t>
            </a:r>
          </a:p>
          <a:p>
            <a:pPr marL="171450" lvl="0" indent="-171450">
              <a:buFont typeface="Wingdings" panose="05000000000000000000" pitchFamily="2" charset="2"/>
              <a:buChar char="Ø"/>
            </a:pPr>
            <a:r>
              <a:rPr lang="de-DE"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Schröer, Wolfgang/Struck, Norbert/Wolff, Mechthild (Hrsg.) (2016): Handbuch Kinder- und Jugendhilfe, 2. Auflage, Weinheim u.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3</a:t>
            </a:fld>
            <a:endParaRPr lang="de-DE"/>
          </a:p>
        </p:txBody>
      </p:sp>
    </p:spTree>
    <p:extLst>
      <p:ext uri="{BB962C8B-B14F-4D97-AF65-F5344CB8AC3E}">
        <p14:creationId xmlns:p14="http://schemas.microsoft.com/office/powerpoint/2010/main" val="1356943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17245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Europäische Union besteht aktuell aus dem Zusammenschluss von 27 europäischen Mitgliedsstaaten. Die Bundesrepublik Deutschland ist seit 1958 Mitglied der Europäischen Union. Gegenwärtig vertreten knapp unter 100 Abgeordnete die Bürger*innen aus Deutschland im Europäischen Parlament. Zudem kommen im Rat der Europäischen Union die unterschiedlichen Fachminister*innen aus den Mitgliedsländern zusammen, um entsprechende gemeinsame rechtliche Regulationen und politische Vorhaben zu entwickeln. Der Rat der Europäischen Union wird nicht von einem*r politischen Vertreter*in oder Person geleitet, sondern der Vorsitz rotiert halbjährig, so dass jedes EU-Land im Wechsel diese Präsidentschaft übernimmt. Deutschland hatte den Ratsvorsitz zuletzt im zweiten Halbjahr 2020.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Ein zentraler Kern der europäischen und internationalen Öffnung der Kinder- und Jugendhilfe waren nach 1945 die internationalen Jugendwerke (z. B. Deutsch-Französisches Jugendwerk), der Jugendaustausch im Rahmen von Städtepartnerschaften sowie zivilgesellschaftliche Initiativen (z. B. Aktion Sühnezeichen, Internationale Jugendgemeinschaftsdienste (</a:t>
            </a:r>
            <a:r>
              <a:rPr lang="de-DE" sz="1100" dirty="0" err="1">
                <a:latin typeface="Open Sans" panose="020B0606030504020204" pitchFamily="34" charset="0"/>
                <a:ea typeface="Open Sans" panose="020B0606030504020204" pitchFamily="34" charset="0"/>
                <a:cs typeface="Open Sans" panose="020B0606030504020204" pitchFamily="34" charset="0"/>
              </a:rPr>
              <a:t>ijgd</a:t>
            </a:r>
            <a:r>
              <a:rPr lang="de-DE" sz="1100" dirty="0">
                <a:latin typeface="Open Sans" panose="020B0606030504020204" pitchFamily="34" charset="0"/>
                <a:ea typeface="Open Sans" panose="020B0606030504020204" pitchFamily="34" charset="0"/>
                <a:cs typeface="Open Sans" panose="020B0606030504020204" pitchFamily="34" charset="0"/>
              </a:rPr>
              <a:t>), die Jugendfreiwilligendienste und Begegnungen organisierten. </a:t>
            </a:r>
          </a:p>
          <a:p>
            <a:r>
              <a:rPr lang="de-DE" sz="1100" dirty="0">
                <a:latin typeface="Open Sans" panose="020B0606030504020204" pitchFamily="34" charset="0"/>
                <a:ea typeface="Open Sans" panose="020B0606030504020204" pitchFamily="34" charset="0"/>
                <a:cs typeface="Open Sans" panose="020B0606030504020204" pitchFamily="34" charset="0"/>
              </a:rPr>
              <a:t>Gegenwärtig wird über die EU-Jugendstrategie der jugendpolitische Rahmen der Mitgliedsstaaten abgesteckt. Die Gestaltung der deutschen Kinder- und Jugendhilfe ist also mit der europäischen Jugendpolitik verbunden.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Über das Programm Erasmus+ werden einzelne junge Menschen, aber auch Organisationen in ihrem Austausch und internationalen Bildungsaktivitäten gefördert. Zudem werden über das Programm bildungspolitischen Programme und Reformen initiiert. Im Mittelpunkt stehen dabei:</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schulische, akademische und berufliche Ausbildung sowie die berufliche Weiterbildung,</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der zivilgesellschaftliche Jugendaustausch,</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Etablierung von Partnerschaften zwischen Jugendgruppen und Organisationen etc.,</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der Austausch von Politiken, Wissen und Innovationen im Feld der Kinder- und Jugendpolitik sowie im Bildungssektor.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Zudem eröffnet das EU-Förderprogramm „Europäisches Solidaritätskorps“ jungen Menschen die Möglichkeit, an sozialen, zivilgesellschaftlichen und Non-profit-Projekten europaweit teilzunehmen. Weiterhin haben auch die europäische Sozial- und Bildungspolitik, die Dienstleistungsrichtlinien, der europäische Qualifizierungsrahmen sowie der Bologna-Prozess grundlegend Konsequenzen für die Gestaltung der Kinder- und Jugendhilfe in Deutschland.</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Positionspapier der Arbeitsgemeinschaft für Kinder- und Jugendhilfe – AGJ (4.10.2018): Europäische Jugendpolitik in einem sozialen Europa;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https://www.agj.de/fileadmin/user_upload/Europaeische_Jugendpolitik_in_einem_sozialen_Europa.pdf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Positionspapier der Arbeitsgemeinschaft für Kinder- und Jugendhilfe – AGJ (5./6.3.2020): The European Youth Work Agenda </a:t>
            </a:r>
            <a:r>
              <a:rPr lang="de-DE" sz="1100" dirty="0" err="1">
                <a:latin typeface="Open Sans" panose="020B0606030504020204" pitchFamily="34" charset="0"/>
                <a:ea typeface="Open Sans" panose="020B0606030504020204" pitchFamily="34" charset="0"/>
                <a:cs typeface="Open Sans" panose="020B0606030504020204" pitchFamily="34" charset="0"/>
              </a:rPr>
              <a:t>for</a:t>
            </a:r>
            <a:r>
              <a:rPr lang="de-DE" sz="1100" dirty="0">
                <a:latin typeface="Open Sans" panose="020B0606030504020204" pitchFamily="34" charset="0"/>
                <a:ea typeface="Open Sans" panose="020B0606030504020204" pitchFamily="34" charset="0"/>
                <a:cs typeface="Open Sans" panose="020B0606030504020204" pitchFamily="34" charset="0"/>
              </a:rPr>
              <a:t> high-quality Youth Work – in Europe and in Germany;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https://www.agj.de/fileadmin/files/positionen/2020/European_Youth_Work_Agenda_english.pdf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Thimmel, Andreas (2018): Kinder- und Jugendhilfe in Europa, in: Böllert, Karin (Hrsg.), Kompendium Kinder- und Jugendhilfe Bd. 2, Wiesbaden, S. 1667−1692.</a:t>
            </a:r>
          </a:p>
        </p:txBody>
      </p:sp>
      <p:sp>
        <p:nvSpPr>
          <p:cNvPr id="4" name="Foliennummernplatzhalter 3"/>
          <p:cNvSpPr>
            <a:spLocks noGrp="1"/>
          </p:cNvSpPr>
          <p:nvPr>
            <p:ph type="sldNum" sz="quarter" idx="10"/>
          </p:nvPr>
        </p:nvSpPr>
        <p:spPr/>
        <p:txBody>
          <a:bodyPr/>
          <a:lstStyle/>
          <a:p>
            <a:fld id="{178ACBB0-B8BD-7243-B5CA-EEE1A71994D0}" type="slidenum">
              <a:rPr lang="de-DE" smtClean="0"/>
              <a:t>30</a:t>
            </a:fld>
            <a:endParaRPr lang="de-DE"/>
          </a:p>
        </p:txBody>
      </p:sp>
    </p:spTree>
    <p:extLst>
      <p:ext uri="{BB962C8B-B14F-4D97-AF65-F5344CB8AC3E}">
        <p14:creationId xmlns:p14="http://schemas.microsoft.com/office/powerpoint/2010/main" val="4287811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31</a:t>
            </a:fld>
            <a:endParaRPr lang="de-DE"/>
          </a:p>
        </p:txBody>
      </p:sp>
    </p:spTree>
    <p:extLst>
      <p:ext uri="{BB962C8B-B14F-4D97-AF65-F5344CB8AC3E}">
        <p14:creationId xmlns:p14="http://schemas.microsoft.com/office/powerpoint/2010/main" val="2549313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637325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Der Teil 1 des Grundgesetzes (Art. 1-19) legt Grundrechte fest. Das Grundgesetz spricht darüber hinaus von "unverletzlichen und unveräußerlichen Menschenrechten als Grundlage jeder menschlichen Gemeinschaft, des Friedens und der Gerechtigkeit in der Welt". (Art. 1 Abs. 2 GG). Auch Kinder und Jugendliche sind Grundrechtsträger*innen! Das Bundesverfassungsgericht (BVerfG) hat erstmals schon im Jahr 1968 ausdrücklich betont, dass Kinder selbst Grundrechtsträger*innen sind und Anspruch auf den Schutz des Staates haben.</a:t>
            </a:r>
            <a:r>
              <a:rPr lang="de-DE" sz="1100" baseline="30000"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Grundrechte sind:</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der Schutz der Menschenwürde (Art. 1),</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Freiheitsrechte und das Recht auf Leben und körperliche Unversehrtheit (Art. 2),</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Gleichheit vor dem Gesetz, die Gleichberechtigung von Männern und Frauen und der Schutz vor Diskriminierung (Art. 3),</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Glaubens- und Bekenntnisfreiheit und das Recht auf Kriegsdienstverweigerung (Art. 4),</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Meinungs- und Pressefreiheit sowie die Freiheit von Kunst und Wissenschaft sowie Forschung und Lehre (Art. 5),</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der besondere Schutz der staatlichen Ordnung für Ehe und Familie (Art. 6),</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Aufsicht des Staates über das gesamte Schulwesen, Bestimmungen zum Religionsunterricht, das Recht, private Schulen zu errichten (Art. 7),</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Versammlungsfreiheit, als Recht friedlicher unbewaffneter Versammlung ohne Anmeldung oder Erlaubnis, das „unter freiem Himmel“ auf Grund von Gesetzen eingeschränkt werden kann (Art. 8),</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Vereinigungsfreiheit, sofern sie nicht Strafgesetzen, der verfassungsmäßigen Ordnung oder dem Gedanken der Völkerverständigung zuwiderlaufen. Dies impliziert auch die Koalitionsfreiheit und das Recht auf Arbeitskämpfe (Art. 9),</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Wahrung des Brief-, Post- und Fernmeldegeheimnisses (Art. 10),</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Recht auf Freizügigkeit im ganzen Bundesgebiet (Art. 11),</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Freiheit der Berufswahl (Art. 12),</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Recht auf Kriegsdienstverweigerung aus Gewissensgründen aber auch verschiedene Optionen auf Zwangsverpflichtungen „im Verteidigungsfall“ (Art. 12 a),</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Recht auf Unverletzlichkeit der Wohnung und die legitimierten Ausnahmen (Art. 13),</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Recht auf Eigentum und Erbrecht, die Verpflichtung, Eigentum zum Wohle der Allgemeinheit zu gebrauchen und die Möglichkeit zur Enteignung zum Wohl der Allgemeinheit gegen Entschädigung (Art. 14 und 15),</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der Schutz vor Ausbürgerung und Auslieferung (Art. 16),</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Recht auf Asyl für politisch Verfolgte, die aber eine Reihe von Voraussetzungen (Abs. 2-4) erfüllen müssen (Art. 16a),</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Petitionsrecht (Art. 17),</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Einschränkung von Grundrechten im Bereich von Wehr- und Ersatzdienst und aufgrund von Gesetzen im Verteidigungsfall (Art. 17a),</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Verwirkung einzelner Grundrechte, wenn sie zum Kampf gegen die freiheitlich demokratische Grundordnung missbraucht werden (Art. 18).</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Das sog. „formelle Hauptgrundrecht” ist in Art. 19 Abs. 4 festgelegt: „Wird jemand durch die öffentliche Gewalt in seinen Rechten verletzt, so steht ihm der Rechtsweg offen. Soweit eine andere Zuständigkeit nicht begründet ist, ist der ordentliche Rechtsweg gegeben...”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Nach Artikel 19 Abs. 2 GG darf in keinem Fall „ein Grundrecht in seinem Wesensgehalt angetastet werden.” Auch dort, wo Beschränkungen erlaubt sind, kann dies nur aufgrund eines Gesetzes geschehen, wobei auch diese Gesetze nicht den Wesensgehalt der Grundrechte antasten dürfen.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Die Grundrechte binden die staatliche Gewalt als unmittelbar geltendes Recht (Art. 1 Abs. 3).</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Für die Entwicklung der Europäischen Union ist nach Art. 23 GG ein "diesem Grundgesetz im wesentlichen vergleichbarer Grundrechtsschutz" ein verfassungsrechtlich vorgegebenes Kriterium.</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Für die Kinder- und Jugendhilfe ist einerseits grundlegend, dass Kinder Träger von Grundrechten sind.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Zum anderen ist grundlegend, wie Art. 6 die Rechte von Eltern ausgestaltet:</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„(1) Ehe und Familie stehen unter dem besonderen Schutze der staatlichen Ordnung.</a:t>
            </a:r>
          </a:p>
          <a:p>
            <a:r>
              <a:rPr lang="de-DE" sz="1100" dirty="0">
                <a:latin typeface="Open Sans" panose="020B0606030504020204" pitchFamily="34" charset="0"/>
                <a:ea typeface="Open Sans" panose="020B0606030504020204" pitchFamily="34" charset="0"/>
                <a:cs typeface="Open Sans" panose="020B0606030504020204" pitchFamily="34" charset="0"/>
              </a:rPr>
              <a:t>(2) Pflege und Erziehung der Kinder sind das natürliche Recht der Eltern und die zuvörderst ihnen obliegende Pflicht. Über ihre Betätigung wacht die staatliche Gemeinschaft.</a:t>
            </a:r>
          </a:p>
          <a:p>
            <a:r>
              <a:rPr lang="de-DE" sz="1100" dirty="0">
                <a:latin typeface="Open Sans" panose="020B0606030504020204" pitchFamily="34" charset="0"/>
                <a:ea typeface="Open Sans" panose="020B0606030504020204" pitchFamily="34" charset="0"/>
                <a:cs typeface="Open Sans" panose="020B0606030504020204" pitchFamily="34" charset="0"/>
              </a:rPr>
              <a:t>(3) Gegen den Willen der Erziehungsberechtigten dürfen Kinder nur auf Grund eines Gesetzes von der Familie getrennt werden, wenn die Erziehungsberechtigten versagen oder wenn die Kinder aus anderen Gründen zu verwahrlosen drohen.</a:t>
            </a:r>
          </a:p>
          <a:p>
            <a:r>
              <a:rPr lang="de-DE" sz="1100" dirty="0">
                <a:latin typeface="Open Sans" panose="020B0606030504020204" pitchFamily="34" charset="0"/>
                <a:ea typeface="Open Sans" panose="020B0606030504020204" pitchFamily="34" charset="0"/>
                <a:cs typeface="Open Sans" panose="020B0606030504020204" pitchFamily="34" charset="0"/>
              </a:rPr>
              <a:t>(4) Jede Mutter hat Anspruch auf den Schutz und die Fürsorge der Gemeinschaft.</a:t>
            </a:r>
          </a:p>
          <a:p>
            <a:r>
              <a:rPr lang="de-DE" sz="1100" dirty="0">
                <a:latin typeface="Open Sans" panose="020B0606030504020204" pitchFamily="34" charset="0"/>
                <a:ea typeface="Open Sans" panose="020B0606030504020204" pitchFamily="34" charset="0"/>
                <a:cs typeface="Open Sans" panose="020B0606030504020204" pitchFamily="34" charset="0"/>
              </a:rPr>
              <a:t>(5) Den unehelichen Kindern sind durch die Gesetzgebung die gleichen Bedingungen für ihre leibliche und seelische Entwicklung und ihre Stellung in der Gesellschaft zu schaffen wie den ehelichen Kindern.“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Bundeszentrale für politische Bildung: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https://www.bpb.de/politik/grundfragen/politik-einfach-fuer-alle/236616/die-grundrechte</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Deutscher Bundestag: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https://www.bundestag.de/parlament/aufgaben/rechtsgrundlagen/grundgesetz/gg_01-245122</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Wapler</a:t>
            </a:r>
            <a:r>
              <a:rPr lang="de-DE" sz="1100" dirty="0">
                <a:latin typeface="Open Sans" panose="020B0606030504020204" pitchFamily="34" charset="0"/>
                <a:ea typeface="Open Sans" panose="020B0606030504020204" pitchFamily="34" charset="0"/>
                <a:cs typeface="Open Sans" panose="020B0606030504020204" pitchFamily="34" charset="0"/>
              </a:rPr>
              <a:t>, Friederike (2015): Kinderrechte und Kindeswohl, Tübingen.</a:t>
            </a:r>
          </a:p>
        </p:txBody>
      </p:sp>
      <p:sp>
        <p:nvSpPr>
          <p:cNvPr id="4" name="Foliennummernplatzhalter 3"/>
          <p:cNvSpPr>
            <a:spLocks noGrp="1"/>
          </p:cNvSpPr>
          <p:nvPr>
            <p:ph type="sldNum" sz="quarter" idx="10"/>
          </p:nvPr>
        </p:nvSpPr>
        <p:spPr/>
        <p:txBody>
          <a:bodyPr/>
          <a:lstStyle/>
          <a:p>
            <a:fld id="{178ACBB0-B8BD-7243-B5CA-EEE1A71994D0}" type="slidenum">
              <a:rPr lang="de-DE" smtClean="0"/>
              <a:t>32</a:t>
            </a:fld>
            <a:endParaRPr lang="de-DE"/>
          </a:p>
        </p:txBody>
      </p:sp>
    </p:spTree>
    <p:extLst>
      <p:ext uri="{BB962C8B-B14F-4D97-AF65-F5344CB8AC3E}">
        <p14:creationId xmlns:p14="http://schemas.microsoft.com/office/powerpoint/2010/main" val="2735505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4285019"/>
          </a:xfrm>
        </p:spPr>
        <p: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Verhältnis von Kindern, Eltern und Staat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Artikel 6 GG regelt verfassungsrechtlich das subsidiäre Verhältnis zwischen Staat, Eltern und Kind. Kinder und Jugendliche benötigen während ihres Aufwachsens Schutz und Hilfe, um sich zu einer gemeinschaftsfähigen Persönlichkeit entwickeln zu können. Gemäß Art. 6 Abs. 2 liegt die Verantwortung dafür zuvörderst bei den Eltern, die rechtlich verpflichtet sind, die Pflege und Erziehung ihrer Kinder sicherzustellen. Sie dürfen ihr natürliches Recht grundsätzlich frei nach ihren individuellen Vorstellungen wahrnehmen, solange ihr Handeln die Rechte der Kinder wahrt.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Recht der Eltern ist demnach ein </a:t>
            </a:r>
            <a:r>
              <a:rPr lang="de-DE" sz="1100" dirty="0" err="1">
                <a:latin typeface="Open Sans" panose="020B0606030504020204" pitchFamily="34" charset="0"/>
                <a:ea typeface="Open Sans" panose="020B0606030504020204" pitchFamily="34" charset="0"/>
                <a:cs typeface="Open Sans" panose="020B0606030504020204" pitchFamily="34" charset="0"/>
              </a:rPr>
              <a:t>fremdnütziges</a:t>
            </a:r>
            <a:r>
              <a:rPr lang="de-DE" sz="1100" dirty="0">
                <a:latin typeface="Open Sans" panose="020B0606030504020204" pitchFamily="34" charset="0"/>
                <a:ea typeface="Open Sans" panose="020B0606030504020204" pitchFamily="34" charset="0"/>
                <a:cs typeface="Open Sans" panose="020B0606030504020204" pitchFamily="34" charset="0"/>
              </a:rPr>
              <a:t> Grundrecht, das dem Wohl des Kindes dient und ihm untergeordnet wird. Entsprechend dem Subsidiaritätsprinzip übernimmt der Staat die Rolle eines aufmerksamen Wächters: Er akzeptiert die gesetzlich verankerte Erziehungsautonomie der Eltern und wacht gleichzeitig über deren Erfüllung. Das Familienleben muss gemäß Art. 8 der Europäischen Menschenrechtskonvention respektiert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Erst wenn Eltern der gesellschaftlichen Erwartung, ihre Kinder zu eigenverantwortlichen und gemeinschaftsfähigen Persönlichkeiten zu erziehen, nicht gerecht werden, sie ihren Rechten und Pflichten nicht nachkommen (können), ist der Staat verpflichtet, unterstützend oder auch kontrollierend einzugreifen. Die Kombination des Art. 2 Abs. 1 GG in Verbindung mit Art. 6 Abs. 2 GG garantiert Kindern und Jugendlichen das Recht auf die staatliche Gewährleistung elterlicher Pflege und Erziehung. Der Begriff Kindeswohlgefährdung markiert die Schwelle für den staatlich legitimierten Eingriff in das grundgesetzlich geschützte Eltern-Kind-Verhältnis.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Kinderrechte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Am 20. November 1989 verabschiedete die Generalversammlung der Vereinten Nationen einstimmig die Erklärung der Rechte des Kindes. Die UN-Kinderrechtskonvention trat am 02. September 1990 in Kraft. Sie umfasst insgesamt 54 Artikel: Die Artikel 1 bis 41 umfassen die Kinderrechte, die Artikel 42-45 regeln die Durchsetzung und die Artikel 46-54 beinhalten das Prozedere der Unterzeichnung. Bis heute gilt die Erklärung als zentrales internationales Menschenrechtsinstrument für Kinder. Sie wurde von 196 Staaten ratifiziert. In der Bundesrepublik Deutschland gilt sie seit dem 05. April 1992. Erst im Mai 2010 hat die Bundesrepublik ihre Vorbehalte, die sich insbesondere auf die Rechte ausländischer Kinder bezogen, zurückgenommen.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Die Kinderrechte können in drei Gruppen differenziert werden: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Versorgungs- und Förderrechte</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z. B. Recht auf das höchste Maß an Gesundheit, auf Bildung, auf Freizeit, Spiel und Erholung</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Schutzrechte</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z. B. Schutz der Kinder vor körperlicher und seelischer Gewalt, Vernachlässigung und sexueller Gewalt</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Beteiligungsrechte</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z. B. Recht auf Beteiligung, Meinungs- und Informationsfreiheit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Das Bundesverfassungsgericht (BVerfG) hat erstmals im Jahr 1968 ausdrücklich betont, dass Kinder selbst Grundrechtsträger sind und Anspruch auf den Schutz des Staates haben. Es gibt aber seit Jahren eine breite Diskussion darüber, die Rechte von Kindern explizit im Grundgesetz zu verankern. Strittig ist vor allem, in welchem Artikel und mit welcher Formulierung sie verankert werden sollen. Im Jahr 2021 hat die Bundesregierung einen Entwurf hierzu vorgelegt, über den aber bis Mitte des Jahres noch keine Entscheidung getroffen wurde.</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Im GG, BGB und SGB VIII sind zudem Rechte fixiert, welche das Aufwachsen sowie die Erziehungs-, Entwicklungs- und Bildungsprozesse von Kindern und Jugendlichen gewährleisten oder fördern sollen. Nachfolgend sind ausgewählte Beispiele aufgelistet: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i="1" dirty="0">
                <a:latin typeface="Open Sans" panose="020B0606030504020204" pitchFamily="34" charset="0"/>
                <a:ea typeface="Open Sans" panose="020B0606030504020204" pitchFamily="34" charset="0"/>
                <a:cs typeface="Open Sans" panose="020B0606030504020204" pitchFamily="34" charset="0"/>
              </a:rPr>
              <a:t>Grundgesetz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Art. 1 Abs. 1 Recht auf den Schutz der Menschenwürde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Art. 2. Abs. 1 Recht auf freie Entfaltung der Persönlichkeit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Art. 2 Abs. 2 Recht auf körperliche Unversehrtheit</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i="1" dirty="0">
                <a:latin typeface="Open Sans" panose="020B0606030504020204" pitchFamily="34" charset="0"/>
                <a:ea typeface="Open Sans" panose="020B0606030504020204" pitchFamily="34" charset="0"/>
                <a:cs typeface="Open Sans" panose="020B0606030504020204" pitchFamily="34" charset="0"/>
              </a:rPr>
              <a:t>Bürgerliches Gesetzbuch</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1631 Recht auf gewaltfreie Erziehung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1626 Recht auf altersangemessene Beteiligung an relevanten Entscheidungen</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i="1" dirty="0">
                <a:latin typeface="Open Sans" panose="020B0606030504020204" pitchFamily="34" charset="0"/>
                <a:ea typeface="Open Sans" panose="020B0606030504020204" pitchFamily="34" charset="0"/>
                <a:cs typeface="Open Sans" panose="020B0606030504020204" pitchFamily="34" charset="0"/>
              </a:rPr>
              <a:t>SGB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5 Wunsch- und Wahlrecht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8 Beteiligung von Kindern und Jugendlichen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36 Hilfeplanung </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Berghaus, Michaela (2020): Erleben und Bewältigen von Verfahren zur Abwendung einer Kindeswohlgefährdung aus Sicht betroffener Eltern, Weinheim.</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Liebel</a:t>
            </a:r>
            <a:r>
              <a:rPr lang="de-DE" sz="1100" dirty="0">
                <a:latin typeface="Open Sans" panose="020B0606030504020204" pitchFamily="34" charset="0"/>
                <a:ea typeface="Open Sans" panose="020B0606030504020204" pitchFamily="34" charset="0"/>
                <a:cs typeface="Open Sans" panose="020B0606030504020204" pitchFamily="34" charset="0"/>
              </a:rPr>
              <a:t>, Manfred (2013): Kinder und Gerechtigkeit: über Kinderrechte neu nachdenken, Weinheim.</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Scheiwe</a:t>
            </a:r>
            <a:r>
              <a:rPr lang="de-DE" sz="1100" dirty="0">
                <a:latin typeface="Open Sans" panose="020B0606030504020204" pitchFamily="34" charset="0"/>
                <a:ea typeface="Open Sans" panose="020B0606030504020204" pitchFamily="34" charset="0"/>
                <a:cs typeface="Open Sans" panose="020B0606030504020204" pitchFamily="34" charset="0"/>
              </a:rPr>
              <a:t>, Kirsten/Schröer, Wolfgang/</a:t>
            </a:r>
            <a:r>
              <a:rPr lang="de-DE" sz="1100" dirty="0" err="1">
                <a:latin typeface="Open Sans" panose="020B0606030504020204" pitchFamily="34" charset="0"/>
                <a:ea typeface="Open Sans" panose="020B0606030504020204" pitchFamily="34" charset="0"/>
                <a:cs typeface="Open Sans" panose="020B0606030504020204" pitchFamily="34" charset="0"/>
              </a:rPr>
              <a:t>Wapler</a:t>
            </a:r>
            <a:r>
              <a:rPr lang="de-DE" sz="1100" dirty="0">
                <a:latin typeface="Open Sans" panose="020B0606030504020204" pitchFamily="34" charset="0"/>
                <a:ea typeface="Open Sans" panose="020B0606030504020204" pitchFamily="34" charset="0"/>
                <a:cs typeface="Open Sans" panose="020B0606030504020204" pitchFamily="34" charset="0"/>
              </a:rPr>
              <a:t>, Friederike/</a:t>
            </a:r>
            <a:r>
              <a:rPr lang="de-DE" sz="1100" dirty="0" err="1">
                <a:latin typeface="Open Sans" panose="020B0606030504020204" pitchFamily="34" charset="0"/>
                <a:ea typeface="Open Sans" panose="020B0606030504020204" pitchFamily="34" charset="0"/>
                <a:cs typeface="Open Sans" panose="020B0606030504020204" pitchFamily="34" charset="0"/>
              </a:rPr>
              <a:t>Wrase</a:t>
            </a:r>
            <a:r>
              <a:rPr lang="de-DE" sz="1100" dirty="0">
                <a:latin typeface="Open Sans" panose="020B0606030504020204" pitchFamily="34" charset="0"/>
                <a:ea typeface="Open Sans" panose="020B0606030504020204" pitchFamily="34" charset="0"/>
                <a:cs typeface="Open Sans" panose="020B0606030504020204" pitchFamily="34" charset="0"/>
              </a:rPr>
              <a:t>, Michael (Hrsg.) (2021): Der Rechtsstatus junger Menschen im Kinder- und Jugendhilferecht, Baden-Baden.</a:t>
            </a:r>
          </a:p>
        </p:txBody>
      </p:sp>
      <p:sp>
        <p:nvSpPr>
          <p:cNvPr id="4" name="Foliennummernplatzhalter 3"/>
          <p:cNvSpPr>
            <a:spLocks noGrp="1"/>
          </p:cNvSpPr>
          <p:nvPr>
            <p:ph type="sldNum" sz="quarter" idx="10"/>
          </p:nvPr>
        </p:nvSpPr>
        <p:spPr/>
        <p:txBody>
          <a:bodyPr/>
          <a:lstStyle/>
          <a:p>
            <a:fld id="{178ACBB0-B8BD-7243-B5CA-EEE1A71994D0}" type="slidenum">
              <a:rPr lang="de-DE" smtClean="0"/>
              <a:t>33</a:t>
            </a:fld>
            <a:endParaRPr lang="de-DE"/>
          </a:p>
        </p:txBody>
      </p:sp>
    </p:spTree>
    <p:extLst>
      <p:ext uri="{BB962C8B-B14F-4D97-AF65-F5344CB8AC3E}">
        <p14:creationId xmlns:p14="http://schemas.microsoft.com/office/powerpoint/2010/main" val="2320471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25257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verfassungsrechtliche Sozialstaatsprinzip (Art. 20 Abs. 1, </a:t>
            </a:r>
            <a:r>
              <a:rPr lang="de-DE" sz="1100" i="1" dirty="0">
                <a:latin typeface="Open Sans" panose="020B0606030504020204" pitchFamily="34" charset="0"/>
                <a:ea typeface="Open Sans" panose="020B0606030504020204" pitchFamily="34" charset="0"/>
                <a:cs typeface="Open Sans" panose="020B0606030504020204" pitchFamily="34" charset="0"/>
              </a:rPr>
              <a:t>vgl. auch Folie 1.2.2</a:t>
            </a:r>
            <a:r>
              <a:rPr lang="de-DE" sz="1100" dirty="0">
                <a:latin typeface="Open Sans" panose="020B0606030504020204" pitchFamily="34" charset="0"/>
                <a:ea typeface="Open Sans" panose="020B0606030504020204" pitchFamily="34" charset="0"/>
                <a:cs typeface="Open Sans" panose="020B0606030504020204" pitchFamily="34" charset="0"/>
              </a:rPr>
              <a:t>) wird durch die Sozialgesetzgebung konkretisiert. Dementsprechend definiert § 1 im Ersten Buch des Sozialgesetzbuches (SGB I), welches allgemeine Bestimmungen für alle Sozialgesetzbücher voranstellt: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Recht des Sozialgesetzbuchs soll zur Verwirklichung sozialer Gerechtigkeit und sozialer Sicherheit Sozialleistungen einschließlich sozialer und erzieherischer Hilfen gestalten. Es soll dazu beitragen,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ein menschenwürdiges Dasein zu sichern,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gleiche Voraussetzungen für die freie Entfaltung der Persönlichkeit, insbesondere auch für junge Menschen, zu schaffen,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Familie zu schützen und zu fördern,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den Erwerb des Lebensunterhalts durch eine frei gewählte Tätigkeit zu ermöglichen und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besondere Belastungen des Lebens, auch durch Hilfe zur Selbsthilfe, abzuwenden oder auszugleichen.“</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Zur Erfüllung dieser Aufgaben sind verschiedene soziale Rechte definiert (§§ 2 ff. SGB I), die mit Ansprüchen auf Sozialleistungen verbunden sind und von den jeweils zuständigen Sozialleistungsträgern (z. B. Jobcenter, Bundesagentur für Arbeit, Krankenkassen, Jugendämter) als Dienst-, Sach- oder Geldleistungen erbracht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Eine wichtige Säule bilden die Sozialversicherungsleistungen, die für alle Versicherten beim Eintreten bestimmter Risiken bzw. Ereignisse eingreifen und durch verteilte, von Arbeitgeber*innen und/oder Versicherten eingezahlte, Beitragszahlungen finanziert werden: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III Arbeitsförderung bei Arbeitslosigkeit,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V Krankheit,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XI Pflegebedürftigkeit,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VII Unfall und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VI Renteneintritt.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Andere Sozialleistungen sind weitgehend über Steuermittel getragen: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II Grundsicherung für Arbeit (zuständig: Jobcenter),</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VIII Kinder- und Jugendhilfe (zuständig: Jugendamt),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IX Rehabilitation und Teilhabe von Menschen mit Behinderungen (zuständig: Träger der Eingliederungshilfe),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XII Sozialhilfe (zuständig: Sozialamt),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SGB XIV Soziale Entschädigung (Zuständigkeit wird durch die Bundesländer festgelegt).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gibt es einige Gesetze, die als besondere Teile des Sozialgesetzbuchs gelten und damit ebenfalls relevante Sozialleistungen enthalten (§ 68 SGB I). Hierzu gehören zum Beispiel: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Bundesausbildungsförderungsgesetz (BAföG),</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Bundeskindergeldgesetz,</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Wohngeldgesetz,</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Adoptionsvermittlungsgesetz und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der 1., 2. und 3. Abschnitt des Bundeselterngeld- und Elternzeitgesetzes.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Alle Sozialleistungsträger sind in ihrer Verantwortung für die Realisierung der sozialen Rechte durch Sozialleistungen an die übergreifenden Verfahrensvorgaben des SGB I und SGB X gebunden. So besteht z. B. eine allgemeine Beratungsverpflichtung über die zustehenden Leistungsansprüche (§ 14 SGB I) oder auch eine Verpflichtung der Sozialleistungsträger darauf hinzuwirken, dass die Sozialleistungen umfassend, zügig und ohne unnötigen Aufwand für die Leistungsberechtigten erbracht werden (§ 17 SGB I). Jede*r Beteiligte kann zu Verhandlungen oder Besprechungen mit einem Beistand erscheinen (§ 13 Abs. 4 SGB X).</a:t>
            </a:r>
            <a:r>
              <a:rPr lang="de-DE" dirty="0"/>
              <a:t> </a:t>
            </a:r>
          </a:p>
        </p:txBody>
      </p:sp>
      <p:sp>
        <p:nvSpPr>
          <p:cNvPr id="4" name="Foliennummernplatzhalter 3"/>
          <p:cNvSpPr>
            <a:spLocks noGrp="1"/>
          </p:cNvSpPr>
          <p:nvPr>
            <p:ph type="sldNum" sz="quarter" idx="10"/>
          </p:nvPr>
        </p:nvSpPr>
        <p:spPr/>
        <p:txBody>
          <a:bodyPr/>
          <a:lstStyle/>
          <a:p>
            <a:fld id="{178ACBB0-B8BD-7243-B5CA-EEE1A71994D0}" type="slidenum">
              <a:rPr lang="de-DE" smtClean="0"/>
              <a:t>34</a:t>
            </a:fld>
            <a:endParaRPr lang="de-DE"/>
          </a:p>
        </p:txBody>
      </p:sp>
    </p:spTree>
    <p:extLst>
      <p:ext uri="{BB962C8B-B14F-4D97-AF65-F5344CB8AC3E}">
        <p14:creationId xmlns:p14="http://schemas.microsoft.com/office/powerpoint/2010/main" val="1547277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Der Begriff „Sozialleistungen" ist im § 11 SGB I legal definiert. Demnach sind Sozialleistungen Dienst-, Sach- und Geldleistungen, die aufgrund der Vorschriften der Sozialgesetzbücher und der in § 68 SGB I genannten Gesetze erbracht werden. Weiterhin regelt § 11 SGB I, dass die persönliche und erzieherische Hilfe zu den Dienstleistungen gehört.</a:t>
            </a:r>
          </a:p>
          <a:p>
            <a:r>
              <a:rPr lang="de-DE" sz="1100" dirty="0">
                <a:latin typeface="Open Sans" panose="020B0606030504020204" pitchFamily="34" charset="0"/>
                <a:ea typeface="Open Sans" panose="020B0606030504020204" pitchFamily="34" charset="0"/>
                <a:cs typeface="Open Sans" panose="020B0606030504020204" pitchFamily="34" charset="0"/>
              </a:rPr>
              <a:t>Die §§ 18 bis 29 SGB I führen alle Sozialleistungen auf und nennen ebenfalls die für deren Erbringung zuständigen Leistungsträger:</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18 Leistungen der Ausbildungsförderung,</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19 Leistungen der Arbeitsförderung,</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19a Leistungen der Grundsicherung für Arbeitsuchende,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19b Leistungen bei gleitendem Übergang älterer Arbeitnehmer in den Ruhestand,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21 Leistungen der gesetzlichen Krankenversicherung,</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21a Leistungen der sozialen Pflegeversicherung,</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21b Leistungen bei Schwangerschaftsabbrüchen,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22 Leistungen der gesetzlichen Unfallversicherung,</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23 Leistungen der gesetzlichen Rentenversicherung einschließlich der Alterssicherung der Landwirte,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24 Versorgungsleistungen bei Gesundheitsschäden,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25 Kindergeld, Kinderzuschlag, Leistungen für Bildung und Teilhabe, Elterngeld und Betreuungsgeld,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26 Wohngeld,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27 Leistungen der Kinder- und Jugendhilfe,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28 Leistungen der Sozialhilfe,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28a Leistungen der Eingliederungshilfe,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29 Leistungen zur Rehabilitation und Teilhabe behinderter Menschen.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Asylbewerberleistungsgesetz (AsylbLG) ist nicht im formalen Sinne dem Sozialrecht zuzuordnen, weil es nicht in den Katalog des SGB I aufgenommen worden ist. Seinem Leistungsinhalt nach gehört es aber dennoch zum materiellen Sozialrecht. Das AsylbLG regelt als eigenständiges Gesetz die materiellen Leistungen für den leistungsberechtigten Personenkreis. Die staatlichen Ausgaben für Leistungen nach dem AsylbLG betrugen im Jahr 2018 knapp 4,9 Milliarden Euro brutto.</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2021 betrugen die Sozialleistungen 32,5 % des Bruttoinlandsprodukts. 2021 betrug die Summe aller Sozialleistungen 1.161,5 Milliarden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Beispielhafte Anteile (Angaben jeweils in Milliarden €):</a:t>
            </a:r>
          </a:p>
          <a:p>
            <a:r>
              <a:rPr lang="de-DE" sz="1100" b="1" dirty="0">
                <a:latin typeface="Open Sans" panose="020B0606030504020204" pitchFamily="34" charset="0"/>
                <a:ea typeface="Open Sans" panose="020B0606030504020204" pitchFamily="34" charset="0"/>
                <a:cs typeface="Open Sans" panose="020B0606030504020204" pitchFamily="34" charset="0"/>
              </a:rPr>
              <a:t>Sozialversicherungssysteme: 		insg. 706,5</a:t>
            </a:r>
            <a:r>
              <a:rPr lang="de-DE" sz="1100" dirty="0">
                <a:latin typeface="Open Sans" panose="020B0606030504020204" pitchFamily="34" charset="0"/>
                <a:ea typeface="Open Sans" panose="020B0606030504020204" pitchFamily="34" charset="0"/>
                <a:cs typeface="Open Sans" panose="020B0606030504020204" pitchFamily="34" charset="0"/>
              </a:rPr>
              <a: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Förder- und Fürsorgeleistungen:		insg. 214,9 </a:t>
            </a:r>
          </a:p>
          <a:p>
            <a:r>
              <a:rPr lang="de-DE" sz="1100" dirty="0">
                <a:latin typeface="Open Sans" panose="020B0606030504020204" pitchFamily="34" charset="0"/>
                <a:ea typeface="Open Sans" panose="020B0606030504020204" pitchFamily="34" charset="0"/>
                <a:cs typeface="Open Sans" panose="020B0606030504020204" pitchFamily="34" charset="0"/>
              </a:rPr>
              <a:t>	- Grundsicherung für Arbeitsuchende:	46,1</a:t>
            </a:r>
          </a:p>
          <a:p>
            <a:r>
              <a:rPr lang="de-DE" sz="1100" dirty="0">
                <a:latin typeface="Open Sans" panose="020B0606030504020204" pitchFamily="34" charset="0"/>
                <a:ea typeface="Open Sans" panose="020B0606030504020204" pitchFamily="34" charset="0"/>
                <a:cs typeface="Open Sans" panose="020B0606030504020204" pitchFamily="34" charset="0"/>
              </a:rPr>
              <a:t>	- Sozialhilfe: 			46,0</a:t>
            </a:r>
          </a:p>
          <a:p>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b="1" dirty="0">
                <a:latin typeface="Open Sans" panose="020B0606030504020204" pitchFamily="34" charset="0"/>
                <a:ea typeface="Open Sans" panose="020B0606030504020204" pitchFamily="34" charset="0"/>
                <a:cs typeface="Open Sans" panose="020B0606030504020204" pitchFamily="34" charset="0"/>
              </a:rPr>
              <a:t>- Kinder- und Jugendhilfe:		58,3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 Elterngeld:			8,3</a:t>
            </a:r>
          </a:p>
          <a:p>
            <a:r>
              <a:rPr lang="de-DE" sz="1100" dirty="0">
                <a:latin typeface="Open Sans" panose="020B0606030504020204" pitchFamily="34" charset="0"/>
                <a:ea typeface="Open Sans" panose="020B0606030504020204" pitchFamily="34" charset="0"/>
                <a:cs typeface="Open Sans" panose="020B0606030504020204" pitchFamily="34" charset="0"/>
              </a:rPr>
              <a:t>	- Kindergeld/Familienleistungsausgleich:	53,4</a:t>
            </a:r>
          </a:p>
          <a:p>
            <a:r>
              <a:rPr lang="de-DE" sz="1100" dirty="0">
                <a:latin typeface="Open Sans" panose="020B0606030504020204" pitchFamily="34" charset="0"/>
                <a:ea typeface="Open Sans" panose="020B0606030504020204" pitchFamily="34" charset="0"/>
                <a:cs typeface="Open Sans" panose="020B0606030504020204" pitchFamily="34" charset="0"/>
              </a:rPr>
              <a:t>	- Ausbildungs-/Aufstiegsförderung:	2,8</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Arbeit und Soziales (BMAS) (2022). Sozialbudget 2021; Online: https://www.bmas.de/SharedDocs/Downloads/DE/Publikationen/a230-21-sozialbudget-2021.pdf?__blob=publicationFile&amp;v=3 (Zugriff: 31.05.2023).</a:t>
            </a:r>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35</a:t>
            </a:fld>
            <a:endParaRPr lang="de-DE"/>
          </a:p>
        </p:txBody>
      </p:sp>
    </p:spTree>
    <p:extLst>
      <p:ext uri="{BB962C8B-B14F-4D97-AF65-F5344CB8AC3E}">
        <p14:creationId xmlns:p14="http://schemas.microsoft.com/office/powerpoint/2010/main" val="2118143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996987"/>
          </a:xfrm>
        </p:spPr>
        <p:txBody>
          <a:bodyPr/>
          <a:lstStyle/>
          <a:p>
            <a:r>
              <a:rPr lang="de-DE" dirty="0"/>
              <a:t>Das Kinder- und Jugendhilferecht (SGB VIII) ist in das Sozialgesetzbuch (SGB) der Bundesrepublik Deutschland eingebunden. Es stellt somit kein Ordnungsrecht, sondern primär ein Sozialleistungsgesetz dar. Insofern gelten hier die Regeln für den Erhalt von Sozialleistungen, wie sie insbesondere in den Büchern des SGB I und des SGB X festgeschrieben sind.</a:t>
            </a:r>
          </a:p>
          <a:p>
            <a:endParaRPr lang="de-DE" dirty="0"/>
          </a:p>
          <a:p>
            <a:r>
              <a:rPr lang="de-DE" dirty="0"/>
              <a:t>Das Sozialverwaltungsverfahrensrecht dient vorrangig der Realisierung von Sozialleistungen und soll die Adressat*innen stärken, sich leichter in dem komplexen System der unterschiedlichen Sozialgesetzbücher zurechtzufinden sowie Sozialleistungen zu beantragen und (zeitnaher) in Anspruch nehmen zu können. Aus diesem Grund sind insbesondere drei Leitlinien von besonderer Bedeutung:</a:t>
            </a:r>
          </a:p>
          <a:p>
            <a:pPr marL="228600" lvl="0" indent="-228600">
              <a:buFont typeface="+mj-lt"/>
              <a:buAutoNum type="arabicPeriod"/>
            </a:pPr>
            <a:r>
              <a:rPr lang="de-DE" dirty="0"/>
              <a:t>Niedrigschwelliger Zugang zum Sozialleistungssystem,</a:t>
            </a:r>
          </a:p>
          <a:p>
            <a:pPr marL="228600" lvl="0" indent="-228600">
              <a:buFont typeface="+mj-lt"/>
              <a:buAutoNum type="arabicPeriod"/>
            </a:pPr>
            <a:r>
              <a:rPr lang="de-DE" dirty="0"/>
              <a:t>Verfahrenslast liegt beim Sozialleistungsträger und nicht bei den Adressat*innen,</a:t>
            </a:r>
          </a:p>
          <a:p>
            <a:pPr marL="228600" lvl="0" indent="-228600">
              <a:buFont typeface="+mj-lt"/>
              <a:buAutoNum type="arabicPeriod"/>
            </a:pPr>
            <a:r>
              <a:rPr lang="de-DE" dirty="0"/>
              <a:t>Verfahrensrechte der Adressat*innen.</a:t>
            </a:r>
          </a:p>
          <a:p>
            <a:endParaRPr lang="de-DE" dirty="0"/>
          </a:p>
          <a:p>
            <a:r>
              <a:rPr lang="de-DE" dirty="0"/>
              <a:t>Die Regelungen des Sozialverwaltungsverfahrensrechts müssen bei dem Verfahren der Prüfung der Ansprüche bis zur Entscheidung über mögliche Leistungen – also während des gesamten Verfahrens – berücksichtigt werden. Die verfahrensrechtlichen Regelungen bilden die fachlichen Standards in dem Verwaltungshandeln. Die Vorschriften des ersten Sozialgesetzbuches Allgemeiner Teil (SGB I), z. B. über die Antragstellung, das Sozialgeheimnis oder die Mitwirkung der Leistungsberechtigten, gelten für alle Sozialgesetzbücher.</a:t>
            </a:r>
          </a:p>
          <a:p>
            <a:endParaRPr lang="de-DE" dirty="0"/>
          </a:p>
          <a:p>
            <a:r>
              <a:rPr lang="de-DE" dirty="0"/>
              <a:t>Auch das Zehnte Sozialgesetzbuch Verwaltungsverfahren und Sozialdatenschutz (SGB X) enthält Bestimmungen für alle Sozialgesetzbücher. Demzufolge sind diese Regelungen auch für die Leistungen innerhalb der Kinder- und Jugendhilfe gültig. Die Vorschriften gelten gemäß § 1 Abs. 1 SGB X für die öffentlich-rechtliche Verwaltungstätigkeit der Behörden in der Bundesrepublik Deutschland. Die Behörde ist gemäß § 12 SGB X die „Herrin des Verfahrens“. </a:t>
            </a:r>
          </a:p>
          <a:p>
            <a:endParaRPr lang="de-DE" dirty="0"/>
          </a:p>
          <a:p>
            <a:r>
              <a:rPr lang="de-DE" b="1" dirty="0"/>
              <a:t>Verfahrensprinzipien</a:t>
            </a:r>
            <a:endParaRPr lang="de-DE" dirty="0"/>
          </a:p>
          <a:p>
            <a:r>
              <a:rPr lang="de-DE" dirty="0"/>
              <a:t>Im SGB X wird definiert, dass die Verwaltungsverfahren in der Praxis in einer bestimmten Art und Weise durchzuführen sind: Sie sind gemäß § 9 Satz 2 SGB X „einfach, zweckmäßig und zügig“ durchzuführen. Die Behörde muss also nach § 17 SGB I Sorge dafür tragen, dass die Leistungsberechtigten zügig die ihnen zustehenden Sozialleistungen erhalten.</a:t>
            </a:r>
          </a:p>
          <a:p>
            <a:endParaRPr lang="de-DE" dirty="0"/>
          </a:p>
          <a:p>
            <a:r>
              <a:rPr lang="de-DE" b="1" dirty="0"/>
              <a:t>Beginn</a:t>
            </a:r>
            <a:endParaRPr lang="de-DE" dirty="0"/>
          </a:p>
          <a:p>
            <a:r>
              <a:rPr lang="de-DE" dirty="0"/>
              <a:t>Das Verfahren kann entweder von Amts wegen oder auf Antrag – mündlich (d.h. ohne formale Hürden durch Antragstellung) oder schriftlich – eingeleitet werden. Die Antragstellung ist kostenlos und markiert erstens den Beginn des Verfahrens und den frühestmöglichen Zeitpunkt der Leistungsgewährung.</a:t>
            </a:r>
          </a:p>
          <a:p>
            <a:endParaRPr lang="de-DE" dirty="0"/>
          </a:p>
          <a:p>
            <a:r>
              <a:rPr lang="de-DE" b="1" dirty="0"/>
              <a:t>Aufklärung des Sachverhalts</a:t>
            </a:r>
            <a:endParaRPr lang="de-DE" dirty="0"/>
          </a:p>
          <a:p>
            <a:r>
              <a:rPr lang="de-DE" dirty="0"/>
              <a:t>In den Sozialverwaltungsverfahren steht vorrangig die Prüfung der Anspruchsvoraussetzungen im Mittelpunkt. Hierfür gilt der Amtsermittlungsgrundsatz, d.h. die Behörde hat die Aufgabe, alle für die Entscheidung notwendigen Tatsachen grundsätzlich von Amts wegen zu ermitteln (§ 20 SGB X).</a:t>
            </a:r>
          </a:p>
          <a:p>
            <a:endParaRPr lang="de-DE" dirty="0"/>
          </a:p>
          <a:p>
            <a:r>
              <a:rPr lang="de-DE" b="1" dirty="0"/>
              <a:t>Sozialdatenschutz</a:t>
            </a:r>
            <a:endParaRPr lang="de-DE" dirty="0"/>
          </a:p>
          <a:p>
            <a:r>
              <a:rPr lang="de-DE" dirty="0"/>
              <a:t>Bei den Sozialdaten handelt es sich um Einzelangaben über persönliche oder sachliche Verhältnisse der betroffenen Person (in der Regel: Antragsteller*in bzw. Leistungsberechtigte). </a:t>
            </a:r>
          </a:p>
          <a:p>
            <a:endParaRPr lang="de-DE" dirty="0"/>
          </a:p>
          <a:p>
            <a:r>
              <a:rPr lang="de-DE" b="1" dirty="0"/>
              <a:t>Beteiligtenrechte</a:t>
            </a:r>
            <a:endParaRPr lang="de-DE" dirty="0"/>
          </a:p>
          <a:p>
            <a:r>
              <a:rPr lang="de-DE" dirty="0"/>
              <a:t>In dem Verwaltungsverfahren werden den Beteiligten unterschiedliche Rechte zugesprochen, zum Beispiel:</a:t>
            </a:r>
          </a:p>
          <a:p>
            <a:pPr marL="171450" lvl="0" indent="-171450">
              <a:buFont typeface="Wingdings" panose="05000000000000000000" pitchFamily="2" charset="2"/>
              <a:buChar char="Ø"/>
            </a:pPr>
            <a:r>
              <a:rPr lang="de-DE" dirty="0"/>
              <a:t>Vertretung durch eine bevollmächtigte Person oder Unterstützung durch einen Beistand (§ 13 SGB X),</a:t>
            </a:r>
          </a:p>
          <a:p>
            <a:pPr marL="171450" lvl="0" indent="-171450">
              <a:buFont typeface="Wingdings" panose="05000000000000000000" pitchFamily="2" charset="2"/>
              <a:buChar char="Ø"/>
            </a:pPr>
            <a:r>
              <a:rPr lang="de-DE" dirty="0"/>
              <a:t>Akteneinsichtsrecht (§ 26 SGB X),</a:t>
            </a:r>
          </a:p>
          <a:p>
            <a:pPr marL="171450" lvl="0" indent="-171450">
              <a:buFont typeface="Wingdings" panose="05000000000000000000" pitchFamily="2" charset="2"/>
              <a:buChar char="Ø"/>
            </a:pPr>
            <a:r>
              <a:rPr lang="de-DE" dirty="0"/>
              <a:t>Anhörung (§ 24 SGB X).</a:t>
            </a:r>
          </a:p>
          <a:p>
            <a:r>
              <a:rPr lang="de-DE" dirty="0"/>
              <a:t> </a:t>
            </a:r>
          </a:p>
          <a:p>
            <a:r>
              <a:rPr lang="de-DE" b="1" dirty="0"/>
              <a:t>Abschluss</a:t>
            </a:r>
            <a:endParaRPr lang="de-DE" dirty="0"/>
          </a:p>
          <a:p>
            <a:r>
              <a:rPr lang="de-DE" dirty="0"/>
              <a:t>Das Verwaltungsverfahren wird in der Regel durch einen Verwaltungsakt, das heißt den Erlass eines Bescheides oder den Abschluss eines öffentlich-rechtlichen Vertrags beendet (§ 8 SGB X).</a:t>
            </a:r>
          </a:p>
          <a:p>
            <a:endParaRPr lang="de-DE" dirty="0"/>
          </a:p>
          <a:p>
            <a:r>
              <a:rPr lang="de-DE" b="1" dirty="0"/>
              <a:t>Literatur</a:t>
            </a:r>
            <a:endParaRPr lang="de-DE" dirty="0"/>
          </a:p>
          <a:p>
            <a:endParaRPr lang="de-DE" dirty="0"/>
          </a:p>
          <a:p>
            <a:pPr marL="171450" indent="-171450">
              <a:buFont typeface="Wingdings" panose="05000000000000000000" pitchFamily="2" charset="2"/>
              <a:buChar char="Ø"/>
            </a:pPr>
            <a:r>
              <a:rPr lang="de-DE" dirty="0" err="1"/>
              <a:t>Trenczek</a:t>
            </a:r>
            <a:r>
              <a:rPr lang="de-DE" dirty="0"/>
              <a:t>, Thomas (2022): Verfahren und Rechtsschutz, in: Münder/</a:t>
            </a:r>
            <a:r>
              <a:rPr lang="de-DE" dirty="0" err="1"/>
              <a:t>Meysen</a:t>
            </a:r>
            <a:r>
              <a:rPr lang="de-DE" dirty="0"/>
              <a:t>/</a:t>
            </a:r>
            <a:r>
              <a:rPr lang="de-DE" dirty="0" err="1"/>
              <a:t>Trenczek</a:t>
            </a:r>
            <a:r>
              <a:rPr lang="de-DE" dirty="0"/>
              <a:t> (Hrsg.), Frankfurter Kommentar SGB VIII, Anhang I, 8. Auflage, Baden-Baden, S. 1268−1298.</a:t>
            </a:r>
          </a:p>
          <a:p>
            <a:pPr marL="171450" indent="-171450">
              <a:buFont typeface="Wingdings" panose="05000000000000000000" pitchFamily="2" charset="2"/>
              <a:buChar char="Ø"/>
            </a:pPr>
            <a:r>
              <a:rPr lang="de-DE" dirty="0" err="1"/>
              <a:t>Waschull</a:t>
            </a:r>
            <a:r>
              <a:rPr lang="de-DE" dirty="0"/>
              <a:t>, Dirk (2023): ASD-Arbeit und Verwaltungsverfahren, in: </a:t>
            </a:r>
            <a:r>
              <a:rPr lang="de-DE" dirty="0" err="1"/>
              <a:t>Merchel</a:t>
            </a:r>
            <a:r>
              <a:rPr lang="de-DE" dirty="0"/>
              <a:t>, Joachim (Hrsg.), Handbuch Allgemeiner Sozialer Dienst (ASD), 4. Auflage, München, S. 78−87.</a:t>
            </a:r>
          </a:p>
        </p:txBody>
      </p:sp>
      <p:sp>
        <p:nvSpPr>
          <p:cNvPr id="4" name="Foliennummernplatzhalter 3"/>
          <p:cNvSpPr>
            <a:spLocks noGrp="1"/>
          </p:cNvSpPr>
          <p:nvPr>
            <p:ph type="sldNum" sz="quarter" idx="10"/>
          </p:nvPr>
        </p:nvSpPr>
        <p:spPr/>
        <p:txBody>
          <a:bodyPr/>
          <a:lstStyle/>
          <a:p>
            <a:fld id="{178ACBB0-B8BD-7243-B5CA-EEE1A71994D0}" type="slidenum">
              <a:rPr lang="de-DE" smtClean="0"/>
              <a:t>36</a:t>
            </a:fld>
            <a:endParaRPr lang="de-DE"/>
          </a:p>
        </p:txBody>
      </p:sp>
    </p:spTree>
    <p:extLst>
      <p:ext uri="{BB962C8B-B14F-4D97-AF65-F5344CB8AC3E}">
        <p14:creationId xmlns:p14="http://schemas.microsoft.com/office/powerpoint/2010/main" val="2564708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852971"/>
          </a:xfrm>
        </p:spPr>
        <p:txBody>
          <a:bodyPr/>
          <a:lstStyle/>
          <a:p>
            <a:r>
              <a:rPr lang="de-DE" dirty="0"/>
              <a:t>Außer den internationalen Bindungen des Regierungshandelns in Deutschland an den Rechtsrahmen der Europäischen Union, ist Deutschland auch Vertragspartner einer Vielzahl von internationalen Abkommen und Verträgen mit unterschiedlichen Bindungswirkungen. Einige davon sind weltweit angelegt, andere europaweit, manche bilateral.</a:t>
            </a:r>
          </a:p>
          <a:p>
            <a:endParaRPr lang="de-DE" dirty="0"/>
          </a:p>
          <a:p>
            <a:r>
              <a:rPr lang="de-DE" dirty="0"/>
              <a:t>Im deutschen Recht haben völkerrechtliche Verträge, die nach Art. 59 Abs. 2 S. 1 Grundgesetz der Zustimmung bzw. Mitwirkung der jeweils für die Bundesgesetzgebung zuständigen Institutionen bedürfen, den Rang einfacher Bundesgesetze.</a:t>
            </a:r>
          </a:p>
          <a:p>
            <a:endParaRPr lang="de-DE" dirty="0"/>
          </a:p>
          <a:p>
            <a:r>
              <a:rPr lang="de-DE" dirty="0"/>
              <a:t>In aller Regel sind Rechtsakte, die von internationalen Organisationen erlassen werden, innerstaatlich nicht unmittelbar anwendbar. Die Mitgliedstaaten der jeweiligen internationalen Organisation sind jedoch verpflichtet, die aus dem Rechtsakt der internationalen Organisation ggf. resultierenden Verpflichtungen in innerstaatliches Recht umzusetzen.</a:t>
            </a:r>
          </a:p>
          <a:p>
            <a:endParaRPr lang="de-DE" dirty="0"/>
          </a:p>
          <a:p>
            <a:r>
              <a:rPr lang="de-DE" b="1" dirty="0"/>
              <a:t>Vereinte Nationen</a:t>
            </a:r>
            <a:endParaRPr lang="de-DE" dirty="0"/>
          </a:p>
          <a:p>
            <a:r>
              <a:rPr lang="de-DE" dirty="0"/>
              <a:t>Mit ihren inzwischen 10 Menschenrechtsabkommen haben die Vereinten Nationen – über die Allgemeine Erklärung der Menschenrechte hinaus – Menschenrechtsinstrumente geschaffen, die für alle Staaten, die ihnen beigetreten sind, völkerrechtlich verbindlich sind. Einige dieser Menschenrechtsabkommen werden von zusätzlichen Fakultativprotokollen ergänzt, mit denen oftmals Individualbeschwerdeverfahren eingeführt werden.</a:t>
            </a:r>
          </a:p>
          <a:p>
            <a:r>
              <a:rPr lang="de-DE" dirty="0"/>
              <a:t> </a:t>
            </a:r>
          </a:p>
          <a:p>
            <a:r>
              <a:rPr lang="de-DE" dirty="0"/>
              <a:t>Von besonderer Bedeutung für Kinder, Jugendliche und Familien sind z. B.:</a:t>
            </a:r>
          </a:p>
          <a:p>
            <a:pPr marL="171450" lvl="0" indent="-171450">
              <a:buFont typeface="Wingdings" panose="05000000000000000000" pitchFamily="2" charset="2"/>
              <a:buChar char="Ø"/>
            </a:pPr>
            <a:r>
              <a:rPr lang="de-DE" dirty="0"/>
              <a:t>Das Übereinkommen über die Rechte des Kindes (UN-Kinderrechtskonvention). Ein völkerrechtlich bindender Vertrag, der am 2. September 1990 in Kraft trat und von Deutschland am 6. März 1992 ratifiziert wurde.</a:t>
            </a:r>
          </a:p>
          <a:p>
            <a:pPr marL="171450" lvl="0" indent="-171450">
              <a:buFont typeface="Wingdings" panose="05000000000000000000" pitchFamily="2" charset="2"/>
              <a:buChar char="Ø"/>
            </a:pPr>
            <a:r>
              <a:rPr lang="de-DE" dirty="0"/>
              <a:t>Das Übereinkommen über die Rechte von Menschen mit Behinderungen (UN-Behindertenrechtskonvention). Ein völkerrechtlich bindender Vertrag, der am 3. Mai 2008 in Kraft trat und von Deutschland am 24. Februar 2009 ratifiziert wurde.</a:t>
            </a:r>
          </a:p>
          <a:p>
            <a:pPr marL="171450" lvl="0" indent="-171450">
              <a:buFont typeface="Wingdings" panose="05000000000000000000" pitchFamily="2" charset="2"/>
              <a:buChar char="Ø"/>
            </a:pPr>
            <a:r>
              <a:rPr lang="de-DE" dirty="0"/>
              <a:t>Das Übereinkommen zur Beseitigung jeder Form von Diskriminierung der Frau (CEDAW - Frauenkonvention), das am 18. Dezember 1979 verabschiedet wurde und 1981 in Kraft trat und von Deutschland am 10. Juli 1985 ratifiziert wurde. .</a:t>
            </a:r>
          </a:p>
          <a:p>
            <a:pPr marL="171450" lvl="0" indent="-171450">
              <a:buFont typeface="Wingdings" panose="05000000000000000000" pitchFamily="2" charset="2"/>
              <a:buChar char="Ø"/>
            </a:pPr>
            <a:r>
              <a:rPr lang="de-DE" dirty="0"/>
              <a:t>Das Internationale Übereinkommen zur Beseitigung jeder Form von Rassendiskriminierung (UN-Rassendiskriminierungskonvention), das am 4. Januar 1969 in Kraft trat und von Deutschland am 16. Mai 1969 vorbehaltlos ratifiziert wurde.</a:t>
            </a:r>
          </a:p>
          <a:p>
            <a:pPr lvl="0"/>
            <a:endParaRPr lang="de-DE" dirty="0"/>
          </a:p>
          <a:p>
            <a:r>
              <a:rPr lang="de-DE" b="1" dirty="0"/>
              <a:t>Europarat</a:t>
            </a:r>
            <a:endParaRPr lang="de-DE" dirty="0"/>
          </a:p>
          <a:p>
            <a:r>
              <a:rPr lang="de-DE" dirty="0"/>
              <a:t>Der Europarat ist wegweisend bei der Schaffung eines gesamteuropäisch verbindlichen Rechtsrahmens zum Schutz von Menschenrechten, Rechtstaatlichkeit und Demokratie. Bislang gibt es über 200 Übereinkommen und Protokolle des Europarats. Dazu zählen grundlegende Rechtsinstrumente wie die Europäische Konvention zum Schutz der Menschenrechte und Grundfreiheiten (EMRK), die so genannte Antifolter-Konvention oder die Europäische Sozialcharta.</a:t>
            </a:r>
          </a:p>
          <a:p>
            <a:r>
              <a:rPr lang="de-DE" dirty="0"/>
              <a:t>Neben den genannten sind für Kinder, Jugendliche und Familien von besonderer Bedeutung z. B.:</a:t>
            </a:r>
          </a:p>
          <a:p>
            <a:pPr marL="171450" lvl="0" indent="-171450">
              <a:buFont typeface="Wingdings" panose="05000000000000000000" pitchFamily="2" charset="2"/>
              <a:buChar char="Ø"/>
            </a:pPr>
            <a:r>
              <a:rPr lang="de-DE" dirty="0"/>
              <a:t>Übereinkommen des Europarats zur Verhütung und Bekämpfung von Gewalt gegen Frauen und häuslicher Gewalt, das am 1. August 2014 in Kraft trat.</a:t>
            </a:r>
          </a:p>
          <a:p>
            <a:pPr marL="171450" lvl="0" indent="-171450">
              <a:buFont typeface="Wingdings" panose="05000000000000000000" pitchFamily="2" charset="2"/>
              <a:buChar char="Ø"/>
            </a:pPr>
            <a:r>
              <a:rPr lang="de-DE" dirty="0"/>
              <a:t>Übereinkommen des Europarats zum Schutz von Kindern vor sexueller Ausbeutung und sexuellem Missbrauch, das am 1. Juli 2010 in Kraft trat. </a:t>
            </a:r>
          </a:p>
          <a:p>
            <a:pPr lvl="0"/>
            <a:endParaRPr lang="de-DE" dirty="0"/>
          </a:p>
          <a:p>
            <a:r>
              <a:rPr lang="de-DE" b="1" dirty="0"/>
              <a:t>Haager Konferenz für Internationales Privatrecht</a:t>
            </a:r>
            <a:endParaRPr lang="de-DE" dirty="0"/>
          </a:p>
          <a:p>
            <a:r>
              <a:rPr lang="de-DE" dirty="0"/>
              <a:t>Die Haager Konferenz hat mit maßgeblichen weltweiten Übereinkommen die internationale Zusammenarbeit in Angelegenheiten von Kindern und Familien geprägt. Deutschland ist den maßgeblichen Übereinkommen beigetreten:</a:t>
            </a:r>
          </a:p>
          <a:p>
            <a:pPr marL="171450" lvl="0" indent="-171450">
              <a:buFont typeface="Wingdings" panose="05000000000000000000" pitchFamily="2" charset="2"/>
              <a:buChar char="Ø"/>
            </a:pPr>
            <a:r>
              <a:rPr lang="de-DE" dirty="0"/>
              <a:t>Übereinkommen vom 19. Oktober 1996 über die Zuständigkeit, das anzuwendende Recht, die Anerkennung, Vollstreckung und Zusammenarbeit auf dem Gebiet der elterlichen Verantwortung und der Maßnahmen zum Schutz von Kindern,</a:t>
            </a:r>
          </a:p>
          <a:p>
            <a:pPr marL="171450" lvl="0" indent="-171450">
              <a:buFont typeface="Wingdings" panose="05000000000000000000" pitchFamily="2" charset="2"/>
              <a:buChar char="Ø"/>
            </a:pPr>
            <a:r>
              <a:rPr lang="de-DE" u="sng" dirty="0">
                <a:hlinkClick r:id="rId3"/>
              </a:rPr>
              <a:t>Übereinkommen vom 5. Oktober 1961 über die Zuständigkeit der Behörden und das anzuwendende Recht auf dem Gebiet des Schutzes von Minderjährigen</a:t>
            </a:r>
            <a:r>
              <a:rPr lang="de-DE" u="sng" dirty="0"/>
              <a:t>,</a:t>
            </a:r>
            <a:endParaRPr lang="de-DE" dirty="0"/>
          </a:p>
          <a:p>
            <a:pPr marL="171450" lvl="0" indent="-171450">
              <a:buFont typeface="Wingdings" panose="05000000000000000000" pitchFamily="2" charset="2"/>
              <a:buChar char="Ø"/>
            </a:pPr>
            <a:r>
              <a:rPr lang="de-DE" u="sng" dirty="0">
                <a:hlinkClick r:id="rId4"/>
              </a:rPr>
              <a:t>Übereinkommen vom 29. Mai 1993 über den Schutz von Kindern und die Zusammenarbeit auf dem Gebiet der internationalen Adoption</a:t>
            </a:r>
            <a:r>
              <a:rPr lang="de-DE" u="sng" dirty="0"/>
              <a:t>,</a:t>
            </a:r>
            <a:endParaRPr lang="de-DE" dirty="0"/>
          </a:p>
          <a:p>
            <a:pPr marL="171450" lvl="0" indent="-171450">
              <a:buFont typeface="Wingdings" panose="05000000000000000000" pitchFamily="2" charset="2"/>
              <a:buChar char="Ø"/>
            </a:pPr>
            <a:r>
              <a:rPr lang="de-DE" u="sng" dirty="0">
                <a:hlinkClick r:id="rId5"/>
              </a:rPr>
              <a:t>Übereinkommen vom 25. Oktober 1980 über die zivilrechtlichen Aspekte internationaler Kindesentführung</a:t>
            </a:r>
            <a:r>
              <a:rPr lang="de-DE" u="sng" dirty="0"/>
              <a:t>,</a:t>
            </a:r>
            <a:endParaRPr lang="de-DE" dirty="0"/>
          </a:p>
          <a:p>
            <a:pPr marL="171450" lvl="0" indent="-171450">
              <a:buFont typeface="Wingdings" panose="05000000000000000000" pitchFamily="2" charset="2"/>
              <a:buChar char="Ø"/>
            </a:pPr>
            <a:r>
              <a:rPr lang="de-DE" u="sng" dirty="0">
                <a:hlinkClick r:id="rId6"/>
              </a:rPr>
              <a:t>Übereinkommen vom 23. November 2007 über die internationale Geltendmachung der Unterhaltsansprüche von Kindern und anderen Familienangehörigen</a:t>
            </a:r>
            <a:r>
              <a:rPr lang="de-DE" dirty="0"/>
              <a:t>.</a:t>
            </a:r>
          </a:p>
          <a:p>
            <a:pPr lvl="0"/>
            <a:endParaRPr lang="de-DE" dirty="0"/>
          </a:p>
          <a:p>
            <a:r>
              <a:rPr lang="de-DE" b="1" dirty="0"/>
              <a:t>Bilaterale Abkommen</a:t>
            </a:r>
          </a:p>
          <a:p>
            <a:r>
              <a:rPr lang="de-DE" sz="1200" kern="1200" dirty="0">
                <a:solidFill>
                  <a:schemeClr val="tx1"/>
                </a:solidFill>
                <a:effectLst/>
                <a:latin typeface="+mn-lt"/>
                <a:ea typeface="+mn-ea"/>
                <a:cs typeface="+mn-cs"/>
              </a:rPr>
              <a:t>Mit Frankreich, Polen und Griechenland wurden Abkommen zur Einrichtung und zum Unterhalt von Jugendwerken geschlossen. Mit Tschechien, Israel und Russland hat Deutschland entsprechende Absichtserklärungen bzw. Abkommen für die Durchführung von bilateralen Jugendaustauschen, organisiert durch Koordinierungsstellen, geschlossen.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Im Jahr 2018 hat sich Deutschland gemeinsam mit dem israelischen Partner darauf verständigt, ein Deutsch-Israelisches Jugendwerk zu errichten, welches sich derzeit in Planung befindet.</a:t>
            </a:r>
          </a:p>
        </p:txBody>
      </p:sp>
      <p:sp>
        <p:nvSpPr>
          <p:cNvPr id="4" name="Foliennummernplatzhalter 3"/>
          <p:cNvSpPr>
            <a:spLocks noGrp="1"/>
          </p:cNvSpPr>
          <p:nvPr>
            <p:ph type="sldNum" sz="quarter" idx="10"/>
          </p:nvPr>
        </p:nvSpPr>
        <p:spPr/>
        <p:txBody>
          <a:bodyPr/>
          <a:lstStyle/>
          <a:p>
            <a:endParaRPr lang="de-DE" dirty="0"/>
          </a:p>
          <a:p>
            <a:fld id="{178ACBB0-B8BD-7243-B5CA-EEE1A71994D0}" type="slidenum">
              <a:rPr lang="de-DE" smtClean="0"/>
              <a:t>37</a:t>
            </a:fld>
            <a:endParaRPr lang="de-DE" dirty="0"/>
          </a:p>
        </p:txBody>
      </p:sp>
    </p:spTree>
    <p:extLst>
      <p:ext uri="{BB962C8B-B14F-4D97-AF65-F5344CB8AC3E}">
        <p14:creationId xmlns:p14="http://schemas.microsoft.com/office/powerpoint/2010/main" val="3777099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38</a:t>
            </a:fld>
            <a:endParaRPr lang="de-DE"/>
          </a:p>
        </p:txBody>
      </p:sp>
    </p:spTree>
    <p:extLst>
      <p:ext uri="{BB962C8B-B14F-4D97-AF65-F5344CB8AC3E}">
        <p14:creationId xmlns:p14="http://schemas.microsoft.com/office/powerpoint/2010/main" val="2179288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50915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Kinder- und Jugendhilfegesetz ist in Deutschland als Achtes Sozialgesetzbuch (SGB VIII – Kinder- und Jugendhilfe) in die dreizehn Gesetzbücher umfassende Sozialgesetzgebung eingefügt. Es legt bundesweit den gesetzlichen Rahmen der Aufgaben der Kinder- und Jugendhilfe (Leistungen und andere Aufgaben) fest. Präzisierungen erfolgen in mehreren Leistungsbereichen (z. B. im Bereich der Förderung von Kindern in Kindertageseinrichtungen) durch einzelne Landesgesetze der Bundesländer.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SGB VIII trat am 1. Januar 1991 in Kraft und löste das bis dahin geltende Jugendwohlfahrtsgesetz von 1961 ab. Ziel war es, das eher eingriffsorientierte Jugendwohlfahrtsgesetz durch ein Leistungsgesetz für junge Menschen und ihre Eltern abzulösen. Die Veränderung wurde seinerzeit als Paradigmenwechsel in der Kinder- und Jugendhilfe angesehen. Das Gesetz wurde in den vergangenen 30 Jahren mehrfach novelliert, zuletzt im Jahr 2021 durch das Kinder- und Jugendstärkungsgesetz (KJSG), welches insbesondere die Beteiligungsrechte von jungen Menschen und ihren Eltern stärkt und einen Einstieg für Hilfen aus einer Hand für Kinder mit und ohne Behinderungen eröffnet.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1 SGB VIII fixiert die Programmatik des Gesetzes. Mit Abs. 1 wird das Recht von jungen Menschen auf „Förderung der Entwicklung zu einer selbstbestimmten, eigenverantwortlichen und gemeinschaftsfähigen Persönlichkeit“ in den Vordergrund gestellt. Damit wird zum Ausdruck gebracht, dass Kinder- und Jugendhilfe in erster Linie den jungen Menschen verpflichtet ist und nicht den Interessen von erziehenden Eltern oder des Staates.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Abs. 2 („Pflege und Erziehung der Kinder sind das natürliche Recht der Eltern und die zuvörderst ihnen obliegende Pflicht. Über ihre Betätigung wacht die staatliche Gemeinschaft.“) wird allerdings das in Art. 6 Abs. 2 des Grundgesetzes der Bundesrepublik Deutschland festgelegte elterliche Recht und deren Pflicht zur Pflege und Erziehung ihrer Kinder wortgleich wiederholt, was die verfassungsmäßigen Grenzen der Verpflichtung nach Abs. 1 deutlich macht. Der Staat kann nur in das Elternrecht eingreifen, wenn ein Eingriff im Rahmen des Wächteramtes zum Schutz des Kindes vor Gefahren notwendig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Abs. 3 beschreibt die Ziele, denen die Kinder- und Jugendhilfe verpflichtet ist: </a:t>
            </a:r>
          </a:p>
          <a:p>
            <a:pPr marL="228600" lvl="0" indent="-228600">
              <a:buFont typeface="+mj-lt"/>
              <a:buAutoNum type="arabicParenBoth"/>
            </a:pPr>
            <a:r>
              <a:rPr lang="de-DE" sz="1100" dirty="0">
                <a:latin typeface="Open Sans" panose="020B0606030504020204" pitchFamily="34" charset="0"/>
                <a:ea typeface="Open Sans" panose="020B0606030504020204" pitchFamily="34" charset="0"/>
                <a:cs typeface="Open Sans" panose="020B0606030504020204" pitchFamily="34" charset="0"/>
              </a:rPr>
              <a:t>Förderung junger Menschen und Abbau von Benachteiligungen als Beitrag zur Angleichung von Erziehungs- und Entwicklungsbedingungen durch Ausgleich struktureller Mängellagen oder individueller Defizite von jungen Menschen;</a:t>
            </a:r>
          </a:p>
          <a:p>
            <a:pPr marL="228600" lvl="0" indent="-228600">
              <a:buFont typeface="+mj-lt"/>
              <a:buAutoNum type="arabicParenBoth"/>
            </a:pPr>
            <a:r>
              <a:rPr lang="de-DE" sz="1100" dirty="0">
                <a:latin typeface="Open Sans" panose="020B0606030504020204" pitchFamily="34" charset="0"/>
                <a:ea typeface="Open Sans" panose="020B0606030504020204" pitchFamily="34" charset="0"/>
                <a:cs typeface="Open Sans" panose="020B0606030504020204" pitchFamily="34" charset="0"/>
              </a:rPr>
              <a:t>Unterstützung aller junger Menschen, entsprechend ihrem Alter und ihrer individuellen Fähigkeiten in allen sie betreffenden Lebensbereichen selbstbestimmt zu interagieren und damit gleichberechtigt am Leben in der Gesellschaft teilhaben zu können,</a:t>
            </a:r>
          </a:p>
          <a:p>
            <a:pPr marL="228600" lvl="0" indent="-228600">
              <a:buFont typeface="+mj-lt"/>
              <a:buAutoNum type="arabicParenBoth"/>
            </a:pPr>
            <a:r>
              <a:rPr lang="de-DE" sz="1100" dirty="0">
                <a:latin typeface="Open Sans" panose="020B0606030504020204" pitchFamily="34" charset="0"/>
                <a:ea typeface="Open Sans" panose="020B0606030504020204" pitchFamily="34" charset="0"/>
                <a:cs typeface="Open Sans" panose="020B0606030504020204" pitchFamily="34" charset="0"/>
              </a:rPr>
              <a:t>Förderung der Erziehungsfähigkeit von Eltern, um sie dabei zu unterstützen oder sie in die Lage zu versetzen, ihrer Erziehungsverantwortung im Sinne ihrer Kinder gerecht zu werden; </a:t>
            </a:r>
          </a:p>
          <a:p>
            <a:pPr marL="228600" lvl="0" indent="-228600">
              <a:buFont typeface="+mj-lt"/>
              <a:buAutoNum type="arabicParenBoth"/>
            </a:pPr>
            <a:r>
              <a:rPr lang="de-DE" sz="1100" dirty="0">
                <a:latin typeface="Open Sans" panose="020B0606030504020204" pitchFamily="34" charset="0"/>
                <a:ea typeface="Open Sans" panose="020B0606030504020204" pitchFamily="34" charset="0"/>
                <a:cs typeface="Open Sans" panose="020B0606030504020204" pitchFamily="34" charset="0"/>
              </a:rPr>
              <a:t>Wahrnehmung von Schutzaufgaben für Kinder und Jugendliche, wenn dieser Schutz durch die eigenen Eltern nicht hinreichend gewährleistet werden kann; </a:t>
            </a:r>
          </a:p>
          <a:p>
            <a:pPr marL="228600" lvl="0" indent="-228600">
              <a:buFont typeface="+mj-lt"/>
              <a:buAutoNum type="arabicParenBoth"/>
            </a:pPr>
            <a:r>
              <a:rPr lang="de-DE" sz="1100" dirty="0">
                <a:latin typeface="Open Sans" panose="020B0606030504020204" pitchFamily="34" charset="0"/>
                <a:ea typeface="Open Sans" panose="020B0606030504020204" pitchFamily="34" charset="0"/>
                <a:cs typeface="Open Sans" panose="020B0606030504020204" pitchFamily="34" charset="0"/>
              </a:rPr>
              <a:t>Leistung eines offensiven Beitrags für die Schaffung und den Erhalt positiver Lebensbedingungen und einer familienfreundlichen Umwelt als Querschnittsaufgabe und als Aufforderung, in einer besonderen Anwaltsfunktion für die Interessen von Kindern und Jugendlichen auch in andere Aufgabenfelder hineinzuwirken.</a:t>
            </a:r>
          </a:p>
          <a:p>
            <a:r>
              <a:rPr lang="de-DE" sz="1100" dirty="0">
                <a:latin typeface="Open Sans" panose="020B0606030504020204" pitchFamily="34" charset="0"/>
                <a:ea typeface="Open Sans" panose="020B0606030504020204" pitchFamily="34" charset="0"/>
                <a:cs typeface="Open Sans" panose="020B0606030504020204" pitchFamily="34" charset="0"/>
              </a:rPr>
              <a:t>Wie diese Zielbestimmung in § 1 SGB VIII zeigt, oszilliert der weit gespannte Auftrag der Jugendhilfe zwischen den Anforderungen,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eine Infrastruktur zur Förderung und Bildung von jungen Menschen bereitzustellen, die dem Anspruch auf Entwicklung zu selbständigen, eigenverantwortlichen und sozial integrierten Persönlichkeiten gerecht wird;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Kindern, Jugendlichen und ihren Eltern zur Kompensation defizitärer Lebensbedingungen Hilfe- und Unterstützungsleistungen zur Verfügung zu stellen;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Wächteraufgaben – Kontrolle und ggf. Interventionen – zum Schutz von Kindern und Jugendlichen vor Gefahren für ihr Wohl wahrzunehmen;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Interessenvertretung für junge Menschen zu sein, für ihre Teilhabe einzutreten und Segregation und Ausgrenzung entgegenzutreten.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Alle genannten Aufträge tragen eine Fülle von Ambivalenzen in sich und stehen darüber hinaus in einer gewissen Spannung zueinander. Deutlich werden hier grundsätzlich unauflösbare Spannungsfelder der Kinder- und Jugendhilfe, die durch ihre Handlungsstrategien ihren generellen Auftrag zur Förderung von Erziehung, Teilhabe und Bildung mit den problembezogenen Anforderungen der Nothilfe und des Schutzauftrages im Rahmen der Einheit der Jugendhilfe ausbalancieren muss.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SGB VIII als gesetzliche Grundlage der Kinder- und Jugendhilfe hat seit seiner Verabschiedung 1990 eine Vielzahl von Veränderungen und Novellierungen erfahren, zuletzt durch das Kinder und Jugendstärkungsgesetz (KJSG) (2021), welches insbesondere die Inklusion und gleichberechtigte Teilhabe aller Kinder und Jugendlichen und damit die Gewährleistung von Hilfen aus einer Hand für Kinder und Jugendliche mit und ohne Behinderung zum Ziel hat. (</a:t>
            </a:r>
            <a:r>
              <a:rPr lang="de-DE" sz="1100" i="1" dirty="0">
                <a:latin typeface="Open Sans" panose="020B0606030504020204" pitchFamily="34" charset="0"/>
                <a:ea typeface="Open Sans" panose="020B0606030504020204" pitchFamily="34" charset="0"/>
                <a:cs typeface="Open Sans" panose="020B0606030504020204" pitchFamily="34" charset="0"/>
              </a:rPr>
              <a:t>vgl. hierzu besonders Folien 2.4.1-2.4.3</a:t>
            </a:r>
            <a:r>
              <a:rPr lang="de-DE" sz="1100" dirty="0">
                <a:latin typeface="Open Sans" panose="020B0606030504020204" pitchFamily="34" charset="0"/>
                <a:ea typeface="Open Sans" panose="020B0606030504020204" pitchFamily="34" charset="0"/>
                <a:cs typeface="Open Sans" panose="020B0606030504020204" pitchFamily="34" charset="0"/>
              </a:rPr>
              <a: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Zur Einführung und Vertiefung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Böllert, Karin (Hrsg.) (2018): Kompendium Kinder- und Jugendhilfe, Wiesbaden</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Jordan, Erwin/</a:t>
            </a:r>
            <a:r>
              <a:rPr lang="de-DE" sz="1100" dirty="0" err="1">
                <a:latin typeface="Open Sans" panose="020B0606030504020204" pitchFamily="34" charset="0"/>
                <a:ea typeface="Open Sans" panose="020B0606030504020204" pitchFamily="34" charset="0"/>
                <a:cs typeface="Open Sans" panose="020B0606030504020204" pitchFamily="34" charset="0"/>
              </a:rPr>
              <a:t>Maykus</a:t>
            </a:r>
            <a:r>
              <a:rPr lang="de-DE" sz="1100" dirty="0">
                <a:latin typeface="Open Sans" panose="020B0606030504020204" pitchFamily="34" charset="0"/>
                <a:ea typeface="Open Sans" panose="020B0606030504020204" pitchFamily="34" charset="0"/>
                <a:cs typeface="Open Sans" panose="020B0606030504020204" pitchFamily="34" charset="0"/>
              </a:rPr>
              <a:t>, Stephan/Stuckstätte, Eva (2015): Kinder- und Jugendhilfe – Einführung in Geschichte und Handlungsfelder, Organisationsformen und gesellschaftliche Problemlagen, 4. überarbeitete Auflage, Weinheim u. München.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Schröer, Wolfgang/Struck, Norbert/Wolff, Mechthild (Hrsg.) (2016): Handbuch Kinder- und Jugendhilfe, 2. Auflage, Weinheim u. München.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Gesetzeskommentare zum SGB VIII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(Hrsg.) (2022): Frankfurter Kommentar SGB VIII Kinder und Jugendhilfe, 9.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Wiesner, Reinhard/</a:t>
            </a:r>
            <a:r>
              <a:rPr lang="de-DE" sz="1100" dirty="0" err="1">
                <a:latin typeface="Open Sans" panose="020B0606030504020204" pitchFamily="34" charset="0"/>
                <a:ea typeface="Open Sans" panose="020B0606030504020204" pitchFamily="34" charset="0"/>
                <a:cs typeface="Open Sans" panose="020B0606030504020204" pitchFamily="34" charset="0"/>
              </a:rPr>
              <a:t>Wapler</a:t>
            </a:r>
            <a:r>
              <a:rPr lang="de-DE" sz="1100" dirty="0">
                <a:latin typeface="Open Sans" panose="020B0606030504020204" pitchFamily="34" charset="0"/>
                <a:ea typeface="Open Sans" panose="020B0606030504020204" pitchFamily="34" charset="0"/>
                <a:cs typeface="Open Sans" panose="020B0606030504020204" pitchFamily="34" charset="0"/>
              </a:rPr>
              <a:t>, Friederike (2022): SGB VIII – Kinder- und Jugendhilfe, Kommentar, 6. Aufl.,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39</a:t>
            </a:fld>
            <a:endParaRPr lang="de-DE"/>
          </a:p>
        </p:txBody>
      </p:sp>
    </p:spTree>
    <p:extLst>
      <p:ext uri="{BB962C8B-B14F-4D97-AF65-F5344CB8AC3E}">
        <p14:creationId xmlns:p14="http://schemas.microsoft.com/office/powerpoint/2010/main" val="60127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4</a:t>
            </a:fld>
            <a:endParaRPr lang="de-DE"/>
          </a:p>
        </p:txBody>
      </p:sp>
    </p:spTree>
    <p:extLst>
      <p:ext uri="{BB962C8B-B14F-4D97-AF65-F5344CB8AC3E}">
        <p14:creationId xmlns:p14="http://schemas.microsoft.com/office/powerpoint/2010/main" val="3734940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30835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Im Sinne der Einheit der Jugendhilfe sind in Deutschland sehr unterschiedliche Aufgabenbereiche unter dem Dach der Kinder- und Jugendhilfe zusammengefasst. Diese Aufgaben werden im § 2 SGB VIII zusammenfassend aufgeführt. Dort werden sie unterschieden in Leistungen und andere Aufgaben. Leistungen können von Trägern der öffentlichen und freien Jugendhilfe erbracht werden, die anderen (hoheitlichen) Aufgaben obliegen im Prinzip dem Träger der öffentlichen Jugendhilfe.</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Leistungen der Kinder- und Jugendhilfe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Leistungen der Kinder- und Jugendhilfe umfassen die Aufgabenfelder der Jugendarbeit/Jugendsozialarbeit/Schulsozialarbeit, der Familienförderung, der Tageseinrichtungen und Kindertagespflege für Kinder sowie der Hilfen zur Erziehung, der Eingliederungshilfe für seelisch behinderte Kinder und Jugendliche und der Hilfen für junge Volljährige. Die Leistungen der Kinder- und Jugendhilfe sind durch zwei unterschiedliche Rechtsanspruchsqualitäten geprägt.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Zum einen normiert das SGB VIII individuelle Rechtsansprüche von Eltern und Kindern bzw. Jugendlichen, die sich auf spezifische Leistungen beziehen (z. B. Kindergartenplätze, Hilfen zur Erziehung). Zum anderen verpflichtet das Gesetz die Träger der öffentlichen Jugendhilfe zur Bereitstellung spezifischer Infrastrukturleistungen, die tendenziell allgemeine Fördermöglichkeiten für Eltern, Kinder und Jugendliche bereithalten (z. B. Familienbildung, Jugendarbeit). Diese sind nicht mit subjektiven Rechtsansprüchen verbunden. Während subjektive Rechtsansprüche individuell begründet werden müssen und im Streitfall von den Adressat*innen einklagbar sind, normieren objektive Rechtsverpflichtungen Anforderungen an den öffentlichen Träger, die nicht individuell einklagbar sind.</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Andere Aufgaben der Kinder- und Jugendhilfe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den „anderen Aufgaben der Kinder- und Jugendhilfe“ sind Aufgaben gemeint, die nicht unmittelbar mit Leistungen gegenüber Adressat*innen gekoppelt sind, sondern dem öffentlichen Träger spezifische Beratungspflichten und Ordnungsbefugnisse einräumen, um den Schutz von Kindern und Jugendlichen zu gewährleisten (z. B. Inobhutnahme, Mitwirkung in familiengerichtlichen Verfahren oder Jugendstrafverfahren sowie der Schutz von Kindern und Jugendlichen in Familienpflege und in Einrichtungen). Diese Aufgaben ermöglichen es dem Jugendamt (und verpflichten es in bestimmten Situationen), auch ohne oder gegen den Willen der Betroffenen tätig zu werden. Des Weiteren wird in diesem Kapitel der Bereich der amtlich wahrgenommenen Beistandschaften, </a:t>
            </a:r>
            <a:r>
              <a:rPr lang="de-DE" sz="1100" dirty="0" err="1">
                <a:latin typeface="Open Sans" panose="020B0606030504020204" pitchFamily="34" charset="0"/>
                <a:ea typeface="Open Sans" panose="020B0606030504020204" pitchFamily="34" charset="0"/>
                <a:cs typeface="Open Sans" panose="020B0606030504020204" pitchFamily="34" charset="0"/>
              </a:rPr>
              <a:t>Pflegschaften</a:t>
            </a:r>
            <a:r>
              <a:rPr lang="de-DE" sz="1100" dirty="0">
                <a:latin typeface="Open Sans" panose="020B0606030504020204" pitchFamily="34" charset="0"/>
                <a:ea typeface="Open Sans" panose="020B0606030504020204" pitchFamily="34" charset="0"/>
                <a:cs typeface="Open Sans" panose="020B0606030504020204" pitchFamily="34" charset="0"/>
              </a:rPr>
              <a:t> und Vormundschaften geregelt.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Ausführung der anderen Aufgaben kann von Trägern der öffentlichen Kinder- und Jugendhilfe unter bestimmten Bedingungen (§ 76 SGB VIII) auf anerkannte Träger der freien Jugendhilfe übertragen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(Hrsg.) (2022): Frankfurter Kommentar SGB VIII Kinder und Jugendhilfe, 9.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Wiesner, Reinhard/</a:t>
            </a:r>
            <a:r>
              <a:rPr lang="de-DE" sz="1100" dirty="0" err="1">
                <a:latin typeface="Open Sans" panose="020B0606030504020204" pitchFamily="34" charset="0"/>
                <a:ea typeface="Open Sans" panose="020B0606030504020204" pitchFamily="34" charset="0"/>
                <a:cs typeface="Open Sans" panose="020B0606030504020204" pitchFamily="34" charset="0"/>
              </a:rPr>
              <a:t>Wapler</a:t>
            </a:r>
            <a:r>
              <a:rPr lang="de-DE" sz="1100" dirty="0">
                <a:latin typeface="Open Sans" panose="020B0606030504020204" pitchFamily="34" charset="0"/>
                <a:ea typeface="Open Sans" panose="020B0606030504020204" pitchFamily="34" charset="0"/>
                <a:cs typeface="Open Sans" panose="020B0606030504020204" pitchFamily="34" charset="0"/>
              </a:rPr>
              <a:t>, Friederike (2022): SGB VIII - Kinder- und Jugendhilfe, Kommentar, 6. Aufl.,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40</a:t>
            </a:fld>
            <a:endParaRPr lang="de-DE"/>
          </a:p>
        </p:txBody>
      </p:sp>
    </p:spTree>
    <p:extLst>
      <p:ext uri="{BB962C8B-B14F-4D97-AF65-F5344CB8AC3E}">
        <p14:creationId xmlns:p14="http://schemas.microsoft.com/office/powerpoint/2010/main" val="467530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72517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Kinder- und Jugendhilfegesetz (SGB VIII) normiert einen breiten Kanon unterschiedlicher Aufgaben- und Handlungsfelder, die im Sinne der Einheit der Kinder- und Jugendhilfe vielfältig ineinandergreifen (sollen).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SGB VIII ist einerseits als Leistungsgesetz konzipiert, in dem personenbezogene sozialpädagogische Dienstleistungen normiert werden; andererseits enthält es hoheitliche Aufgaben zum Schutz von Kindern und Jugendlichen, die im Rahmen von entsprechenden Eingriffsbefugnissen und -verpflichtungen erfüllt werden müssen (</a:t>
            </a:r>
            <a:r>
              <a:rPr lang="de-DE" sz="1100" i="1" dirty="0">
                <a:latin typeface="Open Sans" panose="020B0606030504020204" pitchFamily="34" charset="0"/>
                <a:ea typeface="Open Sans" panose="020B0606030504020204" pitchFamily="34" charset="0"/>
                <a:cs typeface="Open Sans" panose="020B0606030504020204" pitchFamily="34" charset="0"/>
              </a:rPr>
              <a:t>vgl. Folie 2.1.2</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Spektrum aller Angebote und Maßnahmen spricht verschiedene Ebenen des Handlungsauftrags der Kinder- und Jugendhilfe an: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Zunächst geht es um die Aufgabe allgemeiner Förderung von Bildung und Erziehung von jungen Menschen. Die in diesem Kontext erbrachten Angebote und Leistungen richten sich grundsätzlich an alle Kinder, Jugendliche und jungen Erwachsenen und zum Teil an ihre Eltern. Beispiele für solche zumeist selbstverständlich erwarteten und in Anspruch genommenen Jugendhilfeleistungen sind Kindertageseinrichtung und Kindertagespflege, Jugendarbeit und Jugendbildungsarbeit und Eltern- und Familienbildung. Diese Angebote sind zentrale Bestandteile einer allgemein fördernden Kinder- und Jugendhilfe-Infrastruktur. </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In einer zweiten Dimension geht es um spezifische Unterstützungsangebote für Menschen in belastenden Lebenslagen. Angebote für Eltern in Trennungs- und Scheidungssituationen, für alleinerziehende Eltern oder für sozial oder individuell benachteiligte junge Menschen mit Schwierigkeiten im Übergang von der Schule in den Beruf sollen dazu beitragen, möglichen Problemlagen schon bei ihrer Entstehung wirkungsvoll entgegentreten zu können. Auch die im letzten Jahrzehnt aufgebaute interdisziplinäre durch die Zusammenarbeit von Jugendhilfe und Gesundheitswesen gekennzeichnete Infrastruktur der sog. Frühen Hilfen ist solchen Angebotsformen zuzurechnen.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Auf einer dritten Ebene normiert das SGB VIII spezielle Angebote der Hilfe und Unterstützung für Kinder, Jugendliche und junge Erwachsene, die aufgrund </a:t>
            </a:r>
          </a:p>
          <a:p>
            <a:pPr marL="685800" lvl="1"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unzureichender Erziehungsleistungen der Eltern, </a:t>
            </a:r>
          </a:p>
          <a:p>
            <a:pPr marL="685800" lvl="1"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individueller krisenhafter Entwicklungen,</a:t>
            </a:r>
          </a:p>
          <a:p>
            <a:pPr marL="685800" lvl="1"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behinderungsbedingter Teilhabeeinschränkungen oder </a:t>
            </a:r>
          </a:p>
          <a:p>
            <a:pPr marL="685800" lvl="1"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unausgereifter Persönlichkeitsentwicklung (bei jungen Volljährigen)</a:t>
            </a:r>
          </a:p>
          <a:p>
            <a:pPr lvl="1"/>
            <a:r>
              <a:rPr lang="de-DE" sz="1100" dirty="0">
                <a:latin typeface="Open Sans" panose="020B0606030504020204" pitchFamily="34" charset="0"/>
                <a:ea typeface="Open Sans" panose="020B0606030504020204" pitchFamily="34" charset="0"/>
                <a:cs typeface="Open Sans" panose="020B0606030504020204" pitchFamily="34" charset="0"/>
              </a:rPr>
              <a:t>Unterstützung benötigen. Diese Angebote sind mit individuellen Rechtsansprüchen gekoppelt und richten sich auf konkrete Hilfebedarfe, die durch eine allgemein fördernde und entlastende Infrastruktur (allein) nicht mehr aufgefangen werden können und die einer speziellen individuellen Hilfeplanung und Intervention bedürfen.</a:t>
            </a:r>
          </a:p>
          <a:p>
            <a:pPr lvl="1"/>
            <a:r>
              <a:rPr lang="de-DE" sz="1100" dirty="0">
                <a:latin typeface="Open Sans" panose="020B0606030504020204" pitchFamily="34" charset="0"/>
                <a:ea typeface="Open Sans" panose="020B0606030504020204" pitchFamily="34" charset="0"/>
                <a:cs typeface="Open Sans" panose="020B0606030504020204" pitchFamily="34" charset="0"/>
              </a:rPr>
              <a:t>Zu solchen Hilfeformen gehören </a:t>
            </a:r>
          </a:p>
          <a:p>
            <a:pPr marL="685800" lvl="1"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Hilfen zur Erziehung, </a:t>
            </a:r>
          </a:p>
          <a:p>
            <a:pPr marL="685800" lvl="1"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Hilfen für seelisch behinderte Kinder und Jugendliche sowie </a:t>
            </a:r>
          </a:p>
          <a:p>
            <a:pPr marL="685800" lvl="1" indent="-22860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Hilfen für junge Volljährige. </a:t>
            </a:r>
          </a:p>
          <a:p>
            <a:pPr lvl="1"/>
            <a:r>
              <a:rPr lang="de-DE" sz="1100" dirty="0">
                <a:latin typeface="Open Sans" panose="020B0606030504020204" pitchFamily="34" charset="0"/>
                <a:ea typeface="Open Sans" panose="020B0606030504020204" pitchFamily="34" charset="0"/>
                <a:cs typeface="Open Sans" panose="020B0606030504020204" pitchFamily="34" charset="0"/>
              </a:rPr>
              <a:t>Sie umfassen ein breites Spektrum von ambulanten Hilfen unterschiedlichster Intensität bis hin zur Schaffung alternativer Lebensorte für Kinder und Jugendliche in Heimen oder Pflegefamilien.</a:t>
            </a:r>
          </a:p>
          <a:p>
            <a:pPr marL="228600" lvl="0" indent="-228600">
              <a:buFont typeface="+mj-lt"/>
              <a:buAutoNum type="arabicPeriod" startAt="4"/>
            </a:pPr>
            <a:r>
              <a:rPr lang="de-DE" sz="1100" dirty="0">
                <a:latin typeface="Open Sans" panose="020B0606030504020204" pitchFamily="34" charset="0"/>
                <a:ea typeface="Open Sans" panose="020B0606030504020204" pitchFamily="34" charset="0"/>
                <a:cs typeface="Open Sans" panose="020B0606030504020204" pitchFamily="34" charset="0"/>
              </a:rPr>
              <a:t>Schließlich wird die Kinder- und Jugendhilfe von sich aus tätig, wenn es darum geht, den Schutz von Kindern und Jugendlichen sicherzustellen, wenn Eltern dies selbst nicht gewährleisten können (Schutzauftrag bei Kindeswohlgefährdung). Es handelt sich hierbei um hoheitliche Aufgaben, die unabhängig vom Willen der Adressaten*innen, nicht aber ohne deren Beteiligung, vom Jugendamt wahrgenommen werden. Hoheitliche Aufgaben umfassen aber nicht nur die unmittelbare Gefahrenabwehr (z. B. Inobhutnahme), sondern auch die Mitwirkung in strittigen Familiengerichtsverfahren oder jugendgerichtlichen Strafverfahren. Hier kommt die öffentliche Jugendhilfe ihrem „staatlichen Wächteramt“ nach. Inhaltlich dienen diese hoheitlichen Aufgaben der Sicherstellung der Sorge und Fürsorge für Kinder und Jugendliche.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Sinne der Einheit der Kinder- und Jugendhilfe müssen Fachkräfte das Gesamtfeld der Kinder- und Jugendhilfe im Blick haben und über die Breite bestehender Handlungsaufträge und Handlungsmöglichkeiten Bescheid wissen. Es reicht nicht, sich unter Ausblendung der anderen Leistungsbereiche nur über sein eigenes Aufgabenfeld zu definieren. Eine solche abgeschottete, „</a:t>
            </a:r>
            <a:r>
              <a:rPr lang="de-DE" sz="1100" dirty="0" err="1">
                <a:latin typeface="Open Sans" panose="020B0606030504020204" pitchFamily="34" charset="0"/>
                <a:ea typeface="Open Sans" panose="020B0606030504020204" pitchFamily="34" charset="0"/>
                <a:cs typeface="Open Sans" panose="020B0606030504020204" pitchFamily="34" charset="0"/>
              </a:rPr>
              <a:t>versäulte</a:t>
            </a:r>
            <a:r>
              <a:rPr lang="de-DE" sz="1100" dirty="0">
                <a:latin typeface="Open Sans" panose="020B0606030504020204" pitchFamily="34" charset="0"/>
                <a:ea typeface="Open Sans" panose="020B0606030504020204" pitchFamily="34" charset="0"/>
                <a:cs typeface="Open Sans" panose="020B0606030504020204" pitchFamily="34" charset="0"/>
              </a:rPr>
              <a:t>“ Sichtweise liefe der Intention und dem Grundverständnis der Einheit der Kinder- Jugendhilfe zuwider. Die Fachkräfte haben bei allen Spezifika ihres eigenen Handlungsfeldes immer dessen Stellenwert im Gesamtfeld der Kinder- und Jugendhilfe im Auge zu behalten und Überschneidungen mit Handlungsaufträgen anderer Arbeitsbereiche in einem Gesamtverständnis von Kinder- und Jugendhilfe produktiv und kooperativ zu nutzen.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Insofern stellen sich alle genannten Aufgaben (Bilden, Erziehen, Beraten, Fördern, Unterstützen, Helfen und Schützen) in ihrer gesamten Breite in jedem einzelnen Handlungsfeld – wenn auch mit jeweils handlungsfeldspezifischer Gewichtung.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Böllert, Karin (Hrsg.) (2018): Kompendium Kinder- und Jugendhilfe, Wiesbaden.</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Jordan, Erwin/</a:t>
            </a:r>
            <a:r>
              <a:rPr lang="de-DE" sz="1100" dirty="0" err="1">
                <a:latin typeface="Open Sans" panose="020B0606030504020204" pitchFamily="34" charset="0"/>
                <a:ea typeface="Open Sans" panose="020B0606030504020204" pitchFamily="34" charset="0"/>
                <a:cs typeface="Open Sans" panose="020B0606030504020204" pitchFamily="34" charset="0"/>
              </a:rPr>
              <a:t>Maykus</a:t>
            </a:r>
            <a:r>
              <a:rPr lang="de-DE" sz="1100" dirty="0">
                <a:latin typeface="Open Sans" panose="020B0606030504020204" pitchFamily="34" charset="0"/>
                <a:ea typeface="Open Sans" panose="020B0606030504020204" pitchFamily="34" charset="0"/>
                <a:cs typeface="Open Sans" panose="020B0606030504020204" pitchFamily="34" charset="0"/>
              </a:rPr>
              <a:t>, Stephan/Stuckstätte, Eva (2015): Kinder- und Jugendhilfe – Einführung in Geschichte und Handlungsfelder, Organisationsformen und gesellschaftliche Problemlagen, 4. überarbeitete Auflage, Weinheim u. München.</a:t>
            </a:r>
          </a:p>
          <a:p>
            <a:pPr marL="171450" indent="-171450">
              <a:buFont typeface="Wingdings" panose="05000000000000000000" pitchFamily="2" charset="2"/>
              <a:buChar char="Ø"/>
            </a:pPr>
            <a:r>
              <a:rPr lang="en-US" sz="1100" dirty="0" err="1">
                <a:latin typeface="Open Sans" panose="020B0606030504020204" pitchFamily="34" charset="0"/>
                <a:ea typeface="Open Sans" panose="020B0606030504020204" pitchFamily="34" charset="0"/>
                <a:cs typeface="Open Sans" panose="020B0606030504020204" pitchFamily="34" charset="0"/>
              </a:rPr>
              <a:t>Münder</a:t>
            </a:r>
            <a:r>
              <a:rPr lang="en-US" sz="1100" dirty="0">
                <a:latin typeface="Open Sans" panose="020B0606030504020204" pitchFamily="34" charset="0"/>
                <a:ea typeface="Open Sans" panose="020B0606030504020204" pitchFamily="34" charset="0"/>
                <a:cs typeface="Open Sans" panose="020B0606030504020204" pitchFamily="34" charset="0"/>
              </a:rPr>
              <a:t>, Johannes/</a:t>
            </a:r>
            <a:r>
              <a:rPr lang="en-US" sz="1100" dirty="0" err="1">
                <a:latin typeface="Open Sans" panose="020B0606030504020204" pitchFamily="34" charset="0"/>
                <a:ea typeface="Open Sans" panose="020B0606030504020204" pitchFamily="34" charset="0"/>
                <a:cs typeface="Open Sans" panose="020B0606030504020204" pitchFamily="34" charset="0"/>
              </a:rPr>
              <a:t>Meysen</a:t>
            </a:r>
            <a:r>
              <a:rPr lang="en-US" sz="1100" dirty="0">
                <a:latin typeface="Open Sans" panose="020B0606030504020204" pitchFamily="34" charset="0"/>
                <a:ea typeface="Open Sans" panose="020B0606030504020204" pitchFamily="34" charset="0"/>
                <a:cs typeface="Open Sans" panose="020B0606030504020204" pitchFamily="34" charset="0"/>
              </a:rPr>
              <a:t>, Thomas/</a:t>
            </a:r>
            <a:r>
              <a:rPr lang="en-US" sz="1100" dirty="0" err="1">
                <a:latin typeface="Open Sans" panose="020B0606030504020204" pitchFamily="34" charset="0"/>
                <a:ea typeface="Open Sans" panose="020B0606030504020204" pitchFamily="34" charset="0"/>
                <a:cs typeface="Open Sans" panose="020B0606030504020204" pitchFamily="34" charset="0"/>
              </a:rPr>
              <a:t>Trenczek</a:t>
            </a:r>
            <a:r>
              <a:rPr lang="en-US" sz="1100" dirty="0">
                <a:latin typeface="Open Sans" panose="020B0606030504020204" pitchFamily="34" charset="0"/>
                <a:ea typeface="Open Sans" panose="020B0606030504020204" pitchFamily="34" charset="0"/>
                <a:cs typeface="Open Sans" panose="020B0606030504020204" pitchFamily="34" charset="0"/>
              </a:rPr>
              <a:t>, Thomas (</a:t>
            </a:r>
            <a:r>
              <a:rPr lang="en-US" sz="1100" dirty="0" err="1">
                <a:latin typeface="Open Sans" panose="020B0606030504020204" pitchFamily="34" charset="0"/>
                <a:ea typeface="Open Sans" panose="020B0606030504020204" pitchFamily="34" charset="0"/>
                <a:cs typeface="Open Sans" panose="020B0606030504020204" pitchFamily="34" charset="0"/>
              </a:rPr>
              <a:t>Hrsg</a:t>
            </a:r>
            <a:r>
              <a:rPr lang="en-US" sz="1100"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(2022): Frankfurter Kommentar SGB VIII Kinder und Jugendhilfe, 9.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Schröer, Wolfgang/Struck, Norbert/Wolff, Mechthild (Hrsg.) (2016): Handbuch Kinder- und Jugendhilfe, 2. Aufl., Weinheim u. München.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Wiesner, Reinhard/</a:t>
            </a:r>
            <a:r>
              <a:rPr lang="de-DE" sz="1100" dirty="0" err="1">
                <a:latin typeface="Open Sans" panose="020B0606030504020204" pitchFamily="34" charset="0"/>
                <a:ea typeface="Open Sans" panose="020B0606030504020204" pitchFamily="34" charset="0"/>
                <a:cs typeface="Open Sans" panose="020B0606030504020204" pitchFamily="34" charset="0"/>
              </a:rPr>
              <a:t>Wapler</a:t>
            </a:r>
            <a:r>
              <a:rPr lang="de-DE" sz="1100" dirty="0">
                <a:latin typeface="Open Sans" panose="020B0606030504020204" pitchFamily="34" charset="0"/>
                <a:ea typeface="Open Sans" panose="020B0606030504020204" pitchFamily="34" charset="0"/>
                <a:cs typeface="Open Sans" panose="020B0606030504020204" pitchFamily="34" charset="0"/>
              </a:rPr>
              <a:t>, Friederike (2022): SGB VIII - Kinder- und Jugendhilfe, Kommentar, 6. Aufl.,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41</a:t>
            </a:fld>
            <a:endParaRPr lang="de-DE"/>
          </a:p>
        </p:txBody>
      </p:sp>
    </p:spTree>
    <p:extLst>
      <p:ext uri="{BB962C8B-B14F-4D97-AF65-F5344CB8AC3E}">
        <p14:creationId xmlns:p14="http://schemas.microsoft.com/office/powerpoint/2010/main" val="243998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66839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Art. 1 des deutschen Grundgesetzes besagt: „(1) Die Würde des Menschen ist unantastbar. Sie zu achten und zu schützen ist Verpflichtung aller staatlichen Gewalt. (2) Das Deutsche Volk bekennt sich darum zu unverletzlichen und unveräußerlichen Menschenrechten als Grundlage jeder menschlichen Gemeinschaft, des Friedens und der Gerechtigkeit in der Welt“.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Art. 1 der Allgemeinen Erklärung der Menschenrechte lautet: „Alle Menschen sind frei und gleich an Würde und Rechten geboren. Sie sind mit Vernunft und Gewissen begabt und sollen einander im Geiste der Brüderlichkeit begegnen.“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der deutschen Rechtsprechung wird Würde (mit Kant) als Selbstbestimmung definiert: Nach der Wertordnung des Grundgesetzes ist der Mensch ein Wesen, das „in Freiheit (über) sich selbst bestimmt“ (BVerfG, Urteil vom 15.02.2006 – 1 </a:t>
            </a:r>
            <a:r>
              <a:rPr lang="de-DE" sz="1100" dirty="0" err="1">
                <a:latin typeface="Open Sans" panose="020B0606030504020204" pitchFamily="34" charset="0"/>
                <a:ea typeface="Open Sans" panose="020B0606030504020204" pitchFamily="34" charset="0"/>
                <a:cs typeface="Open Sans" panose="020B0606030504020204" pitchFamily="34" charset="0"/>
              </a:rPr>
              <a:t>BvR</a:t>
            </a:r>
            <a:r>
              <a:rPr lang="de-DE" sz="1100" dirty="0">
                <a:latin typeface="Open Sans" panose="020B0606030504020204" pitchFamily="34" charset="0"/>
                <a:ea typeface="Open Sans" panose="020B0606030504020204" pitchFamily="34" charset="0"/>
                <a:cs typeface="Open Sans" panose="020B0606030504020204" pitchFamily="34" charset="0"/>
              </a:rPr>
              <a:t> 357/05). Daraus folgt, dass Menschen nicht durch staatliches Handeln zum Objekt gemacht werden dürfen (‚Objektformel‘).</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Selbstbestimmung ist jedoch immer in soziale und gesellschaftliche Verhältnisse eingebunden. Die Freiheit zur Selbstbestimmung muss mit der Freiheit der anderen Gesellschaftsmitglieder abgeglichen und ausgehandelt werden. Selbstbestimmung in der Gesellschaft zu realisieren wird deshalb zur Mitbestimmung.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Grundgesetz regelt deshalb im Weiteren die demokratischen Rechte der Bürgerinnen und Bürger auf Mitentscheidung.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Rechte des Grundgesetzes gelten auch für Kinder und Jugendliche (auch wenn sie teilweise durch Rechte der Eltern oder weitere Einschränkungen begrenzt werden) (Bundesverfassungsgericht: Beschluss vom 29. Juli 1968, 1 </a:t>
            </a:r>
            <a:r>
              <a:rPr lang="de-DE" sz="1100" dirty="0" err="1">
                <a:latin typeface="Open Sans" panose="020B0606030504020204" pitchFamily="34" charset="0"/>
                <a:ea typeface="Open Sans" panose="020B0606030504020204" pitchFamily="34" charset="0"/>
                <a:cs typeface="Open Sans" panose="020B0606030504020204" pitchFamily="34" charset="0"/>
              </a:rPr>
              <a:t>BvL</a:t>
            </a:r>
            <a:r>
              <a:rPr lang="de-DE" sz="1100" dirty="0">
                <a:latin typeface="Open Sans" panose="020B0606030504020204" pitchFamily="34" charset="0"/>
                <a:ea typeface="Open Sans" panose="020B0606030504020204" pitchFamily="34" charset="0"/>
                <a:cs typeface="Open Sans" panose="020B0606030504020204" pitchFamily="34" charset="0"/>
              </a:rPr>
              <a:t> 20/63, 31/66 und 5/67, BVerfGE 24, 119 ff.).</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Deshalb muss es das oberste Handlungsprinzip der Kinder- und Jugendhilfe sein, die Rechte der Kinder und Jugendlichen auf Selbstbestimmung des eigenen Lebens und auf demokratische Mitentscheidung zu achten und deren Wahrnehmung durch die Kinder und Jugendlichen zu gewährleisten. Ihre Aufgaben der Förderung bestmöglicher Gesundheit, sozialer Sicherung, Erziehung, Bildung und Freizeit (so wie es die UN-KRK als „</a:t>
            </a:r>
            <a:r>
              <a:rPr lang="de-DE" sz="1100" dirty="0" err="1">
                <a:latin typeface="Open Sans" panose="020B0606030504020204" pitchFamily="34" charset="0"/>
                <a:ea typeface="Open Sans" panose="020B0606030504020204" pitchFamily="34" charset="0"/>
                <a:cs typeface="Open Sans" panose="020B0606030504020204" pitchFamily="34" charset="0"/>
              </a:rPr>
              <a:t>provision</a:t>
            </a:r>
            <a:r>
              <a:rPr lang="de-DE" sz="1100" dirty="0">
                <a:latin typeface="Open Sans" panose="020B0606030504020204" pitchFamily="34" charset="0"/>
                <a:ea typeface="Open Sans" panose="020B0606030504020204" pitchFamily="34" charset="0"/>
                <a:cs typeface="Open Sans" panose="020B0606030504020204" pitchFamily="34" charset="0"/>
              </a:rPr>
              <a:t>“ formuliert) sowie die Aufgaben des Schutzes vor Gewalt, Missbrauch, Vernachlässigung und insgesamt der Gefährdung des Kindeswohls (UN-KRK: „</a:t>
            </a:r>
            <a:r>
              <a:rPr lang="de-DE" sz="1100" dirty="0" err="1">
                <a:latin typeface="Open Sans" panose="020B0606030504020204" pitchFamily="34" charset="0"/>
                <a:ea typeface="Open Sans" panose="020B0606030504020204" pitchFamily="34" charset="0"/>
                <a:cs typeface="Open Sans" panose="020B0606030504020204" pitchFamily="34" charset="0"/>
              </a:rPr>
              <a:t>protection</a:t>
            </a:r>
            <a:r>
              <a:rPr lang="de-DE" sz="1100" dirty="0">
                <a:latin typeface="Open Sans" panose="020B0606030504020204" pitchFamily="34" charset="0"/>
                <a:ea typeface="Open Sans" panose="020B0606030504020204" pitchFamily="34" charset="0"/>
                <a:cs typeface="Open Sans" panose="020B0606030504020204" pitchFamily="34" charset="0"/>
              </a:rPr>
              <a:t>“) müssen immer unter Beachtung der Rechte auf Selbstbestimmung und Mitbestimmung (UN KRK: „</a:t>
            </a:r>
            <a:r>
              <a:rPr lang="de-DE" sz="1100" dirty="0" err="1">
                <a:latin typeface="Open Sans" panose="020B0606030504020204" pitchFamily="34" charset="0"/>
                <a:ea typeface="Open Sans" panose="020B0606030504020204" pitchFamily="34" charset="0"/>
                <a:cs typeface="Open Sans" panose="020B0606030504020204" pitchFamily="34" charset="0"/>
              </a:rPr>
              <a:t>participation</a:t>
            </a:r>
            <a:r>
              <a:rPr lang="de-DE" sz="1100" dirty="0">
                <a:latin typeface="Open Sans" panose="020B0606030504020204" pitchFamily="34" charset="0"/>
                <a:ea typeface="Open Sans" panose="020B0606030504020204" pitchFamily="34" charset="0"/>
                <a:cs typeface="Open Sans" panose="020B0606030504020204" pitchFamily="34" charset="0"/>
              </a:rPr>
              <a:t>“) realisiert werden.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Pluto, Liane (2018): Partizipation und Beteiligungsrechte, in: Böllert, Karin (Hrsg.), Kompendium Kinder- und Jugendhilfe, Wiesbaden, S. 945-966.</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Wapler</a:t>
            </a:r>
            <a:r>
              <a:rPr lang="de-DE" sz="1100" dirty="0">
                <a:latin typeface="Open Sans" panose="020B0606030504020204" pitchFamily="34" charset="0"/>
                <a:ea typeface="Open Sans" panose="020B0606030504020204" pitchFamily="34" charset="0"/>
                <a:cs typeface="Open Sans" panose="020B0606030504020204" pitchFamily="34" charset="0"/>
              </a:rPr>
              <a:t>, Friederike (2015): Kinderrechte und Kindeswohl, Tübingen.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BVerfG, Urteil vom 15.02.2006 – 1 BvR 357/05) –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https://www.bundesverfassungsgericht.de/SharedDocs/Entscheidungen/DE/2006/02/rs20060215_1bvr035705.html</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Beschluss vom 29. Juli 1968, 1 </a:t>
            </a:r>
            <a:r>
              <a:rPr lang="de-DE" sz="1100" dirty="0" err="1">
                <a:latin typeface="Open Sans" panose="020B0606030504020204" pitchFamily="34" charset="0"/>
                <a:ea typeface="Open Sans" panose="020B0606030504020204" pitchFamily="34" charset="0"/>
                <a:cs typeface="Open Sans" panose="020B0606030504020204" pitchFamily="34" charset="0"/>
              </a:rPr>
              <a:t>BvL</a:t>
            </a:r>
            <a:r>
              <a:rPr lang="de-DE" sz="1100" dirty="0">
                <a:latin typeface="Open Sans" panose="020B0606030504020204" pitchFamily="34" charset="0"/>
                <a:ea typeface="Open Sans" panose="020B0606030504020204" pitchFamily="34" charset="0"/>
                <a:cs typeface="Open Sans" panose="020B0606030504020204" pitchFamily="34" charset="0"/>
              </a:rPr>
              <a:t> 20/63, 31/66 und 5/67, BVerfGE 24, 119 ff. –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https://www.servat.unibe.ch/dfr/bv024119.html</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42</a:t>
            </a:fld>
            <a:endParaRPr lang="de-DE"/>
          </a:p>
        </p:txBody>
      </p:sp>
    </p:spTree>
    <p:extLst>
      <p:ext uri="{BB962C8B-B14F-4D97-AF65-F5344CB8AC3E}">
        <p14:creationId xmlns:p14="http://schemas.microsoft.com/office/powerpoint/2010/main" val="569128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43</a:t>
            </a:fld>
            <a:endParaRPr lang="de-DE"/>
          </a:p>
        </p:txBody>
      </p:sp>
    </p:spTree>
    <p:extLst>
      <p:ext uri="{BB962C8B-B14F-4D97-AF65-F5344CB8AC3E}">
        <p14:creationId xmlns:p14="http://schemas.microsoft.com/office/powerpoint/2010/main" val="2621330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2364605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 11 SGB VIII lautet: „Jungen Menschen sind die zur Förderung ihrer Entwicklung erforderlichen Angebote der Jugendarbeit zur Verfügung zu stellen. Sie sollen an den Interessen junger Menschen anknüpfen und von ihnen mitbestimmt und mitgestaltet werden, sie zur Selbstbestimmung befähigen und zu gesellschaftlicher Mitverantwortung und zu sozialem Engagement anregen und hinführen. Dabei sollen die Zugänglichkeit und Nutzbarkeit der Angebote für junge Menschen mit Behinderungen sichergestellt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folgende Tabelle zeigt die Wirkungs- und Handlungsziele der Kinder- und Jugendarbeit nach § 11 SGB VIII und die damit zusammenhängenden konzeptionellen Grundorientierungen: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Dass Kinder- und Jugendarbeit ihren Adressat*innen „Angebote zur Verfügung stellen“ soll, betont den freiwilligen Charakter. Das verdeutlicht, dass es nicht um präventive, kontrollierende oder erzieherische Maßnahmen geht. Der Bildungsbegriff der Jugendarbeit bezieht sich auf einen Prozess des sich bildenden Subjekts, er zielt immer auf Selbstbildung ab. Sie ist zu verstehen als Befähigung zu eigenbestimmter Lebensführung und eigener Verortung in der Welt.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Selbstbestimmung wird im sozialen Zusammenhang zu demokratischer Mitbestimmung: Die jungen Menschen bestimmen und gestalten die Angebote gemeinsam nach ihren Interessen mit und bringen sich darüber hinaus auch mitverantwortlich sowie sozial engagiert demokratisch in die Gestaltung der Gesellschaft ein. So werden die fachlichen Orientierungen von Subjektbildung und Demokratiebildung verbunden.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Neben den großen Grundstrukturen der Angebote als Offenen Kinder- und Jugendarbeit und Jugendverbandsarbeit nennt der § 11 SGB VIII weitere Schwerpunkte der Kinder- und Jugendarbeit:</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Außerschulische Jugendbildung mit allgemeiner, politischer, sozialer, gesundheitlicher, kultureller, naturkundlicher und technischer Bildung,</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Jugendarbeit in Sport, Spiel und Geselligkeit,</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arbeitswelt-, schul- und familienbezogene Jugendarbeit,</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Internationale Jugendarbeit,</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Kinder- und Jugenderholung,</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Jugendberatung.</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Daten zur Kinder- und Jugendarbeit ‒ eine Momentaufnahme nach Corona</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aktuellen Daten zur Kinder- und Jugendarbeit müssen vor dem Hintergrund der zurückliegenden Corona-Pandemie gelesen und interpretiert werden. Diese führte aufgrund des im Berichtsjahr 2021 zum Teil bestehenden „harten Lockdowns“ zu teilweise gravierenden Einbrüchen bei den Angeboten und der Inanspruchnahme von Maßnahmen der Kinder- und Jugendarbeit. Haben Jugendämter, Kirchen, Wohlfahrtsverbände und weitere freie Träger im Jahr 2019 bundesweit noch rund 156.700 öffentlich geförderte Angebote der Jugendarbeit für gut 8,6 Millionen Jugendliche durchgeführt, so reduzierte sich diese Zahl im Jahr 2021 auf 106.700 öffentlich geförderte Angebote (-32 %), an denen nur noch 4,4 Millionen Jugendliche (-49 %) teilnahmen. (Dabei sind in beiden Teilnahmedaten Mehrfachnennungen enthalten.) Der Angebots-Rückgang betraf mit 40 % (von 105.900 auf 63.300) insbesondere Projekte oder (Groß-)Veranstaltungen, etwa Ferienfreizeiten, Weiterbildungen, Konzerte, Feste oder Sportveranstaltungen. Die Zahl der gruppenbezogenen Angebote, beispielsweise regelmäßige Gruppenstunden von Jugendverbänden sank um 22 % (von 26.500 auf 23.200), und offene Angebote, wie zum Beispiel Jugendtreffs um 17 % (von 24.300 auf 20.200).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Eine ähnliche Entwicklung gab es auch bei den anbietenden Trägern. Von 2019 auf 2021 sank die Zahl der Träger, die Angaben zu öffentlicher Förderung ihrer Arbeit machten, um 23 % von 18.300 auf 14.100.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Bezogen auf die Personalentwicklung lässt sich feststellen, dass insbesondere die ehrenamtliche Arbeit eingebrochen ist. Wies die Statistik für 2019 noch 563.466 aktive Ehrenamtliche aus, so waren dies 2021 nur noch 317.364, was einem Minus von 44 % entspricht. Bei den Hauptamtlichen zeigte sich bis zum aktuell letzten Stichtag (31.12.2020) noch keine solche Entwicklung. Gegenüber der letzten Erhebung von 2018 ergibt sich mit 32.731 Personen auf 19.986 Vollzeitäquivalenten sogar ein geringfügiger Anstieg von 1 %.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Langfristige Entwicklungen sind aktuell anhand des statistischen Erhebungsstandes Mitte 2023 noch nicht absehbar. Ob und inwieweit sich die Zahl der Angebote und Teilnahmen wieder auf einen Vor-Corona-Stand einpegeln und ob sich ein nachgehender Effekt in den hauptamtlichen Beschäftigtenzahlen ergebt, muss beobachtet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Aktuelle Daten zur Inanspruchnahme von Angeboten der Kinder- und Jugendarbeit durch Kinder und Jugendliche mit Behinderungen liegen nicht vor. In einer etwas zurückliegenden Befragung des Deutschen Jugendinstituts 2016 gaben knapp 60 % der Jugendzentren an, dass sie auch von Kindern und Jugendlichen mit Behinderungen besucht werden, insbesondere in Abhängigkeit vom Vorhandensein besonders qualifizierten Personals, konzeptionellen Überlegungen sowie Kooperationsbeziehungen mit Behinderteneinrichtungen. Jedoch hat sich als Reaktion auf fehlende passende Angebote und die aktuell bestehenden trennenden Sozialleistungslogiken (SGB VIII vs. SGB IX) in den letzten Jahrzehnten eine Parallelstruktur mit zum Teil eigenen, abgekoppelten, inklusiven, aber auch exklusiven Freizeitangeboten speziell für Kinder und Jugendliche mit Behinderungen entwickelt, die von Trägern der Eingliederungshilfe und/oder Selbstvertretungsorganisationen von Menschen mit Behinderungen gestaltet werden. Mit dem Kinder- und Jugendstärkungsgesetz 2021 und seiner ausdrücklichen Vorgabe zur inklusiven Ausrichtung der Kinder- und Jugendarbeit nach § 11 SGB VIII sind entsprechende Weiterentwicklungen und stärkere Zusammenführungen dieser Angebote zu erwarten.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Jahr 2021 sind in Deutschland 2,127 Mrd. Euro für den Bereich der Kinder- und Jugendarbeit aufgewandt worden. Das entspricht einem Anteil von 3,4 % der Gesamtmittel für die Kinder- und Jugendhilfe. (</a:t>
            </a:r>
            <a:r>
              <a:rPr lang="de-DE" sz="1100" i="1" dirty="0">
                <a:latin typeface="Open Sans" panose="020B0606030504020204" pitchFamily="34" charset="0"/>
                <a:ea typeface="Open Sans" panose="020B0606030504020204" pitchFamily="34" charset="0"/>
                <a:cs typeface="Open Sans" panose="020B0606030504020204" pitchFamily="34" charset="0"/>
              </a:rPr>
              <a:t>vgl. Folie 3.3.1</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Arbeitsgemeinschaft für Kinder- und Jugendhilfe (2019): Inklusion in der Jugendarbeit. 10 Jahre UN-BRK – ein Blick auf die Entwicklungen in der und Erwartungen an die Jugendarbeit. Diskussionspapier;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https://www.agj.de/fileadmin/files/positionen/2019/Inklusion_Jugendarbeit.pdf</a:t>
            </a:r>
            <a:r>
              <a:rPr lang="de-DE" sz="1100" u="sng"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Destatis: Basisdaten zur Statistik zu den Angeboten der Jugendarbeit (22531), abrufbar in der Datenbank Genesis-Online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https://www-genesis.destatis.de/genesis/online?sequenz=statistikTabellen&amp;selectionname=22531*#abreadcrumb</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Mühlmann, Thomas/Haubrich, Julia (2023): Kinder- und Jugendarbeit in Zeiten der Coronapandemie – gravierende Einbrüche, vor allem beim Ehrenamt, in: </a:t>
            </a:r>
            <a:r>
              <a:rPr lang="de-DE" sz="1100" dirty="0" err="1">
                <a:latin typeface="Open Sans" panose="020B0606030504020204" pitchFamily="34" charset="0"/>
                <a:ea typeface="Open Sans" panose="020B0606030504020204" pitchFamily="34" charset="0"/>
                <a:cs typeface="Open Sans" panose="020B0606030504020204" pitchFamily="34" charset="0"/>
              </a:rPr>
              <a:t>KOMDat</a:t>
            </a:r>
            <a:r>
              <a:rPr lang="de-DE" sz="1100" dirty="0">
                <a:latin typeface="Open Sans" panose="020B0606030504020204" pitchFamily="34" charset="0"/>
                <a:ea typeface="Open Sans" panose="020B0606030504020204" pitchFamily="34" charset="0"/>
                <a:cs typeface="Open Sans" panose="020B0606030504020204" pitchFamily="34" charset="0"/>
              </a:rPr>
              <a:t> Jugendhilfe, Heft 1/2023, S. 22-27 https://www.akjstat.tu-dortmund.de/fileadmin/user_upload/72_KomDat_1_23.pdf (Zugriff: 31.07.2023).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Pothmann</a:t>
            </a:r>
            <a:r>
              <a:rPr lang="de-DE" sz="1100" dirty="0">
                <a:latin typeface="Open Sans" panose="020B0606030504020204" pitchFamily="34" charset="0"/>
                <a:ea typeface="Open Sans" panose="020B0606030504020204" pitchFamily="34" charset="0"/>
                <a:cs typeface="Open Sans" panose="020B0606030504020204" pitchFamily="34" charset="0"/>
              </a:rPr>
              <a:t>, Jens/</a:t>
            </a:r>
            <a:r>
              <a:rPr lang="de-DE" sz="1100" dirty="0" err="1">
                <a:latin typeface="Open Sans" panose="020B0606030504020204" pitchFamily="34" charset="0"/>
                <a:ea typeface="Open Sans" panose="020B0606030504020204" pitchFamily="34" charset="0"/>
                <a:cs typeface="Open Sans" panose="020B0606030504020204" pitchFamily="34" charset="0"/>
              </a:rPr>
              <a:t>Deinet</a:t>
            </a:r>
            <a:r>
              <a:rPr lang="de-DE" sz="1100" dirty="0">
                <a:latin typeface="Open Sans" panose="020B0606030504020204" pitchFamily="34" charset="0"/>
                <a:ea typeface="Open Sans" panose="020B0606030504020204" pitchFamily="34" charset="0"/>
                <a:cs typeface="Open Sans" panose="020B0606030504020204" pitchFamily="34" charset="0"/>
              </a:rPr>
              <a:t>, Ulrich (2021): Offene Kinder- und Jugendarbeit im Wandel, in: </a:t>
            </a:r>
            <a:r>
              <a:rPr lang="de-DE" sz="1100" dirty="0" err="1">
                <a:latin typeface="Open Sans" panose="020B0606030504020204" pitchFamily="34" charset="0"/>
                <a:ea typeface="Open Sans" panose="020B0606030504020204" pitchFamily="34" charset="0"/>
                <a:cs typeface="Open Sans" panose="020B0606030504020204" pitchFamily="34" charset="0"/>
              </a:rPr>
              <a:t>Deinet</a:t>
            </a:r>
            <a:r>
              <a:rPr lang="de-DE" sz="1100" dirty="0">
                <a:latin typeface="Open Sans" panose="020B0606030504020204" pitchFamily="34" charset="0"/>
                <a:ea typeface="Open Sans" panose="020B0606030504020204" pitchFamily="34" charset="0"/>
                <a:cs typeface="Open Sans" panose="020B0606030504020204" pitchFamily="34" charset="0"/>
              </a:rPr>
              <a:t>, U., </a:t>
            </a:r>
            <a:r>
              <a:rPr lang="de-DE" sz="1100" dirty="0" err="1">
                <a:latin typeface="Open Sans" panose="020B0606030504020204" pitchFamily="34" charset="0"/>
                <a:ea typeface="Open Sans" panose="020B0606030504020204" pitchFamily="34" charset="0"/>
                <a:cs typeface="Open Sans" panose="020B0606030504020204" pitchFamily="34" charset="0"/>
              </a:rPr>
              <a:t>Sturzenhecker</a:t>
            </a:r>
            <a:r>
              <a:rPr lang="de-DE" sz="1100" dirty="0">
                <a:latin typeface="Open Sans" panose="020B0606030504020204" pitchFamily="34" charset="0"/>
                <a:ea typeface="Open Sans" panose="020B0606030504020204" pitchFamily="34" charset="0"/>
                <a:cs typeface="Open Sans" panose="020B0606030504020204" pitchFamily="34" charset="0"/>
              </a:rPr>
              <a:t>, B., von Schwanenflügel, L., Schwerthelm, M. (Hrsg.), Handbuch Offene Kinder- und Jugendarbeit, Wiesbaden.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Schwerthelm, Moritz/</a:t>
            </a:r>
            <a:r>
              <a:rPr lang="de-DE" sz="1100" dirty="0" err="1">
                <a:latin typeface="Open Sans" panose="020B0606030504020204" pitchFamily="34" charset="0"/>
                <a:ea typeface="Open Sans" panose="020B0606030504020204" pitchFamily="34" charset="0"/>
                <a:cs typeface="Open Sans" panose="020B0606030504020204" pitchFamily="34" charset="0"/>
              </a:rPr>
              <a:t>Sturzenhecker</a:t>
            </a:r>
            <a:r>
              <a:rPr lang="de-DE" sz="1100" dirty="0">
                <a:latin typeface="Open Sans" panose="020B0606030504020204" pitchFamily="34" charset="0"/>
                <a:ea typeface="Open Sans" panose="020B0606030504020204" pitchFamily="34" charset="0"/>
                <a:cs typeface="Open Sans" panose="020B0606030504020204" pitchFamily="34" charset="0"/>
              </a:rPr>
              <a:t>, Benedikt: Die Kinder- und Jugendarbeit nach § 11 SGB VIII. Erfahrungsraum für Subjekt- und Demokratiebildung;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https://www.ew.uni-hamburg.de/einrichtungen/ew2/sozialpaedagogik/service-fuer-die-praxis/material-fuer-die-praxis.html</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44</a:t>
            </a:fld>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3671899989"/>
              </p:ext>
            </p:extLst>
          </p:nvPr>
        </p:nvGraphicFramePr>
        <p:xfrm>
          <a:off x="764703" y="6391592"/>
          <a:ext cx="5256585" cy="2788920"/>
        </p:xfrm>
        <a:graphic>
          <a:graphicData uri="http://schemas.openxmlformats.org/drawingml/2006/table">
            <a:tbl>
              <a:tblPr firstRow="1" bandRow="1">
                <a:tableStyleId>{5C22544A-7EE6-4342-B048-85BDC9FD1C3A}</a:tableStyleId>
              </a:tblPr>
              <a:tblGrid>
                <a:gridCol w="1752195">
                  <a:extLst>
                    <a:ext uri="{9D8B030D-6E8A-4147-A177-3AD203B41FA5}">
                      <a16:colId xmlns:a16="http://schemas.microsoft.com/office/drawing/2014/main" val="1613209398"/>
                    </a:ext>
                  </a:extLst>
                </a:gridCol>
                <a:gridCol w="1752195">
                  <a:extLst>
                    <a:ext uri="{9D8B030D-6E8A-4147-A177-3AD203B41FA5}">
                      <a16:colId xmlns:a16="http://schemas.microsoft.com/office/drawing/2014/main" val="2076106790"/>
                    </a:ext>
                  </a:extLst>
                </a:gridCol>
                <a:gridCol w="1752195">
                  <a:extLst>
                    <a:ext uri="{9D8B030D-6E8A-4147-A177-3AD203B41FA5}">
                      <a16:colId xmlns:a16="http://schemas.microsoft.com/office/drawing/2014/main" val="2710301763"/>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latin typeface="Open Sans" panose="020B0606030504020204" pitchFamily="34" charset="0"/>
                          <a:ea typeface="Open Sans" panose="020B0606030504020204" pitchFamily="34" charset="0"/>
                          <a:cs typeface="Open Sans" panose="020B0606030504020204" pitchFamily="34" charset="0"/>
                        </a:rPr>
                        <a:t>Wirkungsziel</a:t>
                      </a: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latin typeface="Open Sans" panose="020B0606030504020204" pitchFamily="34" charset="0"/>
                          <a:ea typeface="Open Sans" panose="020B0606030504020204" pitchFamily="34" charset="0"/>
                          <a:cs typeface="Open Sans" panose="020B0606030504020204" pitchFamily="34" charset="0"/>
                        </a:rPr>
                        <a:t>Handlungsziel</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i="1" dirty="0">
                          <a:latin typeface="Open Sans" panose="020B0606030504020204" pitchFamily="34" charset="0"/>
                          <a:ea typeface="Open Sans" panose="020B0606030504020204" pitchFamily="34" charset="0"/>
                          <a:cs typeface="Open Sans" panose="020B0606030504020204" pitchFamily="34" charset="0"/>
                        </a:rPr>
                        <a:t>Konzeptionelle Grundorientierung</a:t>
                      </a: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71182208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Selbstbestimmung der Kinder und Jugendlichen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Für alle Kinder und Jugendlichen zugängliche Angebote zur Verfügung stellen, die an den Interessen der Kinder und Jugendlichen anknüpfen.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i="1" dirty="0">
                          <a:latin typeface="Open Sans" panose="020B0606030504020204" pitchFamily="34" charset="0"/>
                          <a:ea typeface="Open Sans" panose="020B0606030504020204" pitchFamily="34" charset="0"/>
                          <a:cs typeface="Open Sans" panose="020B0606030504020204" pitchFamily="34" charset="0"/>
                        </a:rPr>
                        <a:t>Subjektorientierung und Selbstbildung</a:t>
                      </a: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166590284"/>
                  </a:ext>
                </a:extLst>
              </a:tr>
              <a:tr h="370840">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Gesellschaftliche Mitverantwortung und soziales Engagement der Kinder und Jugendlichen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Mitbestimmung und Mitgestaltung ermöglichen.</a:t>
                      </a:r>
                    </a:p>
                  </a:txBody>
                  <a:tcPr/>
                </a:tc>
                <a:tc>
                  <a:txBody>
                    <a:bodyPr/>
                    <a:lstStyle/>
                    <a:p>
                      <a:r>
                        <a:rPr lang="de-DE" sz="1100" i="1" dirty="0">
                          <a:latin typeface="Open Sans" panose="020B0606030504020204" pitchFamily="34" charset="0"/>
                          <a:ea typeface="Open Sans" panose="020B0606030504020204" pitchFamily="34" charset="0"/>
                          <a:cs typeface="Open Sans" panose="020B0606030504020204" pitchFamily="34" charset="0"/>
                        </a:rPr>
                        <a:t>Partizipation und Demokratiebildung,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i="1" dirty="0">
                          <a:latin typeface="Open Sans" panose="020B0606030504020204" pitchFamily="34" charset="0"/>
                          <a:ea typeface="Open Sans" panose="020B0606030504020204" pitchFamily="34" charset="0"/>
                          <a:cs typeface="Open Sans" panose="020B0606030504020204" pitchFamily="34" charset="0"/>
                        </a:rPr>
                        <a:t>Inklusion</a:t>
                      </a: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680605599"/>
                  </a:ext>
                </a:extLst>
              </a:tr>
            </a:tbl>
          </a:graphicData>
        </a:graphic>
      </p:graphicFrame>
    </p:spTree>
    <p:extLst>
      <p:ext uri="{BB962C8B-B14F-4D97-AF65-F5344CB8AC3E}">
        <p14:creationId xmlns:p14="http://schemas.microsoft.com/office/powerpoint/2010/main" val="3910136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420923"/>
          </a:xfrm>
        </p:spPr>
        <p: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Jugendsozialarbeit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Als Jugendsozialarbeit wird ein Handlungsfeld umrissen, in dem die Kinder- und Jugendhilfe infrastrukturelle Angebote für die Bewältigung des biographischen Übergangs junger Menschen von der schulischen Ausbildung in das Arbeits- und Berufsleben bereithält. Diese Angebote richten sich an die spezifische Zielgruppe der jungen Menschen, die zum „Ausgleich sozialer Benachteiligung oder zur Überwindung individueller Beeinträchtigungen in erhöhtem Maße auf Unterstützung angewiesen sind“ (§ 13 SGB VIII). Die Jugendsozialarbeit stellt somit ein sozialpädagogisches Bindeglied zwischen den Systemen der schulischen Ausbildung und der Arbeitsmarktintegration dar.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Arbeitsfeld ist nach wie vor wenig konturiert und umfasst im Kern Angebote der sozialpädagogisch begleiteten Ausbildung und Beschäftigung im Übergang Schule – Beruf. Darüber hinaus umfasst Jugendsozialarbeit aber auch u. a. Unterkunft in sozialpädagogisch begleiteten Wohnformen (während der Teilnahme an Angeboten der beruflichen Eingliederung); niedrigschwellige, aufsuchende Arbeitsansätze für schwer erreichbare Zielgruppen wie z. B. „Streetwork“ oder „Mobile Jugendarbeit“ sowie die Jugendmigrationsdienste, deren Integrations- und Förderungsangebote sich an junge Menschen mit Migrationshintergrund richten.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Arbeitsweltbezogene Jugendsozialarbeit (Jugendberufshilfe) umfasst berufsbezogene Angebote im Rahmen von Jugendwerkstätten, ausbildungsbegleitende Hilfen, aber auch Maßnahmen der beruflichen Ausbildung in außerbetrieblichen Ausbildungsstätten für Jugendliche und junge Erwachsene, die aufgrund ihrer individuellen und sozialen Situation kaum oder gar nicht in anderen Ausbildungskontexten integrierbar sind. Sie stellen eine sozialpädagogische Ergänzung zu den Bemühungen der Agentur für Arbeit und der Jobcenter dar, Jugendliche und junge Erwachsene mit individuellen Orientierungsproblemen und anderen Beeinträchtigungen in den Arbeitsmarkt zu integrieren.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Schulsozialarbeit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Schulsozialarbeit stellt ein Angebot der Jugendhilfe an Schulen dar. Hier richtet sie sich auf sozial benachteiligte und individuell beeinträchtigte Schüler*innen. Ihr Ziel ist es, die Schule mit ihren schulpädagogischen, auf die Organisation von Lernprozessen ausgerichteten Handlungsansätzen um sozialpädagogische Initiativen zur Kompensation solcher Probleme zu ergänzen. Schule und Schüler*innen werden dadurch unterstützt, ihre primären formalen Bildungsziele (und damit die Berufsfähigkeit nach Schulabschluss) besser erreichen zu können. Das Konzept der Sozialpädagogik an Schulen hat sich hervorgehend aus der Jugendsozialarbeit in den letzten 20 Jahren immer weiter vom Ursprung des § 13 SGB VIII gelöst, so dass Schulsozialarbeit von der Grundschule bis zum Gymnasium - oft finanziert von den Schulen bzw. Schulträgern selbst – vielerorts zu einer Selbstverständlichkeit geworden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Seit 2021 trägt der Gesetzgeber dieser Entwicklung in der Praxis Rechnung, indem er in § 13a SGB VIII die Aufgaben der Schulsozialarbeit in einem weiten Verständnis bestimmt: „Schulsozialarbeit umfasst sozialpädagogische Angebote nach diesem Abschnitt, die jungen Menschen am Ort Schule zur Verfügung gestellt werden.“ § 13a SGB VIII trägt dabei der Zuständigkeit der 16 Bundesländer für den Bildungsbereich und damit den 16 verschiedenen Schulgesetzen in Deutschland insofern Rechnung, als er bestimmt: „Das Nähere über Inhalt und Umfang der Aufgaben der Schulsozialarbeit wird durch Landesrecht geregelt. Dabei kann durch Landesrecht auch bestimmt werden, dass Aufgaben der Schulsozialarbeit durch andere Stellen nach anderen Rechtsvorschriften erbracht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Verankerung in der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Beide Handlungsfelder – Jugendsozialarbeit und Schulsozialarbeit – beziehen sich auf mächtige gesellschaftliche Instanzen (Schule, Arbeitsmarkt) (</a:t>
            </a:r>
            <a:r>
              <a:rPr lang="de-DE" sz="1100" i="1" dirty="0">
                <a:latin typeface="Open Sans" panose="020B0606030504020204" pitchFamily="34" charset="0"/>
                <a:ea typeface="Open Sans" panose="020B0606030504020204" pitchFamily="34" charset="0"/>
                <a:cs typeface="Open Sans" panose="020B0606030504020204" pitchFamily="34" charset="0"/>
              </a:rPr>
              <a:t>vgl. Folien 1.1.11 und 1.1.12</a:t>
            </a:r>
            <a:r>
              <a:rPr lang="de-DE" sz="1100" dirty="0">
                <a:latin typeface="Open Sans" panose="020B0606030504020204" pitchFamily="34" charset="0"/>
                <a:ea typeface="Open Sans" panose="020B0606030504020204" pitchFamily="34" charset="0"/>
                <a:cs typeface="Open Sans" panose="020B0606030504020204" pitchFamily="34" charset="0"/>
              </a:rPr>
              <a:t>), an die Kinder- und Jugendhilfe mit ihrem sozialpädagogischen Profil andocken muss. Insofern handelt es sich hier bei den Schnittstellen zu beiden Instanzen für die Kinder- und Jugendhilfe zumeist um ein „Auswärtsspiel“, sprich um ein Einbringen der eigenen Potenziale in ganz andere Organisations- und </a:t>
            </a:r>
            <a:r>
              <a:rPr lang="de-DE" sz="1100" dirty="0" err="1">
                <a:latin typeface="Open Sans" panose="020B0606030504020204" pitchFamily="34" charset="0"/>
                <a:ea typeface="Open Sans" panose="020B0606030504020204" pitchFamily="34" charset="0"/>
                <a:cs typeface="Open Sans" panose="020B0606030504020204" pitchFamily="34" charset="0"/>
              </a:rPr>
              <a:t>Handlungslogiken</a:t>
            </a:r>
            <a:r>
              <a:rPr lang="de-DE" sz="1100" dirty="0">
                <a:latin typeface="Open Sans" panose="020B0606030504020204" pitchFamily="34" charset="0"/>
                <a:ea typeface="Open Sans" panose="020B0606030504020204" pitchFamily="34" charset="0"/>
                <a:cs typeface="Open Sans" panose="020B0606030504020204" pitchFamily="34" charset="0"/>
              </a:rPr>
              <a:t>. Diese Dominanz der genannten Systeme zeigt sich auch darin, dass sie in der Regel durch andere Stränge (Finanzierung durch die Länder und nach SGB II/III) finanziert werden. Die Kinder- und Jugendhilfe agiert hier rechtlich nachrangig und leistet im Rahmen der Jugendsozialarbeit/Schulsozialarbeit nur einen marginalen finanziellen Beitrag zu den zu bewältigen Aufgaben. Im Jahr 2021 sind für die Jugend- und Schulsozialarbeit aus Mitteln der Jugendhilfe insgesamt 0,89 Mrd. EUR aufgewendet worden. Damit wurden lediglich 1,4 % der Aufwendungen der Kinder- und Jugendhilfe für diese beiden Aufgaben eingesetzt. (</a:t>
            </a:r>
            <a:r>
              <a:rPr lang="de-DE" sz="1100" i="1" dirty="0">
                <a:latin typeface="Open Sans" panose="020B0606030504020204" pitchFamily="34" charset="0"/>
                <a:ea typeface="Open Sans" panose="020B0606030504020204" pitchFamily="34" charset="0"/>
                <a:cs typeface="Open Sans" panose="020B0606030504020204" pitchFamily="34" charset="0"/>
              </a:rPr>
              <a:t>vgl. Folie 3.3.1</a:t>
            </a:r>
            <a:r>
              <a:rPr lang="de-DE" sz="1100" dirty="0">
                <a:latin typeface="Open Sans" panose="020B0606030504020204" pitchFamily="34" charset="0"/>
                <a:ea typeface="Open Sans" panose="020B0606030504020204" pitchFamily="34" charset="0"/>
                <a:cs typeface="Open Sans" panose="020B0606030504020204" pitchFamily="34" charset="0"/>
              </a:rPr>
              <a: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Literatur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 (Jugendsozialarbeit: S.172-183/Schulsozialarbeit: S. 183−</a:t>
            </a:r>
            <a:r>
              <a:rPr lang="de-DE" sz="1100" dirty="0">
                <a:latin typeface="Calibri" panose="020F0502020204030204" pitchFamily="34" charset="0"/>
                <a:ea typeface="Open Sans" panose="020B0606030504020204" pitchFamily="34" charset="0"/>
                <a:cs typeface="Calibri" panose="020F0502020204030204" pitchFamily="34" charset="0"/>
              </a:rPr>
              <a:t>1</a:t>
            </a:r>
            <a:r>
              <a:rPr lang="de-DE" sz="1100" dirty="0">
                <a:latin typeface="Open Sans" panose="020B0606030504020204" pitchFamily="34" charset="0"/>
                <a:ea typeface="Open Sans" panose="020B0606030504020204" pitchFamily="34" charset="0"/>
                <a:cs typeface="Open Sans" panose="020B0606030504020204" pitchFamily="34" charset="0"/>
              </a:rPr>
              <a:t>95).</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Hollenstein, Erich/</a:t>
            </a:r>
            <a:r>
              <a:rPr lang="de-DE" sz="1100" dirty="0" err="1">
                <a:latin typeface="Open Sans" panose="020B0606030504020204" pitchFamily="34" charset="0"/>
                <a:ea typeface="Open Sans" panose="020B0606030504020204" pitchFamily="34" charset="0"/>
                <a:cs typeface="Open Sans" panose="020B0606030504020204" pitchFamily="34" charset="0"/>
              </a:rPr>
              <a:t>Nieslony</a:t>
            </a:r>
            <a:r>
              <a:rPr lang="de-DE" sz="1100" dirty="0">
                <a:latin typeface="Open Sans" panose="020B0606030504020204" pitchFamily="34" charset="0"/>
                <a:ea typeface="Open Sans" panose="020B0606030504020204" pitchFamily="34" charset="0"/>
                <a:cs typeface="Open Sans" panose="020B0606030504020204" pitchFamily="34" charset="0"/>
              </a:rPr>
              <a:t>, Frank/Speck, Carsten/ Olk, Thomas (Hrsg.) (2017): Handbuch der Schulsozialarbeit, Weinheim.</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Just, Anette (2020): Handbuch Schulsozialarbeit, 3. überarbeitete und ergänzte Auflage UTB.</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Pingel, Andrea (2018): Jugendsozialarbeit, in: Böllert, Karin (Hrsg.), Kompendium Kinder- und Jugendhilfe, Wiesbaden, S. 737−754.</a:t>
            </a:r>
          </a:p>
        </p:txBody>
      </p:sp>
      <p:sp>
        <p:nvSpPr>
          <p:cNvPr id="4" name="Foliennummernplatzhalter 3"/>
          <p:cNvSpPr>
            <a:spLocks noGrp="1"/>
          </p:cNvSpPr>
          <p:nvPr>
            <p:ph type="sldNum" sz="quarter" idx="10"/>
          </p:nvPr>
        </p:nvSpPr>
        <p:spPr/>
        <p:txBody>
          <a:bodyPr/>
          <a:lstStyle/>
          <a:p>
            <a:fld id="{178ACBB0-B8BD-7243-B5CA-EEE1A71994D0}" type="slidenum">
              <a:rPr lang="de-DE" smtClean="0"/>
              <a:t>45</a:t>
            </a:fld>
            <a:endParaRPr lang="de-DE"/>
          </a:p>
        </p:txBody>
      </p:sp>
    </p:spTree>
    <p:extLst>
      <p:ext uri="{BB962C8B-B14F-4D97-AF65-F5344CB8AC3E}">
        <p14:creationId xmlns:p14="http://schemas.microsoft.com/office/powerpoint/2010/main" val="3632486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205277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Der erzieherische Kinder- und Jugendschutz ist als eigenständiges Aufgabengebiet in der Kinder- und Jugendhilfe ausgewiesen. Der Begriff charakterisiert ein Arbeitsfeld, welches sich – in heutiger Diktion – eher als „präventiver Kinder- und Jugendschutz“ benennen ließe. Es geht darum, junge Menschen und ihre Eltern für Gefahren im Prozess des Aufwachsens zu sensibilisieren und sie darin zu stärken, solchen Gefahren zu widerstehen und/oder ihnen selbstbewusst entgegenzutreten. Zu solchen Gefahren zählen u. a.</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Suchtgefährdungen (Alkohol, Drogen, Spielsucht u. a.),</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Gefährdungen durch Mediennutzung unterschiedlichster Art,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Gewaltgefährdungen (auch durch sexuelle Gewalt),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ideologische Gefährdungen.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all diesen Bereichen ist die Kinder- und Jugendhilfe durch § 14 SGB VIII dazu aufgefordert, junge Menschen jeden Alters zu informieren, zu unterstützen und sie zu befähigen, solche Gefährdungen zu erkennen und sie darin zu stärken, ihnen zu widerstehen. Einbezogen sind in diese Norm auch die Eltern, die dabei unterstützt werden sollen, ihre Kinder zu starken und selbstbewussten Menschen zu erziehen, die Gefährdungen nicht nur erkennen, sondern ihnen auch gemeinschaftlich im Sinne solidarischen Handelns mit anderen entgegenzutreten. Beispiele für solche Aktivitäten sind z. B.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bei jüngeren Kindern Elternkurse (z. B. „Starke Eltern – Starke Kinder“ des Deutschen Kinderschutzbundes), die Eltern unterstützen, Ihren Familienalltag bewusster zu meistern, ihnen zeigen Wege zeigen, um Konflikte zu bewältigen und zu lösen oder sie über allgemeine Erziehungsthemen und über Kinderrechte informieren,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bei älteren Kindern und Jugendlichen die Schulung von Medienkompetenz,</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Projekte zur Sexualaufklärung für alle Altersstufen.</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Daneben spielt eine offensive Öffentlichkeitsarbeit, die sich sowohl an junge Menschen als auch an ihre Eltern richtet, zu gesundheitsbezogenen Themen (Alkohol, Drogen, Spielsucht) oder zu extremistischen Ideologien (Rechtsextremismus, Islamismus, Sekten u. a. m.) eine wichtige Rolle im erzieherischen Kinder- und Jugendschutz.</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Es handelt sich beim erzieherischen Kinder- und Jugendschutz nicht um eine spezielle Organisationsform oder um einen abgrenzbaren Arbeitsbereich. Methodisch sind die Aktivitäten eingelagert in die Regelangebote der Kinder-, Jugend- und Familienförderung (Kita, Jugendzentren, Jugendverbände, Familienbildung). Der erzieherische Kinder- und Jugendschutz definiert damit eine inhaltliche Anforderung zur Stärkung der Selbststeuerungskräfte junger Menschen und ihrer Eltern an die Ausgestaltung dieser Angebote.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Abgegrenzt werden muss der erzieherische Kinder- und Jugendschutz einerseits vom gesetzlichen Jugendschutz (</a:t>
            </a:r>
            <a:r>
              <a:rPr lang="de-DE" sz="1100" b="1" dirty="0">
                <a:latin typeface="Open Sans" panose="020B0606030504020204" pitchFamily="34" charset="0"/>
                <a:ea typeface="Open Sans" panose="020B0606030504020204" pitchFamily="34" charset="0"/>
                <a:cs typeface="Open Sans" panose="020B0606030504020204" pitchFamily="34" charset="0"/>
              </a:rPr>
              <a:t>Jugendarbeitsschutzgesetz [</a:t>
            </a:r>
            <a:r>
              <a:rPr lang="de-DE" sz="1100" b="1" dirty="0" err="1">
                <a:latin typeface="Open Sans" panose="020B0606030504020204" pitchFamily="34" charset="0"/>
                <a:ea typeface="Open Sans" panose="020B0606030504020204" pitchFamily="34" charset="0"/>
                <a:cs typeface="Open Sans" panose="020B0606030504020204" pitchFamily="34" charset="0"/>
              </a:rPr>
              <a:t>JArbSchG</a:t>
            </a:r>
            <a:r>
              <a:rPr lang="de-DE" sz="1100" b="1" dirty="0">
                <a:latin typeface="Open Sans" panose="020B0606030504020204" pitchFamily="34" charset="0"/>
                <a:ea typeface="Open Sans" panose="020B0606030504020204" pitchFamily="34" charset="0"/>
                <a:cs typeface="Open Sans" panose="020B0606030504020204" pitchFamily="34" charset="0"/>
              </a:rPr>
              <a:t>]; Jugendschutzgesetz [</a:t>
            </a:r>
            <a:r>
              <a:rPr lang="de-DE" sz="1100" b="1" dirty="0" err="1">
                <a:latin typeface="Open Sans" panose="020B0606030504020204" pitchFamily="34" charset="0"/>
                <a:ea typeface="Open Sans" panose="020B0606030504020204" pitchFamily="34" charset="0"/>
                <a:cs typeface="Open Sans" panose="020B0606030504020204" pitchFamily="34" charset="0"/>
              </a:rPr>
              <a:t>JuSchG</a:t>
            </a:r>
            <a:r>
              <a:rPr lang="de-DE" sz="1100" b="1" dirty="0">
                <a:latin typeface="Open Sans" panose="020B0606030504020204" pitchFamily="34" charset="0"/>
                <a:ea typeface="Open Sans" panose="020B0606030504020204" pitchFamily="34" charset="0"/>
                <a:cs typeface="Open Sans" panose="020B0606030504020204" pitchFamily="34" charset="0"/>
              </a:rPr>
              <a:t>]</a:t>
            </a:r>
            <a:r>
              <a:rPr lang="de-DE" sz="1100" dirty="0">
                <a:latin typeface="Open Sans" panose="020B0606030504020204" pitchFamily="34" charset="0"/>
                <a:ea typeface="Open Sans" panose="020B0606030504020204" pitchFamily="34" charset="0"/>
                <a:cs typeface="Open Sans" panose="020B0606030504020204" pitchFamily="34" charset="0"/>
              </a:rPr>
              <a:t>)</a:t>
            </a:r>
            <a:r>
              <a:rPr lang="de-DE" sz="1100" i="1" dirty="0">
                <a:latin typeface="Open Sans" panose="020B0606030504020204" pitchFamily="34" charset="0"/>
                <a:ea typeface="Open Sans" panose="020B0606030504020204" pitchFamily="34" charset="0"/>
                <a:cs typeface="Open Sans" panose="020B0606030504020204" pitchFamily="34" charset="0"/>
              </a:rPr>
              <a:t>,</a:t>
            </a:r>
            <a:r>
              <a:rPr lang="de-DE" sz="1100" dirty="0">
                <a:latin typeface="Open Sans" panose="020B0606030504020204" pitchFamily="34" charset="0"/>
                <a:ea typeface="Open Sans" panose="020B0606030504020204" pitchFamily="34" charset="0"/>
                <a:cs typeface="Open Sans" panose="020B0606030504020204" pitchFamily="34" charset="0"/>
              </a:rPr>
              <a:t> der (außerhalb der Kinder- und Jugendhilfe) polizei- und ordnungsbehördliche Regelungen (auch repressiver Art) umfasst, die sich z. B. um Maßnahmen des Schutzes von Jugendlichen in der Öffentlichkeit (Besuche jugendgefährdender Orte, Verbreitung jugendgefährdender Medien etc.) kümmern. Andererseits ist der erzieherische Kinder- und Jugendschutz abzugrenzen vom intervenierenden Kinderschutz im SGB VIII (§§ 8a und 42 SGB VIII), wo es darum geht, Kinder im hoheitlichen Aufgabenbereich aus sie gefährdenden bzw. ihnen Schaden zufügenden Situationen (bei den Eltern oder an anderen Orten) zu befreien. Mit seiner präventiven Ausrichtung trägt der erzieherische Kinder- und Jugendschutz dazu bei, junge Menschen im Sinne des SGB VIII zur Selbstbestimmung, Eigenverantwortung und sozialer Verantwortung zu befähigen.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Bundesarbeitsgemeinschaft Kinder- und Jugendschutz (2015): Durchblick. Informationen zum Jugendschutz. Glossar;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https://www.bag-jugendschutz.de/dokumente/Online-Handbuch_Kinder-u_Jugendschutz.pdf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Nikles</a:t>
            </a:r>
            <a:r>
              <a:rPr lang="de-DE" sz="1100" dirty="0">
                <a:latin typeface="Open Sans" panose="020B0606030504020204" pitchFamily="34" charset="0"/>
                <a:ea typeface="Open Sans" panose="020B0606030504020204" pitchFamily="34" charset="0"/>
                <a:cs typeface="Open Sans" panose="020B0606030504020204" pitchFamily="34" charset="0"/>
              </a:rPr>
              <a:t>, Bruno W. (2018): Erzieherischer Kinder- und Jugendschutz, in: Böllert, Karin (Hrsg.), Kompendium Kinder- und Jugendhilfe, Wiesbaden, S. 771−782.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(2020): Bericht über die Lage junger Menschen und die Bestrebungen und Leistungen der Kinder- und Jugendhilfe – 16. Kinder- und Jugendbericht – Förderung demokratischer Bildung im Kindes- und Jugendalter (BT-Drucksache 19/24200);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http://dipbt.bundestag.de/dip21/btd/19/242/1924200.pdf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46</a:t>
            </a:fld>
            <a:endParaRPr lang="de-DE" dirty="0"/>
          </a:p>
        </p:txBody>
      </p:sp>
    </p:spTree>
    <p:extLst>
      <p:ext uri="{BB962C8B-B14F-4D97-AF65-F5344CB8AC3E}">
        <p14:creationId xmlns:p14="http://schemas.microsoft.com/office/powerpoint/2010/main" val="1642054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581163"/>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Kinder- und Jugendhilfe hält unter dem Begriff der ‚Förderung der Erziehung in der Familie‘ ein breites Spektrum verschiedenster Leistungen für Familien mit minderjährigen Kindern vor. Indem es hier vorrangig um die Unterstützung von Eltern geht, die als zentrale Garanten eines gelingenden Aufwachsens ihrer Kinder angesehen werden, betont dieses Kapitel einen eher familienpolitischen Aspekt des SGB VIII.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„Müttern, Vätern, anderen Erziehungsberechtigten und jungen Menschen sollen Leistungen der allgemeinen Förderung der Erziehung in der Familie angeboten werden. Diese Leistungen sollen Erziehungsberechtigte bei der Wahrnehmung ihrer Erziehungsverantwortung unterstützen und dazu beitragen, dass Familien sich die für ihre jeweilige Erziehungs- und Familiensituation erforderlichen Kenntnisse und Fähigkeiten insbesondere in Fragen von Erziehung, Beziehung und Konfliktbewältigung, von Gesundheit, Bildung, Medienkompetenz, Hauswirtschaft sowie der Vereinbarkeit von Familie und Erwerbstätigkeit aneignen können und in ihren Fähigkeiten zur aktiven Teilhabe und Partizipation gestärkt werden. Sie sollen auch Wege aufzeigen, wie Konfliktsituationen in der Familie gewaltfrei gelöst werden können.“ (§ 16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Leistungsfeld ‚Förderung der Erziehung in der Familie‘ umfasst u. a.: </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allgemeine Förderangebote</a:t>
            </a:r>
            <a:r>
              <a:rPr lang="de-DE" sz="1100" dirty="0">
                <a:latin typeface="Open Sans" panose="020B0606030504020204" pitchFamily="34" charset="0"/>
                <a:ea typeface="Open Sans" panose="020B0606030504020204" pitchFamily="34" charset="0"/>
                <a:cs typeface="Open Sans" panose="020B0606030504020204" pitchFamily="34" charset="0"/>
              </a:rPr>
              <a:t> (§ 16 SGB VIII: Beratung von Schwangeren und werdenden Vätern, Familienbildung, Beratung in Erziehungsfragen, Familienfreizeit und -erholung)</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Beratungs- und Unterstützungsangebote für spezielle familiäre Problemsituationen (</a:t>
            </a:r>
            <a:r>
              <a:rPr lang="de-DE" sz="1100" dirty="0">
                <a:latin typeface="Open Sans" panose="020B0606030504020204" pitchFamily="34" charset="0"/>
                <a:ea typeface="Open Sans" panose="020B0606030504020204" pitchFamily="34" charset="0"/>
                <a:cs typeface="Open Sans" panose="020B0606030504020204" pitchFamily="34" charset="0"/>
              </a:rPr>
              <a:t>§ 17 SGB VIII: Beratung in Fragen der Partnerschaft, Trennung und Scheidung von Eltern minderjähriger Kinder; § 18 SGB VIII: Beratung und Unterstützung bei der Ausübung der Personensorge und des Umgangsrechts)</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Angebote und Hilfen, die auf bereits eingetretene Notstände zielen </a:t>
            </a:r>
            <a:r>
              <a:rPr lang="de-DE" sz="1100" dirty="0">
                <a:latin typeface="Open Sans" panose="020B0606030504020204" pitchFamily="34" charset="0"/>
                <a:ea typeface="Open Sans" panose="020B0606030504020204" pitchFamily="34" charset="0"/>
                <a:cs typeface="Open Sans" panose="020B0606030504020204" pitchFamily="34" charset="0"/>
              </a:rPr>
              <a:t>(§ 19 SGB VIII: Hilfen in gemeinsamen Wohnformen für alleinerziehende Mütter/Väter und Kinder; § 20 SGB VIII: Betreuung und Versorgung des Kindes in Notsituationen).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An dieser Aufzählung ist leicht zu erkennen, dass es sich hierbei um ein Konglomerat unterschiedlichster Leistungen ohne ein einheitliches Bezugssystem handelt. Das Aufgabenfeld verfügt über keine gemeinsame fachliche Tradition, sondern bindet sehr verschiedene - für sich selbst mitunter durchaus traditionelle - Angebote unter einem Dach zusammen.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Der Gesetzgeber wollte durch den Leistungssektor der ‚Förderung der Erziehung in der Familie‘ den Perspektivenwechsel von einer eher reagierenden Jugendhilfe zu einer präventiven, frühzeitig helfenden und unterstützenden Jugendhilfe verdeutlichen. Ziel dahinter ist die Aufrechterhaltung und Stabilisierung der Funktionsfähigkeit der Familie als Sozialisationsort - insbesondere in schwierigen Lebenssituationen wie Trennung/Scheidung oder in der belastenden und herausfordernden Lebenssituation als Ein-Eltern-Familie.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Seit dem Jahr 2008 ist - obwohl nicht im SGB VIII, sondern im Gesetz zur Kooperation und Information im Kinderschutz (KKG) abgebildet - unter dem Sammelbegriff der ‚Frühen Hilfen‘ ein weiterer Leistungsbereich hinzugekommen, der sich durch seine Interdisziplinarität auszeichnet und mit unterschiedlichen Handlungsansätzen in verschiedenen Organisationsformen realisiert wird. Im KKG heißt es: „(...) die Unterstützung der Eltern bei der Wahrnehmung ihres Erziehungsrechts und ihrer Erziehungsverantwortung durch die staatliche Gemeinschaft [umfasst] insbesondere auch Information, Beratung und Hilfe. Kern ist die Vorhaltung eines möglichst frühzeitigen, koordinierten und multiprofessionellen Angebots im Hinblick auf die Entwicklung von Kindern vor allem in den ersten Lebensjahren für Mütter und Väter sowie schwangere Frauen und werdende Väter (Frühe Hilfen).“ (§ 1 Abs. 4 KKG)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präventiv intendierten ‚Frühen Hilfen‘ sind damit nicht auf die Jugendhilfe beschränkt, sondern sie zielen darauf ab, verschiedene Dienste und Angebote des Sozialbereichs und des Gesundheitswesens miteinander zu verknüpfen, um damit ein koordiniertes regionales System von Hilfsangeboten zu schaffen. Insofern stellen ‚Frühe Hilfen‘ auch keinen eigenständigen Leistungstatbestand dar; es geht vielmehr um die Sicherstellung der Kooperation (und bestenfalls Synchronisation) bei der Realisierung unterschiedlicher Hilfe- und Unterstützungsmaßnahmen zwischen Akteuren und Trägern aus verschiedenartigen Bereichen, vor allem aus der Jugendhilfe und aus dem Gesundheitsbereich, aber auch darüber hinaus. Dies ist mit dem Ziel verbunden, die flächendeckende Versorgung von Familien sicherzustellen, bedarfsgerechte Unterstützungsangebote voranzutreiben und die Qualität der Versorgung zu verbessern.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 die ‚Frühen‘ Hilfen mit ihrem Bemühen um niedrigschwellige und frühzeitige, auf Beratung und Unterstützung ausgerichtete Zugänge zu Eltern eine dezidiert präventive Programmatik verfolgen, sind sie aus Jugendhilfeperspektive dem hier betrachteten Bereich der Förderung der Erziehung in der Familie zuzuordnen, auch wenn eine gesetzliche Einordnung in das SGB VIII nicht erfolgt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Insgesamt stellt aber auch der Leistungssektor der „Förderung der Erziehung in der Familie“ nur einen sehr kleinen Teil der Kinder- und Jugendhilfe dar. Von den Gesamtmitteln für die Kinder- und Jugendhilfe (ca. 62 Milliarden Euro) im Jahr 2021 wurden lediglich 1,07 Mrd. (1,7 %) für die Leistungen in diesem Bereich aufgewendet. (</a:t>
            </a:r>
            <a:r>
              <a:rPr lang="de-DE" sz="1100" i="1" dirty="0">
                <a:latin typeface="Open Sans" panose="020B0606030504020204" pitchFamily="34" charset="0"/>
                <a:ea typeface="Open Sans" panose="020B0606030504020204" pitchFamily="34" charset="0"/>
                <a:cs typeface="Open Sans" panose="020B0606030504020204" pitchFamily="34" charset="0"/>
              </a:rPr>
              <a:t>vgl. Folie 3.3.1</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Bauer, Petra (2016): Förderung der Erziehung in der Familie, in: Schröer, Wolfgang/Struck, Norbert/Wolff, Mechthild (Hrsg.), Handbuch Kinder- und Jugendhilfe, 2. Aufl., Weinheim u. München, S. 886−912.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Buschhorn, Claudia (2018): Förderung der Erziehung in der Familie und Frühe Hilfen, in: Böllert, Karin (Hrsg.), Kompendium Kinder- und Jugendhilfe, Wiesbaden, S. 783−804.</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Nationales Zentrum Frühe Hilfen (NZFH) (2009): Begriffsbestimmung „Frühe Hilfen“, in: </a:t>
            </a:r>
            <a:r>
              <a:rPr lang="de-DE" sz="1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https://www.fruehehilfen.de/grundlagen-und-fachthemen/grundlagen-der-fruehen-hilfen/fruehe-hilfen-begriffsbestimmung</a:t>
            </a:r>
            <a:r>
              <a:rPr lang="de-DE" sz="1100" baseline="0"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(Zugriff: 31.078.2023).</a:t>
            </a:r>
          </a:p>
        </p:txBody>
      </p:sp>
      <p:sp>
        <p:nvSpPr>
          <p:cNvPr id="4" name="Foliennummernplatzhalter 3"/>
          <p:cNvSpPr>
            <a:spLocks noGrp="1"/>
          </p:cNvSpPr>
          <p:nvPr>
            <p:ph type="sldNum" sz="quarter" idx="10"/>
          </p:nvPr>
        </p:nvSpPr>
        <p:spPr/>
        <p:txBody>
          <a:bodyPr/>
          <a:lstStyle/>
          <a:p>
            <a:fld id="{178ACBB0-B8BD-7243-B5CA-EEE1A71994D0}" type="slidenum">
              <a:rPr lang="de-DE" smtClean="0"/>
              <a:t>47</a:t>
            </a:fld>
            <a:endParaRPr lang="de-DE" dirty="0"/>
          </a:p>
        </p:txBody>
      </p:sp>
    </p:spTree>
    <p:extLst>
      <p:ext uri="{BB962C8B-B14F-4D97-AF65-F5344CB8AC3E}">
        <p14:creationId xmlns:p14="http://schemas.microsoft.com/office/powerpoint/2010/main" val="9490116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428501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Kinder- und Jugendhilfegesetz (SGB VIII) normiert in den §§ 22 bis 26 SGB VIII auf Bundesebene die Pflicht, Kinder in Kindertageseinrichtungen und in Kindertagespflege zu fördern. Dieser generelle Förderauftrag hat drei grundlegende Ziele (§ 22 Abs. 2 SGB VIII):</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die Entwicklung des Kindes zu einer selbstbestimmten, eigenverantwortlichen und gemeinschaftsfähigen Persönlichkeit zu fördern,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die Erziehung und Bildung in der Familie zu unterstützen und zu ergänzen und</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den Eltern dabei zu helfen, Erwerbstätigkeit, Kindererziehung und familiäre Pflege besser miteinander vereinbaren zu können.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Kinder mit Behinderungen und Kinder ohne Behinderungen sollen dabei gemeinsam gefördert werden. Die besonderen Bedürfnisse von Kindern mit Behinderungen und von Kindern, die von Behinderung bedroht sind, sind dabei zu berücksichtigen. (§ 22a Abs. 4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Kindertageseinrichtungen</a:t>
            </a:r>
            <a:r>
              <a:rPr lang="de-DE" sz="1100" dirty="0">
                <a:latin typeface="Open Sans" panose="020B0606030504020204" pitchFamily="34" charset="0"/>
                <a:ea typeface="Open Sans" panose="020B0606030504020204" pitchFamily="34" charset="0"/>
                <a:cs typeface="Open Sans" panose="020B0606030504020204" pitchFamily="34" charset="0"/>
              </a:rPr>
              <a:t> sind „Einrichtungen, in denen sich Kinder für einen Teil des Tages oder ganztägig aufhalten und in Gruppen gefördert werden“. (§ 22 Abs. 1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Kindertagespflege</a:t>
            </a:r>
            <a:r>
              <a:rPr lang="de-DE" sz="1100" dirty="0">
                <a:latin typeface="Open Sans" panose="020B0606030504020204" pitchFamily="34" charset="0"/>
                <a:ea typeface="Open Sans" panose="020B0606030504020204" pitchFamily="34" charset="0"/>
                <a:cs typeface="Open Sans" panose="020B0606030504020204" pitchFamily="34" charset="0"/>
              </a:rPr>
              <a:t> „wird von einer geeigneten Kindertagespflegeperson in ihrem Haushalt, im Haushalt des Personensorgeberechtigten oder in anderen geeigneten Räumen geleistet“. „Das Nähere über die Abgrenzung von Tageseinrichtungen und Kindertagespflege regelt das Landesrecht.“ (§ 22 Abs. 1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Alle 16 Bundesländer haben bezüglich der Betreuung von Kindern in Tageseinrichtungen und Kindertagespflege aufgrund eines Landesrechtsvorbehaltes (§ 26 SGB VIII) jeweils eigene landesrechtliche Regelungen in Ausführungsgesetzen verabschiedet. Die altersabhängigen Rechtsansprüche der Kinder auf Förderung sind indes bundeseinheitlich für alle Bundesländer durch das SGB VIII festgeschrieben:</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Kinder, die das erste Lebensjahr noch nicht vollendet haben</a:t>
            </a:r>
            <a:r>
              <a:rPr lang="de-DE" sz="1100" dirty="0">
                <a:latin typeface="Open Sans" panose="020B0606030504020204" pitchFamily="34" charset="0"/>
                <a:ea typeface="Open Sans" panose="020B0606030504020204" pitchFamily="34" charset="0"/>
                <a:cs typeface="Open Sans" panose="020B0606030504020204" pitchFamily="34" charset="0"/>
              </a:rPr>
              <a:t>, haben nur dann Anspruch auf Förderung in einer Einrichtung oder in Kindertagespflege, wenn bestimmte Voraussetzungen beim Kind bzw. den Eltern erfüllt sind. (§ 24 Abs. 1 SGB VIII)</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Das BMFSFJ (2023, S. 22) gibt die Betreuungsquote der Kinder, die bereits vor dem ersten Geburtstag (U1-Betreuungen) betreut werden, mit 1,8 % der altersgleichen Bevölkerung an.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100" b="1" dirty="0">
                <a:latin typeface="Open Sans" panose="020B0606030504020204" pitchFamily="34" charset="0"/>
                <a:ea typeface="Open Sans" panose="020B0606030504020204" pitchFamily="34" charset="0"/>
                <a:cs typeface="Open Sans" panose="020B0606030504020204" pitchFamily="34" charset="0"/>
              </a:rPr>
              <a:t>Kinder im zweiten und dritten Lebensjahr</a:t>
            </a:r>
            <a:r>
              <a:rPr lang="de-DE" sz="1100" dirty="0">
                <a:latin typeface="Open Sans" panose="020B0606030504020204" pitchFamily="34" charset="0"/>
                <a:ea typeface="Open Sans" panose="020B0606030504020204" pitchFamily="34" charset="0"/>
                <a:cs typeface="Open Sans" panose="020B0606030504020204" pitchFamily="34" charset="0"/>
              </a:rPr>
              <a:t> haben einen Anspruch auf Förderung in einer Einrichtung oder in Kindertagespflege, der sich nach ihrem individuellen Bedarf richtet. (§ 24 Abs. 2 SGB VIII)</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800" dirty="0">
                <a:effectLst/>
                <a:latin typeface="Open Sans" pitchFamily="2" charset="0"/>
                <a:ea typeface="Calibri" panose="020F0502020204030204" pitchFamily="34" charset="0"/>
                <a:cs typeface="Times New Roman" panose="02020603050405020304" pitchFamily="18" charset="0"/>
              </a:rPr>
              <a:t>Im Jahr 2021 befanden sich in Deutschland 809.908 Kinder unter drei Jahren (U3-Betreuungen) in öffentlicher Kinderbetreuung, davon 84 % in Einrichtungen und 16 % in Tagespflege. Bis zum 01.03.2022 (also innerhalb eines Jahres) stieg die Anzahl der betreuten Kinder sehr dynamisch um 3,6 % auf 838.698. Das entspricht einer Betreuungsquote von 35,5 %. Für weitere 13,6 % ist von den Eltern ein Betreuungsbedarf angemeldet, für den aber keine Plätze zur Verfügung stehen (BMFSFJ 2023, S. 3)</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Kinder, die das dritte Lebensjahr vollendet haben, haben bis zum Schuleintritt</a:t>
            </a:r>
            <a:r>
              <a:rPr lang="de-DE" sz="1100" dirty="0">
                <a:latin typeface="Open Sans" panose="020B0606030504020204" pitchFamily="34" charset="0"/>
                <a:ea typeface="Open Sans" panose="020B0606030504020204" pitchFamily="34" charset="0"/>
                <a:cs typeface="Open Sans" panose="020B0606030504020204" pitchFamily="34" charset="0"/>
              </a:rPr>
              <a:t> Anspruch auf Förderung in einer Tageseinrichtung. Nur bei besonderem Bedarf kann die Förderung ganz oder ergänzend auch in der Kindertagespflege erfolgen. (§ 24 Abs. 3 SGB VIII)</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Im Jahr 2021 befanden sich in Deutschland 2.613.058 Kinder von drei Jahren bis zum Schuleintritt in öffentlicher Kinderbetreuung (ca. 1 % davon in Tagespflege). Bis zum 01.03.2022 stieg die Anzahl der betreuten Kinder um 1,5 % auf 2.651.611. Das entspricht einer Betreuungsquote von 92 %, wobei auch hier für weitere 4,5 % von den Eltern ein nicht eingelöster Betreuungsbedarf angemeldet wird. (BMFSFJ 2023, S. 3)</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Für Kinder im schulpflichtigen Alter </a:t>
            </a:r>
            <a:r>
              <a:rPr lang="de-DE" sz="1100" dirty="0">
                <a:latin typeface="Open Sans" panose="020B0606030504020204" pitchFamily="34" charset="0"/>
                <a:ea typeface="Open Sans" panose="020B0606030504020204" pitchFamily="34" charset="0"/>
                <a:cs typeface="Open Sans" panose="020B0606030504020204" pitchFamily="34" charset="0"/>
              </a:rPr>
              <a:t>„ist ein bedarfsgerechtes Angebot in Tageseinrichtungen vorzuhalten“. (§ 24 Abs. 4 SGB VIII)</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Die Tagesbetreuung von Kindern im Grundschulalter sind zu einem hohen Anteil durch Ganztagsschulangebote geleistet. Dessen ungeachtet gibt es aber auch noch Kindertageseinrichtungen (Horte), durch die im Jahr 2021 noch 488.000 Kinder betreut wurden. Auch hier gibt es eine Differenz von ca. 18 % zusätzlicher Betreuungsbedarfe im Ganztagsbereich (ob durch Horte oder durch schulische Angebote).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Jahr 2022 waren damit ca. 4 Mio. Kinder in der Kindertagesbetreuung der Jugendhilfe gemeldet, wobei, wie dargestellt, die Versorgungsquoten für alle Altersgruppen deutlich unter den Betreuungswünschen der Eltern liegen.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Strittig ist auch, in welchem Umfang Eltern für ihre Kinder Ansprüche auf Ganztagsförderung beanspruchen können. An die öffentlichen Träger ergeht die Aufforderung, Ganztagesangebote „bedarfsgerecht“ zur Verfügung zu stellen. Ob dieser Bedarf aber durch die geäußerten Bedürfnisse der Eltern bestimmt wird oder durch Bedarfsdefinitionen der öffentlichen Träger, ist – auch in der Rechtsprechung – bisher umstritten. 2021 ist knapp über die Hälfte aller Plätze in Deutschland als Ganztagsplätze (mehr als 35 Stunden/Woche) ausgewiesen. Zwischen den Bundesländern gibt es hier allerdings erhebliche Unterschiede (</a:t>
            </a:r>
            <a:r>
              <a:rPr lang="de-DE" sz="1800" i="1" dirty="0">
                <a:effectLst/>
                <a:latin typeface="Open Sans" pitchFamily="2" charset="0"/>
                <a:ea typeface="Calibri" panose="020F0502020204030204" pitchFamily="34" charset="0"/>
                <a:cs typeface="Times New Roman" panose="02020603050405020304" pitchFamily="18" charset="0"/>
              </a:rPr>
              <a:t>vgl. BMFSFJ 2023, S. 4</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der hier beschriebenen Infrastruktur und den dadurch erbrachten Leistungen fällt den Kindertageseinrichtungen und der Kindertagespflege der größte Ausgabenposten der Kinder- und Jugendhilfe zu. Im Jahr 2021 wurden für Kindertageseinrichtungen ca. 40,8 Mrd. Euro (66 % der Gesamtausgaben) und für Kindertagespflege 1,7 Mrd. Euro (2,7 % der Gesamtausgaben) verwendet. Damit stellen – zumindest vom Kostenrahmen her – die Tagesangebote für Kinder den zentralen Baustein der Infrastruktur der Kinder- und Jugendhilfe dar.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Afflerbach, Lena Katharina/Meiner-Teubner, Christiane (2023): Kindertagesbetreuung im Jahr 2022 – zwischen Ausbaubedarf und Fachkräftemangel, in: </a:t>
            </a:r>
            <a:r>
              <a:rPr lang="de-DE" sz="1100" dirty="0" err="1">
                <a:latin typeface="Open Sans" panose="020B0606030504020204" pitchFamily="34" charset="0"/>
                <a:ea typeface="Open Sans" panose="020B0606030504020204" pitchFamily="34" charset="0"/>
                <a:cs typeface="Open Sans" panose="020B0606030504020204" pitchFamily="34" charset="0"/>
              </a:rPr>
              <a:t>Komdat</a:t>
            </a:r>
            <a:r>
              <a:rPr lang="de-DE" sz="1100" dirty="0">
                <a:latin typeface="Open Sans" panose="020B0606030504020204" pitchFamily="34" charset="0"/>
                <a:ea typeface="Open Sans" panose="020B0606030504020204" pitchFamily="34" charset="0"/>
                <a:cs typeface="Open Sans" panose="020B0606030504020204" pitchFamily="34" charset="0"/>
              </a:rPr>
              <a:t> Jugendhilfe 3/2022 (Januar 2023) Online: https://www.akjstat.tu-dortmund.de/fileadmin/user_upload/71_KomDat_3_22.pdf (Zugriff: 31.07.2023).</a:t>
            </a:r>
          </a:p>
          <a:p>
            <a:pPr marL="171450" indent="-171450">
              <a:buFont typeface="Wingdings" panose="05000000000000000000" pitchFamily="2" charset="2"/>
              <a:buChar char="Ø"/>
            </a:pPr>
            <a:r>
              <a:rPr lang="de-DE" sz="1600" dirty="0"/>
              <a:t>Autorengruppe Kinder- und Jugendhilfestatistik (2021): Kinder- und Jugendhilfereport Extra 2021; Online: https://www.akjstat.tu-dortmund.de/fileadmin/user_upload/Kinder-_und_Jugendhilfereport_Extra_2021_AKJStat.pdf (Zugriff: 31.07.2023)</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(BMFSFJ) (2023): Kindertagesbetreuung Kompakt Ausbaustand und Bedarf 2022; Online: https://www.bmfsfj.de/resource/blob/228470/dc2219705eeb5b8b9c117ce3f7e7bc05/kindertagesbetreuung-kompakt-ausbaustand-und-bedarf-2022-data.pdf (Zugriff: 31.07.2023).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Kayed</a:t>
            </a:r>
            <a:r>
              <a:rPr lang="de-DE" sz="1100" dirty="0">
                <a:latin typeface="Open Sans" panose="020B0606030504020204" pitchFamily="34" charset="0"/>
                <a:ea typeface="Open Sans" panose="020B0606030504020204" pitchFamily="34" charset="0"/>
                <a:cs typeface="Open Sans" panose="020B0606030504020204" pitchFamily="34" charset="0"/>
              </a:rPr>
              <a:t>, Theresia/Wieschke, Johannes/</a:t>
            </a:r>
            <a:r>
              <a:rPr lang="de-DE" sz="1100" dirty="0" err="1">
                <a:latin typeface="Open Sans" panose="020B0606030504020204" pitchFamily="34" charset="0"/>
                <a:ea typeface="Open Sans" panose="020B0606030504020204" pitchFamily="34" charset="0"/>
                <a:cs typeface="Open Sans" panose="020B0606030504020204" pitchFamily="34" charset="0"/>
              </a:rPr>
              <a:t>Kuger</a:t>
            </a:r>
            <a:r>
              <a:rPr lang="de-DE" sz="1100" dirty="0">
                <a:latin typeface="Open Sans" panose="020B0606030504020204" pitchFamily="34" charset="0"/>
                <a:ea typeface="Open Sans" panose="020B0606030504020204" pitchFamily="34" charset="0"/>
                <a:cs typeface="Open Sans" panose="020B0606030504020204" pitchFamily="34" charset="0"/>
              </a:rPr>
              <a:t> Susanne (2023): Der Betreuungsbedarf bei U3- und U6-Kindern - DJI-Kinderbetreuungsreport 2022; Online: https://www.dji.de/fileadmin/user_upload/KiBS/Kinderbetreuungsreport_2022_Studie1_Bedarfe_U3U6.pdf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48</a:t>
            </a:fld>
            <a:endParaRPr lang="de-DE"/>
          </a:p>
        </p:txBody>
      </p:sp>
    </p:spTree>
    <p:extLst>
      <p:ext uri="{BB962C8B-B14F-4D97-AF65-F5344CB8AC3E}">
        <p14:creationId xmlns:p14="http://schemas.microsoft.com/office/powerpoint/2010/main" val="864383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49</a:t>
            </a:fld>
            <a:endParaRPr lang="de-DE"/>
          </a:p>
        </p:txBody>
      </p:sp>
    </p:spTree>
    <p:extLst>
      <p:ext uri="{BB962C8B-B14F-4D97-AF65-F5344CB8AC3E}">
        <p14:creationId xmlns:p14="http://schemas.microsoft.com/office/powerpoint/2010/main" val="1117622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623520" cy="8596387"/>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Am 31.12.2022 lebten 84,35 Mio. Menschen in Deutschland. Knapp jede*r Fünfte war zu diesem Zeitpunkt unter 20 Jahre alt, mehr als jede*r Vierte älter als 60 Jahre, 1999 war dies noch etwas mehr als jede fünfte Person.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Die sinkende Zahl der Menschen im jüngeren Alter und die gleichzeitig steigende Zahl älterer Menschen haben Auswirkungen auf den demografischen Rahmen der Bevölkerung in Deutschland. Die Veränderung der Altersstruktur, verursacht durch Geburtenrückgang und steigende Lebenserwartung, ist auch in Deutschland, wie in den meisten Industrienationen, eine der größten gesellschaftspolitischen Herausforderungen. Die außergewöhnlich starke Zuwanderung seit 2014 hat vor allem der Schrumpfung der Bevölkerungszahl entgegengewirkt. Gleichzeitig konnte sie die jungen Jahrgänge stärken und beispielsweise zur Verjüngung des Erwerbspersonenpotentials beitragen. Auf die Alterung der Gesamtbevölkerung hatte sie jedoch nur einen geringen Einfluss.</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Bereits in der längeren Betrachtung ist eine ‚schrumpfende’ und ‚alternde’ Gesellschaft in Deutschland erkennbar. Diese Entwicklung geht vor allem auf eine seit den 1960er-Jahren deutlich rückläufige Zahl an Geburten, einen stetigen Anstieg der Lebenserwartung sowie eine auf politische Veränderungen mitunter sensibel reagierende Wanderungsbilanz zurück. Da die Wanderungsbilanz in den meisten Jahren mehr Zu-, als </a:t>
            </a:r>
            <a:r>
              <a:rPr lang="de-DE" sz="1100" dirty="0" err="1">
                <a:latin typeface="Open Sans" panose="020B0606030504020204" pitchFamily="34" charset="0"/>
                <a:ea typeface="Open Sans" panose="020B0606030504020204" pitchFamily="34" charset="0"/>
                <a:cs typeface="Open Sans" panose="020B0606030504020204" pitchFamily="34" charset="0"/>
              </a:rPr>
              <a:t>Wegzüge</a:t>
            </a:r>
            <a:r>
              <a:rPr lang="de-DE" sz="1100" dirty="0">
                <a:latin typeface="Open Sans" panose="020B0606030504020204" pitchFamily="34" charset="0"/>
                <a:ea typeface="Open Sans" panose="020B0606030504020204" pitchFamily="34" charset="0"/>
                <a:cs typeface="Open Sans" panose="020B0606030504020204" pitchFamily="34" charset="0"/>
              </a:rPr>
              <a:t> zu verzeichnen hatte, stellte sie bislang im Rahmen des demografischen Wandels ein Gegengewicht zu den sinkenden Geburtenzahlen dar und wird auch zukünftig eine entscheidende Bedeutung für den Bevölkerungsaufbau haben.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Zur Betrachtung des demografischen Wandels gehört auch der Blick auf die zukünftig zu erwartenden demografischen Veränderungen. Zentrale Bedeutung haben hier die koordinierten Bevölkerungsvorausberechnungen der Statistischen Ämter, die die demografische Entwicklung bis relativ weit in die Zukunft berechnen. Bei Bevölkerungsvorausberechnungen wird die Bevölkerung auf der Grundlage von aktuellen Bevölkerungsdaten unter bestimmten Annahmen vorausberechnet. Dabei werden wichtige Komponenten fortgeschrieben, die Aufschluss über die mögliche Bevölkerungsentwicklung geben. Zentral sind dabei (1) die Geburtenhäufigkeit, (2) die Lebenserwartung und (3) die Wanderungsbewegungen (Zu- und Abwanderung). Da die Bevölkerung im Ausgangsjahr der 14. koordinierten Bevölkerungsvorausberechnung von 2019 zum einen durch die zahlenmäßig verstärkten jüngeren Jahrgänge und zum anderen durch eine deutlich vorangeschrittene Alterung gekennzeichnet sind ist zu vermuten, dass die bevorstehenden Veränderungen in der Bevölkerungsgröße und im Altersaufbau in Deutschland moderater ausfallen könnten als in früheren Vorausberechnungen.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Fachserie 1, Reihe 1.3. Fortschreibung des Bevölkerungsstandes, versch. Jahrgänge.</a:t>
            </a:r>
          </a:p>
        </p:txBody>
      </p:sp>
      <p:sp>
        <p:nvSpPr>
          <p:cNvPr id="4" name="Foliennummernplatzhalter 3"/>
          <p:cNvSpPr>
            <a:spLocks noGrp="1"/>
          </p:cNvSpPr>
          <p:nvPr>
            <p:ph type="sldNum" sz="quarter" idx="10"/>
          </p:nvPr>
        </p:nvSpPr>
        <p:spPr/>
        <p:txBody>
          <a:bodyPr/>
          <a:lstStyle/>
          <a:p>
            <a:fld id="{178ACBB0-B8BD-7243-B5CA-EEE1A71994D0}" type="slidenum">
              <a:rPr lang="de-DE" smtClean="0"/>
              <a:t>5</a:t>
            </a:fld>
            <a:endParaRPr lang="de-DE"/>
          </a:p>
        </p:txBody>
      </p:sp>
    </p:spTree>
    <p:extLst>
      <p:ext uri="{BB962C8B-B14F-4D97-AF65-F5344CB8AC3E}">
        <p14:creationId xmlns:p14="http://schemas.microsoft.com/office/powerpoint/2010/main" val="3326613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02843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 27 Abs. 1 SGB VIII ist die entscheidende Norm für alle Leistungen der Hilfe zur Erziehung. Dieser Absatz definiert Anspruchsinhaber*innen, -voraussetzungen und -inhalte.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a:t>
            </a:r>
            <a:r>
              <a:rPr lang="de-DE" sz="1100" b="1" dirty="0">
                <a:latin typeface="Open Sans" panose="020B0606030504020204" pitchFamily="34" charset="0"/>
                <a:ea typeface="Open Sans" panose="020B0606030504020204" pitchFamily="34" charset="0"/>
                <a:cs typeface="Open Sans" panose="020B0606030504020204" pitchFamily="34" charset="0"/>
              </a:rPr>
              <a:t> Anspruchsinhaber*innen</a:t>
            </a:r>
            <a:r>
              <a:rPr lang="de-DE" sz="1100" dirty="0">
                <a:latin typeface="Open Sans" panose="020B0606030504020204" pitchFamily="34" charset="0"/>
                <a:ea typeface="Open Sans" panose="020B0606030504020204" pitchFamily="34" charset="0"/>
                <a:cs typeface="Open Sans" panose="020B0606030504020204" pitchFamily="34" charset="0"/>
              </a:rPr>
              <a:t> sind ausschließlich die Personensorgeberechtigten von Kindern und Jugendlichen. Daraus folgt, dass alle Formen der Hilfe zur Erziehung enden, wenn der junge Mensch volljährig wird. Damit einem Hilfebedarf über die Volljährigkeit hinaus entsprochen werden kann, haben volljährige junge Menschen einen Rechtsanspruch auf Hilfe für junge Volljährige gemäß § 41 SGB VIII (</a:t>
            </a:r>
            <a:r>
              <a:rPr lang="de-DE" sz="1100" i="1" dirty="0">
                <a:latin typeface="Open Sans" panose="020B0606030504020204" pitchFamily="34" charset="0"/>
                <a:ea typeface="Open Sans" panose="020B0606030504020204" pitchFamily="34" charset="0"/>
                <a:cs typeface="Open Sans" panose="020B0606030504020204" pitchFamily="34" charset="0"/>
              </a:rPr>
              <a:t>vgl. Folie 2.5.1</a:t>
            </a:r>
            <a:r>
              <a:rPr lang="de-DE" sz="1100" dirty="0">
                <a:latin typeface="Open Sans" panose="020B0606030504020204" pitchFamily="34" charset="0"/>
                <a:ea typeface="Open Sans" panose="020B0606030504020204" pitchFamily="34" charset="0"/>
                <a:cs typeface="Open Sans" panose="020B0606030504020204" pitchFamily="34" charset="0"/>
              </a:rPr>
              <a:t>). Sie können einen Antrag auf Fortsetzung der bestehenden oder Beginn einer neuen Hilfe stellen.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zentrale</a:t>
            </a:r>
            <a:r>
              <a:rPr lang="de-DE" sz="1100" b="1" dirty="0">
                <a:latin typeface="Open Sans" panose="020B0606030504020204" pitchFamily="34" charset="0"/>
                <a:ea typeface="Open Sans" panose="020B0606030504020204" pitchFamily="34" charset="0"/>
                <a:cs typeface="Open Sans" panose="020B0606030504020204" pitchFamily="34" charset="0"/>
              </a:rPr>
              <a:t> Anspruchsvoraussetzung</a:t>
            </a:r>
            <a:r>
              <a:rPr lang="de-DE" sz="1100" dirty="0">
                <a:latin typeface="Open Sans" panose="020B0606030504020204" pitchFamily="34" charset="0"/>
                <a:ea typeface="Open Sans" panose="020B0606030504020204" pitchFamily="34" charset="0"/>
                <a:cs typeface="Open Sans" panose="020B0606030504020204" pitchFamily="34" charset="0"/>
              </a:rPr>
              <a:t> für eine Hilfe zur Erziehung ist die Wahrnehmung, dass eine kindeswohlentsprechende Erziehung nicht gewährleistet ist. Diese Voraussetzung muss im Zuge eines sozialpädagogischen Diagnoseprozesses fachlich erfasst werden. Aufgrund der Vielfältigkeit der Lebenslagen von Kindern, Jugendlichen und Eltern kann der Gesetzgeber keine Kriterien festlegen, anhand derer objektiv über das Vorliegen eines Rechtsanspruches auf Hilfen zur Erziehung entschieden werden kann bzw. muss. Das Gesetz kann nur den Zweck einer Hilfe angeben, ohne genau benennen zu können, bei welcher Ausgangslage konkret ein Rechtsanspruch auf eine bestimmte Leistung einsetzt. Der Gesetzgeber greift daher auf den unbestimmten Rechtsbegriff des „nicht gewährleisteten Kindeswohls“ gemäß § 27 SGB VIII als Auslöser für einen Rechtsanspruch auf Hilfe zurück, der durch (sozialpädagogische) Fachkräfte im Einzelfall ausgelegt werden muss. Gleiches gilt für die Rechtsfolge: Was die richtige („notwendige und geeignete“) Hilfe gem. § 27 SGB VIII ist, muss ebenfalls unter den einzelfallbezogenen Konstellationen (Problemlagen, Familiensituation, Umfeld des Kindes, bisherige Erfahrungen des Kindes und der Elternteile, persönliche und soziale Ressourcen des Kindes und der Elternteile etc.) individuell eingeschätzt und entschieden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Der Anspruchsinhalt der notwendigen und geeigneten Hilfen bezieht sich auf die Gestaltung solcher sozialpädagogischen Angebote, die mangelhafte Erziehungssituationen kompensieren können oder zur Wiederherstellung einer das Kindeswohl gewährleistenden Erziehungssituation durch die Eltern beitragen. Die Begriffe ‚notwendig‘ und ‚geeignet‘ geben hier inhaltliche Maßstäbe vor.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Es handelt sich also bei der sozialpädagogischen Entscheidung über Hilfen zur Erziehung um eine Aufgabe mit hohen Ermessensspielräumen. Die Feststellung eines Bedarfs für die Initiierung und Organisation von Hilfen zur Erziehung umfasst professionelle Deutungen („Sozialpädagogischer Blick“), fachlich kompetente Interpretationen sowie die Anwendung einer einzelfallbezogenen Hilfeplanung im Sinne des § 36 SGB VIII (</a:t>
            </a:r>
            <a:r>
              <a:rPr lang="de-DE" sz="1100" i="1" dirty="0">
                <a:latin typeface="Open Sans" panose="020B0606030504020204" pitchFamily="34" charset="0"/>
                <a:ea typeface="Open Sans" panose="020B0606030504020204" pitchFamily="34" charset="0"/>
                <a:cs typeface="Open Sans" panose="020B0606030504020204" pitchFamily="34" charset="0"/>
              </a:rPr>
              <a:t>vgl. Folie 2.3.2</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Unter dem Aspekt der Kosten der Jugendhilfe werden individuelle Hilfen (Hilfen zur Erziehung, Hilfen für seelisch behinderte junge Menschen, Hilfen für junge Volljährige) und Schutzmaßnahmen gemeinsam abgebildet. Im Jahr 2021 wurden hierfür 22,7 % (ca. 14 Mrd. Euro) der Jugendhilfemittel aufgewendet. Damit steht dieser Bereich – zumal unter seinen unbestimmten Definitions- und Interventionsgrundlagen im Gesetz – stets unter besonderer Beobachtung der Politik.</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800" dirty="0">
                <a:effectLst/>
                <a:latin typeface="Open Sans" pitchFamily="2" charset="0"/>
                <a:ea typeface="Calibri" panose="020F0502020204030204" pitchFamily="34" charset="0"/>
                <a:cs typeface="Times New Roman" panose="02020603050405020304" pitchFamily="18" charset="0"/>
              </a:rPr>
              <a:t>Behnisch, Michael (2021): Hilfen zur Erziehung, in: Amthor, Ralph-Christian/Goldberg, Brigitta/</a:t>
            </a:r>
            <a:r>
              <a:rPr lang="de-DE" sz="1800" dirty="0" err="1">
                <a:effectLst/>
                <a:latin typeface="Open Sans" pitchFamily="2" charset="0"/>
                <a:ea typeface="Calibri" panose="020F0502020204030204" pitchFamily="34" charset="0"/>
                <a:cs typeface="Times New Roman" panose="02020603050405020304" pitchFamily="18" charset="0"/>
              </a:rPr>
              <a:t>Hansbauer</a:t>
            </a:r>
            <a:r>
              <a:rPr lang="de-DE" sz="1800" dirty="0">
                <a:effectLst/>
                <a:latin typeface="Open Sans" pitchFamily="2" charset="0"/>
                <a:ea typeface="Calibri" panose="020F0502020204030204" pitchFamily="34" charset="0"/>
                <a:cs typeface="Times New Roman" panose="02020603050405020304" pitchFamily="18" charset="0"/>
              </a:rPr>
              <a:t>, Peter/Landes, Benjamin/Wintergerst, Theresia (Hrsg.), in: Wörterbuch Soziale Arbeit. 9. vollständig überarbeitete und aktualisierte Auflage, </a:t>
            </a:r>
            <a:r>
              <a:rPr lang="de-DE" sz="1800" dirty="0" err="1">
                <a:effectLst/>
                <a:latin typeface="Open Sans" pitchFamily="2" charset="0"/>
                <a:ea typeface="Calibri" panose="020F0502020204030204" pitchFamily="34" charset="0"/>
                <a:cs typeface="Times New Roman" panose="02020603050405020304" pitchFamily="18" charset="0"/>
              </a:rPr>
              <a:t>Weinheimu</a:t>
            </a:r>
            <a:r>
              <a:rPr lang="de-DE" sz="1800" dirty="0">
                <a:effectLst/>
                <a:latin typeface="Open Sans" pitchFamily="2" charset="0"/>
                <a:ea typeface="Calibri" panose="020F0502020204030204" pitchFamily="34" charset="0"/>
                <a:cs typeface="Times New Roman" panose="02020603050405020304" pitchFamily="18" charset="0"/>
              </a:rPr>
              <a:t>. Basel, S. 423−326</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Moch</a:t>
            </a:r>
            <a:r>
              <a:rPr lang="de-DE" sz="1100" dirty="0">
                <a:latin typeface="Open Sans" panose="020B0606030504020204" pitchFamily="34" charset="0"/>
                <a:ea typeface="Open Sans" panose="020B0606030504020204" pitchFamily="34" charset="0"/>
                <a:cs typeface="Open Sans" panose="020B0606030504020204" pitchFamily="34" charset="0"/>
              </a:rPr>
              <a:t>, Matthias (2018): Hilfen zur Erziehung, in: Otto, Hans-Uwe/Thiersch, Hans/Treptow, Rainer/Ziegler, Holger (Hrsg.), Handbuch Soziale Arbeit, 6. Aufl., München, S. 632−645.</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Richter, Martina (2018): Handlungsfeld Hilfen zur Erziehung, in: Böllert, Karin (Hrsg.), Kompendium Kinder- und Jugendhilfe, Wiesbaden, S. 825−840.</a:t>
            </a:r>
          </a:p>
        </p:txBody>
      </p:sp>
      <p:sp>
        <p:nvSpPr>
          <p:cNvPr id="4" name="Foliennummernplatzhalter 3"/>
          <p:cNvSpPr>
            <a:spLocks noGrp="1"/>
          </p:cNvSpPr>
          <p:nvPr>
            <p:ph type="sldNum" sz="quarter" idx="10"/>
          </p:nvPr>
        </p:nvSpPr>
        <p:spPr/>
        <p:txBody>
          <a:bodyPr/>
          <a:lstStyle/>
          <a:p>
            <a:fld id="{178ACBB0-B8BD-7243-B5CA-EEE1A71994D0}" type="slidenum">
              <a:rPr lang="de-DE" smtClean="0"/>
              <a:t>50</a:t>
            </a:fld>
            <a:endParaRPr lang="de-DE"/>
          </a:p>
        </p:txBody>
      </p:sp>
    </p:spTree>
    <p:extLst>
      <p:ext uri="{BB962C8B-B14F-4D97-AF65-F5344CB8AC3E}">
        <p14:creationId xmlns:p14="http://schemas.microsoft.com/office/powerpoint/2010/main" val="4077708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420923"/>
          </a:xfrm>
        </p:spPr>
        <p: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Verpflichtung zur Hilfeplanung ist in § 36 Abs. 2 SGB VIII formuliert. Hilfeplanung ist ein Verfahren zur Prüfung, Konkretisierung und Vereinbarung sozialrechtlicher Leistungsansprüche auf Hilfe zur Erziehung gemäß § 27 SGB VIII</a:t>
            </a:r>
            <a:r>
              <a:rPr lang="de-DE" sz="1800" dirty="0">
                <a:effectLst/>
                <a:latin typeface="Open Sans" pitchFamily="2" charset="0"/>
                <a:ea typeface="Calibri" panose="020F0502020204030204" pitchFamily="34" charset="0"/>
              </a:rPr>
              <a:t> (</a:t>
            </a:r>
            <a:r>
              <a:rPr lang="de-DE" sz="1800" i="1" dirty="0">
                <a:effectLst/>
                <a:latin typeface="Open Sans" pitchFamily="2" charset="0"/>
                <a:ea typeface="Calibri" panose="020F0502020204030204" pitchFamily="34" charset="0"/>
              </a:rPr>
              <a:t>vgl. Folie 2.3.1</a:t>
            </a:r>
            <a:r>
              <a:rPr lang="de-DE" sz="1800" dirty="0">
                <a:effectLst/>
                <a:latin typeface="Open Sans" pitchFamily="2" charset="0"/>
                <a:ea typeface="Calibri" panose="020F0502020204030204" pitchFamily="34" charset="0"/>
              </a:rPr>
              <a:t>)</a:t>
            </a:r>
            <a:r>
              <a:rPr lang="de-DE" sz="1100" dirty="0">
                <a:latin typeface="Open Sans" panose="020B0606030504020204" pitchFamily="34" charset="0"/>
                <a:ea typeface="Open Sans" panose="020B0606030504020204" pitchFamily="34" charset="0"/>
                <a:cs typeface="Open Sans" panose="020B0606030504020204" pitchFamily="34" charset="0"/>
              </a:rPr>
              <a:t>, Eingliederungshilfe bei einer (drohenden) seelischen Behinderung gemäß § 35a SGB VIII </a:t>
            </a:r>
            <a:r>
              <a:rPr lang="de-DE" sz="1800" dirty="0">
                <a:effectLst/>
                <a:latin typeface="Open Sans" pitchFamily="2" charset="0"/>
                <a:ea typeface="Calibri" panose="020F0502020204030204" pitchFamily="34" charset="0"/>
              </a:rPr>
              <a:t>(</a:t>
            </a:r>
            <a:r>
              <a:rPr lang="de-DE" sz="1800" i="1" dirty="0">
                <a:effectLst/>
                <a:latin typeface="Open Sans" pitchFamily="2" charset="0"/>
                <a:ea typeface="Calibri" panose="020F0502020204030204" pitchFamily="34" charset="0"/>
              </a:rPr>
              <a:t>vgl. Folien 2.4.1 bis 2.4.3</a:t>
            </a:r>
            <a:r>
              <a:rPr lang="de-DE" sz="1800" dirty="0">
                <a:effectLst/>
                <a:latin typeface="Open Sans" pitchFamily="2" charset="0"/>
                <a:ea typeface="Calibri" panose="020F050202020403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und Hilfe für junge Volljährige gem. § 41 SGB VIII </a:t>
            </a:r>
            <a:r>
              <a:rPr lang="de-DE" sz="1800" dirty="0">
                <a:effectLst/>
                <a:latin typeface="Open Sans" pitchFamily="2" charset="0"/>
                <a:ea typeface="Calibri" panose="020F0502020204030204" pitchFamily="34" charset="0"/>
              </a:rPr>
              <a:t>(</a:t>
            </a:r>
            <a:r>
              <a:rPr lang="de-DE" sz="1800" i="1" dirty="0">
                <a:effectLst/>
                <a:latin typeface="Open Sans" pitchFamily="2" charset="0"/>
                <a:ea typeface="Calibri" panose="020F0502020204030204" pitchFamily="34" charset="0"/>
              </a:rPr>
              <a:t>vgl. Folie 2.5.1</a:t>
            </a:r>
            <a:r>
              <a:rPr lang="de-DE" sz="1800" dirty="0">
                <a:effectLst/>
                <a:latin typeface="Open Sans" pitchFamily="2" charset="0"/>
                <a:ea typeface="Calibri" panose="020F0502020204030204" pitchFamily="34" charset="0"/>
              </a:rPr>
              <a:t>)</a:t>
            </a:r>
            <a:r>
              <a:rPr lang="de-DE" sz="1100" dirty="0">
                <a:latin typeface="Open Sans" panose="020B0606030504020204" pitchFamily="34" charset="0"/>
                <a:ea typeface="Open Sans" panose="020B0606030504020204" pitchFamily="34" charset="0"/>
                <a:cs typeface="Open Sans" panose="020B0606030504020204" pitchFamily="34" charset="0"/>
              </a:rPr>
              <a:t>. Allerdings darf Hilfeplanung nicht auf ein Verwaltungsverfahren reduziert werden; </a:t>
            </a:r>
            <a:r>
              <a:rPr lang="de-DE" sz="1100" b="1" dirty="0">
                <a:latin typeface="Open Sans" panose="020B0606030504020204" pitchFamily="34" charset="0"/>
                <a:ea typeface="Open Sans" panose="020B0606030504020204" pitchFamily="34" charset="0"/>
                <a:cs typeface="Open Sans" panose="020B0606030504020204" pitchFamily="34" charset="0"/>
              </a:rPr>
              <a:t>vorrangig</a:t>
            </a:r>
            <a:r>
              <a:rPr lang="de-DE" sz="1100" dirty="0">
                <a:latin typeface="Open Sans" panose="020B0606030504020204" pitchFamily="34" charset="0"/>
                <a:ea typeface="Open Sans" panose="020B0606030504020204" pitchFamily="34" charset="0"/>
                <a:cs typeface="Open Sans" panose="020B0606030504020204" pitchFamily="34" charset="0"/>
              </a:rPr>
              <a:t> ist Hilfeplanung ein sozialpädagogischer Aushandlungs- und Entscheidungsprozess </a:t>
            </a:r>
            <a:r>
              <a:rPr lang="de-DE" sz="1800" dirty="0">
                <a:effectLst/>
                <a:latin typeface="Open Sans" pitchFamily="2" charset="0"/>
                <a:ea typeface="Calibri" panose="020F0502020204030204" pitchFamily="34" charset="0"/>
              </a:rPr>
              <a:t>zwischen Adressat*innen und Jugendamt </a:t>
            </a:r>
            <a:r>
              <a:rPr lang="de-DE" sz="1100" dirty="0">
                <a:latin typeface="Open Sans" panose="020B0606030504020204" pitchFamily="34" charset="0"/>
                <a:ea typeface="Open Sans" panose="020B0606030504020204" pitchFamily="34" charset="0"/>
                <a:cs typeface="Open Sans" panose="020B0606030504020204" pitchFamily="34" charset="0"/>
              </a:rPr>
              <a:t>zur Erarbeitung und Umsetzung der gewährten Hilfen durch die öffentlichen und freien Jugendhilfeträger. In diesem Prozess sollen Kinder, Jugendliche und Eltern oder junge Volljährige in die Lage versetzt werden, die bestehenden Probleme mit Unterstützung einer geeigneten und notwendigen Hilfe zu bearbeiten. Hilfeplanung ist für die Hilfen vorgesehen, die voraussichtlich längere Zeit gewährt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Hilfeplanung umfasst den gesamten Prozess von der ersten Beratung, über die Bedarfsfeststellung und die Aufstellung des Hilfeplans bis zur Beendigung der Hilfe. Das Hilfeplanverfahren, das heißt die konkrete methodische Umsetzung, ist in drei Teilprozesse aufgeteilt:</a:t>
            </a:r>
          </a:p>
          <a:p>
            <a:pPr marL="342900" lvl="0" indent="-342900">
              <a:lnSpc>
                <a:spcPct val="115000"/>
              </a:lnSpc>
              <a:buFont typeface="+mj-lt"/>
              <a:buAutoNum type="arabicPeriod"/>
            </a:pPr>
            <a:r>
              <a:rPr lang="de-DE" sz="1800" dirty="0">
                <a:effectLst/>
                <a:latin typeface="Open Sans" pitchFamily="2" charset="0"/>
                <a:ea typeface="Calibri" panose="020F0502020204030204" pitchFamily="34" charset="0"/>
                <a:cs typeface="Times New Roman" panose="02020603050405020304" pitchFamily="18" charset="0"/>
              </a:rPr>
              <a:t>Klärung des Hilfebedarfs (sozialpädagogische Diagnostik),</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de-DE" sz="1800" dirty="0">
                <a:effectLst/>
                <a:latin typeface="Open Sans" pitchFamily="2" charset="0"/>
                <a:ea typeface="Calibri" panose="020F0502020204030204" pitchFamily="34" charset="0"/>
                <a:cs typeface="Times New Roman" panose="02020603050405020304" pitchFamily="18" charset="0"/>
              </a:rPr>
              <a:t>Planung und Durchführung der Hilfe (sozialpädagogische Intervention),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mj-lt"/>
              <a:buAutoNum type="arabicPeriod"/>
            </a:pPr>
            <a:r>
              <a:rPr lang="de-DE" sz="1800" dirty="0">
                <a:effectLst/>
                <a:latin typeface="Open Sans" pitchFamily="2" charset="0"/>
                <a:ea typeface="Calibri" panose="020F0502020204030204" pitchFamily="34" charset="0"/>
                <a:cs typeface="Times New Roman" panose="02020603050405020304" pitchFamily="18" charset="0"/>
              </a:rPr>
              <a:t>Überprüfung des Verlaufes, Fortschreibung und Beendigung (Evaluation)</a:t>
            </a:r>
            <a:r>
              <a:rPr lang="de-DE" sz="1100" dirty="0">
                <a:latin typeface="Open Sans" panose="020B0606030504020204" pitchFamily="34" charset="0"/>
                <a:ea typeface="Open Sans" panose="020B0606030504020204" pitchFamily="34" charset="0"/>
                <a:cs typeface="Open Sans" panose="020B0606030504020204" pitchFamily="34" charset="0"/>
              </a:rPr>
              <a: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Die Hilfeplanung gemäß § 36 SGB VIII wird als Schlüsselprozess für die Qualitätsentwicklung von Hilfen angesehen. Grundsätzlich soll durch den Prozess der Hilfeplanung die Effektivität der Hilfen gesteigert und die Qualität der Hilfen gesichert werden. Empirische Untersuchungen bestätigen eine Interdependenz zwischen Hilfeplanung und Hilfeverlauf. Das heißt, die Qualität der Hilfeplanung beeinflusst die Option, eine qualitativ gute Hilfe zur Erziehung durchzuführen. Die Verantwortung für die Hilfeplanung obliegt dem Allgemeinen Sozialen Dienst (ASD) des Jugendamtes. Er ist aufgefordert, die Hilfeplanung als Instrument der Einzelfallsteuerung umzusetzen.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 36 SGB VIII werden folgende Anforderungen an den Hilfeplanprozess formuliert: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umfassende Beratung und Beteiligung der Personensorge- und Erziehungsberechtigten (ggf. auch der nicht sorgeberechtigten Eltern) sowie der jungen Menschen in einer verständlichen, nachvollziehbaren und wahrnehmbaren Form (z. B. über mögliche Folgen für die Entwicklung des Kindes oder Jugendlichen),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Zusammenwirken mehrerer Fachkräfte bei der Entscheidung über die geeignete </a:t>
            </a:r>
            <a:r>
              <a:rPr lang="de-DE" sz="1100" dirty="0" err="1">
                <a:latin typeface="Open Sans" panose="020B0606030504020204" pitchFamily="34" charset="0"/>
                <a:ea typeface="Open Sans" panose="020B0606030504020204" pitchFamily="34" charset="0"/>
                <a:cs typeface="Open Sans" panose="020B0606030504020204" pitchFamily="34" charset="0"/>
              </a:rPr>
              <a:t>Hilfeart</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Aufstellung eines Hilfeplans (Protokoll des Hilfeplangespräches), dem unterschiedliche Funktionen zugewiesen werden: Er stellt die Beteiligung zentraler Akteur*innen sicher, dokumentiert Anlässe der Hilfe („erzieherische Bedarfe“), die zu gewährende Art der Hilfe und die notwendigen Leistungen sowie Zielsetzungen, Lösungsansätze und mögliche Handlungsschritte der gewährten Hilfe zur Erziehung. In diesem Sinne dient der Hilfeplan der Steuerung der Hilfe sowie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Kontinuität der Hilfeplanung, d. h. die regelmäßige Überprüfung der Hilfe und deren Zielerreichung unter Beteiligung der bei der Hilfedurchführung beteiligten Personen oder Institutionen.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Durch das Kinder- und Jugendstärkungsgesetz (KJSG) von 2021 haben die Hilfepläne als Dokument an Bedeutung gewonnen. In ihnen werden zusätzliche Verbindlichkeiten im Hinblick auf die Rechte junger Volljähriger, behinderter junger Menschen und von Eltern und Pflegepersonen dokumentiert (§§ 36 b, 37 c Abs. 4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Zudem besteht seitdem die ausdrückliche Aufgabe für Jugendämter, sich regelhaft in die Hilfeplanungsprozesse von Eingliederungshilfen für Kinder und Jugendliche mit körperlichen und/oder geistigen Behinderungen einzubringen, die aktuell noch dem Hilfesystem des SGB IX zugeordnet sind (§ 10a Abs. 3 SGB VIII, § 117 Abs. 6 SGB IX). Bis zur Überführung dieser Hilfen in die Kinder- und Jugendhilfe (sog. „große“ Lösung) im Jahr 2028 soll hierüber sichergestellt werden, dass auch ihre Bedarfe sowie die ihrer Geschwister und Eltern nicht allein aus dem Blickwinkel beeinträchtigter Teilhabe, sondern bereits jetzt auch aus den sozialpädagogischen und familiensystemischen Hilfeperspektiven des Jugendamts betrachtet und notwendige Leistungen gewährt werden können.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Bundesarbeitsgemeinschaft der Landesjugendämter/Internationale Gesellschaft für erzieherische Hilfen (</a:t>
            </a:r>
            <a:r>
              <a:rPr lang="de-DE" sz="1100" dirty="0" err="1">
                <a:latin typeface="Open Sans" panose="020B0606030504020204" pitchFamily="34" charset="0"/>
                <a:ea typeface="Open Sans" panose="020B0606030504020204" pitchFamily="34" charset="0"/>
                <a:cs typeface="Open Sans" panose="020B0606030504020204" pitchFamily="34" charset="0"/>
              </a:rPr>
              <a:t>IGfH</a:t>
            </a:r>
            <a:r>
              <a:rPr lang="de-DE" sz="1100" dirty="0">
                <a:latin typeface="Open Sans" panose="020B0606030504020204" pitchFamily="34" charset="0"/>
                <a:ea typeface="Open Sans" panose="020B0606030504020204" pitchFamily="34" charset="0"/>
                <a:cs typeface="Open Sans" panose="020B0606030504020204" pitchFamily="34" charset="0"/>
              </a:rPr>
              <a:t>) (2018): Rechte haben – Recht kriegen. Ein Ratgeberhandbuch für Jugendliche in Erziehungshilfen, 3. Auflage, Weinheim u. Basel; Online: https://igfh.de/publikationen/fachbuecher/rechte-haben-recht-kriegen (Zugriff: 31.07.2023).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a:t>
            </a: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Peter/Schone, Reinhold (2023): Verantwortung in der Sozialen Arbeit – Ethische Grundlagen professionellen Handelns, Stuttgart.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(2019): Hilfeplanung, in: </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(Hrsg.), Handbuch Allgemeiner Sozialer Dienst (ASD), 3. Auflage, München, S. 190−202.</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Pluto, Liane (2018): Partizipation und Beteiligungsrechte, in: Böllert, Karin (Hrsg.), Kompendium Kinder- und Jugendhilfe, Wiesbaden, S. 945−965.</a:t>
            </a:r>
          </a:p>
        </p:txBody>
      </p:sp>
      <p:sp>
        <p:nvSpPr>
          <p:cNvPr id="4" name="Foliennummernplatzhalter 3"/>
          <p:cNvSpPr>
            <a:spLocks noGrp="1"/>
          </p:cNvSpPr>
          <p:nvPr>
            <p:ph type="sldNum" sz="quarter" idx="10"/>
          </p:nvPr>
        </p:nvSpPr>
        <p:spPr/>
        <p:txBody>
          <a:bodyPr/>
          <a:lstStyle/>
          <a:p>
            <a:fld id="{178ACBB0-B8BD-7243-B5CA-EEE1A71994D0}" type="slidenum">
              <a:rPr lang="de-DE" smtClean="0"/>
              <a:t>51</a:t>
            </a:fld>
            <a:endParaRPr lang="de-DE"/>
          </a:p>
        </p:txBody>
      </p:sp>
    </p:spTree>
    <p:extLst>
      <p:ext uri="{BB962C8B-B14F-4D97-AF65-F5344CB8AC3E}">
        <p14:creationId xmlns:p14="http://schemas.microsoft.com/office/powerpoint/2010/main" val="150163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25257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Der Gesetzgeber definiert in § 27 SGB VIII, dass bei Nicht-Gewährleistung einer dem Wohl des Kindes entsprechenden Erziehung ein Rechtsanspruch (der Eltern) auf notwendige und geeignete Hilfen durch die Kinder- und Jugendhilfe besteht. Das Jugendamt hat im Rahmen seiner Gewährleistungspflicht diese Hilfen im Bedarfsfall anzubieten. Das Gesetz selbst definiert in den §§ 28-35 SGB VIII eine breite Palette unterschiedlicher Hilfsmöglichkeiten, die standardmäßig zur Verfügung stehen müssen. Darüber hinaus sind die Fachkräfte des Jugendamtes aber auch aufgefordert, ggf. mit den Betroffenen kreative Ideen für Hilfen zur Erziehung (</a:t>
            </a:r>
            <a:r>
              <a:rPr lang="de-DE" sz="1100" dirty="0" err="1">
                <a:latin typeface="Open Sans" panose="020B0606030504020204" pitchFamily="34" charset="0"/>
                <a:ea typeface="Open Sans" panose="020B0606030504020204" pitchFamily="34" charset="0"/>
                <a:cs typeface="Open Sans" panose="020B0606030504020204" pitchFamily="34" charset="0"/>
              </a:rPr>
              <a:t>HzE</a:t>
            </a:r>
            <a:r>
              <a:rPr lang="de-DE" sz="1100" dirty="0">
                <a:latin typeface="Open Sans" panose="020B0606030504020204" pitchFamily="34" charset="0"/>
                <a:ea typeface="Open Sans" panose="020B0606030504020204" pitchFamily="34" charset="0"/>
                <a:cs typeface="Open Sans" panose="020B0606030504020204" pitchFamily="34" charset="0"/>
              </a:rPr>
              <a:t>) zu entwickeln. Hierzu bietet der § 27 Abs. 2 SGB VIII die Möglichkeit. Durch die Formulierung „insbesondere“ mit Verweis auf die Hilfen nach §§ 28-35 SGB VIII eröffnet er die Möglichkeit der Entwicklung weiterer, individuell konzipierter Hilfen, falls der Hilfebedarf mit anderen als den normierten Hilfeformen besser erfüllt werden kann. </a:t>
            </a:r>
            <a:r>
              <a:rPr lang="de-DE" sz="1800" dirty="0">
                <a:effectLst/>
                <a:latin typeface="Open Sans" pitchFamily="2" charset="0"/>
                <a:ea typeface="Calibri" panose="020F0502020204030204" pitchFamily="34" charset="0"/>
                <a:cs typeface="Times New Roman" panose="02020603050405020304" pitchFamily="18" charset="0"/>
              </a:rPr>
              <a:t>Diese Hilfen werden als „27,2er-Hilfen“ inzwischen differenziert nach ambulanten und stationären Settings auch im Rahmen der Bundesstatistik erfasst </a:t>
            </a:r>
            <a:r>
              <a:rPr lang="de-DE" sz="1800" i="1" dirty="0">
                <a:effectLst/>
                <a:latin typeface="Open Sans" pitchFamily="2" charset="0"/>
                <a:ea typeface="Calibri" panose="020F0502020204030204" pitchFamily="34" charset="0"/>
                <a:cs typeface="Times New Roman" panose="02020603050405020304" pitchFamily="18" charset="0"/>
              </a:rPr>
              <a:t>(vgl. Folie 2.3.4)</a:t>
            </a:r>
            <a:r>
              <a:rPr lang="de-DE" sz="1800" dirty="0">
                <a:effectLst/>
                <a:latin typeface="Open Sans" pitchFamily="2" charset="0"/>
                <a:ea typeface="Calibri" panose="020F0502020204030204" pitchFamily="34" charset="0"/>
                <a:cs typeface="Times New Roman" panose="02020603050405020304" pitchFamily="18"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Übergreifend lassen sich die Hilfen wie folgt beschreiben:</a:t>
            </a:r>
          </a:p>
          <a:p>
            <a:r>
              <a:rPr lang="de-DE" sz="1100" dirty="0">
                <a:latin typeface="Open Sans" panose="020B0606030504020204" pitchFamily="34" charset="0"/>
                <a:ea typeface="Open Sans" panose="020B0606030504020204" pitchFamily="34" charset="0"/>
                <a:cs typeface="Open Sans" panose="020B0606030504020204" pitchFamily="34" charset="0"/>
              </a:rPr>
              <a:t>Es gibt zunächst </a:t>
            </a:r>
            <a:r>
              <a:rPr lang="de-DE" sz="1100" b="1" dirty="0">
                <a:latin typeface="Open Sans" panose="020B0606030504020204" pitchFamily="34" charset="0"/>
                <a:ea typeface="Open Sans" panose="020B0606030504020204" pitchFamily="34" charset="0"/>
                <a:cs typeface="Open Sans" panose="020B0606030504020204" pitchFamily="34" charset="0"/>
              </a:rPr>
              <a:t>ambulante und teilstationäre Hilfen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i="1" dirty="0">
                <a:latin typeface="Open Sans" panose="020B0606030504020204" pitchFamily="34" charset="0"/>
                <a:ea typeface="Open Sans" panose="020B0606030504020204" pitchFamily="34" charset="0"/>
                <a:cs typeface="Open Sans" panose="020B0606030504020204" pitchFamily="34" charset="0"/>
              </a:rPr>
              <a:t>vgl. Folie 2.3.3.1</a:t>
            </a:r>
            <a:r>
              <a:rPr lang="de-DE" sz="1100" dirty="0">
                <a:latin typeface="Open Sans" panose="020B0606030504020204" pitchFamily="34" charset="0"/>
                <a:ea typeface="Open Sans" panose="020B0606030504020204" pitchFamily="34" charset="0"/>
                <a:cs typeface="Open Sans" panose="020B0606030504020204" pitchFamily="34" charset="0"/>
              </a:rPr>
              <a:t>), bei denen die Kinder und Jugendlichen weiterhin bei ihren Eltern leben. Im Wesentlichen lassen sich diese Hilfen durch zwei unterschiedliche Ansätze charakterisieren. Ein Teil der Hilfen (z. B. Erziehungsberatung, Sozialpädagogische Familienhilfe) richtet sich auf das Ziel der Beratung und Unterstützung der Eltern bei der </a:t>
            </a:r>
            <a:r>
              <a:rPr lang="de-DE" sz="1100" b="1" dirty="0">
                <a:latin typeface="Open Sans" panose="020B0606030504020204" pitchFamily="34" charset="0"/>
                <a:ea typeface="Open Sans" panose="020B0606030504020204" pitchFamily="34" charset="0"/>
                <a:cs typeface="Open Sans" panose="020B0606030504020204" pitchFamily="34" charset="0"/>
              </a:rPr>
              <a:t>Wiederherstellung ihrer Erziehungsfähigkeit</a:t>
            </a:r>
            <a:r>
              <a:rPr lang="de-DE" sz="1100" dirty="0">
                <a:latin typeface="Open Sans" panose="020B0606030504020204" pitchFamily="34" charset="0"/>
                <a:ea typeface="Open Sans" panose="020B0606030504020204" pitchFamily="34" charset="0"/>
                <a:cs typeface="Open Sans" panose="020B0606030504020204" pitchFamily="34" charset="0"/>
              </a:rPr>
              <a:t>. Der andere Teil (z. B. Soziale Gruppenarbeit, Erziehungsbeistandschaft) wendet sich eher direkt an die Kinder und Jugendlichen, um diese bei der Bewältigung von Konflikten mit ihren Eltern oder mit ihrem Umfeld (Schule, Freizeit) zu unterstützen. Bei älteren Jugendlichen ist es nicht selten das Ziel der ambulanten Hilfen, diese bei der Ablösung von ihrer Familie und bei der </a:t>
            </a:r>
            <a:r>
              <a:rPr lang="de-DE" sz="1100" b="1" dirty="0">
                <a:latin typeface="Open Sans" panose="020B0606030504020204" pitchFamily="34" charset="0"/>
                <a:ea typeface="Open Sans" panose="020B0606030504020204" pitchFamily="34" charset="0"/>
                <a:cs typeface="Open Sans" panose="020B0606030504020204" pitchFamily="34" charset="0"/>
              </a:rPr>
              <a:t>Verselbständigung</a:t>
            </a:r>
            <a:r>
              <a:rPr lang="de-DE" sz="1100" dirty="0">
                <a:latin typeface="Open Sans" panose="020B0606030504020204" pitchFamily="34" charset="0"/>
                <a:ea typeface="Open Sans" panose="020B0606030504020204" pitchFamily="34" charset="0"/>
                <a:cs typeface="Open Sans" panose="020B0606030504020204" pitchFamily="34" charset="0"/>
              </a:rPr>
              <a:t> zu unterstützen.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dem Begriff der </a:t>
            </a:r>
            <a:r>
              <a:rPr lang="de-DE" sz="1100" b="1" dirty="0">
                <a:latin typeface="Open Sans" panose="020B0606030504020204" pitchFamily="34" charset="0"/>
                <a:ea typeface="Open Sans" panose="020B0606030504020204" pitchFamily="34" charset="0"/>
                <a:cs typeface="Open Sans" panose="020B0606030504020204" pitchFamily="34" charset="0"/>
              </a:rPr>
              <a:t>stationären Hilfen zur Erziehung</a:t>
            </a:r>
            <a:r>
              <a:rPr lang="de-DE" sz="1100" dirty="0">
                <a:latin typeface="Open Sans" panose="020B0606030504020204" pitchFamily="34" charset="0"/>
                <a:ea typeface="Open Sans" panose="020B0606030504020204" pitchFamily="34" charset="0"/>
                <a:cs typeface="Open Sans" panose="020B0606030504020204" pitchFamily="34" charset="0"/>
              </a:rPr>
              <a:t> werden Unterbringungen der Kinder und Jugendlichen außerhalb der eignen Familie bezeichnet. Hier geht es darum, alternative Lebensorte für Kinder und Jugendliche zu realisieren, die zeitweise oder dauerhaft nicht bei ihren Eltern leben können. Dabei gibt es vielfältige verschiedene Formen. Als grundsätzliche Formen lassen sich dabei die Unterbringung in einer anderen Familie </a:t>
            </a:r>
            <a:r>
              <a:rPr lang="de-DE" sz="1100" b="1" dirty="0">
                <a:latin typeface="Open Sans" panose="020B0606030504020204" pitchFamily="34" charset="0"/>
                <a:ea typeface="Open Sans" panose="020B0606030504020204" pitchFamily="34" charset="0"/>
                <a:cs typeface="Open Sans" panose="020B0606030504020204" pitchFamily="34" charset="0"/>
              </a:rPr>
              <a:t>(Vollzeitpflege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i="1" dirty="0">
                <a:latin typeface="Open Sans" panose="020B0606030504020204" pitchFamily="34" charset="0"/>
                <a:ea typeface="Open Sans" panose="020B0606030504020204" pitchFamily="34" charset="0"/>
                <a:cs typeface="Open Sans" panose="020B0606030504020204" pitchFamily="34" charset="0"/>
              </a:rPr>
              <a:t>vgl. Folie 2.3.3.2</a:t>
            </a:r>
            <a:r>
              <a:rPr lang="de-DE" sz="1100" dirty="0">
                <a:latin typeface="Open Sans" panose="020B0606030504020204" pitchFamily="34" charset="0"/>
                <a:ea typeface="Open Sans" panose="020B0606030504020204" pitchFamily="34" charset="0"/>
                <a:cs typeface="Open Sans" panose="020B0606030504020204" pitchFamily="34" charset="0"/>
              </a:rPr>
              <a:t>) als familiäre Form der Fremdunterbringung und die institutionellen Formen der </a:t>
            </a:r>
            <a:r>
              <a:rPr lang="de-DE" sz="1100" b="1" dirty="0">
                <a:latin typeface="Open Sans" panose="020B0606030504020204" pitchFamily="34" charset="0"/>
                <a:ea typeface="Open Sans" panose="020B0606030504020204" pitchFamily="34" charset="0"/>
                <a:cs typeface="Open Sans" panose="020B0606030504020204" pitchFamily="34" charset="0"/>
              </a:rPr>
              <a:t>Unterbringung in Heimen oder sonstigen betreuten Wohnformen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i="1" dirty="0">
                <a:latin typeface="Open Sans" panose="020B0606030504020204" pitchFamily="34" charset="0"/>
                <a:ea typeface="Open Sans" panose="020B0606030504020204" pitchFamily="34" charset="0"/>
                <a:cs typeface="Open Sans" panose="020B0606030504020204" pitchFamily="34" charset="0"/>
              </a:rPr>
              <a:t>vgl. Folie 2.3.3.3</a:t>
            </a:r>
            <a:r>
              <a:rPr lang="de-DE" sz="1100" dirty="0">
                <a:latin typeface="Open Sans" panose="020B0606030504020204" pitchFamily="34" charset="0"/>
                <a:ea typeface="Open Sans" panose="020B0606030504020204" pitchFamily="34" charset="0"/>
                <a:cs typeface="Open Sans" panose="020B0606030504020204" pitchFamily="34" charset="0"/>
              </a:rPr>
              <a:t>) benennen.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Daneben haben sich in der Praxis vor allem im Kontext des § 27, Abs. 2 (siehe oben) verschiedenste weitere nicht im Gesetz normierte Formen zumeist unter dem Sammelbegriff der ‚</a:t>
            </a:r>
            <a:r>
              <a:rPr lang="de-DE" sz="1100" b="1" dirty="0">
                <a:latin typeface="Open Sans" panose="020B0606030504020204" pitchFamily="34" charset="0"/>
                <a:ea typeface="Open Sans" panose="020B0606030504020204" pitchFamily="34" charset="0"/>
                <a:cs typeface="Open Sans" panose="020B0606030504020204" pitchFamily="34" charset="0"/>
              </a:rPr>
              <a:t>Flexiblen Hilfen</a:t>
            </a:r>
            <a:r>
              <a:rPr lang="de-DE" sz="1100" dirty="0">
                <a:latin typeface="Open Sans" panose="020B0606030504020204" pitchFamily="34" charset="0"/>
                <a:ea typeface="Open Sans" panose="020B0606030504020204" pitchFamily="34" charset="0"/>
                <a:cs typeface="Open Sans" panose="020B0606030504020204" pitchFamily="34" charset="0"/>
              </a:rPr>
              <a:t>‘ entwickelt, die zwischen den hier genannten Standardformen oszillieren und versuchen, für die Kinder und Jugendlichen (und ihren Eltern) ihren spezifischen Problemlagen entsprechend bedarfsgerechte Angebote mit individuellen Schwerpunktsetzungen und Kombinationen zu entwickeln und umzusetzen. Hierbei ergeben sich im Rahmen der praktischen Umsetzung auf lokaler Ebene oftmals Abgrenzungsprobleme und Überschneidungen zwischen den Hilfearten.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Hilfen zur Erziehung müssen bedarfsgerecht bewilligt und gestaltet werden. Daher ist immer auch eine Kombination verschiedener Hilfeansätze möglich (§ 27 Abs. 2 S. 2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Düring, Diana u.a. (Hrsg.) (2016): Kritisches Glossar – Hilfen zur Erziehung, Frankfurt/M.</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Moch, Matthias (2018): Hilfen zur Erziehung, in: Otto, Hans-Uwe/Thiersch, Hans/Treptow, Rainer/Ziegler, Holger (Hrsg.), Handbuch Soziale Arbeit, 6. Aufl., München, S. 632−645.</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Richter, Martina (2018): Handlungsfeld Hilfen zur Erziehung, in: Böllert, Karin (Hrsg.), Kompendium Kinder- und Jugendhilfe, Wiesbaden, S. 825−840.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52</a:t>
            </a:fld>
            <a:endParaRPr lang="de-DE" dirty="0"/>
          </a:p>
        </p:txBody>
      </p:sp>
    </p:spTree>
    <p:extLst>
      <p:ext uri="{BB962C8B-B14F-4D97-AF65-F5344CB8AC3E}">
        <p14:creationId xmlns:p14="http://schemas.microsoft.com/office/powerpoint/2010/main" val="3397368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623520" cy="13852971"/>
          </a:xfrm>
        </p:spPr>
        <p: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Ambulante Hilfen zur Erziehung</a:t>
            </a:r>
            <a:r>
              <a:rPr lang="de-DE" sz="1100" dirty="0">
                <a:latin typeface="Open Sans" panose="020B0606030504020204" pitchFamily="34" charset="0"/>
                <a:ea typeface="Open Sans" panose="020B0606030504020204" pitchFamily="34" charset="0"/>
                <a:cs typeface="Open Sans" panose="020B0606030504020204" pitchFamily="34" charset="0"/>
              </a:rPr>
              <a:t> sind solche sozialpädagogischen Hilfsangebote für Kinder, Jugendliche, junge Erwachsene und für Ihre Eltern, bei denen die jungen Menschen ihren Lebensort (in der Regel in der Familie) beibehalten und sich die Hilfe sich auf die Bewältigung von Problemlagen an diesem Lebensort richtet. Ambulante Hilfen sind insbesondere: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Erziehungsberatung (§ 28 SGB VIII),</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Soziale Gruppenarbeit (§ 29 SGB VIII),</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Erziehungsbeistand, Betreuungshelfer (§ 30 SGB VIII),</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Sozialpädagogische Familienhilfe (§ 31 SGB VIII).</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Teilstationäre Hilfen zur Erziehung</a:t>
            </a:r>
            <a:r>
              <a:rPr lang="de-DE" sz="1100" dirty="0">
                <a:latin typeface="Open Sans" panose="020B0606030504020204" pitchFamily="34" charset="0"/>
                <a:ea typeface="Open Sans" panose="020B0606030504020204" pitchFamily="34" charset="0"/>
                <a:cs typeface="Open Sans" panose="020B0606030504020204" pitchFamily="34" charset="0"/>
              </a:rPr>
              <a:t> erfolgen ebenfalls unter Beibehaltung des Lebensortes für die Kinder. Diese befinden sich lediglich tagsüber in einem institutionellen Setting, welches außerhalb der Familie angesiedelt ist. Diese Formen sind: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Erziehung in einer Tagesgruppe (§ 32 SGB VIII) oder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Erziehung in einer geeigneten Form der Familienpflege (§ 32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 diesen Grundformen ambulanter/teilstationärer Hilfen zur Erziehung können in der Praxis aber auch andere, gemäß der Hilfeplanung sinnvolle und notwendige, Angebote entwickelt werden („Hilfen nach § 27 Abs. 2 SGB VIII“ oder „Intensive sozialpädagogische Einzelbetreuung“ nach § 35 SGB VIII). </a:t>
            </a:r>
          </a:p>
          <a:p>
            <a:r>
              <a:rPr lang="de-DE" sz="1100" dirty="0">
                <a:latin typeface="Open Sans" panose="020B0606030504020204" pitchFamily="34" charset="0"/>
                <a:ea typeface="Open Sans" panose="020B0606030504020204" pitchFamily="34" charset="0"/>
                <a:cs typeface="Open Sans" panose="020B0606030504020204" pitchFamily="34" charset="0"/>
              </a:rPr>
              <a:t>Ambulante Hilfen sind für die Leistungsberechtigten kostenfrei. Für teilstationäre Hilfen können Kostenbeiträge erhoben werden (§ 91 Abs. 2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t>
            </a:r>
            <a:r>
              <a:rPr lang="de-DE" sz="1100" b="1" dirty="0">
                <a:latin typeface="Open Sans" panose="020B0606030504020204" pitchFamily="34" charset="0"/>
                <a:ea typeface="Open Sans" panose="020B0606030504020204" pitchFamily="34" charset="0"/>
                <a:cs typeface="Open Sans" panose="020B0606030504020204" pitchFamily="34" charset="0"/>
              </a:rPr>
              <a:t>Erziehungsberatung</a:t>
            </a:r>
            <a:r>
              <a:rPr lang="de-DE" sz="1100" dirty="0">
                <a:latin typeface="Open Sans" panose="020B0606030504020204" pitchFamily="34" charset="0"/>
                <a:ea typeface="Open Sans" panose="020B0606030504020204" pitchFamily="34" charset="0"/>
                <a:cs typeface="Open Sans" panose="020B0606030504020204" pitchFamily="34" charset="0"/>
              </a:rPr>
              <a:t> (§ 28 SGB VIII) macht den größten Teil der Hilfen zur Erziehung aus. 2021 waren dies mit ca. 400.000 Hilfen knapp zwei Fünftel der Hilfen zur Erziehung für Minderjährige insgesamt. </a:t>
            </a:r>
            <a:r>
              <a:rPr lang="de-DE" sz="1800" dirty="0">
                <a:effectLst/>
                <a:latin typeface="Open Sans" pitchFamily="2" charset="0"/>
                <a:ea typeface="Calibri" panose="020F0502020204030204" pitchFamily="34" charset="0"/>
              </a:rPr>
              <a:t>Zusätzlich wird sie auch im Rahmen der Hilfen für junge Volljährige in 2021 über 32.000-mal in Anspruch genommen. </a:t>
            </a:r>
            <a:r>
              <a:rPr lang="de-DE" sz="1100" dirty="0">
                <a:latin typeface="Open Sans" panose="020B0606030504020204" pitchFamily="34" charset="0"/>
                <a:ea typeface="Open Sans" panose="020B0606030504020204" pitchFamily="34" charset="0"/>
                <a:cs typeface="Open Sans" panose="020B0606030504020204" pitchFamily="34" charset="0"/>
              </a:rPr>
              <a:t>Sie wird zumeist in Beratungsstellen durchgeführt, kann aber auch im Sozialraum oder in Einrichtungen lebensweltorientiert angeboten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t>
            </a:r>
            <a:r>
              <a:rPr lang="de-DE" sz="1100" b="1" dirty="0">
                <a:latin typeface="Open Sans" panose="020B0606030504020204" pitchFamily="34" charset="0"/>
                <a:ea typeface="Open Sans" panose="020B0606030504020204" pitchFamily="34" charset="0"/>
                <a:cs typeface="Open Sans" panose="020B0606030504020204" pitchFamily="34" charset="0"/>
              </a:rPr>
              <a:t>Soziale Gruppenarbeit</a:t>
            </a:r>
            <a:r>
              <a:rPr lang="de-DE" sz="1100" i="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 29 SGB VIII) ist mit gut 14.000 Hilfen eine eher wenig in Anspruch genommene Hilfeform. Auch sie kann sowohl sozialraumbezogen angeboten werden wie auch in Räumen von Einrichtungen.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Erziehungsbeistände</a:t>
            </a:r>
            <a:r>
              <a:rPr lang="de-DE" sz="1100" i="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bzw. </a:t>
            </a:r>
            <a:r>
              <a:rPr lang="de-DE" sz="1100" b="1" dirty="0">
                <a:latin typeface="Open Sans" panose="020B0606030504020204" pitchFamily="34" charset="0"/>
                <a:ea typeface="Open Sans" panose="020B0606030504020204" pitchFamily="34" charset="0"/>
                <a:cs typeface="Open Sans" panose="020B0606030504020204" pitchFamily="34" charset="0"/>
              </a:rPr>
              <a:t>Betreuungshelfer</a:t>
            </a:r>
            <a:r>
              <a:rPr lang="de-DE" sz="1100" i="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 30 SGB VIII) sind individuelle Hilfen für Kinder und Jugendliche in prekären Lebenssituationen. Sie können eine wichtige Unterstützung sein z. B. für Kinder psychisch kranker oder inhaftierter Eltern, für Kinder, die häusliche Gewalt erfahren haben oder für die Klärung von Perspektiven nach längeren stationären Aufenthalten z. B. in psychiatrischen Einrichtungen. I</a:t>
            </a:r>
            <a:r>
              <a:rPr lang="de-DE" sz="1800" dirty="0">
                <a:effectLst/>
                <a:latin typeface="Open Sans" pitchFamily="2" charset="0"/>
                <a:ea typeface="Calibri" panose="020F0502020204030204" pitchFamily="34" charset="0"/>
              </a:rPr>
              <a:t>m Jahr 2021 umfassten sie 47.000 Hilfen bei Minderjährigen und 22.000 bei jungen Volljährigen.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t>
            </a:r>
            <a:r>
              <a:rPr lang="de-DE" sz="1100" b="1" dirty="0">
                <a:latin typeface="Open Sans" panose="020B0606030504020204" pitchFamily="34" charset="0"/>
                <a:ea typeface="Open Sans" panose="020B0606030504020204" pitchFamily="34" charset="0"/>
                <a:cs typeface="Open Sans" panose="020B0606030504020204" pitchFamily="34" charset="0"/>
              </a:rPr>
              <a:t>Sozialpädagogische Familienhilfe</a:t>
            </a:r>
            <a:r>
              <a:rPr lang="de-DE" sz="1100" dirty="0">
                <a:latin typeface="Open Sans" panose="020B0606030504020204" pitchFamily="34" charset="0"/>
                <a:ea typeface="Open Sans" panose="020B0606030504020204" pitchFamily="34" charset="0"/>
                <a:cs typeface="Open Sans" panose="020B0606030504020204" pitchFamily="34" charset="0"/>
              </a:rPr>
              <a:t> (§ 31 SGB VIII)</a:t>
            </a:r>
            <a:r>
              <a:rPr lang="de-DE" sz="1100" i="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erreichte </a:t>
            </a:r>
            <a:r>
              <a:rPr lang="de-DE" sz="1800" dirty="0">
                <a:effectLst/>
                <a:latin typeface="Open Sans" pitchFamily="2" charset="0"/>
                <a:ea typeface="Calibri" panose="020F0502020204030204" pitchFamily="34" charset="0"/>
              </a:rPr>
              <a:t>2021 mit 264.000 jungen Menschen über ein Viertel der Hilfen zur Erziehung. Auch ca. 15.000 junge Volljährige griffen auf diese Hilfeform zurück.</a:t>
            </a:r>
            <a:r>
              <a:rPr lang="de-DE" sz="1100" dirty="0">
                <a:latin typeface="Open Sans" panose="020B0606030504020204" pitchFamily="34" charset="0"/>
                <a:ea typeface="Open Sans" panose="020B0606030504020204" pitchFamily="34" charset="0"/>
                <a:cs typeface="Open Sans" panose="020B0606030504020204" pitchFamily="34" charset="0"/>
              </a:rPr>
              <a:t> Die Lebensweltnähe dieser Hilfe enthält viele Potenziale durch die alltagsnahe Unterstützung für Familien und ihre Mitglieder. Die Hilfeform birgt aber bei unprofessioneller Umsetzung auch eine Reihe von Gefahren, z. B. durch unangemessen weites Eindringen in die Privatsphäre von Familien, durch Vertrauen zerstörenden Umgang mit intimen Informationen oder durch implizite Kontrollaufträge, die insbesondere im Kontext von Kinderschutz den Trägern und Fachkräften auferlegt werden sollen. Fachlich ist daher der Respekt vor der jeweils eigensinnigen Familienkultur und der Schutz des Aufbaus von Vertrauen grundlegende Voraussetzung für diese Hilfe im Auftrag von Familien.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t>
            </a:r>
            <a:r>
              <a:rPr lang="de-DE" sz="1100" b="1" dirty="0">
                <a:latin typeface="Open Sans" panose="020B0606030504020204" pitchFamily="34" charset="0"/>
                <a:ea typeface="Open Sans" panose="020B0606030504020204" pitchFamily="34" charset="0"/>
                <a:cs typeface="Open Sans" panose="020B0606030504020204" pitchFamily="34" charset="0"/>
              </a:rPr>
              <a:t>Intensive Sozialpädagogische Einzelbetreuung</a:t>
            </a:r>
            <a:r>
              <a:rPr lang="de-DE" sz="1100" dirty="0">
                <a:latin typeface="Open Sans" panose="020B0606030504020204" pitchFamily="34" charset="0"/>
                <a:ea typeface="Open Sans" panose="020B0606030504020204" pitchFamily="34" charset="0"/>
                <a:cs typeface="Open Sans" panose="020B0606030504020204" pitchFamily="34" charset="0"/>
              </a:rPr>
              <a:t> (§ 35 SGB VIII) ist eine Hilfe, die in ganz verschiedenen Settings durchgeführt werden kann. Oft ist sie einfach die zeitlich aufwändigere und somit teurere Variante anderer ambulanter oder stationärer Hilfen. 2021 wurden </a:t>
            </a:r>
            <a:r>
              <a:rPr lang="de-DE" sz="1800" dirty="0">
                <a:effectLst/>
                <a:latin typeface="Open Sans" pitchFamily="2" charset="0"/>
                <a:ea typeface="Calibri" panose="020F0502020204030204" pitchFamily="34" charset="0"/>
              </a:rPr>
              <a:t>bei ca. 2.800 Minderjährigen und 3.800 jungen Volljährigen diese </a:t>
            </a:r>
            <a:r>
              <a:rPr lang="de-DE" sz="1100" dirty="0">
                <a:latin typeface="Open Sans" panose="020B0606030504020204" pitchFamily="34" charset="0"/>
                <a:ea typeface="Open Sans" panose="020B0606030504020204" pitchFamily="34" charset="0"/>
                <a:cs typeface="Open Sans" panose="020B0606030504020204" pitchFamily="34" charset="0"/>
              </a:rPr>
              <a:t>Hilfen ambulant durchgeführt.</a:t>
            </a:r>
          </a:p>
          <a:p>
            <a:r>
              <a:rPr lang="de-DE" sz="1100" dirty="0">
                <a:latin typeface="Open Sans" panose="020B0606030504020204" pitchFamily="34" charset="0"/>
                <a:ea typeface="Open Sans" panose="020B0606030504020204" pitchFamily="34" charset="0"/>
                <a:cs typeface="Open Sans" panose="020B0606030504020204" pitchFamily="34" charset="0"/>
              </a:rPr>
              <a:t>Durch die Bestimmung in § 27 Abs. 2 SGB VIII, dass die Hilfen nur „insbesondere“ nach den §§ 28 bis 35 SGB VIII zu gewähren sind, gibt es für die Jugendämter darüber hinaus die Möglichkeit, besondere Hilfen nach Maßgabe des Einzelfalls zu komponieren und zu gewähren. Diese Hilfen werden als „</a:t>
            </a:r>
            <a:r>
              <a:rPr lang="de-DE" sz="1100" b="1" dirty="0">
                <a:latin typeface="Open Sans" panose="020B0606030504020204" pitchFamily="34" charset="0"/>
                <a:ea typeface="Open Sans" panose="020B0606030504020204" pitchFamily="34" charset="0"/>
                <a:cs typeface="Open Sans" panose="020B0606030504020204" pitchFamily="34" charset="0"/>
              </a:rPr>
              <a:t>Flexible Hilfen nach § 27 Abs. 2 SGB VIII</a:t>
            </a:r>
            <a:r>
              <a:rPr lang="de-DE" sz="1100" dirty="0">
                <a:latin typeface="Open Sans" panose="020B0606030504020204" pitchFamily="34" charset="0"/>
                <a:ea typeface="Open Sans" panose="020B0606030504020204" pitchFamily="34" charset="0"/>
                <a:cs typeface="Open Sans" panose="020B0606030504020204" pitchFamily="34" charset="0"/>
              </a:rPr>
              <a:t>“ bezeichnet. Sie umfassen 2019 ca. 71.000 ambulante Hilfen.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de-DE" sz="1100" dirty="0">
                <a:latin typeface="Open Sans" panose="020B0606030504020204" pitchFamily="34" charset="0"/>
                <a:ea typeface="Open Sans" panose="020B0606030504020204" pitchFamily="34" charset="0"/>
                <a:cs typeface="Open Sans" panose="020B0606030504020204" pitchFamily="34" charset="0"/>
              </a:rPr>
              <a:t>Soziales Lernen, schulische Förderung und Elternarbeit stehen im Mittelpunkt der Arbeit von Tagesgruppen und (viel seltener) spezifischen intensiven Formen täglicher Familienpflege</a:t>
            </a:r>
            <a:r>
              <a:rPr lang="de-DE" sz="1100" i="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 32 SGB VIII). Diese sind eine intensive Form der Betreuung, durch die eine Herausnahme der Kinder aus ihren Familien (Fremdunterbringung) vermieden werden soll. Die Kinder oder Jugendlichen bleiben in ihrer Familie, werden aber wochentags betreut, und zwar in einer Einrichtung oder in einer entsprechend arbeitenden Pflegefamilie. Mit gut</a:t>
            </a:r>
            <a:r>
              <a:rPr lang="de-DE" sz="1800" dirty="0">
                <a:effectLst/>
                <a:latin typeface="Open Sans" pitchFamily="2" charset="0"/>
                <a:ea typeface="Calibri" panose="020F0502020204030204" pitchFamily="34" charset="0"/>
                <a:cs typeface="Times New Roman" panose="02020603050405020304" pitchFamily="18" charset="0"/>
              </a:rPr>
              <a:t>23.000 Hilfen ausschließlich für Kinder und Jugendliche hatten sie 2021 nur einen relativ geringen Anteil an allen Hilfen.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Open Sans" pitchFamily="2" charset="0"/>
                <a:ea typeface="Calibri" panose="020F0502020204030204" pitchFamily="34" charset="0"/>
                <a:cs typeface="Times New Roman" panose="02020603050405020304" pitchFamily="18" charset="0"/>
              </a:rPr>
              <a:t>(Zur quantitativen Verteilung aller Hilfen vgl. zusammenfassend Folie 2.3.4)</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Freigang, W. (2016): Ambulante und teilstationäre Erziehungshilfen, in: Schröer, Wolfgang/Struck, Norbert/Wolff, Mechthild (Hrsg.), Handbuch Kinder- und Jugendhilfe, 2. Auflage, Weinheim u. Basel, S. 832−851.</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800" dirty="0">
                <a:effectLst/>
                <a:latin typeface="Open Sans" pitchFamily="2" charset="0"/>
                <a:ea typeface="Calibri" panose="020F0502020204030204" pitchFamily="34" charset="0"/>
                <a:cs typeface="Times New Roman" panose="02020603050405020304" pitchFamily="18" charset="0"/>
              </a:rPr>
              <a:t>Statistisches Bundesamt (2022): Statistiken der Kinder- und Jugendhilfe – Erzieherische Hilfe, Eingliederungshilfe, Hilfe für junge Volljährige 2021, Wiesbaden.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53</a:t>
            </a:fld>
            <a:endParaRPr lang="de-DE"/>
          </a:p>
        </p:txBody>
      </p:sp>
    </p:spTree>
    <p:extLst>
      <p:ext uri="{BB962C8B-B14F-4D97-AF65-F5344CB8AC3E}">
        <p14:creationId xmlns:p14="http://schemas.microsoft.com/office/powerpoint/2010/main" val="2691121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50050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Die Vollzeitpflege (auch Familienpflege genannt) ist neben der Heimziehung eine traditionelle Form der Erziehung außerhalb des Elternhauses. Die Vollzeitpflege nach § 33 SGB VIII ist eine Hilfe zur Erziehung für deren Gewährung in der Regel die Voraussetzungen des § 27 SGB VIII (Hilfe zur Erziehung) vorliegen müssen. Sie kommt aber auch zur Anwendung für Kinder und Jugendliche, die nach § 35a SGB VIII (Hilfen für seelisch behinderte Kinder/Jugendliche) oder nach § 41 SGB VIII (Hilfen für junge Volljährige) untergebracht sind. </a:t>
            </a:r>
            <a:r>
              <a:rPr lang="de-DE" sz="1800" dirty="0">
                <a:effectLst/>
                <a:latin typeface="Open Sans" pitchFamily="2" charset="0"/>
                <a:ea typeface="Calibri" panose="020F0502020204030204" pitchFamily="34" charset="0"/>
                <a:cs typeface="Times New Roman" panose="02020603050405020304" pitchFamily="18" charset="0"/>
              </a:rPr>
              <a:t>Leistungen zur Betreuung in einer Pflegefamilie können nach § 80 SGB IX zudem für junge Menschen mit körperlichen oder geistigen Behinderungen erbracht werden. Bei Minderjährigen ist hierzu eine Erlaubnis nach § 44 SGB VIII erforderlich.</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Bei den Pflegefamilien handelt es sich in der Regel um solche Familien, die entweder Kinder aus ihrer Verwandtschaft aufnehmen oder sich aus humanistischen oder sozialen Gründen entschließen, fremden Kindern/Jugendlichen ein familiäres Zuhause zu bieten. Eine spezifische Ausbildung der Pflegeeltern ist – außer bei besonders intensiven Formen der Familienpflege – nicht erforderlich. Das Jugendamt muss die Eignung der Familien prüfen. Werbung, Schulung, Begleitung und Beratung von Pflegeeltern übernehmen zumeist spezialisierte (professionelle) Pflegekinderdienste, die beim Jugendamt oder bei freien Trägern angesiedelt sind. Pro Fachkraft sollten dabei nicht mehr als 25 Pflegefamilien betreut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spezielle Formen der Vollzeitpflege, die bereit sind, besonders entwicklungsbeeinträchtigte Kinder oder Jugendliche aufzunehmen (professionelle Erziehungsstellen, heilpädagogische Pflegestellen) sind intensivere Betreuungsrelationen vorzusehen.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Pflegefamilien erhalten für die Aufnahme der Kinder/Jugendlichen ein Pflegegeld, welches die mit der Betreuung zusammenhängenden Sachaufwendungen für den jungen Menschen sowie einen (minimalen) steuerfreien Pauschalbetrag für die Anerkennung der Erziehungsleistung umfasst. In Sonderpflegestellen für Kinder mit einem besonderen Betreuungsbedarf wird allerdings häufig fallbezogen ein höherer finanzieller Betrag für die Sachkostensätze und die Honorierung der Erziehungsleistungen gezahlt.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Bei der Vermittlung von Kindern in Vollzeitpflegestellen liegt ein „offener“ Familienbegriff zugrunde. Jugendhilfe darf sich daher bei der Auswahl von Pflegepersonen nicht am Modell der traditionellen Kleinfamilie orientieren, sondern hat auch unverheiratete Paare, eingetragene Lebenspartnerschaften, Einzelpersonen, in größeren und anderen Haushaltsgemeinschaften lebende Personen zu berücksichtigen, wenn diese für dieses konkrete Pflegekind eine erfolgversprechende Erziehungsarbeit gewährleisten.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die betroffenen Kinder und Jugendlichen, die Herkunftsfamilien und die Pflegefamilien ist von entscheidender Bedeutung, welche Perspektive mit der Unterbringung verbunden ist. In § 33 wird auf die entscheidende Differenzierung hingewiesen: Vollzeitpflege kann „eine zeitlich befristete Erziehungshilfe oder eine auf Dauer angelegte Lebensform bieten“.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Befristete Pflege</a:t>
            </a:r>
            <a:r>
              <a:rPr lang="de-DE" sz="1100" dirty="0">
                <a:latin typeface="Open Sans" panose="020B0606030504020204" pitchFamily="34" charset="0"/>
                <a:ea typeface="Open Sans" panose="020B0606030504020204" pitchFamily="34" charset="0"/>
                <a:cs typeface="Open Sans" panose="020B0606030504020204" pitchFamily="34" charset="0"/>
              </a:rPr>
              <a:t>: Sie kann als </a:t>
            </a:r>
            <a:r>
              <a:rPr lang="de-DE" sz="1100" b="1" dirty="0">
                <a:latin typeface="Open Sans" panose="020B0606030504020204" pitchFamily="34" charset="0"/>
                <a:ea typeface="Open Sans" panose="020B0606030504020204" pitchFamily="34" charset="0"/>
                <a:cs typeface="Open Sans" panose="020B0606030504020204" pitchFamily="34" charset="0"/>
              </a:rPr>
              <a:t>Kurzzeitpflege</a:t>
            </a:r>
            <a:r>
              <a:rPr lang="de-DE" sz="1100" dirty="0">
                <a:latin typeface="Open Sans" panose="020B0606030504020204" pitchFamily="34" charset="0"/>
                <a:ea typeface="Open Sans" panose="020B0606030504020204" pitchFamily="34" charset="0"/>
                <a:cs typeface="Open Sans" panose="020B0606030504020204" pitchFamily="34" charset="0"/>
              </a:rPr>
              <a:t> bei einem befristeten Ausfall der Eltern die Versorgung und Erziehung eines Kindes übernehmen.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Dauerpflege</a:t>
            </a:r>
            <a:r>
              <a:rPr lang="de-DE" sz="1100" dirty="0">
                <a:latin typeface="Open Sans" panose="020B0606030504020204" pitchFamily="34" charset="0"/>
                <a:ea typeface="Open Sans" panose="020B0606030504020204" pitchFamily="34" charset="0"/>
                <a:cs typeface="Open Sans" panose="020B0606030504020204" pitchFamily="34" charset="0"/>
              </a:rPr>
              <a:t>: In diesen auf Kontinuität angelegten Pflegeverhältnissen werden Minderjährige auf Dauer in einer Pflegefamilie untergebracht.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Durch das Kinder- und Jugendstärkungsgesetz (KJSG) von 2021 wurde in § 1632 Absatz 4 Bürgerliches Gesetzbuch (BGB) die Möglichkeit einer gerichtlichen Anordnung – von Amts wegen oder auf Antrag der Pflegeperson – geschaffen, zu bestimmen, dass der Verbleib bei der Pflegeperson auf Dauer ist, wenn</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 sich innerhalb eines im Hinblick auf die Entwicklung des Kindes vertretbaren Zeitraums trotz angebotener geeigneter Beratungs- und Unterstützungsmaßnahmen die Erziehungsverhältnisse bei den Eltern nicht nachhaltig verbessert haben und eine derartige Verbesserung mit hoher Wahrscheinlichkeit auch zukünftig nicht zu erwarten ist“ und </a:t>
            </a:r>
          </a:p>
          <a:p>
            <a:pPr marL="22860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 die Anordnung zum Wohl des Kindes erforderlich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Diese Anordnung ist jedoch „auf Antrag der Eltern aufzuheben, wenn die Wegnahme des Kindes von der Pflegeperson das Kindeswohl nicht gefährdet“ (§ 1696 Abs. 3 BGB).</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Eltern, deren Kinder sich in Vollzeitpflege oder Heimerziehung befinden, haben einen Anspruch auf Beratung und Unterstützung sowie Förderung der Beziehung zu ihrem Kind (§ 37 Abs. 1 SGB VIII). Korrespondierend haben auch Pflegepersonen einen Anspruch auf Beratung und Unterstützung (§ 37a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Open Sans" pitchFamily="2" charset="0"/>
                <a:ea typeface="Calibri" panose="020F0502020204030204" pitchFamily="34" charset="0"/>
                <a:cs typeface="Times New Roman" panose="02020603050405020304" pitchFamily="18" charset="0"/>
              </a:rPr>
              <a:t>Im Jahr 2021 lebten insgesamt 77.904 Kinder und Jugendliche im Rahmen der Hilfen zur Erziehung (§ 27 SGB III) und 9.425 junge Erwachsene im Rahmen der Hilfen für junge Erwachsene (§ 41 SGB VIII) in Pflegefamilien. (</a:t>
            </a:r>
            <a:r>
              <a:rPr lang="de-DE" sz="1800" i="1" dirty="0">
                <a:effectLst/>
                <a:latin typeface="Open Sans" pitchFamily="2" charset="0"/>
                <a:ea typeface="Calibri" panose="020F0502020204030204" pitchFamily="34" charset="0"/>
                <a:cs typeface="Times New Roman" panose="02020603050405020304" pitchFamily="18" charset="0"/>
              </a:rPr>
              <a:t>vgl. Folie 2.3.4</a:t>
            </a:r>
            <a:r>
              <a:rPr lang="de-DE" sz="1800" dirty="0">
                <a:effectLst/>
                <a:latin typeface="Open Sans" pitchFamily="2" charset="0"/>
                <a:ea typeface="Calibri" panose="020F0502020204030204" pitchFamily="34" charset="0"/>
                <a:cs typeface="Times New Roman" panose="02020603050405020304" pitchFamily="18"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800" dirty="0">
                <a:effectLst/>
                <a:latin typeface="Open Sans" pitchFamily="2" charset="0"/>
                <a:ea typeface="Calibri" panose="020F0502020204030204" pitchFamily="34" charset="0"/>
              </a:rPr>
              <a:t>Van Santen, Eric/Pluto, Liane/Peuckert, Christian (2019): Pflegekinderhilfe – Situation und Perspektiven. Empirische Befunde zu Strukturen, Aufgabenwahrnehmung sowie Inanspruchnahme, Weinheim</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Webseite „Dialogforum Pflegekinderhilfe“ der Internationalen Gesellschaft für erzieherische Hilfen (</a:t>
            </a:r>
            <a:r>
              <a:rPr lang="de-DE" sz="1100" dirty="0" err="1">
                <a:latin typeface="Open Sans" panose="020B0606030504020204" pitchFamily="34" charset="0"/>
                <a:ea typeface="Open Sans" panose="020B0606030504020204" pitchFamily="34" charset="0"/>
                <a:cs typeface="Open Sans" panose="020B0606030504020204" pitchFamily="34" charset="0"/>
              </a:rPr>
              <a:t>IGfH</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https://www.dialogforum-pflegekinderhilfe.de/</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800" dirty="0">
                <a:effectLst/>
                <a:latin typeface="Open Sans" pitchFamily="2" charset="0"/>
                <a:ea typeface="Calibri" panose="020F0502020204030204" pitchFamily="34" charset="0"/>
              </a:rPr>
              <a:t>Wolf, Klaus (2021): Pflegekinderhilfe in der Sozialen Arbeit, Nomos</a:t>
            </a:r>
            <a:r>
              <a:rPr lang="de-DE" sz="1100" dirty="0">
                <a:effectLst/>
                <a:latin typeface="Open Sans" panose="020B0606030504020204" pitchFamily="34" charset="0"/>
                <a:ea typeface="Open Sans" panose="020B0606030504020204" pitchFamily="34" charset="0"/>
                <a:cs typeface="Open Sans" panose="020B0606030504020204" pitchFamily="34"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54</a:t>
            </a:fld>
            <a:endParaRPr lang="de-DE"/>
          </a:p>
        </p:txBody>
      </p:sp>
    </p:spTree>
    <p:extLst>
      <p:ext uri="{BB962C8B-B14F-4D97-AF65-F5344CB8AC3E}">
        <p14:creationId xmlns:p14="http://schemas.microsoft.com/office/powerpoint/2010/main" val="16300871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637325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Hilfe zur Erziehung in einem Heim oder einer sonstigen betreuten Wohnform ist eine stationäre Hilfe in einer Einrichtung, die gem. § 34 SGB VIII drei verschiedene Ziele haben kann: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Rückkehr in die Familie,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Vorbereitung der Erziehung in einer anderen Familie oder</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eine auf längere Zeit angelegte Lebensform, die auf ein selbständiges Leben vorbereiten soll.</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Eltern, deren Kinder untergebracht wurden, haben einen Anspruch auf Beratung und Unterstützung sowie Förderung der Beziehung zu ihrem Kind. Durch Beratung und Unterstützung sollen die Entwicklungs-, Teilhabe- oder Erziehungsbedingungen in der Herkunftsfamilie innerhalb eines im Hinblick auf die Entwicklung des Kindes oder Jugendlichen vertretbaren Zeitraums so weit verbessert werden, dass sie das Kind oder den Jugendlichen wieder selbst erziehen können. Ist eine nachhaltige Verbesserung dieser Bedingungen innerhalb dieses Zeitraums nicht erreichbar, so dienen die Beratung und Unterstützung der Eltern sowie die Förderung ihrer Beziehung zum Kind der Erarbeitung und Sicherung einer anderen, dem Wohl des Kindes oder Jugendlichen förderlichen und auf Dauer angelegten Lebensperspektive. (§ 37 Abs. 1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Gründe für die Fremdunterbringung von jungen Menschen bzw. für die Inanspruchnahme von Heimerziehung und anderen institutionellen Wohnformen sind vielfältig. Die am häufigsten in der Kinder- und Jugendhilfestatistik genannten Gründe sind: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eingeschränkte Erziehungskompetenz der Eltern/Sorgeberechtigten,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unzureichende Förderung/Betreuung/Versorgung des jungen Menschen in der Familie und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Gefährdung des Kindeswohls.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Open Sans" pitchFamily="2" charset="0"/>
                <a:ea typeface="Calibri" panose="020F0502020204030204" pitchFamily="34" charset="0"/>
                <a:cs typeface="Times New Roman" panose="02020603050405020304" pitchFamily="18" charset="0"/>
              </a:rPr>
              <a:t>2021 waren insgesamt 145.052 junge Menschen in der Heimerziehung auf Grundlage des § 34 SGB VIII untergebracht [89.665 Minderjährige im Rahmen der Hilfen zur Erziehung (§ 27 SGB VIII); 32.994 junge Erwachsene im Rahmen der Hilfen für junge Volljährige (§ 41 SGB VIII); 22.393 Kinder, Jugendliche und junge Erwachsene im Rahmen der Eingliederungshilfe für seelisch Behinderte nach § 35a SGB VIII].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Nach wie vor sind ca. 60 % in Mehrgruppen-Einrichtungen untergebracht, 36 % in </a:t>
            </a:r>
            <a:r>
              <a:rPr lang="de-DE" sz="1100" dirty="0" err="1">
                <a:latin typeface="Open Sans" panose="020B0606030504020204" pitchFamily="34" charset="0"/>
                <a:ea typeface="Open Sans" panose="020B0606030504020204" pitchFamily="34" charset="0"/>
                <a:cs typeface="Open Sans" panose="020B0606030504020204" pitchFamily="34" charset="0"/>
              </a:rPr>
              <a:t>Eingruppen</a:t>
            </a:r>
            <a:r>
              <a:rPr lang="de-DE" sz="1100" dirty="0">
                <a:latin typeface="Open Sans" panose="020B0606030504020204" pitchFamily="34" charset="0"/>
                <a:ea typeface="Open Sans" panose="020B0606030504020204" pitchFamily="34" charset="0"/>
                <a:cs typeface="Open Sans" panose="020B0606030504020204" pitchFamily="34" charset="0"/>
              </a:rPr>
              <a:t>-Einrichtungen und 4 % in eigenen Wohnungen. Zwischen 2006 und 2018 stieg die Zahl der Einrichtungen um 87 % auf 12.400. 14- bis 18-Jährige bilden den altersmäßigen Kern der Heimerziehung. In den letzten 10 Jahren haben aber auch Unterbringungen noch nicht schulpflichtiger Kinder zugenommen (2019: 6.300).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Junge Menschen in der Heimerziehung wuchsen oft in prekären Lebenslagen auf: Über 50 % der Familien von jungen Menschen in der Heimerziehung leben von staatlichen Transferleistungen; 40 % der Familien sind alleinerziehend. 70 % der Alleinerziehenden leben von staatlichen Transferleistungen. Bei 2 % der jungen Menschen sind beide Eltern verstorben. Knapp die Hälfte der jungen Menschen hatte einen Migrationshintergrund, bei knapp einem Drittel ist die Familiensprache nicht Deutsch.</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Mädchen sind in allen Leistungsformen der erzieherischen Hilfen unterrepräsentiert. Erst mit Beginn der Pubertät tauchen Mädchen verstärkt in den Einrichtungen und Diensten auf.</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Junge Menschen in diesen Einrichtungen plädieren oft dafür, den Heimbegriff nicht weiter zu verwenden und auch im Gesetz eine andere Wortwahl zu finden. Ihnen begegnet der Begriff des ‚Heimkindes‘, was sie als stigmatisierend empfinden.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Heime und sonstige betreute Wohnformen brauchen vor Beginn ihrer Arbeit eine Betriebserlaubnis (§ 45 SGB VIII), für deren Erteilung der überörtliche Träger der Jugendhilfe zuständig ist (§ 85 Abs. 2 Nr. 6 SGB VIII). Voraussetzung für die Erteilung sind u. a. auch der Nachweis von Beschwerdemöglichkeiten und Schutzkonzepten.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Der öffentliche Träger trägt die Kosten für die Unterbringung (§§ 39, 40 i. V. m. § 91 Abs. 5 SGB VIII). Die Eltern können zu den Kosten aus ihrem Einkommen herangezogen werden. Die Höhe der Heranziehung wird durch eine Rechtsverordnung bestimmt (§ 94 Abs. 5 SGB VIII). </a:t>
            </a:r>
            <a:r>
              <a:rPr lang="de-DE" sz="1800" dirty="0">
                <a:effectLst/>
                <a:latin typeface="Open Sans" pitchFamily="2" charset="0"/>
                <a:ea typeface="Calibri" panose="020F0502020204030204" pitchFamily="34" charset="0"/>
                <a:cs typeface="Times New Roman" panose="02020603050405020304" pitchFamily="18" charset="0"/>
              </a:rPr>
              <a:t>Die vormalige Möglichkeit, junge Menschen selbst zu den Kosten der Heimerziehung heranzuziehen, ist seit dem 01.01.2023 durch eine Novellierung des SGB VIII aufgehoben worden. </a:t>
            </a:r>
            <a:r>
              <a:rPr lang="de-DE" sz="1800" dirty="0">
                <a:effectLst/>
                <a:latin typeface="Calibri" panose="020F0502020204030204" pitchFamily="34" charset="0"/>
                <a:ea typeface="Calibri" panose="020F0502020204030204" pitchFamily="34" charset="0"/>
                <a:cs typeface="Times New Roman" panose="02020603050405020304" pitchFamily="18" charset="0"/>
              </a:rPr>
              <a:t>Dadurch können junge Menschen in stationärer Unterbringung vollständig über ihr selbst erzieltes Einkommen verfügen und dieses kann nicht mehr durch das Jugendamt als Kostenbeitrag zur jeweiligen Maßnahme herangezogen werden.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(2022): Statistiken der Kinder- und Jugendhilfe – Erzieherische Hilfe, Eingliederungshilfe, Hilfe für junge Volljährige 2021, Wiesbaden.</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Tabel</a:t>
            </a:r>
            <a:r>
              <a:rPr lang="de-DE" sz="1100" dirty="0">
                <a:latin typeface="Open Sans" panose="020B0606030504020204" pitchFamily="34" charset="0"/>
                <a:ea typeface="Open Sans" panose="020B0606030504020204" pitchFamily="34" charset="0"/>
                <a:cs typeface="Open Sans" panose="020B0606030504020204" pitchFamily="34" charset="0"/>
              </a:rPr>
              <a:t>, Agathe (2020): Empirische Standortbestimmung der Heimerziehung, </a:t>
            </a:r>
            <a:r>
              <a:rPr lang="de-DE" sz="1100" dirty="0" err="1">
                <a:latin typeface="Open Sans" panose="020B0606030504020204" pitchFamily="34" charset="0"/>
                <a:ea typeface="Open Sans" panose="020B0606030504020204" pitchFamily="34" charset="0"/>
                <a:cs typeface="Open Sans" panose="020B0606030504020204" pitchFamily="34" charset="0"/>
              </a:rPr>
              <a:t>IGfH</a:t>
            </a:r>
            <a:r>
              <a:rPr lang="de-DE" sz="1100" dirty="0">
                <a:latin typeface="Open Sans" panose="020B0606030504020204" pitchFamily="34" charset="0"/>
                <a:ea typeface="Open Sans" panose="020B0606030504020204" pitchFamily="34" charset="0"/>
                <a:cs typeface="Open Sans" panose="020B0606030504020204" pitchFamily="34" charset="0"/>
              </a:rPr>
              <a:t>-Eigenverlag, Frankfurt/M.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Zukunftsforum Heimerziehung, eine Initiative zur Weiterentwicklung der Heimerziehung, gefördert durch das Bundesministerium für Familien, Senioren, Frauen und Jugend,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www.zukunftsforum-heimerziehung.de</a:t>
            </a:r>
            <a:r>
              <a:rPr lang="de-DE" sz="1100" u="none"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Foliennummernplatzhalter 3"/>
          <p:cNvSpPr>
            <a:spLocks noGrp="1"/>
          </p:cNvSpPr>
          <p:nvPr>
            <p:ph type="sldNum" sz="quarter" idx="10"/>
          </p:nvPr>
        </p:nvSpPr>
        <p:spPr/>
        <p:txBody>
          <a:bodyPr/>
          <a:lstStyle/>
          <a:p>
            <a:fld id="{178ACBB0-B8BD-7243-B5CA-EEE1A71994D0}" type="slidenum">
              <a:rPr lang="de-DE" smtClean="0"/>
              <a:t>55</a:t>
            </a:fld>
            <a:endParaRPr lang="de-DE"/>
          </a:p>
        </p:txBody>
      </p:sp>
    </p:spTree>
    <p:extLst>
      <p:ext uri="{BB962C8B-B14F-4D97-AF65-F5344CB8AC3E}">
        <p14:creationId xmlns:p14="http://schemas.microsoft.com/office/powerpoint/2010/main" val="411047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46859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Graphik enthält nur die Anzahl der Minderjährigen in den Hilfen zur Erziehung (§ 27 SGB VIII). Nicht enthalten ist die Anzahl der ca. 143.000 Hilfen für seelisch behinderte Kinder nach § 35a SGB VIII) </a:t>
            </a:r>
            <a:r>
              <a:rPr lang="de-DE" sz="1800" i="1" dirty="0">
                <a:effectLst/>
                <a:latin typeface="Open Sans" pitchFamily="2" charset="0"/>
                <a:ea typeface="Calibri" panose="020F0502020204030204" pitchFamily="34" charset="0"/>
              </a:rPr>
              <a:t>(vgl. insbesondere Folie 2.4.3)</a:t>
            </a:r>
            <a:r>
              <a:rPr lang="de-DE" sz="1800" dirty="0">
                <a:effectLst/>
                <a:latin typeface="Open Sans" pitchFamily="2" charset="0"/>
                <a:ea typeface="Calibri" panose="020F050202020403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und auch nicht die große Anzahl der ca. 125.000 jungen Volljährigen (§ 41 SGB VIII</a:t>
            </a:r>
            <a:r>
              <a:rPr lang="de-DE" sz="1800" dirty="0">
                <a:effectLst/>
                <a:latin typeface="Open Sans" pitchFamily="2" charset="0"/>
                <a:ea typeface="Open Sans" panose="020B0606030504020204" pitchFamily="34" charset="0"/>
                <a:cs typeface="Open Sans" panose="020B0606030504020204" pitchFamily="34" charset="0"/>
              </a:rPr>
              <a:t>) </a:t>
            </a:r>
            <a:r>
              <a:rPr lang="de-DE" sz="1800" dirty="0">
                <a:effectLst/>
                <a:latin typeface="Open Sans" pitchFamily="2" charset="0"/>
                <a:ea typeface="Calibri" panose="020F0502020204030204" pitchFamily="34" charset="0"/>
              </a:rPr>
              <a:t>(</a:t>
            </a:r>
            <a:r>
              <a:rPr lang="de-DE" sz="1800" i="1" dirty="0">
                <a:effectLst/>
                <a:latin typeface="Open Sans" pitchFamily="2" charset="0"/>
                <a:ea typeface="Calibri" panose="020F0502020204030204" pitchFamily="34" charset="0"/>
              </a:rPr>
              <a:t>vgl. Folie 2.5.1</a:t>
            </a:r>
            <a:r>
              <a:rPr lang="de-DE" sz="1800" dirty="0">
                <a:effectLst/>
                <a:latin typeface="Open Sans" pitchFamily="2" charset="0"/>
                <a:ea typeface="Calibri" panose="020F0502020204030204" pitchFamily="34" charset="0"/>
              </a:rPr>
              <a:t>), die im Jahr 2021 </a:t>
            </a:r>
            <a:r>
              <a:rPr lang="de-DE" sz="1100" dirty="0">
                <a:latin typeface="Open Sans" panose="020B0606030504020204" pitchFamily="34" charset="0"/>
                <a:ea typeface="Open Sans" panose="020B0606030504020204" pitchFamily="34" charset="0"/>
                <a:cs typeface="Open Sans" panose="020B0606030504020204" pitchFamily="34" charset="0"/>
              </a:rPr>
              <a:t>in allen Hilfeformen (insbesondere im Bereich der Fremdunterbringung) vertreten sind.</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Verteilung der Hilfeformen verdeutlicht das heterogene Leistungsspektrum der Hilfen zur Erziehung für Minderjährige gem. §§ 27ff. SGB VIII, welches sich in den letzten Jahren nicht wesentlich verändert hat. Die aktuelle prozentuale Verteilung der Hilfeformen bei der Zahl von insgesamt 1.002.844 jungen Menschen unter 18 Jahren und deren Familien, die 2021 Unterstützung im Rahmen einer Hilfe zur Erziehung erhalten haben, verweist auf die nach wie vor große quantitative Bedeutung der Erziehungsberatung, die mit einem Anteil von 40,1 % den Großteil aller erzieherischen Hilfen bei den unter 18-Jährigen ausmachte. Dabei spielt es sicher eine Rolle, dass diese Hilfeform direkt von Eltern und jungen Menschen aufgesucht werden kann, ohne dass es einer Bewilligung und fallbezogenen Finanzierung durch das Jugendamt bedarf. (§ 36 a Abs. 2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de-DE" sz="1100" dirty="0">
                <a:latin typeface="Open Sans" panose="020B0606030504020204" pitchFamily="34" charset="0"/>
                <a:ea typeface="Open Sans" panose="020B0606030504020204" pitchFamily="34" charset="0"/>
                <a:cs typeface="Open Sans" panose="020B0606030504020204" pitchFamily="34" charset="0"/>
              </a:rPr>
              <a:t>Mit Blick auf die ambulanten Hilfen zeigt sich aber auch das erhebliche Gewicht der Sozialpädagogischen Familienhilfe (SPFH) gem. § 31 SGB VIII. Im Jahr 2021 wurden über ein Viertel (26,3 %) der Minderjährigen in den Hilfen zur Erziehung von dieser familienorientierten Leistung erreicht. Mit deutlichem Abstand folgten mit 7,7 % die ambulanten „27,2er-Hilfen“ </a:t>
            </a:r>
            <a:r>
              <a:rPr lang="de-DE" sz="1100" i="1" dirty="0">
                <a:latin typeface="Open Sans" panose="020B0606030504020204" pitchFamily="34" charset="0"/>
                <a:ea typeface="Open Sans" panose="020B0606030504020204" pitchFamily="34" charset="0"/>
                <a:cs typeface="Open Sans" panose="020B0606030504020204" pitchFamily="34" charset="0"/>
              </a:rPr>
              <a:t>(zur Erläuterung siehe unten) </a:t>
            </a:r>
            <a:r>
              <a:rPr lang="de-DE" sz="1100" dirty="0">
                <a:latin typeface="Open Sans" panose="020B0606030504020204" pitchFamily="34" charset="0"/>
                <a:ea typeface="Open Sans" panose="020B0606030504020204" pitchFamily="34" charset="0"/>
                <a:cs typeface="Open Sans" panose="020B0606030504020204" pitchFamily="34" charset="0"/>
              </a:rPr>
              <a:t>sowie </a:t>
            </a:r>
            <a:r>
              <a:rPr lang="de-DE" sz="1100" dirty="0" err="1">
                <a:latin typeface="Open Sans" panose="020B0606030504020204" pitchFamily="34" charset="0"/>
                <a:ea typeface="Open Sans" panose="020B0606030504020204" pitchFamily="34" charset="0"/>
                <a:cs typeface="Open Sans" panose="020B0606030504020204" pitchFamily="34" charset="0"/>
              </a:rPr>
              <a:t>Erziehungsbeistandschaften</a:t>
            </a:r>
            <a:r>
              <a:rPr lang="de-DE" sz="1100" dirty="0">
                <a:latin typeface="Open Sans" panose="020B0606030504020204" pitchFamily="34" charset="0"/>
                <a:ea typeface="Open Sans" panose="020B0606030504020204" pitchFamily="34" charset="0"/>
                <a:cs typeface="Open Sans" panose="020B0606030504020204" pitchFamily="34" charset="0"/>
              </a:rPr>
              <a:t>/Betreuungshilfe gem. § 30 SGB VIII, die 4,6 % aller erzieherischen Hilfen ausmachten. </a:t>
            </a:r>
            <a:r>
              <a:rPr lang="de-DE" sz="1800" dirty="0">
                <a:effectLst/>
                <a:latin typeface="Open Sans" pitchFamily="2" charset="0"/>
                <a:ea typeface="Calibri" panose="020F0502020204030204" pitchFamily="34" charset="0"/>
                <a:cs typeface="Times New Roman" panose="02020603050405020304" pitchFamily="18" charset="0"/>
              </a:rPr>
              <a:t>Demgegenüber nahm die Soziale Gruppenarbeit (§ 29 SGB VIII) sowie die Intensive Sozialpädagogische Einzelbetreuung (§ 35 SGB VIII) mit anteiligen Werten von 1,4 % bzw. 0,3 % eine vergleichsweise geringe Größe im Spektrum der Hilfeformen ein. Die teilstationären Hilfen im Rahmen der Erziehung in einer Tagesgruppe (§ 32 SGB VIII) sind mit 2,3 % ähnlich schwach vertreten. </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Open Sans" pitchFamily="2" charset="0"/>
                <a:ea typeface="Calibri" panose="020F0502020204030204" pitchFamily="34" charset="0"/>
                <a:cs typeface="Times New Roman" panose="02020603050405020304" pitchFamily="18" charset="0"/>
              </a:rPr>
              <a:t>Mit 17,1% der unter 18-Jährigen in den Hilfen zur Erziehung lebten 2021 ein Sechstel der Kinder und Jugendlichen im Rahmen einer stationären Hilfe (gem. § 27 in Verbindung mit §§ 33, 34 SGB VIII und inklusive der stationären „27,2er-Hilfen“). Neben der Vollzeitpflege (§ 33 SGB VIII) und der Heimerziehung (§ 34 SGB VIII) stellen die sog. „27,2er-Hilfen“ solche Settings dar, die nicht durch das Gesetz beschrieben sind, sondern sich im Rahmen einer individuellen und kreativen Hilfeplanung für jedes Kind/jede/n Jugendliche/n individuell im Rahmen der Suche nach einer notwendigen und geeigneten Lösung (§ 27 SGB VIII) ergeben. Gleiche flexible kreative Muster ergeben sich auch im ambulanten Bereich </a:t>
            </a:r>
            <a:r>
              <a:rPr lang="de-DE" sz="1800" i="1" dirty="0">
                <a:effectLst/>
                <a:latin typeface="Open Sans" pitchFamily="2" charset="0"/>
                <a:ea typeface="Calibri" panose="020F0502020204030204" pitchFamily="34" charset="0"/>
                <a:cs typeface="Times New Roman" panose="02020603050405020304" pitchFamily="18" charset="0"/>
              </a:rPr>
              <a:t>(s. oben)</a:t>
            </a:r>
            <a:r>
              <a:rPr lang="de-DE" sz="1800" dirty="0">
                <a:effectLst/>
                <a:latin typeface="Open Sans" pitchFamily="2" charset="0"/>
                <a:ea typeface="Calibri" panose="020F0502020204030204" pitchFamily="34" charset="0"/>
                <a:cs typeface="Times New Roman" panose="02020603050405020304" pitchFamily="18" charset="0"/>
              </a:rPr>
              <a: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Open Sans" pitchFamily="2" charset="0"/>
                <a:ea typeface="Calibri" panose="020F0502020204030204" pitchFamily="34" charset="0"/>
                <a:cs typeface="Times New Roman" panose="02020603050405020304" pitchFamily="18" charset="0"/>
              </a:rPr>
              <a:t>Als Eckwerte über alle Hilfeformen hinweg stellt der Monitor Hilfen zur Erziehung 2023 der Arbeitsstelle für Kinder- und Jugendhilfestatistik fest: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e-DE" sz="1800" dirty="0">
                <a:effectLst/>
                <a:latin typeface="Open Sans" pitchFamily="2" charset="0"/>
                <a:ea typeface="Calibri" panose="020F0502020204030204" pitchFamily="34" charset="0"/>
                <a:cs typeface="Times New Roman" panose="02020603050405020304" pitchFamily="18" charset="0"/>
              </a:rPr>
              <a:t>der Anteil der Jungen in den Hilfen zur Erziehung liegt insgesamt bei 54 %. In allen Leistungssegmenten bzw. Hilfearten sind Jungen insgesamt etwas überrepräsentiert,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e-DE" sz="1800" dirty="0">
                <a:effectLst/>
                <a:latin typeface="Open Sans" pitchFamily="2" charset="0"/>
                <a:ea typeface="Calibri" panose="020F0502020204030204" pitchFamily="34" charset="0"/>
                <a:cs typeface="Times New Roman" panose="02020603050405020304" pitchFamily="18" charset="0"/>
              </a:rPr>
              <a:t>der Anteil der alleinerziehenden Eltern liegt über alle Hilfeformen hinweg bei Hilfebeginn bei 42,9 %,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e-DE" sz="1800" dirty="0">
                <a:effectLst/>
                <a:latin typeface="Open Sans" pitchFamily="2" charset="0"/>
                <a:ea typeface="Calibri" panose="020F0502020204030204" pitchFamily="34" charset="0"/>
                <a:cs typeface="Times New Roman" panose="02020603050405020304" pitchFamily="18" charset="0"/>
              </a:rPr>
              <a:t>der Anteil der Familien, die Transferleistungen beziehen, das heißt die von Armut bedroht sind, liegt über alle Hilfeformen hinweg bei 29,8 %,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e-DE" sz="1800" dirty="0">
                <a:effectLst/>
                <a:latin typeface="Open Sans" pitchFamily="2" charset="0"/>
                <a:ea typeface="Calibri" panose="020F0502020204030204" pitchFamily="34" charset="0"/>
                <a:cs typeface="Times New Roman" panose="02020603050405020304" pitchFamily="18" charset="0"/>
              </a:rPr>
              <a:t>der Anteil der Kinder mit ausländischer Herkunft mindestens eines Elternteils (Migrationshintergrund) liegt bei 36,9 %,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de-DE" sz="1800" dirty="0">
                <a:effectLst/>
                <a:latin typeface="Open Sans" pitchFamily="2" charset="0"/>
                <a:ea typeface="Calibri" panose="020F0502020204030204" pitchFamily="34" charset="0"/>
                <a:cs typeface="Times New Roman" panose="02020603050405020304" pitchFamily="18" charset="0"/>
              </a:rPr>
              <a:t>der Anteil der Familien, aus denen die Kinder/Jugendlichen kommen, in denen bei Hilfebeginn zuhause kein Deutsch gesprochen wird, liegt bei 18,1 %.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de-DE" sz="1800" i="1" dirty="0">
                <a:effectLst/>
                <a:latin typeface="Open Sans" pitchFamily="2" charset="0"/>
                <a:ea typeface="Calibri" panose="020F0502020204030204" pitchFamily="34" charset="0"/>
                <a:cs typeface="Times New Roman" panose="02020603050405020304" pitchFamily="18" charset="0"/>
              </a:rPr>
              <a:t>(vgl. </a:t>
            </a:r>
            <a:r>
              <a:rPr lang="de-DE" sz="1800" i="1" dirty="0" err="1">
                <a:effectLst/>
                <a:latin typeface="Open Sans" pitchFamily="2" charset="0"/>
                <a:ea typeface="Calibri" panose="020F0502020204030204" pitchFamily="34" charset="0"/>
                <a:cs typeface="Times New Roman" panose="02020603050405020304" pitchFamily="18" charset="0"/>
              </a:rPr>
              <a:t>AKJStat</a:t>
            </a:r>
            <a:r>
              <a:rPr lang="de-DE" sz="1800" i="1" dirty="0">
                <a:effectLst/>
                <a:latin typeface="Open Sans" pitchFamily="2" charset="0"/>
                <a:ea typeface="Calibri" panose="020F0502020204030204" pitchFamily="34" charset="0"/>
                <a:cs typeface="Times New Roman" panose="02020603050405020304" pitchFamily="18" charset="0"/>
              </a:rPr>
              <a:t> 2023)</a:t>
            </a:r>
          </a:p>
          <a:p>
            <a:pPr>
              <a:lnSpc>
                <a:spcPct val="107000"/>
              </a:lnSpc>
              <a:spcAft>
                <a:spcPts val="600"/>
              </a:spcAft>
            </a:pP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Arbeitstelle</a:t>
            </a:r>
            <a:r>
              <a:rPr lang="de-DE" sz="1100" dirty="0">
                <a:latin typeface="Open Sans" panose="020B0606030504020204" pitchFamily="34" charset="0"/>
                <a:ea typeface="Open Sans" panose="020B0606030504020204" pitchFamily="34" charset="0"/>
                <a:cs typeface="Open Sans" panose="020B0606030504020204" pitchFamily="34" charset="0"/>
              </a:rPr>
              <a:t> Kinder- und Jugendhilfestatistik (</a:t>
            </a:r>
            <a:r>
              <a:rPr lang="de-DE" sz="1100" dirty="0" err="1">
                <a:latin typeface="Open Sans" panose="020B0606030504020204" pitchFamily="34" charset="0"/>
                <a:ea typeface="Open Sans" panose="020B0606030504020204" pitchFamily="34" charset="0"/>
                <a:cs typeface="Open Sans" panose="020B0606030504020204" pitchFamily="34" charset="0"/>
              </a:rPr>
              <a:t>AKJStat</a:t>
            </a:r>
            <a:r>
              <a:rPr lang="de-DE" sz="1100" dirty="0">
                <a:latin typeface="Open Sans" panose="020B0606030504020204" pitchFamily="34" charset="0"/>
                <a:ea typeface="Open Sans" panose="020B0606030504020204" pitchFamily="34" charset="0"/>
                <a:cs typeface="Open Sans" panose="020B0606030504020204" pitchFamily="34" charset="0"/>
              </a:rPr>
              <a:t>) (2023): Monitor Hilfen zur Erziehung 2023 – Datenbasis 2021; Online: https://www.hzemonitor.akjstat.tu-dortmund.de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(2022): Statistiken der Kinder- und Jugendhilfe – Erzieherische Hilfe, Eingliederungshilfe, Hilfe für junge Volljährige 2021, Wiesbaden; Online: https://www.destatis.de/DE/Themen/Gesellschaft-Umwelt/Soziales/Jugendarbeit/Publikationen/Downloads-Jugendarbeit/erzieherische-hilfe-5225112217004.html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56</a:t>
            </a:fld>
            <a:endParaRPr lang="de-DE"/>
          </a:p>
        </p:txBody>
      </p:sp>
    </p:spTree>
    <p:extLst>
      <p:ext uri="{BB962C8B-B14F-4D97-AF65-F5344CB8AC3E}">
        <p14:creationId xmlns:p14="http://schemas.microsoft.com/office/powerpoint/2010/main" val="3583308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57</a:t>
            </a:fld>
            <a:endParaRPr lang="de-DE"/>
          </a:p>
        </p:txBody>
      </p:sp>
    </p:spTree>
    <p:extLst>
      <p:ext uri="{BB962C8B-B14F-4D97-AF65-F5344CB8AC3E}">
        <p14:creationId xmlns:p14="http://schemas.microsoft.com/office/powerpoint/2010/main" val="1652604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20489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Leistungen zur Teilhabe sichern Menschen mit Behinderungen ihre (Menschen-)Rechte auf gleichberechtigte Teilhabe am Leben in der Gesellschaft, zu deren Gewährleistung sich Deutschland spätestens mit dem Inkrafttreten der UN-Behindertenrechtskonvention (UN-BRK) im Jahr 2009 verpflichtet hat. Sie sind in verschiedene Teilhabebereiche untergliedert (medizinische Teilhabe, berufliche Teilhabe, Teilhabe an Bildung, soziale Teilhabe und materiell ergänzende Leistungen); die Leistungsverantwortung zur Sicherung dieser Teilhabebereiche ist auf verschiedene Rehabilitationsträger verteilt (z. B. Krankenkassen, Bundesagentur für Arbeit, Rentenversicherung, Träger der Jugend- und der Eingliederungshilfe).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Jahr 2015 wurde Deutschland von den Vereinten Nationen zum Umsetzungsstand der UN-BRK geprüft und im Rahmen dessen wurden einige Verbesserungsnotwendigkeiten festgestellt. Daraufhin wurde 2017 im Zuge des Bundesteilhabegesetzes (BTHG) eine große Reform des Teilhaberechts in Kraft gesetzt. Eine der zentralen Neuerungen bestand in der UN-BRK-konformen Anpassung des Behinderungsverständnisses. Danach gilt ein Mensch als behindert und erhält damit Zugang zu Teilhabeleistungen, wenn bei ihm eine körperliche, seelische, geistige oder Sinnesbeeinträchtigung vorliegt, die ihn – in Wechselwirkung mit einstellungs- und umweltbedingten Barrieren – an seiner gleichberechtigten Teilhabe an der Gesellschaft hindert oder ihm eine solche Teilhabebeeinträchtigung bedroht ist (§ 2 SGB IX).</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Wurde vorher kausal das Vorliegen einer Behinderung allein auf die individuelle Beeinträchtigung zurückgeführt (sog. pathologischer Behinderungsbegriff), sind nunmehr vor allem auch die konkreten Lebensbedingungen des Menschen mit einzubeziehen – in diesem Sinne sind Menschen nicht nur behindert, sie werden auch behindert (sog. bio-psycho-soziales Modell). Dieses Behinderungsverständnis wurde mit dem Kinder- und Jugendstärkungsgesetz (KJSG) 2021 auch als allgemeine Begriffsbestimmung in § 7 Abs. 2 SGB VIII für Kinder, Jugendliche, und junge Volljährige ausdrücklich hinterlegt. Allerdings wurde in diesem Zusammenhang davon abgesehen, die für junge Menschen mit seelischen Behinderungen zentrale Hilfenorm des § 35a SGB VIII mit ihrem veralteten Behinderungsverständnis entsprechend anzupassen, sodass hier weiterer Anpassungsbedarf und mit Blick auf die allgemeinen Definitionen aus § 2 SGB IX und § 7 SGB VIII rechtliche Diskrepanzen bestehen.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Während die Träger der öffentlichen Kinder- und Jugendhilfe Rehabilitationsträger für die Eingliederungshilfe junger Menschen mit (drohender) seelischer Behinderung (§ 35a SGB VIII) sind, werden Kinder und Jugendliche mit körperlicher und/oder geistiger Behinderung aktuell aus dieser Zuständigkeit ausgeklammert und dem Hilfesystem der für erwachsene Menschen mit Behinderungen zuständigen Eingliederungshilfe nach dem SGB IX zugeordnet (</a:t>
            </a:r>
            <a:r>
              <a:rPr lang="de-DE" sz="1100" i="1" dirty="0">
                <a:latin typeface="Open Sans" panose="020B0606030504020204" pitchFamily="34" charset="0"/>
                <a:ea typeface="Open Sans" panose="020B0606030504020204" pitchFamily="34" charset="0"/>
                <a:cs typeface="Open Sans" panose="020B0606030504020204" pitchFamily="34" charset="0"/>
              </a:rPr>
              <a:t>vgl. auch Folie 1.1.16</a:t>
            </a:r>
            <a:r>
              <a:rPr lang="de-DE" sz="1100" dirty="0">
                <a:latin typeface="Open Sans" panose="020B0606030504020204" pitchFamily="34" charset="0"/>
                <a:ea typeface="Open Sans" panose="020B0606030504020204" pitchFamily="34" charset="0"/>
                <a:cs typeface="Open Sans" panose="020B0606030504020204" pitchFamily="34" charset="0"/>
              </a:rPr>
              <a:t>). Mit dem KJSG wurde ein Stufenplan festgelegt, diese geteilte Zuständigkeit bis 2028 zu beseitigen und stattdessen perspektivisch Hilfen aus einer Hand des Jugendamts für alle Kinder – ob mit oder egal welcher Behinderung – zu gestalten (</a:t>
            </a:r>
            <a:r>
              <a:rPr lang="de-DE" sz="1100" i="1" dirty="0">
                <a:latin typeface="Open Sans" panose="020B0606030504020204" pitchFamily="34" charset="0"/>
                <a:ea typeface="Open Sans" panose="020B0606030504020204" pitchFamily="34" charset="0"/>
                <a:cs typeface="Open Sans" panose="020B0606030504020204" pitchFamily="34" charset="0"/>
              </a:rPr>
              <a:t>vgl. Folien 1.1.16 und 3.2.4</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Anders als für Hilfen zur Erziehung (</a:t>
            </a:r>
            <a:r>
              <a:rPr lang="de-DE" sz="1100" i="1" dirty="0">
                <a:latin typeface="Open Sans" panose="020B0606030504020204" pitchFamily="34" charset="0"/>
                <a:ea typeface="Open Sans" panose="020B0606030504020204" pitchFamily="34" charset="0"/>
                <a:cs typeface="Open Sans" panose="020B0606030504020204" pitchFamily="34" charset="0"/>
              </a:rPr>
              <a:t>vgl. Kapitel 2.3</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800" dirty="0">
                <a:effectLst/>
                <a:latin typeface="Open Sans" pitchFamily="2" charset="0"/>
                <a:ea typeface="Open Sans" panose="020B0606030504020204" pitchFamily="34" charset="0"/>
                <a:cs typeface="Open Sans" panose="020B0606030504020204" pitchFamily="34" charset="0"/>
              </a:rPr>
              <a:t>– </a:t>
            </a:r>
            <a:r>
              <a:rPr lang="de-DE" sz="1800" dirty="0">
                <a:effectLst/>
                <a:latin typeface="Open Sans" pitchFamily="2" charset="0"/>
                <a:ea typeface="Calibri" panose="020F0502020204030204" pitchFamily="34" charset="0"/>
              </a:rPr>
              <a:t>aber genauso wie beim Kita-Rechtsanspruch – </a:t>
            </a:r>
            <a:r>
              <a:rPr lang="de-DE" sz="1100" dirty="0">
                <a:latin typeface="Open Sans" panose="020B0606030504020204" pitchFamily="34" charset="0"/>
                <a:ea typeface="Open Sans" panose="020B0606030504020204" pitchFamily="34" charset="0"/>
                <a:cs typeface="Open Sans" panose="020B0606030504020204" pitchFamily="34" charset="0"/>
              </a:rPr>
              <a:t>liegt die Anspruchsberechtigung für Teilhabeleistungen nicht bei den Personensorgeberechtigten, sondern bei dem Kind oder Jugendlichen selbst, wenngleich diese in der Inanspruchnahme regelmäßig durch ihre sorgeberechtigten Eltern vertreten werden. Hierfür bedarf es zunächst der Diagnostik einer seelischen Beeinträchtigung durch Kinder- und Jugendpsychiater*innen oder Kinder- und Jugendpsychotherapeut*innen (§ 35a Abs. 1a SGB VIII). Anschließend prüft das Jugendamt, inwiefern der junge Mensch in seiner gleichberechtigten Teilhabe am Leben in der Gesellschaft beeinträchtigt ist bzw. ihm eine solche Beeinträchtigung droht.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Wird ein Hilfeanspruch bejaht, ergeben sich die konkreten Leistungsinhalte über die im Teilhaberecht des SGB IX spezifizierten Regelungen, auf die § 35a Abs. 3 SGB VIII verweist. Hierzu gehören insbesondere die Leistungen zur Teilhabe an Bildung (z. B. Schulbegleitung, § 112 SGB IX) sowie Leistungen der sozialen Teilhabe (z. B. das Leben in einer Pflegefamilie, § 113 Nr. 4 SGB IX), ggf. aber auch Leistungen zur beruflichen oder medizinischen Teilhabe (z. B. Therapie, § 42 SGB IX); zu den Leistungsformen (</a:t>
            </a:r>
            <a:r>
              <a:rPr lang="de-DE" sz="1100" i="1" dirty="0">
                <a:latin typeface="Open Sans" panose="020B0606030504020204" pitchFamily="34" charset="0"/>
                <a:ea typeface="Open Sans" panose="020B0606030504020204" pitchFamily="34" charset="0"/>
                <a:cs typeface="Open Sans" panose="020B0606030504020204" pitchFamily="34" charset="0"/>
              </a:rPr>
              <a:t>vgl. auch Folie 2.4.3)</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Ausschuss der Vereinten Nationen für die Rechte von Menschen mit Behinderungen, Abschließende Bemerkungen über den ersten Staatenbericht Deutschlands, (CRPD/C/DEU/CO/1), 2015, III. A. Nr. 8 (a).</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v. Boetticher, Arne (2022): § 35a, in: 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Frankfurter Kommentar zum SGB VIII. Kinder- und Jugendhilfe, 9.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 (2019). Auswirkungen des BTHG auf Kinder und Jugendliche mit Behinderungen,</a:t>
            </a:r>
            <a:r>
              <a:rPr lang="de-DE" sz="1100" baseline="0" dirty="0">
                <a:latin typeface="Open Sans" panose="020B0606030504020204" pitchFamily="34" charset="0"/>
                <a:ea typeface="Open Sans" panose="020B0606030504020204" pitchFamily="34" charset="0"/>
                <a:cs typeface="Open Sans" panose="020B0606030504020204" pitchFamily="34" charset="0"/>
              </a:rPr>
              <a:t> </a:t>
            </a:r>
            <a:r>
              <a:rPr lang="de-DE" sz="1100" dirty="0"/>
              <a:t>heilpädagogik.de 34 (3), S. 18–23</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58</a:t>
            </a:fld>
            <a:endParaRPr lang="de-DE"/>
          </a:p>
        </p:txBody>
      </p:sp>
    </p:spTree>
    <p:extLst>
      <p:ext uri="{BB962C8B-B14F-4D97-AF65-F5344CB8AC3E}">
        <p14:creationId xmlns:p14="http://schemas.microsoft.com/office/powerpoint/2010/main" val="2341654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52437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Leistungsverantwortung zur Sicherung der Teilhabe von Menschen mit Behinderungen ist auf verschiedene Rehabilitationsträger verteilt (</a:t>
            </a:r>
            <a:r>
              <a:rPr lang="de-DE" sz="1100" i="1" dirty="0">
                <a:latin typeface="Open Sans" panose="020B0606030504020204" pitchFamily="34" charset="0"/>
                <a:ea typeface="Open Sans" panose="020B0606030504020204" pitchFamily="34" charset="0"/>
                <a:cs typeface="Open Sans" panose="020B0606030504020204" pitchFamily="34" charset="0"/>
              </a:rPr>
              <a:t>vgl. auch Folie 2.4.1</a:t>
            </a:r>
            <a:r>
              <a:rPr lang="de-DE" sz="1100" dirty="0">
                <a:latin typeface="Open Sans" panose="020B0606030504020204" pitchFamily="34" charset="0"/>
                <a:ea typeface="Open Sans" panose="020B0606030504020204" pitchFamily="34" charset="0"/>
                <a:cs typeface="Open Sans" panose="020B0606030504020204" pitchFamily="34" charset="0"/>
              </a:rPr>
              <a:t>). Dieses ausdifferenzierte Leistungssystem sichert einerseits möglichst bedarfsgerechte Hilfen. Es birgt aber andererseits auch Risiken, dass die Hilfeberechtigten Schwierigkeiten beim Erkennen des für sie zuständigen Rehabilitationsträgers samt der jeweils geltenden Verfahrensvorgaben haben oder Abgrenzungsstreitigkeiten unter den Rehabilitationsträgern ausgesetzt sind, die zur Verzögerung in der Bewilligung der notwendigen Leistungen führen.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Vor diesem Hintergrund hat der Gesetzgeber im SGB IX Teil 1 – seit 2018 nochmals im Rahmen der großen Reform des Teilhaberechts (BTHG) geschärft (</a:t>
            </a:r>
            <a:r>
              <a:rPr lang="de-DE" sz="1100" i="1" dirty="0">
                <a:latin typeface="Open Sans" panose="020B0606030504020204" pitchFamily="34" charset="0"/>
                <a:ea typeface="Open Sans" panose="020B0606030504020204" pitchFamily="34" charset="0"/>
                <a:cs typeface="Open Sans" panose="020B0606030504020204" pitchFamily="34" charset="0"/>
              </a:rPr>
              <a:t>vgl. Folie 2.4.1</a:t>
            </a:r>
            <a:r>
              <a:rPr lang="de-DE" sz="1100" dirty="0">
                <a:latin typeface="Open Sans" panose="020B0606030504020204" pitchFamily="34" charset="0"/>
                <a:ea typeface="Open Sans" panose="020B0606030504020204" pitchFamily="34" charset="0"/>
                <a:cs typeface="Open Sans" panose="020B0606030504020204" pitchFamily="34" charset="0"/>
              </a:rPr>
              <a:t>) – für alle Rehabilitationsträger verbindlich geltende Verfahrensregelungen vorgegeben, die z. T. selbst dann vorgehen, wenn das eigene Verfahrensrecht (z. B. SGB VIII) abweichende Verfahrensweisen vorsieht (§ 7 Abs. 2 SGB IX). Geht es um Teilhabeleistungen für junge Menschen mit einer seelischen Behinderung nach § 35a SGB VIII agiert das Jugendamt als Rehabilitationsträger und ist somit ebenfalls an diese spezifischen Verfahrensvorgaben nach dem SGB IX gebunden.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 den besonders wichtigen, vorrangig zu beachtenden Regelungen des SGB IX gehören insbesondere: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Einhaltung des </a:t>
            </a:r>
            <a:r>
              <a:rPr lang="de-DE" sz="1100" b="1" dirty="0">
                <a:latin typeface="Open Sans" panose="020B0606030504020204" pitchFamily="34" charset="0"/>
                <a:ea typeface="Open Sans" panose="020B0606030504020204" pitchFamily="34" charset="0"/>
                <a:cs typeface="Open Sans" panose="020B0606030504020204" pitchFamily="34" charset="0"/>
              </a:rPr>
              <a:t>beschleunigten Bewilligungsverfahrens nach § 14 SGB IX:</a:t>
            </a:r>
            <a:r>
              <a:rPr lang="de-DE" sz="1100" dirty="0">
                <a:latin typeface="Open Sans" panose="020B0606030504020204" pitchFamily="34" charset="0"/>
                <a:ea typeface="Open Sans" panose="020B0606030504020204" pitchFamily="34" charset="0"/>
                <a:cs typeface="Open Sans" panose="020B0606030504020204" pitchFamily="34" charset="0"/>
              </a:rPr>
              <a:t> Dies bedeutet, dass bei Eingang eines Hilfeantrags die eigene Leistungszuständigkeit und die Anspruchsberechtigung innerhalb sehr kurz bemessener Fristen zu prüfen und die notwendigen Leistungen zügig zu bewilligen sind. Dabei darf nur innerhalb der ersten 2 Wochen aufgrund einer festgestellten Unzuständigkeit der Hilfeantrag noch einmal an einen anderen Rehabilitationsträger weitergeleitet werden. Danach entsteht eine Verantwortung zur Sicherstellung der Leistung selbst dann, wenn der Rehabilitationsträger eigentlich nicht zuständig ist. Dieser darf seine Unzuständigkeit ab diesem Zeitpunkt somit nicht mehr gegenüber der hilfeberechtigten Person vortragen, sondern muss ggf. auch eine „fremde“ Teilhabeleistung bewilligen und sich anschließend mit einem Erstattungsanspruch an den tatsächlich zuständigen Rehabilitationsträger wenden.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Aufgabe zur Gestaltung der </a:t>
            </a:r>
            <a:r>
              <a:rPr lang="de-DE" sz="1100" b="1" dirty="0">
                <a:latin typeface="Open Sans" panose="020B0606030504020204" pitchFamily="34" charset="0"/>
                <a:ea typeface="Open Sans" panose="020B0606030504020204" pitchFamily="34" charset="0"/>
                <a:cs typeface="Open Sans" panose="020B0606030504020204" pitchFamily="34" charset="0"/>
              </a:rPr>
              <a:t>Leistungen „wie aus einer Hand“</a:t>
            </a:r>
            <a:r>
              <a:rPr lang="de-DE" sz="1100" dirty="0">
                <a:latin typeface="Open Sans" panose="020B0606030504020204" pitchFamily="34" charset="0"/>
                <a:ea typeface="Open Sans" panose="020B0606030504020204" pitchFamily="34" charset="0"/>
                <a:cs typeface="Open Sans" panose="020B0606030504020204" pitchFamily="34" charset="0"/>
              </a:rPr>
              <a:t>: Der zuständig (gewordene) Rehabilitationsträger erhält eine umfängliche Leistungsverantwortung. Dies beinhaltet, dass er im Falle der Erforderlichkeit von Leistungen, die in die Zuständigkeit von mehreren Rehabilitationsträgern fallen, diese zum einen mitgewährt (§ 15 SGB IX), zum anderen die Verantwortung hat, diese in einem übergreifenden Teilhabeplanverfahren (§§ 19, 20 SGB IX) zusammenzuführen. Auf diese Weise haben die Hilfeberechtigten nur einen zuständigen Ansprechpartner, der die notwendigen Leistungen „wie aus einer Hand“ gestaltet und sicherstellt.</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v. Boetticher, Arne (2020). Das neue Teilhaberecht, 2.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 (2019). Auswirkungen des BTHG auf Kinder und Jugendliche mit Behinderungen, </a:t>
            </a:r>
            <a:r>
              <a:rPr lang="de-DE" sz="1100" dirty="0"/>
              <a:t>heilpädagogik.de 34 (3), S. 18–23</a:t>
            </a:r>
            <a:r>
              <a:rPr lang="de-DE" sz="1100"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Foliennummernplatzhalter 3"/>
          <p:cNvSpPr>
            <a:spLocks noGrp="1"/>
          </p:cNvSpPr>
          <p:nvPr>
            <p:ph type="sldNum" sz="quarter" idx="10"/>
          </p:nvPr>
        </p:nvSpPr>
        <p:spPr/>
        <p:txBody>
          <a:bodyPr/>
          <a:lstStyle/>
          <a:p>
            <a:fld id="{178ACBB0-B8BD-7243-B5CA-EEE1A71994D0}" type="slidenum">
              <a:rPr lang="de-DE" smtClean="0"/>
              <a:t>59</a:t>
            </a:fld>
            <a:endParaRPr lang="de-DE"/>
          </a:p>
        </p:txBody>
      </p:sp>
    </p:spTree>
    <p:extLst>
      <p:ext uri="{BB962C8B-B14F-4D97-AF65-F5344CB8AC3E}">
        <p14:creationId xmlns:p14="http://schemas.microsoft.com/office/powerpoint/2010/main" val="43240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20688" y="4400549"/>
            <a:ext cx="5688632" cy="960449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letzten zwei Jahrzehnte waren durch einen Rückgang der Familien in Deutschland gekennzeichnet. Während es 1996 noch rund 13,2 Mio. Familien gab, ist die Anzahl im Jahr 2022 auf 11,9 Mio. Familien gefallen. Betrachtet man nur die Familien mit mindestens einem Kind unter 18 Jahren, </a:t>
            </a:r>
            <a:r>
              <a:rPr lang="de-DE" sz="1100">
                <a:latin typeface="Open Sans" panose="020B0606030504020204" pitchFamily="34" charset="0"/>
                <a:ea typeface="Open Sans" panose="020B0606030504020204" pitchFamily="34" charset="0"/>
                <a:cs typeface="Open Sans" panose="020B0606030504020204" pitchFamily="34" charset="0"/>
              </a:rPr>
              <a:t>wurden 2022 </a:t>
            </a:r>
            <a:r>
              <a:rPr lang="de-DE" sz="1100" dirty="0">
                <a:latin typeface="Open Sans" panose="020B0606030504020204" pitchFamily="34" charset="0"/>
                <a:ea typeface="Open Sans" panose="020B0606030504020204" pitchFamily="34" charset="0"/>
                <a:cs typeface="Open Sans" panose="020B0606030504020204" pitchFamily="34" charset="0"/>
              </a:rPr>
              <a:t>8,45 Mio. Familien gezählt.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Kinder und Jugendliche wachsen in ganz unterschiedlichen Familienkonstellationen auf. Es gibt beispielsweise Stieffamilien, </a:t>
            </a:r>
            <a:r>
              <a:rPr lang="de-DE" sz="1100" dirty="0" err="1">
                <a:latin typeface="Open Sans" panose="020B0606030504020204" pitchFamily="34" charset="0"/>
                <a:ea typeface="Open Sans" panose="020B0606030504020204" pitchFamily="34" charset="0"/>
                <a:cs typeface="Open Sans" panose="020B0606030504020204" pitchFamily="34" charset="0"/>
              </a:rPr>
              <a:t>Patchworkfamilien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Alleinerziehendenfamilien</a:t>
            </a:r>
            <a:r>
              <a:rPr lang="de-DE" sz="1100" dirty="0">
                <a:latin typeface="Open Sans" panose="020B0606030504020204" pitchFamily="34" charset="0"/>
                <a:ea typeface="Open Sans" panose="020B0606030504020204" pitchFamily="34" charset="0"/>
                <a:cs typeface="Open Sans" panose="020B0606030504020204" pitchFamily="34" charset="0"/>
              </a:rPr>
              <a:t>, Pflegefamilien, unverheiratete und verheiratete Eltern oder Regenbogenfamilien (Familien mit gleichgeschlechtlichen Eltern). Ein bedeutender Faktor für Kinder und Jugendliche ist dabei, ob sie mit beiden oder nur mit einem Elternteil zusammenleben. In Paarfamilien können sich beide Elternteile die Erziehungsaufgaben, aber auch die Aufgaben zur Bewältigung des Alltags und das Erwirtschaften des Familieneinkommens aufteilen. Wachsen Kinder und Jugendliche mit nur einem Elternteil im Haushalt auf, muss dieser die benannten Aufgaben meist überwiegend allein bewältigen. Hinzu kommt, dass dieser Lebensform in der Regel eine Trennung oder Scheidung vom zweiten Elternteil vorausgegangen ist, die auch zu (hohen) psychischen Belastungen beim alleinerziehenden Elternteil und den Kindern und Jugendlichen führen kann.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meisten Kinder und Jugendlichen wachsen in einem Paarfamilienhaushalt auf, also zusammen mit einem als Ehepaar oder als Lebensgemeinschaft zusammenlebenden Paar. </a:t>
            </a:r>
            <a:r>
              <a:rPr lang="de-DE" sz="1100" dirty="0" err="1">
                <a:latin typeface="Open Sans" panose="020B0606030504020204" pitchFamily="34" charset="0"/>
                <a:ea typeface="Open Sans" panose="020B0606030504020204" pitchFamily="34" charset="0"/>
                <a:cs typeface="Open Sans" panose="020B0606030504020204" pitchFamily="34" charset="0"/>
              </a:rPr>
              <a:t>Alleinerziehendenhaushalte</a:t>
            </a:r>
            <a:r>
              <a:rPr lang="de-DE" sz="1100" dirty="0">
                <a:latin typeface="Open Sans" panose="020B0606030504020204" pitchFamily="34" charset="0"/>
                <a:ea typeface="Open Sans" panose="020B0606030504020204" pitchFamily="34" charset="0"/>
                <a:cs typeface="Open Sans" panose="020B0606030504020204" pitchFamily="34" charset="0"/>
              </a:rPr>
              <a:t> nehmen 2021 einen Anteil von gut 18,5 % an allen Familien mit Kindern unter 18 Jahren ein. Der Anteil der </a:t>
            </a:r>
            <a:r>
              <a:rPr lang="de-DE" sz="1100" dirty="0" err="1">
                <a:latin typeface="Open Sans" panose="020B0606030504020204" pitchFamily="34" charset="0"/>
                <a:ea typeface="Open Sans" panose="020B0606030504020204" pitchFamily="34" charset="0"/>
                <a:cs typeface="Open Sans" panose="020B0606030504020204" pitchFamily="34" charset="0"/>
              </a:rPr>
              <a:t>Alleinerziehendenfamilien</a:t>
            </a:r>
            <a:r>
              <a:rPr lang="de-DE" sz="1100" dirty="0">
                <a:latin typeface="Open Sans" panose="020B0606030504020204" pitchFamily="34" charset="0"/>
                <a:ea typeface="Open Sans" panose="020B0606030504020204" pitchFamily="34" charset="0"/>
                <a:cs typeface="Open Sans" panose="020B0606030504020204" pitchFamily="34" charset="0"/>
              </a:rPr>
              <a:t> steigt zum einen mit dem Alter der Kinder. Zum anderen hatte er über einen langen Zeitraum deutlich zugenommen, verringerte sich dann nach 2016 wieder leicht.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Gleichzeitig steigt der Anteil der Eltern mit jungen Kindern mit Erwerbsbeteiligung. Die Erwerbsbeteiligung von Eltern mit einem oder zwei Kindern lag 2021 auf einem ähnlichen Niveau. Während Eltern mit einem Kind zu 67,6 % erwerbstätig waren, arbeiteten 69,4 % der Eltern mit zwei Kindern. Bei Eltern mit mindestens drei Kindern - wovon mindestens eines im Vorschulalter ist - betrug der Anteil 57,3 %.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Angebote der Kinder- und Jugendhilfe stellen für viele Kindern und deren Familien eine wichtige Stütze dar, beispielsweise im Rahmen der Angebote der Kindertagesbetreuung. Die Unterstützung der Familien durch Angebote der Kinder- und Jugendhilfe betrifft beispielsweise die Ermöglichung bzw. Erleichterung der Erwerbsbeteiligung oder eine Entlastung bei den alltäglichen Aufgaben und Herausforderungen.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Böwing-Schmalenbrock</a:t>
            </a:r>
            <a:r>
              <a:rPr lang="de-DE" sz="1100" dirty="0">
                <a:latin typeface="Open Sans" panose="020B0606030504020204" pitchFamily="34" charset="0"/>
                <a:ea typeface="Open Sans" panose="020B0606030504020204" pitchFamily="34" charset="0"/>
                <a:cs typeface="Open Sans" panose="020B0606030504020204" pitchFamily="34" charset="0"/>
              </a:rPr>
              <a:t>, Melanie/</a:t>
            </a:r>
            <a:r>
              <a:rPr lang="de-DE" sz="1100" dirty="0" err="1">
                <a:latin typeface="Open Sans" panose="020B0606030504020204" pitchFamily="34" charset="0"/>
                <a:ea typeface="Open Sans" panose="020B0606030504020204" pitchFamily="34" charset="0"/>
                <a:cs typeface="Open Sans" panose="020B0606030504020204" pitchFamily="34" charset="0"/>
              </a:rPr>
              <a:t>Detemple</a:t>
            </a:r>
            <a:r>
              <a:rPr lang="de-DE" sz="1100" dirty="0">
                <a:latin typeface="Open Sans" panose="020B0606030504020204" pitchFamily="34" charset="0"/>
                <a:ea typeface="Open Sans" panose="020B0606030504020204" pitchFamily="34" charset="0"/>
                <a:cs typeface="Open Sans" panose="020B0606030504020204" pitchFamily="34" charset="0"/>
              </a:rPr>
              <a:t>, Jonas /Meiner-Teubner, Christiane (2021): Aufwachsen in Deutschland – Rahmenbedingungen der Kinder- und Jugendhilfe, in: Autorengruppe Kinder- und Jugendhilfestatistik, Kinder- und Jugendhilfereport Extra 2021, Dortmund, S. 7−11.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(Hrsg.) (2020): Familie heute. Daten. Fakten. Trends. Familienreport 2020, Berlin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https://www.bmfsfj.de/blob/163108/edcf52db42aa6bc27683f797f16a350e/familienreport-2020-familie-heute-daten-fakten-trends-data.pdf</a:t>
            </a:r>
            <a:r>
              <a:rPr lang="de-DE" sz="1100" dirty="0">
                <a:latin typeface="Open Sans" panose="020B0606030504020204" pitchFamily="34" charset="0"/>
                <a:ea typeface="Open Sans" panose="020B0606030504020204" pitchFamily="34" charset="0"/>
                <a:cs typeface="Open Sans" panose="020B0606030504020204" pitchFamily="34" charset="0"/>
              </a:rPr>
              <a:t> (Zugriff: 10.07.2023).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Auszug aus dem Datenreport 2021: Familie, Lebensformen und Kinder (Zugriff: 10.07.2023).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6</a:t>
            </a:fld>
            <a:endParaRPr lang="de-DE"/>
          </a:p>
        </p:txBody>
      </p:sp>
    </p:spTree>
    <p:extLst>
      <p:ext uri="{BB962C8B-B14F-4D97-AF65-F5344CB8AC3E}">
        <p14:creationId xmlns:p14="http://schemas.microsoft.com/office/powerpoint/2010/main" val="4263194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548715"/>
          </a:xfrm>
        </p:spPr>
        <p: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Kinder- und Jugendhilfe ist mitverantwortlicher Rehabilitationsträger für Teilhabeleistungen von jungen Menschen mit Behinderungen, aktuell noch ausschließlich, wenn sie eine seelische Behinderung haben (zur Gesetzesplanung der Gestaltung einer Kinder- und Jugendhilfe auch für junge Menschen mit körperlichen und/oder geistigen Behinderungen bis 2028</a:t>
            </a:r>
            <a:r>
              <a:rPr lang="de-DE" sz="1100" i="1" dirty="0">
                <a:latin typeface="Open Sans" panose="020B0606030504020204" pitchFamily="34" charset="0"/>
                <a:ea typeface="Open Sans" panose="020B0606030504020204" pitchFamily="34" charset="0"/>
                <a:cs typeface="Open Sans" panose="020B0606030504020204" pitchFamily="34" charset="0"/>
              </a:rPr>
              <a:t>: vgl. Folie 1.1.16</a:t>
            </a:r>
            <a:r>
              <a:rPr lang="de-DE" sz="1100" dirty="0">
                <a:latin typeface="Open Sans" panose="020B0606030504020204" pitchFamily="34" charset="0"/>
                <a:ea typeface="Open Sans" panose="020B0606030504020204" pitchFamily="34" charset="0"/>
                <a:cs typeface="Open Sans" panose="020B0606030504020204" pitchFamily="34" charset="0"/>
              </a:rPr>
              <a:t>). Sind die Anspruchsvoraussetzungen nach § 35a SGB VIII erfüllt (</a:t>
            </a:r>
            <a:r>
              <a:rPr lang="de-DE" sz="1100" i="1" dirty="0">
                <a:latin typeface="Open Sans" panose="020B0606030504020204" pitchFamily="34" charset="0"/>
                <a:ea typeface="Open Sans" panose="020B0606030504020204" pitchFamily="34" charset="0"/>
                <a:cs typeface="Open Sans" panose="020B0606030504020204" pitchFamily="34" charset="0"/>
              </a:rPr>
              <a:t>vgl. Folie 2.4.1</a:t>
            </a:r>
            <a:r>
              <a:rPr lang="de-DE" sz="1100" dirty="0">
                <a:latin typeface="Open Sans" panose="020B0606030504020204" pitchFamily="34" charset="0"/>
                <a:ea typeface="Open Sans" panose="020B0606030504020204" pitchFamily="34" charset="0"/>
                <a:cs typeface="Open Sans" panose="020B0606030504020204" pitchFamily="34" charset="0"/>
              </a:rPr>
              <a:t>), kann die Hilfe grundsätzlich in allen Formen (ambulant, teilstationär, stationär) erbracht werden wie die Hilfen zur Erziehung auch (§ 35a Abs. 2 SGB VIII). Die konkreten Leistungsinhalte ergeben sich aus dem SGB IX (siehe § 35a Abs. 3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Folgende Teilhabebereiche kommen für die Leistungsverantwortung der Kinder- und Jugendhilfe gem. § 6 Abs. 1 Nr. 6 SGB IX in Betracht: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Leistungen zur </a:t>
            </a:r>
            <a:r>
              <a:rPr lang="de-DE" sz="1100" b="1" dirty="0">
                <a:latin typeface="Open Sans" panose="020B0606030504020204" pitchFamily="34" charset="0"/>
                <a:ea typeface="Open Sans" panose="020B0606030504020204" pitchFamily="34" charset="0"/>
                <a:cs typeface="Open Sans" panose="020B0606030504020204" pitchFamily="34" charset="0"/>
              </a:rPr>
              <a:t>medizinischen Teilhabe</a:t>
            </a:r>
            <a:r>
              <a:rPr lang="de-DE" sz="1100" dirty="0">
                <a:latin typeface="Open Sans" panose="020B0606030504020204" pitchFamily="34" charset="0"/>
                <a:ea typeface="Open Sans" panose="020B0606030504020204" pitchFamily="34" charset="0"/>
                <a:cs typeface="Open Sans" panose="020B0606030504020204" pitchFamily="34" charset="0"/>
              </a:rPr>
              <a:t>: Diese unterfallen zwar in der Regel der vorrangigen Zuständigkeit der gesetzlichen Krankenkassen. Geht es jedoch um Leistungen, die über die Krankenversicherung nicht abrechenbar sind (z. B. Legasthenie-Therapie), greift ggf. die Hilfeverantwortung nach § 35a SGB VIII.</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Leistungen zur </a:t>
            </a:r>
            <a:r>
              <a:rPr lang="de-DE" sz="1100" b="1" dirty="0">
                <a:latin typeface="Open Sans" panose="020B0606030504020204" pitchFamily="34" charset="0"/>
                <a:ea typeface="Open Sans" panose="020B0606030504020204" pitchFamily="34" charset="0"/>
                <a:cs typeface="Open Sans" panose="020B0606030504020204" pitchFamily="34" charset="0"/>
              </a:rPr>
              <a:t>beruflichen Teilhabe: </a:t>
            </a:r>
            <a:r>
              <a:rPr lang="de-DE" sz="1100" dirty="0">
                <a:latin typeface="Open Sans" panose="020B0606030504020204" pitchFamily="34" charset="0"/>
                <a:ea typeface="Open Sans" panose="020B0606030504020204" pitchFamily="34" charset="0"/>
                <a:cs typeface="Open Sans" panose="020B0606030504020204" pitchFamily="34" charset="0"/>
              </a:rPr>
              <a:t>Auch hier besteht ganz überwiegend eine vorrangige Hilfeverantwortung eines anderen Rehabilitationsträgers (Bundesagentur für Arbeit), selbst dann, wenn im Rahmen einer beruflichen Maßnahme auch pädagogische Leistungen notwendig sind (z. B. Internatsunterbringung). Handelt es sich bei der sozialpädagogischen Leistung jedoch um eine von der beruflichen Maßnahme unabhängige erzieherische Hilfe, kann ausnahmsweise ein Leistungsanspruch nach § 35a SGB VIII entstehen.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Leistungen zur </a:t>
            </a:r>
            <a:r>
              <a:rPr lang="de-DE" sz="1100" b="1" dirty="0">
                <a:latin typeface="Open Sans" panose="020B0606030504020204" pitchFamily="34" charset="0"/>
                <a:ea typeface="Open Sans" panose="020B0606030504020204" pitchFamily="34" charset="0"/>
                <a:cs typeface="Open Sans" panose="020B0606030504020204" pitchFamily="34" charset="0"/>
              </a:rPr>
              <a:t>Teilhabe an Bildung: </a:t>
            </a:r>
            <a:r>
              <a:rPr lang="de-DE" sz="1100" dirty="0">
                <a:latin typeface="Open Sans" panose="020B0606030504020204" pitchFamily="34" charset="0"/>
                <a:ea typeface="Open Sans" panose="020B0606030504020204" pitchFamily="34" charset="0"/>
                <a:cs typeface="Open Sans" panose="020B0606030504020204" pitchFamily="34" charset="0"/>
              </a:rPr>
              <a:t>Die vorrangige Verantwortung zur Sicherstellung gleichberechtigter Teilhabe an Bildung, d.h. insbesondere am Regelsystem, liegt grundsätzlich beim schulischen System. Da dieses jedoch mit der Umsetzung stark hinterher hängt (</a:t>
            </a:r>
            <a:r>
              <a:rPr lang="de-DE" sz="1100" i="1" dirty="0">
                <a:latin typeface="Open Sans" panose="020B0606030504020204" pitchFamily="34" charset="0"/>
                <a:ea typeface="Open Sans" panose="020B0606030504020204" pitchFamily="34" charset="0"/>
                <a:cs typeface="Open Sans" panose="020B0606030504020204" pitchFamily="34" charset="0"/>
              </a:rPr>
              <a:t>vgl. starke Förderschulquote: Folie 1.1.9</a:t>
            </a:r>
            <a:r>
              <a:rPr lang="de-DE" sz="1100" dirty="0">
                <a:latin typeface="Open Sans" panose="020B0606030504020204" pitchFamily="34" charset="0"/>
                <a:ea typeface="Open Sans" panose="020B0606030504020204" pitchFamily="34" charset="0"/>
                <a:cs typeface="Open Sans" panose="020B0606030504020204" pitchFamily="34" charset="0"/>
              </a:rPr>
              <a:t>), wird häufig die Kinder- und Jugendhilfe mit der Kompensation beansprucht, insbesondere mit individuell assistierenden Leistungen in Form der (Hoch-)Schulbegleitung (§ 112 SGB IX).</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Leistungen zur </a:t>
            </a:r>
            <a:r>
              <a:rPr lang="de-DE" sz="1100" b="1" dirty="0">
                <a:latin typeface="Open Sans" panose="020B0606030504020204" pitchFamily="34" charset="0"/>
                <a:ea typeface="Open Sans" panose="020B0606030504020204" pitchFamily="34" charset="0"/>
                <a:cs typeface="Open Sans" panose="020B0606030504020204" pitchFamily="34" charset="0"/>
              </a:rPr>
              <a:t>sozialen Teilhabe</a:t>
            </a:r>
            <a:r>
              <a:rPr lang="de-DE" sz="1100" dirty="0">
                <a:latin typeface="Open Sans" panose="020B0606030504020204" pitchFamily="34" charset="0"/>
                <a:ea typeface="Open Sans" panose="020B0606030504020204" pitchFamily="34" charset="0"/>
                <a:cs typeface="Open Sans" panose="020B0606030504020204" pitchFamily="34" charset="0"/>
              </a:rPr>
              <a:t>: Zu den originären Teilhabeleistungen der Kinder- und Jugendhilfe gehören die zur Sicherung der sozialen Teilhabe von Kindern und Jugendlichen mit seelischen Behinderungen. Hierzu zählen insbesondere die – für noch nicht eingeschulte Kinder – vor allem im Rahmen der Kindertagesbetreuung eingesetzten heilpädagogischen Leistungen (§ 79 SGB IX) oder Assistenzleistungen im Freizeitbereich, z. B. im Rahmen der Nachmittagsbetreuung für Schulkinder (§ 113 SGB IX).</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Eckpunkte aus der Statistik der Eingliederungshilfen nach § 35a SGB VIII von 2019:</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r>
              <a:rPr lang="de-DE" sz="1100" dirty="0">
                <a:effectLst/>
                <a:latin typeface="Open Sans" pitchFamily="2" charset="0"/>
                <a:ea typeface="Open Sans" pitchFamily="2" charset="0"/>
                <a:cs typeface="Open Sans" pitchFamily="2" charset="0"/>
              </a:rPr>
              <a:t>Im Jahr 2021 erhielten insgesamt 142.885 junge Menschen Hilfen nach § 35a SGB VIII davon waren 17.487 (12 %) zwar schon junge Volljährige, die aber in der Statistik nicht unter § 41 SGB VIII (Hilfen für junge Volljährige) geführt wurden</a:t>
            </a:r>
            <a:r>
              <a:rPr lang="de-DE" sz="1100" i="1" dirty="0">
                <a:effectLst/>
                <a:latin typeface="Open Sans" pitchFamily="2" charset="0"/>
                <a:ea typeface="Open Sans" pitchFamily="2" charset="0"/>
                <a:cs typeface="Open Sans" pitchFamily="2" charset="0"/>
              </a:rPr>
              <a:t> (vgl. Folie 2.5.1)</a:t>
            </a:r>
            <a:r>
              <a:rPr lang="de-DE" sz="1100" dirty="0">
                <a:effectLst/>
                <a:latin typeface="Open Sans" pitchFamily="2" charset="0"/>
                <a:ea typeface="Open Sans" pitchFamily="2" charset="0"/>
                <a:cs typeface="Open Sans" pitchFamily="2" charset="0"/>
              </a:rPr>
              <a:t>, sondern im Kontext der Eingliederungshilfe. Die Hilfen erfolgten in 119.062 Fällen (83 %) in ambulanter/teilstationärer Form, in 1.430 Fällen (1 %) im Rahmen von Familienpflege und in 22.393 Fällen (16 %) im Rahmen von Einrichtungen.</a:t>
            </a: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Arbeitsstelle Kinder- und Jugendhilfestatistik (</a:t>
            </a:r>
            <a:r>
              <a:rPr lang="de-DE" sz="1100" dirty="0" err="1">
                <a:latin typeface="Open Sans" panose="020B0606030504020204" pitchFamily="34" charset="0"/>
                <a:ea typeface="Open Sans" panose="020B0606030504020204" pitchFamily="34" charset="0"/>
                <a:cs typeface="Open Sans" panose="020B0606030504020204" pitchFamily="34" charset="0"/>
              </a:rPr>
              <a:t>AKJStat</a:t>
            </a:r>
            <a:r>
              <a:rPr lang="de-DE" sz="1100" dirty="0">
                <a:latin typeface="Open Sans" panose="020B0606030504020204" pitchFamily="34" charset="0"/>
                <a:ea typeface="Open Sans" panose="020B0606030504020204" pitchFamily="34" charset="0"/>
                <a:cs typeface="Open Sans" panose="020B0606030504020204" pitchFamily="34" charset="0"/>
              </a:rPr>
              <a:t>) (2023): Monitor Hilfen zur Erziehung 2023 – Datenbasis 2021; Online: https://www.hzemonitor.akjstat.tu-dortmund.de (Zugriff: 01.08.2023).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Schönecker, Lydia/</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 10 SGB VIII, in: 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(Hrsg.) (2022): Frankfurter Kommentar SGB VIII Kinder und Jugendhilfe, 9. Aufl., Baden-Baden.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(2022): Statistiken der Kinder- und Jugendhilfe – Erzieherische Hilfe, Eingliederungshilfe, Hilfe für junge Volljährige 2021, Wiesbaden.</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Tabel</a:t>
            </a:r>
            <a:r>
              <a:rPr lang="de-DE" sz="1100" dirty="0">
                <a:latin typeface="Open Sans" panose="020B0606030504020204" pitchFamily="34" charset="0"/>
                <a:ea typeface="Open Sans" panose="020B0606030504020204" pitchFamily="34" charset="0"/>
                <a:cs typeface="Open Sans" panose="020B0606030504020204" pitchFamily="34" charset="0"/>
              </a:rPr>
              <a:t>, Agathe/Fendrich, Sandra: Eingliederungshilfen (§ 35a SGB VIII und 6. Kapitel SGB XII), in: Autorengruppe Kinder- und Jugendhilfestatistik (2021). Kinder- und Jugendhilfereport Extra 2021, Dortmund, S. 26−30.</a:t>
            </a:r>
          </a:p>
        </p:txBody>
      </p:sp>
      <p:sp>
        <p:nvSpPr>
          <p:cNvPr id="4" name="Foliennummernplatzhalter 3"/>
          <p:cNvSpPr>
            <a:spLocks noGrp="1"/>
          </p:cNvSpPr>
          <p:nvPr>
            <p:ph type="sldNum" sz="quarter" idx="10"/>
          </p:nvPr>
        </p:nvSpPr>
        <p:spPr/>
        <p:txBody>
          <a:bodyPr/>
          <a:lstStyle/>
          <a:p>
            <a:fld id="{178ACBB0-B8BD-7243-B5CA-EEE1A71994D0}" type="slidenum">
              <a:rPr lang="de-DE" smtClean="0"/>
              <a:t>60</a:t>
            </a:fld>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2708175054"/>
              </p:ext>
            </p:extLst>
          </p:nvPr>
        </p:nvGraphicFramePr>
        <p:xfrm>
          <a:off x="764704" y="11700792"/>
          <a:ext cx="5407496" cy="3276600"/>
        </p:xfrm>
        <a:graphic>
          <a:graphicData uri="http://schemas.openxmlformats.org/drawingml/2006/table">
            <a:tbl>
              <a:tblPr firstRow="1" bandRow="1">
                <a:tableStyleId>{5C22544A-7EE6-4342-B048-85BDC9FD1C3A}</a:tableStyleId>
              </a:tblPr>
              <a:tblGrid>
                <a:gridCol w="2643118">
                  <a:extLst>
                    <a:ext uri="{9D8B030D-6E8A-4147-A177-3AD203B41FA5}">
                      <a16:colId xmlns:a16="http://schemas.microsoft.com/office/drawing/2014/main" val="1214429274"/>
                    </a:ext>
                  </a:extLst>
                </a:gridCol>
                <a:gridCol w="1391516">
                  <a:extLst>
                    <a:ext uri="{9D8B030D-6E8A-4147-A177-3AD203B41FA5}">
                      <a16:colId xmlns:a16="http://schemas.microsoft.com/office/drawing/2014/main" val="1887560228"/>
                    </a:ext>
                  </a:extLst>
                </a:gridCol>
                <a:gridCol w="1372862">
                  <a:extLst>
                    <a:ext uri="{9D8B030D-6E8A-4147-A177-3AD203B41FA5}">
                      <a16:colId xmlns:a16="http://schemas.microsoft.com/office/drawing/2014/main" val="1215777285"/>
                    </a:ext>
                  </a:extLst>
                </a:gridCol>
              </a:tblGrid>
              <a:tr h="370840">
                <a:tc>
                  <a:txBody>
                    <a:bodyPr/>
                    <a:lstStyle/>
                    <a:p>
                      <a:endParaRPr lang="de-DE"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de-DE" sz="1200" b="1" dirty="0">
                          <a:latin typeface="Open Sans" panose="020B0606030504020204" pitchFamily="34" charset="0"/>
                          <a:ea typeface="Open Sans" panose="020B0606030504020204" pitchFamily="34" charset="0"/>
                          <a:cs typeface="Open Sans" panose="020B0606030504020204" pitchFamily="34" charset="0"/>
                        </a:rPr>
                        <a:t>Ambulante </a:t>
                      </a:r>
                    </a:p>
                    <a:p>
                      <a:r>
                        <a:rPr lang="de-DE" sz="1200" b="1" dirty="0">
                          <a:latin typeface="Open Sans" panose="020B0606030504020204" pitchFamily="34" charset="0"/>
                          <a:ea typeface="Open Sans" panose="020B0606030504020204" pitchFamily="34" charset="0"/>
                          <a:cs typeface="Open Sans" panose="020B0606030504020204" pitchFamily="34" charset="0"/>
                        </a:rPr>
                        <a:t>Hilfen</a:t>
                      </a:r>
                      <a:endParaRPr lang="de-DE"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dirty="0">
                          <a:latin typeface="Open Sans" panose="020B0606030504020204" pitchFamily="34" charset="0"/>
                          <a:ea typeface="Open Sans" panose="020B0606030504020204" pitchFamily="34" charset="0"/>
                          <a:cs typeface="Open Sans" panose="020B0606030504020204" pitchFamily="34" charset="0"/>
                        </a:rPr>
                        <a:t>Stationäre</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latin typeface="Open Sans" panose="020B0606030504020204" pitchFamily="34" charset="0"/>
                          <a:ea typeface="Open Sans" panose="020B0606030504020204" pitchFamily="34" charset="0"/>
                          <a:cs typeface="Open Sans" panose="020B0606030504020204" pitchFamily="34" charset="0"/>
                        </a:rPr>
                        <a:t>Hilfen</a:t>
                      </a:r>
                    </a:p>
                  </a:txBody>
                  <a:tcPr/>
                </a:tc>
                <a:extLst>
                  <a:ext uri="{0D108BD9-81ED-4DB2-BD59-A6C34878D82A}">
                    <a16:rowId xmlns:a16="http://schemas.microsoft.com/office/drawing/2014/main" val="2862909109"/>
                  </a:ext>
                </a:extLst>
              </a:tr>
              <a:tr h="370840">
                <a:tc>
                  <a: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Anzahl</a:t>
                      </a:r>
                      <a:r>
                        <a:rPr lang="de-DE" sz="1100" dirty="0">
                          <a:latin typeface="Open Sans" panose="020B0606030504020204" pitchFamily="34" charset="0"/>
                          <a:ea typeface="Open Sans" panose="020B0606030504020204" pitchFamily="34" charset="0"/>
                          <a:cs typeface="Open Sans" panose="020B0606030504020204" pitchFamily="34" charset="0"/>
                        </a:rPr>
                        <a:t> junger Menschen:</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101.765</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22.571</a:t>
                      </a:r>
                    </a:p>
                  </a:txBody>
                  <a:tcPr/>
                </a:tc>
                <a:extLst>
                  <a:ext uri="{0D108BD9-81ED-4DB2-BD59-A6C34878D82A}">
                    <a16:rowId xmlns:a16="http://schemas.microsoft.com/office/drawing/2014/main" val="575905865"/>
                  </a:ext>
                </a:extLst>
              </a:tr>
              <a:tr h="370840">
                <a:tc>
                  <a: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Durchschnittsalter</a:t>
                      </a:r>
                      <a:r>
                        <a:rPr lang="de-DE" sz="1100" dirty="0">
                          <a:latin typeface="Open Sans" panose="020B0606030504020204" pitchFamily="34" charset="0"/>
                          <a:ea typeface="Open Sans" panose="020B0606030504020204" pitchFamily="34" charset="0"/>
                          <a:cs typeface="Open Sans" panose="020B0606030504020204" pitchFamily="34" charset="0"/>
                        </a:rPr>
                        <a:t> bei Hilfebeginn:</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10,8 Jahre</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14,7 Jahre</a:t>
                      </a:r>
                    </a:p>
                  </a:txBody>
                  <a:tcPr/>
                </a:tc>
                <a:extLst>
                  <a:ext uri="{0D108BD9-81ED-4DB2-BD59-A6C34878D82A}">
                    <a16:rowId xmlns:a16="http://schemas.microsoft.com/office/drawing/2014/main" val="3392992345"/>
                  </a:ext>
                </a:extLst>
              </a:tr>
              <a:tr h="370840">
                <a:tc>
                  <a: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mit alleinerziehendem Elternteil</a:t>
                      </a:r>
                      <a:r>
                        <a:rPr lang="de-DE" sz="1100" dirty="0">
                          <a:latin typeface="Open Sans" panose="020B0606030504020204" pitchFamily="34" charset="0"/>
                          <a:ea typeface="Open Sans" panose="020B0606030504020204" pitchFamily="34" charset="0"/>
                          <a:cs typeface="Open Sans" panose="020B0606030504020204" pitchFamily="34" charset="0"/>
                        </a:rPr>
                        <a:t> </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bei Hilfebeginn:</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30,6 %</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40,2 %</a:t>
                      </a:r>
                    </a:p>
                  </a:txBody>
                  <a:tcPr/>
                </a:tc>
                <a:extLst>
                  <a:ext uri="{0D108BD9-81ED-4DB2-BD59-A6C34878D82A}">
                    <a16:rowId xmlns:a16="http://schemas.microsoft.com/office/drawing/2014/main" val="2942933194"/>
                  </a:ext>
                </a:extLst>
              </a:tr>
              <a:tr h="370840">
                <a:tc>
                  <a: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im Transferleistungsbezug</a:t>
                      </a:r>
                      <a:r>
                        <a:rPr lang="de-DE" sz="1100" dirty="0">
                          <a:latin typeface="Open Sans" panose="020B0606030504020204" pitchFamily="34" charset="0"/>
                          <a:ea typeface="Open Sans" panose="020B0606030504020204" pitchFamily="34" charset="0"/>
                          <a:cs typeface="Open Sans" panose="020B0606030504020204" pitchFamily="34" charset="0"/>
                        </a:rPr>
                        <a:t> </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bei Hilfebeginn:</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24,0 %</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39,4 %</a:t>
                      </a:r>
                    </a:p>
                  </a:txBody>
                  <a:tcPr/>
                </a:tc>
                <a:extLst>
                  <a:ext uri="{0D108BD9-81ED-4DB2-BD59-A6C34878D82A}">
                    <a16:rowId xmlns:a16="http://schemas.microsoft.com/office/drawing/2014/main" val="2970171648"/>
                  </a:ext>
                </a:extLst>
              </a:tr>
              <a:tr h="370840">
                <a:tc>
                  <a:txBody>
                    <a:bodyPr/>
                    <a:lstStyle/>
                    <a:p>
                      <a:r>
                        <a:rPr lang="de-DE" sz="1100" b="1" dirty="0">
                          <a:latin typeface="Open Sans" panose="020B0606030504020204" pitchFamily="34" charset="0"/>
                          <a:ea typeface="Open Sans" panose="020B0606030504020204" pitchFamily="34" charset="0"/>
                          <a:cs typeface="Open Sans" panose="020B0606030504020204" pitchFamily="34" charset="0"/>
                        </a:rPr>
                        <a:t>mit nichtdeutscher Familiensprache</a:t>
                      </a:r>
                      <a:r>
                        <a:rPr lang="de-DE" sz="1100" dirty="0">
                          <a:latin typeface="Open Sans" panose="020B0606030504020204" pitchFamily="34" charset="0"/>
                          <a:ea typeface="Open Sans" panose="020B0606030504020204" pitchFamily="34" charset="0"/>
                          <a:cs typeface="Open Sans" panose="020B0606030504020204" pitchFamily="34" charset="0"/>
                        </a:rPr>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12,2 %	</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9,3 %</a:t>
                      </a:r>
                    </a:p>
                  </a:txBody>
                  <a:tcPr/>
                </a:tc>
                <a:extLst>
                  <a:ext uri="{0D108BD9-81ED-4DB2-BD59-A6C34878D82A}">
                    <a16:rowId xmlns:a16="http://schemas.microsoft.com/office/drawing/2014/main" val="311527796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latin typeface="Open Sans" panose="020B0606030504020204" pitchFamily="34" charset="0"/>
                          <a:ea typeface="Open Sans" panose="020B0606030504020204" pitchFamily="34" charset="0"/>
                          <a:cs typeface="Open Sans" panose="020B0606030504020204" pitchFamily="34" charset="0"/>
                        </a:rPr>
                        <a:t>Anteil Mädchen:</a:t>
                      </a:r>
                      <a:endParaRPr lang="de-DE" sz="11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26,6 %</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37,9 %</a:t>
                      </a:r>
                    </a:p>
                  </a:txBody>
                  <a:tcPr/>
                </a:tc>
                <a:extLst>
                  <a:ext uri="{0D108BD9-81ED-4DB2-BD59-A6C34878D82A}">
                    <a16:rowId xmlns:a16="http://schemas.microsoft.com/office/drawing/2014/main" val="276427455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latin typeface="Open Sans" panose="020B0606030504020204" pitchFamily="34" charset="0"/>
                          <a:ea typeface="Open Sans" panose="020B0606030504020204" pitchFamily="34" charset="0"/>
                          <a:cs typeface="Open Sans" panose="020B0606030504020204" pitchFamily="34" charset="0"/>
                        </a:rPr>
                        <a:t>durchschnittliche Dauer</a:t>
                      </a:r>
                      <a:r>
                        <a:rPr lang="de-DE" sz="1100" dirty="0">
                          <a:latin typeface="Open Sans" panose="020B0606030504020204" pitchFamily="34" charset="0"/>
                          <a:ea typeface="Open Sans" panose="020B0606030504020204" pitchFamily="34" charset="0"/>
                          <a:cs typeface="Open Sans" panose="020B0606030504020204" pitchFamily="34" charset="0"/>
                        </a:rPr>
                        <a:t> </a:t>
                      </a: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beendeter Hilfen: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24 Monate</a:t>
                      </a:r>
                    </a:p>
                  </a:txBody>
                  <a:tcPr/>
                </a:tc>
                <a:tc>
                  <a: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23 Monate</a:t>
                      </a:r>
                    </a:p>
                  </a:txBody>
                  <a:tcPr/>
                </a:tc>
                <a:extLst>
                  <a:ext uri="{0D108BD9-81ED-4DB2-BD59-A6C34878D82A}">
                    <a16:rowId xmlns:a16="http://schemas.microsoft.com/office/drawing/2014/main" val="4240200204"/>
                  </a:ext>
                </a:extLst>
              </a:tr>
            </a:tbl>
          </a:graphicData>
        </a:graphic>
      </p:graphicFrame>
    </p:spTree>
    <p:extLst>
      <p:ext uri="{BB962C8B-B14F-4D97-AF65-F5344CB8AC3E}">
        <p14:creationId xmlns:p14="http://schemas.microsoft.com/office/powerpoint/2010/main" val="3918769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78ACBB0-B8BD-7243-B5CA-EEE1A71994D0}" type="slidenum">
              <a:rPr lang="de-DE" smtClean="0"/>
              <a:t>61</a:t>
            </a:fld>
            <a:endParaRPr lang="de-DE"/>
          </a:p>
        </p:txBody>
      </p:sp>
    </p:spTree>
    <p:extLst>
      <p:ext uri="{BB962C8B-B14F-4D97-AF65-F5344CB8AC3E}">
        <p14:creationId xmlns:p14="http://schemas.microsoft.com/office/powerpoint/2010/main" val="22466197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036547"/>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„Junge Volljährige erhalten geeignete und notwendige Hilfe (…), wenn und solange ihre Persönlichkeitsentwicklung eine selbstbestimmte, eigenverantwortliche und selbständige Lebensführung nicht gewährleistet. Die Hilfe wird in der Regel nur bis zur Vollendung des 21. Lebensjahres gewährt; in begründeten Einzelfällen soll sie für einen begrenzten Zeitraum darüber hinaus fortgesetzt werden. Eine Beendigung der Hilfe schließt die erneute Gewährung oder Fortsetzung einer Hilfe nach Maßgabe der Sätze 1 und 2 nicht aus.“ (§ 41 Abs. 1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Ausgangspunkt für diese Hilfen ist die Erkenntnis, dass sich die ‚Jugendphase‘ weit über das 18. Lebensjahr hinaus nach hinten verschoben hat und nicht durch feste Alters- und Statusübergänge definiert ist. Daher soll auch in rechtlicher Hinsicht mit dem Eintritt der Volljährigkeit mit Vollendung des 18. Lebensjahres keine rechtlich indizierte abrupte Beendigung von Hilfen eintreten. Auf die Problematik einer zu frühen Beendigung von Hilfen haben weltweit die Initiativen von Care-</a:t>
            </a:r>
            <a:r>
              <a:rPr lang="de-DE" sz="1100" dirty="0" err="1">
                <a:latin typeface="Open Sans" panose="020B0606030504020204" pitchFamily="34" charset="0"/>
                <a:ea typeface="Open Sans" panose="020B0606030504020204" pitchFamily="34" charset="0"/>
                <a:cs typeface="Open Sans" panose="020B0606030504020204" pitchFamily="34" charset="0"/>
              </a:rPr>
              <a:t>Leavern</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https://www.careleaver.de/</a:t>
            </a:r>
            <a:r>
              <a:rPr lang="de-DE" sz="1100" dirty="0">
                <a:latin typeface="Open Sans" panose="020B0606030504020204" pitchFamily="34" charset="0"/>
                <a:ea typeface="Open Sans" panose="020B0606030504020204" pitchFamily="34" charset="0"/>
                <a:cs typeface="Open Sans" panose="020B0606030504020204" pitchFamily="34" charset="0"/>
              </a:rPr>
              <a:t>) eindringlich aufmerksam gemacht: Wohnungslosigkeit, Ausbildungsabbrüche, psychosomatische Reaktionen, nicht beschaffbare elterliche Bescheinigungen sind nur einige der Probleme, die von ihnen verdeutlicht wurden. Die Forderung der Care </a:t>
            </a:r>
            <a:r>
              <a:rPr lang="de-DE" sz="1100" dirty="0" err="1">
                <a:latin typeface="Open Sans" panose="020B0606030504020204" pitchFamily="34" charset="0"/>
                <a:ea typeface="Open Sans" panose="020B0606030504020204" pitchFamily="34" charset="0"/>
                <a:cs typeface="Open Sans" panose="020B0606030504020204" pitchFamily="34" charset="0"/>
              </a:rPr>
              <a:t>Leaver</a:t>
            </a:r>
            <a:r>
              <a:rPr lang="de-DE" sz="1100" dirty="0">
                <a:latin typeface="Open Sans" panose="020B0606030504020204" pitchFamily="34" charset="0"/>
                <a:ea typeface="Open Sans" panose="020B0606030504020204" pitchFamily="34" charset="0"/>
                <a:cs typeface="Open Sans" panose="020B0606030504020204" pitchFamily="34" charset="0"/>
              </a:rPr>
              <a:t>, die Altersgrenze von derzeit 21 Jahren deutlich auf 25 Jahre zu erhöhen, wird von vielen Fachorganisationen unterstützt. Sie hat aber bisher noch keinen Eingang in die gesetzlichen Regelungen gefunden.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800" dirty="0">
                <a:effectLst/>
                <a:latin typeface="Open Sans" pitchFamily="2" charset="0"/>
                <a:ea typeface="Calibri" panose="020F0502020204030204" pitchFamily="34" charset="0"/>
              </a:rPr>
              <a:t>Im Jahr 2021 wurden in Deutschland 125.025 Hilfen für junge Volljährige realisiert. Die Hilfearten hierbei </a:t>
            </a:r>
            <a:r>
              <a:rPr lang="de-DE" sz="1100" dirty="0">
                <a:latin typeface="Open Sans" panose="020B0606030504020204" pitchFamily="34" charset="0"/>
                <a:ea typeface="Open Sans" panose="020B0606030504020204" pitchFamily="34" charset="0"/>
                <a:cs typeface="Open Sans" panose="020B0606030504020204" pitchFamily="34" charset="0"/>
              </a:rPr>
              <a:t>orientieren sich im Prinzip am Katalog der ambulanten und stationären Hilfen zur Erziehung. Der Schwerpunkt liegt aber auf der Fortsetzung von Erziehungsprozessen in Heimen, Wohngruppen und Pflegefamilien in stationärer, aber auch in ambulanten Formen. Im Vergleich zu Minderjährigen </a:t>
            </a:r>
            <a:r>
              <a:rPr lang="de-DE" sz="1100" i="1" dirty="0">
                <a:latin typeface="Open Sans" panose="020B0606030504020204" pitchFamily="34" charset="0"/>
                <a:ea typeface="Open Sans" panose="020B0606030504020204" pitchFamily="34" charset="0"/>
                <a:cs typeface="Open Sans" panose="020B0606030504020204" pitchFamily="34" charset="0"/>
              </a:rPr>
              <a:t>(vgl. Folie 2.3.4) </a:t>
            </a:r>
            <a:r>
              <a:rPr lang="de-DE" sz="1100" dirty="0">
                <a:latin typeface="Open Sans" panose="020B0606030504020204" pitchFamily="34" charset="0"/>
                <a:ea typeface="Open Sans" panose="020B0606030504020204" pitchFamily="34" charset="0"/>
                <a:cs typeface="Open Sans" panose="020B0606030504020204" pitchFamily="34" charset="0"/>
              </a:rPr>
              <a:t>ergibt die prozentuale Verteilung der Hilfen für junge Volljährige zwischen 18 und unter 27 Jahren im Jahr 2021 ein anderes Bild. Bei der Zahl von 125.025 jungen Volljährigen, die entsprechende Leistungen in Anspruch genommen haben, nahm die Unterbringung in stationären Hilfen (gem. § 27 in Verbindung mit §§ 33, 34 SGB VIII und inklusive der stationären „27,2er-Hilfen“) mit 34,5 % einen deutlich größeren Anteil als bei unter 18-Jährigen ein. Insbesondere spielte die Heimerziehung bei über 18-Jährigen eine wichtige Rolle (mit einem Anteil von 26,4 % an allen Hilfen). Unter den ambulanten Hilfen waren vor allem </a:t>
            </a:r>
            <a:r>
              <a:rPr lang="de-DE" sz="1100" dirty="0" err="1">
                <a:latin typeface="Open Sans" panose="020B0606030504020204" pitchFamily="34" charset="0"/>
                <a:ea typeface="Open Sans" panose="020B0606030504020204" pitchFamily="34" charset="0"/>
                <a:cs typeface="Open Sans" panose="020B0606030504020204" pitchFamily="34" charset="0"/>
              </a:rPr>
              <a:t>Erziehungsbeistandschaften</a:t>
            </a:r>
            <a:r>
              <a:rPr lang="de-DE" sz="1100" dirty="0">
                <a:latin typeface="Open Sans" panose="020B0606030504020204" pitchFamily="34" charset="0"/>
                <a:ea typeface="Open Sans" panose="020B0606030504020204" pitchFamily="34" charset="0"/>
                <a:cs typeface="Open Sans" panose="020B0606030504020204" pitchFamily="34" charset="0"/>
              </a:rPr>
              <a:t>/Betreuungshilfe (17,3 %) von Bedeutung. Auch Erziehungsberatungen wurden von knapp über einem Viertel (25,6 %) der jungen Volljährigen, die eine Hilfe in Anspruch genommen haben, genutzt.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Junge Volljährige haben einen Anspruch darauf, „innerhalb eines angemessenen Zeitraums nach Beendigung der Hilfe bei der Verselbständigung im notwendigen Umfang und in einer für sie verständlichen, nachvollziehbaren und wahrnehmbaren Form beraten und unterstützt“ zu werden (§ 41 a Abs. 1 SGB VIII). Erweist sich die Beendigung der Hilfe als verfrüht und schädlich, kann die Hilfe wieder aufgenommen werden (§ 41 Abs. 1 SGB VIII). Das Jugendamt soll deshalb mit den jungen Volljährigen nach Beendigung der Hilfe – in regelmäßigen Abständen - in Kontakt bleiben (§ 41a Abs. 2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Wenn eine Beendigung der Hilfe in Betracht gezogen wird, soll das Jugendamt ab einem Jahr vor dem hierfür im Hilfeplan vorgesehenen Zeitpunkt prüfen, ob im Hinblick auf den Bedarf des jungen Menschen ein Zuständigkeitsübergang auf andere Sozialleistungsträger in Betracht kommt (§ 41 Abs. 3 SGB VIII).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Bis Mai 2021 wurden junge Volljährige mit 75 % ihres Einkommens und ggf. auch aus ihrem Vermögen zu den Kosten der Hilfe herangezogen</a:t>
            </a:r>
            <a:r>
              <a:rPr lang="de-DE" sz="1800" dirty="0">
                <a:effectLst/>
                <a:latin typeface="Open Sans" pitchFamily="2" charset="0"/>
                <a:ea typeface="Calibri" panose="020F0502020204030204" pitchFamily="34" charset="0"/>
                <a:cs typeface="Times New Roman" panose="02020603050405020304" pitchFamily="18" charset="0"/>
              </a:rPr>
              <a:t>, danach noch mit max. 25% ihres Einkommens. Seit dem 01.01.2023 ist nunmehr durch eine weitere Novellierung des SGB VIII der Tatbestand der Kostenheranziehung junger Menschen völlig aufgehoben. </a:t>
            </a:r>
            <a:r>
              <a:rPr lang="de-DE" sz="1800" dirty="0">
                <a:effectLst/>
                <a:latin typeface="Calibri" panose="020F0502020204030204" pitchFamily="34" charset="0"/>
                <a:ea typeface="Calibri" panose="020F0502020204030204" pitchFamily="34" charset="0"/>
                <a:cs typeface="Times New Roman" panose="02020603050405020304" pitchFamily="18" charset="0"/>
              </a:rPr>
              <a:t>Dadurch besteht die Möglichkeit, dass junge Menschen in stationärer Unterbringung vollständig über ihr selbst erzieltes Einkommen verfügen können und dieses nicht mehr durch das Jugendamt als Kostenbeitrag zur jeweiligen Maßnahme herangezogen werden kann.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Arbeitsstelle Kinder- und Jugendhilfestatistik (</a:t>
            </a:r>
            <a:r>
              <a:rPr lang="de-DE" sz="1100" dirty="0" err="1">
                <a:latin typeface="Open Sans" panose="020B0606030504020204" pitchFamily="34" charset="0"/>
                <a:ea typeface="Open Sans" panose="020B0606030504020204" pitchFamily="34" charset="0"/>
                <a:cs typeface="Open Sans" panose="020B0606030504020204" pitchFamily="34" charset="0"/>
              </a:rPr>
              <a:t>AKJStat</a:t>
            </a:r>
            <a:r>
              <a:rPr lang="de-DE" sz="1100" dirty="0">
                <a:latin typeface="Open Sans" panose="020B0606030504020204" pitchFamily="34" charset="0"/>
                <a:ea typeface="Open Sans" panose="020B0606030504020204" pitchFamily="34" charset="0"/>
                <a:cs typeface="Open Sans" panose="020B0606030504020204" pitchFamily="34" charset="0"/>
              </a:rPr>
              <a:t>) (2023): Monitor Hilfen zur Erziehung 2023 – Datenbasis 2021; Online: https://www.hzemonitor.akjstat.tu-dortmund.de (Zugriff: 01.08.2023)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Deutsches Institut für Jugendhilfe und Familienrecht e. V. (2022): FAQ zu jungen Volljährigen/</a:t>
            </a:r>
            <a:r>
              <a:rPr lang="de-DE" sz="1100" dirty="0" err="1">
                <a:latin typeface="Open Sans" panose="020B0606030504020204" pitchFamily="34" charset="0"/>
                <a:ea typeface="Open Sans" panose="020B0606030504020204" pitchFamily="34" charset="0"/>
                <a:cs typeface="Open Sans" panose="020B0606030504020204" pitchFamily="34" charset="0"/>
              </a:rPr>
              <a:t>Careleavern</a:t>
            </a:r>
            <a:r>
              <a:rPr lang="de-DE" sz="1100" dirty="0">
                <a:latin typeface="Open Sans" panose="020B0606030504020204" pitchFamily="34" charset="0"/>
                <a:ea typeface="Open Sans" panose="020B0606030504020204" pitchFamily="34" charset="0"/>
                <a:cs typeface="Open Sans" panose="020B0606030504020204" pitchFamily="34" charset="0"/>
              </a:rPr>
              <a:t>: https://dijuf.de/handlungsfelder/kjsg/kjsg-faq/junge-volljaehrige/careleaver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(2022): Statistiken der Kinder- und Jugendhilfe – Erzieherische Hilfe, Eingliederungshilfe, Hilfe für junge Volljährige 2021, Wiesbaden.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100" dirty="0">
                <a:effectLst/>
                <a:latin typeface="Open Sans" pitchFamily="2" charset="0"/>
                <a:ea typeface="Calibri" panose="020F0502020204030204" pitchFamily="34" charset="0"/>
                <a:cs typeface="Times New Roman" panose="02020603050405020304" pitchFamily="18" charset="0"/>
              </a:rPr>
              <a:t>Webseite des Vereins </a:t>
            </a:r>
            <a:r>
              <a:rPr lang="de-DE" sz="1100" dirty="0" err="1">
                <a:effectLst/>
                <a:latin typeface="Open Sans" pitchFamily="2" charset="0"/>
                <a:ea typeface="Calibri" panose="020F0502020204030204" pitchFamily="34" charset="0"/>
                <a:cs typeface="Times New Roman" panose="02020603050405020304" pitchFamily="18" charset="0"/>
              </a:rPr>
              <a:t>Careleaver</a:t>
            </a:r>
            <a:r>
              <a:rPr lang="de-DE" sz="1100" dirty="0">
                <a:effectLst/>
                <a:latin typeface="Open Sans" pitchFamily="2" charset="0"/>
                <a:ea typeface="Calibri" panose="020F0502020204030204" pitchFamily="34" charset="0"/>
                <a:cs typeface="Times New Roman" panose="02020603050405020304" pitchFamily="18" charset="0"/>
              </a:rPr>
              <a:t> e.V.: </a:t>
            </a:r>
            <a:r>
              <a:rPr lang="de-DE" sz="1100" u="sng" dirty="0">
                <a:solidFill>
                  <a:srgbClr val="0000FF"/>
                </a:solidFill>
                <a:effectLst/>
                <a:latin typeface="Open Sans" pitchFamily="2" charset="0"/>
                <a:ea typeface="Calibri" panose="020F0502020204030204" pitchFamily="34" charset="0"/>
                <a:cs typeface="Times New Roman" panose="02020603050405020304" pitchFamily="18" charset="0"/>
                <a:hlinkClick r:id="rId3"/>
              </a:rPr>
              <a:t>https://www.careleaver.de/</a:t>
            </a:r>
            <a:r>
              <a:rPr lang="en-US" sz="1100" dirty="0">
                <a:solidFill>
                  <a:srgbClr val="000000"/>
                </a:solidFill>
                <a:effectLst/>
                <a:latin typeface="Open Sans" pitchFamily="2" charset="0"/>
                <a:ea typeface="Times New Roman" panose="02020603050405020304" pitchFamily="18" charset="0"/>
                <a:cs typeface="Times New Roman" panose="02020603050405020304" pitchFamily="18" charset="0"/>
              </a:rPr>
              <a:t> </a:t>
            </a:r>
            <a:r>
              <a:rPr lang="de-DE" sz="1100" dirty="0">
                <a:effectLst/>
                <a:latin typeface="Open Sans" pitchFamily="2" charset="0"/>
                <a:ea typeface="Calibri" panose="020F0502020204030204" pitchFamily="34" charset="0"/>
                <a:cs typeface="Times New Roman" panose="02020603050405020304" pitchFamily="18" charset="0"/>
              </a:rPr>
              <a:t>(Zugriff: 31.07.2023).</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62</a:t>
            </a:fld>
            <a:endParaRPr lang="de-DE" dirty="0"/>
          </a:p>
        </p:txBody>
      </p:sp>
    </p:spTree>
    <p:extLst>
      <p:ext uri="{BB962C8B-B14F-4D97-AF65-F5344CB8AC3E}">
        <p14:creationId xmlns:p14="http://schemas.microsoft.com/office/powerpoint/2010/main" val="2500970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63</a:t>
            </a:fld>
            <a:endParaRPr lang="de-DE"/>
          </a:p>
        </p:txBody>
      </p:sp>
    </p:spTree>
    <p:extLst>
      <p:ext uri="{BB962C8B-B14F-4D97-AF65-F5344CB8AC3E}">
        <p14:creationId xmlns:p14="http://schemas.microsoft.com/office/powerpoint/2010/main" val="2963869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7957427"/>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Kinder und Jugendhilfe hat neben Beratung, Förderung, Bildung, Unterstützung und Hilfe die Aufgabe, Kinder und Jugendliche vor Gefahren für ihr Wohl zu schützen (§ 1 Abs. 3 Nr. 4 SGB VIII). Der Schutzauftrag bei Kindeswohlgefährdung bezieht sich in diesem Bereich auf ein enges Verständnis von Kinderschutz als Abwendung von Gefahren für deren Entwicklung. Die Rechtsprechung versteht unter Gefährdung „eine gegenwärtige in einem solchen Maße vorhandene Gefahr, dass sich bei der weiteren Entwicklung eine erhebliche Schädigung mit ziemlicher Sicherheit voraussehen lässt“ (Bundesgerichtshof 1956). Als gefährdet im Sinne von § 1666 Abs. 1 Satz 1 BGB ist das Kindeswohl dann anzusehen, wenn sich bei Fortdauer einer identifizierbaren Gefährdungssituation für das Kind eine erhebliche Schädigung seines körperlichen, geistigen oder seelischen Wohls mit hoher Wahrscheinlichkeit annehmen und begründen lässt.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Auf diese Anforderung des Schutzauftrages bei Kindeswohlgefährdung nimmt das SGB VIII an vielen Stellen Bezug. Kernnormen in diesem Zusammenhang sind: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8a Schutzauftrag bei Kindeswohlgefährdung,</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42 Inobhutnahme von Kindern und Jugendlichen,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800" dirty="0">
                <a:effectLst/>
                <a:latin typeface="Open Sans" pitchFamily="2" charset="0"/>
                <a:ea typeface="Calibri" panose="020F0502020204030204" pitchFamily="34" charset="0"/>
                <a:cs typeface="Times New Roman" panose="02020603050405020304" pitchFamily="18" charset="0"/>
              </a:rPr>
              <a:t>§ 50 Mitwirkung in Verfahren vor den Familiengerichten,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8b Fachliche Beratung und Begleitung zum Schutz von Kindern und Jugendlichen,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45 Erlaubnis für den Betrieb einer Einrichtung.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mehreren weiteren Normen (z. B. §§ 37b, 44 SGB VIII – Sicherung der Rechte von Kindern und Jugendlichen in Familienpflege, § 38 SGB VIII – Zulässigkeit von Auslandmaßnahmen; </a:t>
            </a:r>
            <a:r>
              <a:rPr lang="de-DE" sz="1800" dirty="0">
                <a:effectLst/>
                <a:latin typeface="Open Sans" pitchFamily="2" charset="0"/>
                <a:ea typeface="Calibri" panose="020F0502020204030204" pitchFamily="34" charset="0"/>
              </a:rPr>
              <a:t>§§ 45 ff. – Erlaubnis für den Betrieb einer Einrichtung </a:t>
            </a:r>
            <a:r>
              <a:rPr lang="de-DE" sz="1100" dirty="0">
                <a:latin typeface="Open Sans" panose="020B0606030504020204" pitchFamily="34" charset="0"/>
                <a:ea typeface="Open Sans" panose="020B0606030504020204" pitchFamily="34" charset="0"/>
                <a:cs typeface="Open Sans" panose="020B0606030504020204" pitchFamily="34" charset="0"/>
              </a:rPr>
              <a:t>u. a. m.) sind spezifische Schutzpflichten eingeflochten. Daneben enthält das Gesetz zur Kooperation und Information im Kinderschutz (KKG) mit seinen fünf Paragraphen ebenfalls wichtige Bestimmungen zum Kinderschutz (insb. § 4 KKG mit seinem ähnlich § 8a SGB VIII formulierten Schutzauftrag für Berufsgruppen außerhalb der Kinder- und Jugendhilfe). Durch diese Normen werden Verfahrensabläufe festgelegt, Aufgaben zugeteilt und Rechte formuliert.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 8a SGB</a:t>
            </a:r>
            <a:r>
              <a:rPr lang="de-DE" sz="1100" dirty="0">
                <a:latin typeface="Open Sans" panose="020B0606030504020204" pitchFamily="34" charset="0"/>
                <a:ea typeface="Open Sans" panose="020B0606030504020204" pitchFamily="34" charset="0"/>
                <a:cs typeface="Open Sans" panose="020B0606030504020204" pitchFamily="34" charset="0"/>
              </a:rPr>
              <a:t> VIII legt fest, was ein Jugendamt zu tun hat, wenn ihm „gewichtige Anhaltspunkte“ für eine Kindeswohlgefährdung bekannt werden. Dann muss es das Gefährdungsrisiko im Zusammenwirken mehrerer Fachkräfte abschätzen. Dabei sind nach Möglichkeit das Kind bzw. der/die Jugendliche und die Erziehungsberechtigten einzubeziehen. Auch muss sich das Jugendamt ggf. einen unmittelbaren Eindruck von der persönlichen Umgebung des Kindes oder des/der Jugendlichen verschaffen und ggf. die die Gefährdung mitteilende Person an der Gefährdungseinschätzung beteiligen. Sieht es zur Abwendung der Gefährdung Hilfebedarf, so muss es solche Hilfen anbieten.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müssen mit allen Trägern von Einrichtungen und Diensten der Kinder- und Jugendhilfe </a:t>
            </a:r>
            <a:r>
              <a:rPr lang="de-DE" sz="1100" b="1" dirty="0">
                <a:latin typeface="Open Sans" panose="020B0606030504020204" pitchFamily="34" charset="0"/>
                <a:ea typeface="Open Sans" panose="020B0606030504020204" pitchFamily="34" charset="0"/>
                <a:cs typeface="Open Sans" panose="020B0606030504020204" pitchFamily="34" charset="0"/>
              </a:rPr>
              <a:t>Vereinbarungen </a:t>
            </a:r>
            <a:r>
              <a:rPr lang="de-DE" sz="1100" dirty="0">
                <a:latin typeface="Open Sans" panose="020B0606030504020204" pitchFamily="34" charset="0"/>
                <a:ea typeface="Open Sans" panose="020B0606030504020204" pitchFamily="34" charset="0"/>
                <a:cs typeface="Open Sans" panose="020B0606030504020204" pitchFamily="34" charset="0"/>
              </a:rPr>
              <a:t>abgeschlossen werden, die sicherstellen sollen, dass bei gewichtigen Anhaltspunkten für eine Gefährdung des Wohls eines Kindes oder Jugendlichen eine Gefährdungseinschätzung vorgenommen wird. Dabei soll eine insoweit erfahrene Fachkraft hinzugezogen werden, und die Betroffenen sollen – soweit dadurch die Gefährdung für das Kind nicht erhöht wird – einbezogen werden. In den Vereinbarungen sind die Kriterien für die Qualifikation der beratend hinzuzuziehenden insoweit erfahrenen Fachkräfte zu regeln, die insbesondere auch den spezifischen Schutzbedürfnissen von Kindern und Jugendlichen mit Behinderungen Rechnung tragen müssen. Soweit erforderlich, soll auf die Inanspruchnahme von Hilfen hingewirkt werden. Sind die Fachkräfte von Einrichtungen und Diensten mit ihren Möglichkeiten von Hilfe und Schutz am Ende, sind sie verpflichtet, das Jugendamt über die Gefährdung zu informieren (§ 8a Abs. 4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Bei einer dringenden Gefahr, die sofortiges Handeln erfordert, hat das Jugendamt das Recht und die Pflicht, das Kind bzw. den/die Jugendliche/n in Obhut zu nehmen (§ 42 Abs. 2) (</a:t>
            </a:r>
            <a:r>
              <a:rPr lang="de-DE" sz="1100" i="1" dirty="0">
                <a:latin typeface="Open Sans" panose="020B0606030504020204" pitchFamily="34" charset="0"/>
                <a:ea typeface="Open Sans" panose="020B0606030504020204" pitchFamily="34" charset="0"/>
                <a:cs typeface="Open Sans" panose="020B0606030504020204" pitchFamily="34" charset="0"/>
              </a:rPr>
              <a:t>vgl. Folie 2.6.2</a:t>
            </a:r>
            <a:r>
              <a:rPr lang="de-DE" sz="1100" dirty="0">
                <a:latin typeface="Open Sans" panose="020B0606030504020204" pitchFamily="34" charset="0"/>
                <a:ea typeface="Open Sans" panose="020B0606030504020204" pitchFamily="34" charset="0"/>
                <a:cs typeface="Open Sans" panose="020B0606030504020204" pitchFamily="34" charset="0"/>
              </a:rPr>
              <a:t>). Bei Widerspruch der Eltern gegen die Inobhutnahme entscheidet das Familiengericht über den Fortbestand der Inobhutnahme.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Wenn ein Eingreifen des Familiengerichts für notwendig gehalten wird, muss das Gericht angerufen werden (§ 8a Abs. 2). Eingriffe in die elterliche Sorge (Ausnahme: unmittelbar notwendig werdender Schutz durch Inobhutnahme) sind immer dem Familiengericht vorbehalten (§ 1666 BGB) (</a:t>
            </a:r>
            <a:r>
              <a:rPr lang="de-DE" sz="1100" i="1" dirty="0">
                <a:latin typeface="Open Sans" panose="020B0606030504020204" pitchFamily="34" charset="0"/>
                <a:ea typeface="Open Sans" panose="020B0606030504020204" pitchFamily="34" charset="0"/>
                <a:cs typeface="Open Sans" panose="020B0606030504020204" pitchFamily="34" charset="0"/>
              </a:rPr>
              <a:t>vgl. Folie 2.6.3</a:t>
            </a:r>
            <a:r>
              <a:rPr lang="de-DE" sz="1100" dirty="0">
                <a:latin typeface="Open Sans" panose="020B0606030504020204" pitchFamily="34" charset="0"/>
                <a:ea typeface="Open Sans" panose="020B0606030504020204" pitchFamily="34" charset="0"/>
                <a:cs typeface="Open Sans" panose="020B0606030504020204" pitchFamily="34" charset="0"/>
              </a:rPr>
              <a:t>). Bei ggf. notwendig werdenden Sorgerechtseingriffen werden entsprechende Vormunde/Pfleger*innen für die Minderjährigen bestellt, die dann ihre rechtliche Vertretung wahrnehmen (</a:t>
            </a:r>
            <a:r>
              <a:rPr lang="de-DE" sz="1100" i="1" dirty="0">
                <a:latin typeface="Open Sans" panose="020B0606030504020204" pitchFamily="34" charset="0"/>
                <a:ea typeface="Open Sans" panose="020B0606030504020204" pitchFamily="34" charset="0"/>
                <a:cs typeface="Open Sans" panose="020B0606030504020204" pitchFamily="34" charset="0"/>
              </a:rPr>
              <a:t>vgl. Folie 2.6.5</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Personen</a:t>
            </a:r>
            <a:r>
              <a:rPr lang="de-DE" sz="1100" dirty="0">
                <a:latin typeface="Open Sans" panose="020B0606030504020204" pitchFamily="34" charset="0"/>
                <a:ea typeface="Open Sans" panose="020B0606030504020204" pitchFamily="34" charset="0"/>
                <a:cs typeface="Open Sans" panose="020B0606030504020204" pitchFamily="34" charset="0"/>
              </a:rPr>
              <a:t>, „die beruflich in Kontakt mit Kindern oder Jugendlichen stehen“ (also neben den Fachkräften der Kinder- und Jugendhilfe auch Wirtschaftspersonal, Lehrer*innen, Kinderkrankenpfleger*innen und </a:t>
            </a:r>
            <a:r>
              <a:rPr lang="de-DE" sz="1100" dirty="0" err="1">
                <a:latin typeface="Open Sans" panose="020B0606030504020204" pitchFamily="34" charset="0"/>
                <a:ea typeface="Open Sans" panose="020B0606030504020204" pitchFamily="34" charset="0"/>
                <a:cs typeface="Open Sans" panose="020B0606030504020204" pitchFamily="34" charset="0"/>
              </a:rPr>
              <a:t>Ärzt</a:t>
            </a:r>
            <a:r>
              <a:rPr lang="de-DE" sz="1100" dirty="0">
                <a:latin typeface="Open Sans" panose="020B0606030504020204" pitchFamily="34" charset="0"/>
                <a:ea typeface="Open Sans" panose="020B0606030504020204" pitchFamily="34" charset="0"/>
                <a:cs typeface="Open Sans" panose="020B0606030504020204" pitchFamily="34" charset="0"/>
              </a:rPr>
              <a:t>*innen etc.) haben</a:t>
            </a:r>
            <a:r>
              <a:rPr lang="de-DE" sz="1800" dirty="0">
                <a:effectLst/>
                <a:latin typeface="Open Sans" pitchFamily="2" charset="0"/>
                <a:ea typeface="Calibri" panose="020F0502020204030204" pitchFamily="34" charset="0"/>
              </a:rPr>
              <a:t>, wenn sie eine Kindeswohlgefährdung vermuten,</a:t>
            </a:r>
            <a:r>
              <a:rPr lang="de-DE" sz="1100" dirty="0">
                <a:latin typeface="Open Sans" panose="020B0606030504020204" pitchFamily="34" charset="0"/>
                <a:ea typeface="Open Sans" panose="020B0606030504020204" pitchFamily="34" charset="0"/>
                <a:cs typeface="Open Sans" panose="020B0606030504020204" pitchFamily="34" charset="0"/>
              </a:rPr>
              <a:t> gegenüber dem Jugendamt einen Anspruch auf Beratung durch eine im Kinderschutz entsprechend qualifizierte und erfahrene Fachkraft (§ 8b Abs. 1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Träger von Einrichtungen</a:t>
            </a:r>
            <a:r>
              <a:rPr lang="de-DE" sz="1100" dirty="0">
                <a:latin typeface="Open Sans" panose="020B0606030504020204" pitchFamily="34" charset="0"/>
                <a:ea typeface="Open Sans" panose="020B0606030504020204" pitchFamily="34" charset="0"/>
                <a:cs typeface="Open Sans" panose="020B0606030504020204" pitchFamily="34" charset="0"/>
              </a:rPr>
              <a:t> haben gegenüber dem Landesjugendamt einen Anspruch auf Beratung bei der Entwicklung von Schutz-, Beteiligungs- und Beschwerdekonzepten, deren Vorhandensein eine Bedingung für den Erhalt einer Betriebserlaubnis (§ 45 SGB VIII)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a:t>
            </a:r>
            <a:r>
              <a:rPr lang="de-DE" sz="1100" b="1" dirty="0">
                <a:latin typeface="Open Sans" panose="020B0606030504020204" pitchFamily="34" charset="0"/>
                <a:ea typeface="Open Sans" panose="020B0606030504020204" pitchFamily="34" charset="0"/>
                <a:cs typeface="Open Sans" panose="020B0606030504020204" pitchFamily="34" charset="0"/>
              </a:rPr>
              <a:t>Gesetz zur Kooperation und Information im Kinderschutz (KKG)</a:t>
            </a:r>
            <a:r>
              <a:rPr lang="de-DE" sz="1100" dirty="0">
                <a:latin typeface="Open Sans" panose="020B0606030504020204" pitchFamily="34" charset="0"/>
                <a:ea typeface="Open Sans" panose="020B0606030504020204" pitchFamily="34" charset="0"/>
                <a:cs typeface="Open Sans" panose="020B0606030504020204" pitchFamily="34" charset="0"/>
              </a:rPr>
              <a:t> ist ein eigenständiges Gesetz, das insbesondere für Schnittstellenbereiche wichtige auf den Kinderschutz bezogene Regelungen trifft und „Rahmenbedingungen für verbindliche Netzwerkstrukturen im Kinderschutz“ (§ 3 KKG) schaffen soll. Es regelt auch die „Übermittlung von Informationen durch Geheimnisträger bei Kindeswohlgefährdungen“ (§ 4 KKG) an das Jugendamt. Den Bestimmungen liegt die gleiche Logik zugrunde, die auch den § 8a SGB VIII im Hinblick auf die Fachkräfte der Kinder- und Jugendhilfe prägt: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Betroffene in die Gefahrenabschätzung möglichst einbeziehen und ihnen Hilfe anbieten;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Beratung durch eine insoweit erfahrene Fachkraft in Anspruch nehmen;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Bei fortbestehender Gefahr das Jugendamt informieren – für medizinische Fachkräfte besteht hierzu eine Regelverpflichtung (§ 4 Abs. 3 KKG).</a:t>
            </a:r>
          </a:p>
          <a:p>
            <a:pPr marL="0" indent="0">
              <a:buFont typeface="Wingdings" panose="05000000000000000000" pitchFamily="2" charset="2"/>
              <a:buNone/>
            </a:pP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Wingdings" panose="05000000000000000000" pitchFamily="2" charset="2"/>
              <a:buNone/>
            </a:pPr>
            <a:r>
              <a:rPr lang="de-DE" sz="1100" dirty="0">
                <a:latin typeface="Open Sans" panose="020B0606030504020204" pitchFamily="34" charset="0"/>
                <a:ea typeface="Open Sans" panose="020B0606030504020204" pitchFamily="34" charset="0"/>
                <a:cs typeface="Open Sans" panose="020B0606030504020204" pitchFamily="34" charset="0"/>
              </a:rPr>
              <a:t>Werden in Strafverfahren gewichtige Anhaltspunkte für eine Kindeswohlgefährdung deutlich, so müssen die Strafverfolgungsbehörden bzw. das Gericht unverzüglich das Jugendamt informieren. (§ 5 KKG)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Biesel, Kai/Urban-Stahl, Ulrike (2022): Lehrbuch Kinderschutz. </a:t>
            </a:r>
            <a:r>
              <a:rPr lang="de-DE" sz="1800" dirty="0">
                <a:effectLst/>
                <a:latin typeface="Open Sans" pitchFamily="2" charset="0"/>
                <a:ea typeface="Calibri" panose="020F0502020204030204" pitchFamily="34" charset="0"/>
                <a:cs typeface="Times New Roman" panose="02020603050405020304" pitchFamily="18" charset="0"/>
              </a:rPr>
              <a:t>2. überarbeitete und erweiterte Auflage. Weinheim u. Basel.</a:t>
            </a:r>
          </a:p>
          <a:p>
            <a:pPr marL="171450" indent="-171450">
              <a:buFont typeface="Wingdings" panose="05000000000000000000" pitchFamily="2" charset="2"/>
              <a:buChar char="Ø"/>
            </a:pPr>
            <a:r>
              <a:rPr lang="de-DE" sz="1800" dirty="0">
                <a:effectLst/>
                <a:latin typeface="Open Sans" pitchFamily="2" charset="0"/>
                <a:ea typeface="Calibri" panose="020F0502020204030204" pitchFamily="34" charset="0"/>
                <a:cs typeface="Times New Roman" panose="02020603050405020304" pitchFamily="18" charset="0"/>
              </a:rPr>
              <a:t>Gedik, Kira/Wolff, Reinhart (Hrsg.) 2021): Kinderschutz in der Demokratie – Eckpfeiler einer guten Fachpraxis. Ein Handbuch, Opladen.</a:t>
            </a:r>
          </a:p>
          <a:p>
            <a:pPr marL="171450" indent="-171450">
              <a:buFont typeface="Wingdings" panose="05000000000000000000" pitchFamily="2" charset="2"/>
              <a:buChar char="Ø"/>
            </a:pPr>
            <a:r>
              <a:rPr lang="de-DE" sz="1800" dirty="0">
                <a:effectLst/>
                <a:latin typeface="Calibri" panose="020F0502020204030204" pitchFamily="34" charset="0"/>
                <a:ea typeface="Calibri" panose="020F0502020204030204" pitchFamily="34" charset="0"/>
                <a:cs typeface="Times New Roman" panose="02020603050405020304" pitchFamily="18" charset="0"/>
              </a:rPr>
              <a:t>Schone, Reinhold/Struck, Norbert (2018): Kinderschutz, in: Otto, Hans-Uwe/Thiersch, Hans/Treptow, Rainer/Ziegler, Holger (Hrsg.), Handbuch Soziale Arbeit, 6. überarbeitete Auflage, München u. Basel, S. 767−779.</a:t>
            </a:r>
          </a:p>
        </p:txBody>
      </p:sp>
      <p:sp>
        <p:nvSpPr>
          <p:cNvPr id="4" name="Foliennummernplatzhalter 3"/>
          <p:cNvSpPr>
            <a:spLocks noGrp="1"/>
          </p:cNvSpPr>
          <p:nvPr>
            <p:ph type="sldNum" sz="quarter" idx="10"/>
          </p:nvPr>
        </p:nvSpPr>
        <p:spPr/>
        <p:txBody>
          <a:bodyPr/>
          <a:lstStyle/>
          <a:p>
            <a:fld id="{178ACBB0-B8BD-7243-B5CA-EEE1A71994D0}" type="slidenum">
              <a:rPr lang="de-DE" smtClean="0"/>
              <a:t>64</a:t>
            </a:fld>
            <a:endParaRPr lang="de-DE"/>
          </a:p>
        </p:txBody>
      </p:sp>
    </p:spTree>
    <p:extLst>
      <p:ext uri="{BB962C8B-B14F-4D97-AF65-F5344CB8AC3E}">
        <p14:creationId xmlns:p14="http://schemas.microsoft.com/office/powerpoint/2010/main" val="10923230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70895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Inobhutnahme ist zunächst einmal das – voraussetzungslose – Recht von Kindern und Jugendlichen, die um Inobhutnahme bitten, weil – aus welchen Gründen auch immer – die momentane Lebenssituation als unerträglich empfunden wird.</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Zur Inobhutnahme „berechtigt und verpflichtet“ ist das Jugendamt darüber hinaus,</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wenn „eine dringende Gefahr für das Wohl des Kindes die Inobhutnahme erfordert“ und wenn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„ein ausländisches Kind oder ein ausländischer Jugendlicher unbegleitet nach Deutschland kommt und sich weder Personensorgeberechtigte noch Erziehungsberechtigte im Inland aufhalten“. (§ 42 Abs. 1 SGB VIII)</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Inobhutnahme ist die vorläufige Unterbringung bei einer geeigneten Pflegeperson, in einer geeigneten Einrichtung oder in einer sonstigen Wohnform (§ 42 Abs. 1 SGB VIII). Sie dient der Klärung der zugrundeliegenden Krise mit dem Kind oder dem/der Jugendlichen und der schnellstmöglichen Erarbeitung einer Perspektive mit den Eltern und ihren Kindern bzw. Vormunden und ihren Mündeln.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Eine Inobhutnahme eines Kindes oder eines/einer Jugendlichen durch das Jugendamt setzt entweder das Einverständnis der Personensorgeberechtigten, die unverzüglich von der Inobhutnahme zu unterrichten sind, voraus (§ 42 Abs. 1 Nr. 1a SGB VIII) oder aber eine Situation, die einen akuten Handlungsdruck zum Schutz des/der Minderjährigen erzeugt, durch den „eine familiengerichtliche Entscheidung“, die ansonsten bei Eingriffen in das Recht der elterlichen Sorge immer eine Voraussetzung ist, „nicht rechtzeitig eingeholt werden kann“ (§ 42 Abs. 1 Nr. 1b SGB VIII). Eine solche Entscheidung des Familiengerichts muss das Jugendamt dann unverzüglich herbeiführen (§ 42 Abs. 3 Nr. 2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Während der Inobhutnahme ist das Jugendamt berechtigt, „Rechtshandlungen vorzunehmen, die zum Wohle des Kindes oder Jugendlichen notwendig sind“ (§ 42 Abs. 2 SGB VIII).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2015 waren die hohen Zahlen einreisender Flüchtlinge in Deutschland Anlass für neue Regelungen im SGB VIII zur „Vorläufigen Inobhutnahme“ (§ 42a ff. SGB VIII) unbegleiteter minderjähriger Ausländer*innen (</a:t>
            </a:r>
            <a:r>
              <a:rPr lang="de-DE" sz="1100" dirty="0" err="1">
                <a:latin typeface="Open Sans" panose="020B0606030504020204" pitchFamily="34" charset="0"/>
                <a:ea typeface="Open Sans" panose="020B0606030504020204" pitchFamily="34" charset="0"/>
                <a:cs typeface="Open Sans" panose="020B0606030504020204" pitchFamily="34" charset="0"/>
              </a:rPr>
              <a:t>UmA</a:t>
            </a:r>
            <a:r>
              <a:rPr lang="de-DE" sz="1100" dirty="0">
                <a:latin typeface="Open Sans" panose="020B0606030504020204" pitchFamily="34" charset="0"/>
                <a:ea typeface="Open Sans" panose="020B0606030504020204" pitchFamily="34" charset="0"/>
                <a:cs typeface="Open Sans" panose="020B0606030504020204" pitchFamily="34" charset="0"/>
              </a:rPr>
              <a:t>). Die „Vorläufige Inobhutnahme“ reguliert Verteilungen zwischen den Bundesländern, die dann zur regulären Inobhutnahme (§ 42 SGB VIII) führen sollen. Ziel dieser Regelungen war es, Kommunen, bei denen sich die Zahl einreisender Minderjähriger weit überproportional häufen, zu entlasten. In den Folgejahren nach 2015 sank die Zahl dieser Personengruppe auf ca. 8.000 in den Jahren 2019/20, stieg aber – vor allem durch den Ukraine-Krieg – im Jahr 2022 wieder auf 28.564 an. Der Schwerpunkt dieser Inobhutnahmen sind 14- bis Unter-18-Jährige. Der Anteil der männlichen Jugendlichen beträgt ca. 90 %. Nach § 42e SGB VIII muss dem Bundestag jährlich Bericht „zur Situation von unbegleiteten ausländischen Minderjährigen in Deutschland“ erstattet werden. (vgl. BMFSFJ 2023)</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Inobhutnahme und vorläufige Inobhutnahme gehören zu den „anderen Aufgaben der Jugendhilfe“ (§ 2 Abs. 3 SGB VIII), die grundsätzlich und letztverantwortlich von den Trägern der öffentlichen Jugendhilfe wahrzunehmen sind (§ 3 Abs. 3 SGB VIII). Nach § 76 Abs. 1 SGB VIII kann der öffentliche Träger den hoheitlichen Akt der Inobhutnahme zwar nicht delegieren, aber anerkannte Träger der freien Jugendhilfe an der Durchführung von Inobhutnahmen beteiligen.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Von den 2022 regulär nach § 42 SGB VIII in Obhut genommenen 37.880 Kindern und Jugendlichen wurden ca. 8.000 auf eigenen Wunsch (Schwerpunkt: 14- bis 18-Jährige, fast 2/3 sind weiblich) und 29.800 wegen einer dringenden Kindeswohlgefährdung (bei annähernd gleicher Verteilung über alle Altersgruppen und Geschlechter) in Obhut genommen.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Gut 46 % der 2022 beendeten Schutzmaßnahmen dauerten höchstens zwei Wochen; bei 15% dauerte die Inobhutnahme länger als drei Monate. Ein Großteil der Jungen und Mädchen kehrte danach an den bisherigen Lebensmittelpunkt zu den sorgeberechtigten Eltern, der Pflegefamilie oder in das Heim zurück (38 %). Knapp 30 % der Betroffenen wurden dagegen erstmalig oder als Folgemaßnahme in Pflegefamilien, Heimen oder betreuten Wohnformen neu untergebracht.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(Hrsg.) (2023): Bericht der Bundesregierung über die Situation unbegleiteter ausländischer Minderjähriger in Deutschland; Online: https://www.bmfsfj.de/bmfsfj/service/publikationen/-bericht-der-bundesregierung-ueber-die-situation-unbegleiteter-auslaendischer-minderjaehriger-in-deutschland-226300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Fachgruppe Inobhutnahme (Hrsg.) (2022): Handbuch Inobhutnahme. Grundlagen – Praxis und Methoden – Spannungsfelder. 2. überarbeitete und erweiterte Auflage, Frankfurt/M., </a:t>
            </a:r>
            <a:r>
              <a:rPr lang="de-DE" sz="1100" dirty="0" err="1">
                <a:latin typeface="Open Sans" panose="020B0606030504020204" pitchFamily="34" charset="0"/>
                <a:ea typeface="Open Sans" panose="020B0606030504020204" pitchFamily="34" charset="0"/>
                <a:cs typeface="Open Sans" panose="020B0606030504020204" pitchFamily="34" charset="0"/>
              </a:rPr>
              <a:t>IGfH</a:t>
            </a:r>
            <a:r>
              <a:rPr lang="de-DE" sz="1100" dirty="0">
                <a:latin typeface="Open Sans" panose="020B0606030504020204" pitchFamily="34" charset="0"/>
                <a:ea typeface="Open Sans" panose="020B0606030504020204" pitchFamily="34" charset="0"/>
                <a:cs typeface="Open Sans" panose="020B0606030504020204" pitchFamily="34" charset="0"/>
              </a:rPr>
              <a:t>-Eigenverlag.</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Thomas/Düring, Diana/Neumann-Witt, Andreas (2023): Inobhutnahme. Krisenintervention und Schutzgewährung durch die Kinder- und Jugendhilfe, 4. Auflage, München u. a.</a:t>
            </a:r>
          </a:p>
        </p:txBody>
      </p:sp>
      <p:sp>
        <p:nvSpPr>
          <p:cNvPr id="4" name="Foliennummernplatzhalter 3"/>
          <p:cNvSpPr>
            <a:spLocks noGrp="1"/>
          </p:cNvSpPr>
          <p:nvPr>
            <p:ph type="sldNum" sz="quarter" idx="10"/>
          </p:nvPr>
        </p:nvSpPr>
        <p:spPr/>
        <p:txBody>
          <a:bodyPr/>
          <a:lstStyle/>
          <a:p>
            <a:fld id="{178ACBB0-B8BD-7243-B5CA-EEE1A71994D0}" type="slidenum">
              <a:rPr lang="de-DE" smtClean="0"/>
              <a:t>65</a:t>
            </a:fld>
            <a:endParaRPr lang="de-DE"/>
          </a:p>
        </p:txBody>
      </p:sp>
    </p:spTree>
    <p:extLst>
      <p:ext uri="{BB962C8B-B14F-4D97-AF65-F5344CB8AC3E}">
        <p14:creationId xmlns:p14="http://schemas.microsoft.com/office/powerpoint/2010/main" val="291148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4717067"/>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Unter Kindeswohlgefährdung versteht die deutsche Rechtsprechung „eine gegenwärtig in einem solchen Maße vorhandene Gefahr, dass sich bei der weiteren Entwicklung eine erhebliche Schädigung mit ziemlicher Sicherheit voraussehen lässt“. Wenn Eltern nicht bereit oder in der Lage sind, solche existenziellen Gefahren von Kindern abzuwenden oder sie gar selbst verursachen, hat der Staat die Aufgabe, diese Kinder und Jugendlichen vor diesen Gefahren zu schützen (staatliches Wächteramt).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rechtlichen Bestimmungen für die Umsetzung des staatlichen Wächteramtes werden primär im SGB VIII, dem Familienrecht des Bürgerlichen Gesetzbuchs (BGB) und dem Verfahrensrecht des Gesetzes über das Verfahren in Familiensachen und in den Angelegenheiten der freiwilligen Gerichtsbarkeit (Familienverfahrensgesetz,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konkretisiert. In diesen Gesetzen ist die wechselseitige Verpflichtung zum Einbezug bzw. zur Mitwirkung des Jugendamtes in familiengerichtlichen Verfahren festgelegt.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1666 BGB (Gerichtliche Maßnahmen bei Gefährdung des Kindeswohls) zielt auf die Umsetzung des staatlichen Wächteramtes. Der Paragraf beschreibt in Absatz 1 die Tatbestandsvoraussetzungen, das sind die gesetzlich definierten unterschiedlichen Formen einer Gefährdung des körperlichen, geistigen oder seelischen Wohls sowie die Bereitschaft und Kompetenz der Eltern, mögliche Gefahren selbstständig oder mit Hilfe(n) abzuwenden. In Absatz 3 sind mögliche Eingriffe des Familiengerichts aufgelistet. Dazu zählen Gebote, Verbote, Ersetzung von Erklärungen des Inhabers der elterlichen Sorge sowie die teilweise oder vollständige Entziehung der elterlichen Sorge. Eingriffe des Familiengerichts müssen gemäß § 1666a BGB den Grundsatz der Verhältnismäßigkeit und den Vorrang öffentlicher Hilfen gewährleisten. Die Trennung von Eltern und Kindern wird als Ultima Ratio (letztes Mittel) ausgelegt.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Rolle und Aufgaben des Jugendamtes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Dem Jugendamt </a:t>
            </a:r>
            <a:r>
              <a:rPr lang="de-DE" sz="1800" dirty="0">
                <a:effectLst/>
                <a:latin typeface="Open Sans" pitchFamily="2" charset="0"/>
                <a:ea typeface="Times New Roman" panose="02020603050405020304" pitchFamily="18" charset="0"/>
              </a:rPr>
              <a:t>als </a:t>
            </a:r>
            <a:r>
              <a:rPr lang="de-DE" sz="1800" b="1" dirty="0">
                <a:effectLst/>
                <a:latin typeface="Open Sans" pitchFamily="2" charset="0"/>
                <a:ea typeface="Times New Roman" panose="02020603050405020304" pitchFamily="18" charset="0"/>
              </a:rPr>
              <a:t>exekutive Instanz</a:t>
            </a:r>
            <a:r>
              <a:rPr lang="de-DE" sz="1800" dirty="0">
                <a:effectLst/>
                <a:latin typeface="Open Sans" pitchFamily="2" charset="0"/>
                <a:ea typeface="Times New Roman" panose="02020603050405020304" pitchFamily="18"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werden eigenständige Aufgaben in dem Verfahren zur Abwendung einer Kindeswohlgefährdung zugeschrieben (insb. in den §§ 8a und 50 SGB VIII). Die Aufgaben des Jugendamtes gemäß § 50 SGB VIII beziehen sich in erster Linie darauf, die Entwicklungsbedarfe des Kindes ausreichend in familiengerichtliche Verfahren einzubringen. Zudem informiert das Jugendamt das Familiengericht über bisherige und noch zu Verfügung stehende Hilfeleistungen. In der Regel erfährt das Jugendamt im Rahmen seiner Tätigkeiten von Gefährdungen des Kindeswohls und versucht diese durch sozialpädagogische Interventionen zu beseitigen. Gelingt dies nicht, weil die Eltern nicht an der Einschätzung des Gefährdungsrisikos mitwirken oder bestehende Gefahren nicht abwenden (können), schaltet das Jugendamt das Familiengericht ein. Der Anrufung liegt die Intention zugrunde, eine Entscheidung im familiengerichtlichen Rahmen herbeizuführen, z. B. eine Einschränkung oder ein Entzug elterlicher Sorgerechte für das Kind und Übertragung dieser Rechte auf einen Vormund oder Pfleger (</a:t>
            </a:r>
            <a:r>
              <a:rPr lang="de-DE" sz="1100" i="1" dirty="0">
                <a:latin typeface="Open Sans" panose="020B0606030504020204" pitchFamily="34" charset="0"/>
                <a:ea typeface="Open Sans" panose="020B0606030504020204" pitchFamily="34" charset="0"/>
                <a:cs typeface="Open Sans" panose="020B0606030504020204" pitchFamily="34" charset="0"/>
              </a:rPr>
              <a:t>vgl. Folie 2.6.4</a:t>
            </a:r>
            <a:r>
              <a:rPr lang="de-DE" sz="1100" dirty="0">
                <a:latin typeface="Open Sans" panose="020B0606030504020204" pitchFamily="34" charset="0"/>
                <a:ea typeface="Open Sans" panose="020B0606030504020204" pitchFamily="34" charset="0"/>
                <a:cs typeface="Open Sans" panose="020B0606030504020204" pitchFamily="34" charset="0"/>
              </a:rPr>
              <a:t>), um dieses vor einer weiteren Gefährdung seines Wohls zu schützen. Das Jugendamt als Teil der Verwaltung ist zu Eingriffen in das Elternrecht selbst nicht befugt.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Rolle und Aufgaben des Familiengerichts</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Ausschließlich das Familiengericht ist </a:t>
            </a:r>
            <a:r>
              <a:rPr lang="de-DE" sz="1800" dirty="0">
                <a:effectLst/>
                <a:latin typeface="Open Sans" pitchFamily="2" charset="0"/>
                <a:ea typeface="Calibri" panose="020F0502020204030204" pitchFamily="34" charset="0"/>
              </a:rPr>
              <a:t>als Instanz der Rechtsprechung (als </a:t>
            </a:r>
            <a:r>
              <a:rPr lang="de-DE" sz="1800" b="1" dirty="0">
                <a:effectLst/>
                <a:latin typeface="Open Sans" pitchFamily="2" charset="0"/>
                <a:ea typeface="Calibri" panose="020F0502020204030204" pitchFamily="34" charset="0"/>
              </a:rPr>
              <a:t>judikative Instanz</a:t>
            </a:r>
            <a:r>
              <a:rPr lang="de-DE" sz="1800" dirty="0">
                <a:effectLst/>
                <a:latin typeface="Open Sans" pitchFamily="2" charset="0"/>
                <a:ea typeface="Calibri" panose="020F050202020403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dazu legitimiert, zu entscheiden, ob aufgrund der Gefährdungslage für das betroffene Kind ein Eingriff in die Elternautonomie – jenseits einer kurzfristigen und vorübergehenden Inobhutnahme – gerechtfertigt ist. Das Familiengericht ist die einzige Institution, die durch das Gesetz (§ 1666 BGB) ermächtigt ist, Eingriffe in das elterliche Erziehungsrecht vorzunehmen. Als Grundlage hierfür hat es die vorgetragenen Sachverhalte und Einschätzungen zur Situation des Kindes (Kindeswohlgefährdung) ebenso zu prüfen, wie das sachgerechte Handeln des Jugendamtes zur Gefährdungsabwehr (z.B. durch Hilfsangebote).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Jahr 2022 wurde von Familiengerichten in Deutschland insgesamt 28.518-mal in elterliche Sorgerechte eingegriffen, davon waren:</a:t>
            </a:r>
          </a:p>
          <a:p>
            <a:pPr marL="171450" indent="-17145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7.464 Gebote, Leistungen der Jugendhilfe in Anspruch zu nehmen,</a:t>
            </a:r>
          </a:p>
          <a:p>
            <a:pPr marL="171450" indent="-17145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4.233 andere Ge- und Verbote gegenüber Sorgeberechtigten (z. B. Sicherung der Schulpflicht, Kontaktverbote zum Kind u. a. m.),</a:t>
            </a:r>
          </a:p>
          <a:p>
            <a:pPr marL="171450" indent="-17145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1.866 Ersetzungen von Erklärungen der Sorgeberechtigten (z. B. zur Krankenbehandlung des Kindes),</a:t>
            </a:r>
          </a:p>
          <a:p>
            <a:pPr marL="171450" indent="-17145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7.810 teilweise Übertragungen der elterlichen Sorge auf Pfleger*innen (z. B. Aufenthaltsbestimmungsrecht),</a:t>
            </a:r>
          </a:p>
          <a:p>
            <a:pPr marL="171450" indent="-17145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7.145 vollständige Übertragungen der elterlichen Sorge auf Vormunde.</a:t>
            </a:r>
          </a:p>
          <a:p>
            <a:r>
              <a:rPr lang="de-DE" sz="1100" i="1" dirty="0">
                <a:latin typeface="Open Sans" panose="020B0606030504020204" pitchFamily="34" charset="0"/>
                <a:ea typeface="Open Sans" panose="020B0606030504020204" pitchFamily="34" charset="0"/>
                <a:cs typeface="Open Sans" panose="020B0606030504020204" pitchFamily="34" charset="0"/>
              </a:rPr>
              <a:t>(siehe hierzu auch Folie 2.6.5)</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Verfahrensrecht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Seit dem 1. September 2009 regelt das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b="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die Gestaltung familiengerichtlicher Verfahren in </a:t>
            </a:r>
            <a:r>
              <a:rPr lang="de-DE" sz="1100" dirty="0" err="1">
                <a:latin typeface="Open Sans" panose="020B0606030504020204" pitchFamily="34" charset="0"/>
                <a:ea typeface="Open Sans" panose="020B0606030504020204" pitchFamily="34" charset="0"/>
                <a:cs typeface="Open Sans" panose="020B0606030504020204" pitchFamily="34" charset="0"/>
              </a:rPr>
              <a:t>Kindschaftssachen</a:t>
            </a:r>
            <a:r>
              <a:rPr lang="de-DE" sz="1100" dirty="0">
                <a:latin typeface="Open Sans" panose="020B0606030504020204" pitchFamily="34" charset="0"/>
                <a:ea typeface="Open Sans" panose="020B0606030504020204" pitchFamily="34" charset="0"/>
                <a:cs typeface="Open Sans" panose="020B0606030504020204" pitchFamily="34" charset="0"/>
              </a:rPr>
              <a:t>. Hierzu gehören ein Vorrang- und Beschleunigungsgebot (§ 155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die Möglichkeit einer frühzeitigen Erörterung der Kindeswohlgefährdung im Gericht und die Möglichkeit, einstweilige Anordnungen zu treffen (§ 157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sowie die Einsetzung von Verfahrensbeiständen für die Kinder und Jugendlichen, die deren Willen in das Verfahren einbringen sollen (§ 158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Darüber hinaus kann ein Sachverständigengutachten eingeholt werden (§ 163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a:t>
            </a:r>
          </a:p>
          <a:p>
            <a:r>
              <a:rPr lang="de-DE" sz="1100" dirty="0">
                <a:latin typeface="Open Sans" panose="020B0606030504020204" pitchFamily="34" charset="0"/>
                <a:ea typeface="Open Sans" panose="020B0606030504020204" pitchFamily="34" charset="0"/>
                <a:cs typeface="Open Sans" panose="020B0606030504020204" pitchFamily="34" charset="0"/>
              </a:rPr>
              <a:t>Zentrales Moment des familiengerichtlichen Verfahrens ist zudem die Verpflichtung des Gerichtes, Kinder und Jugendliche anzuhören (§ 159 Persönliche Anhörung des Kindes) und die Personensorgeberechtigen zu beteiligen (§ 160 Anhörung der Eltern).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Balloff</a:t>
            </a:r>
            <a:r>
              <a:rPr lang="de-DE" sz="1100" dirty="0">
                <a:latin typeface="Open Sans" panose="020B0606030504020204" pitchFamily="34" charset="0"/>
                <a:ea typeface="Open Sans" panose="020B0606030504020204" pitchFamily="34" charset="0"/>
                <a:cs typeface="Open Sans" panose="020B0606030504020204" pitchFamily="34" charset="0"/>
              </a:rPr>
              <a:t>, Rainer, Proksch, Roland (2021): Familiengerichtsverfahren, in: Amthor, Ralph-Christian/Goldberg, Brigitta/</a:t>
            </a: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Peter/Landes, Benjamin/Wintergerst, Theresia (Hrsg.), in: Wörterbuch Soziale Arbeit. 9. vollständig überarbeitete und aktualisierte Auflage, Weinheim u. Basel, S. 287</a:t>
            </a:r>
            <a:r>
              <a:rPr lang="de-DE" sz="1100" dirty="0">
                <a:latin typeface="Calibri" panose="020F0502020204030204" pitchFamily="34" charset="0"/>
                <a:ea typeface="Open Sans" panose="020B0606030504020204" pitchFamily="34" charset="0"/>
                <a:cs typeface="Calibri" panose="020F0502020204030204" pitchFamily="34" charset="0"/>
              </a:rPr>
              <a:t>–</a:t>
            </a:r>
            <a:r>
              <a:rPr lang="de-DE" sz="1100" dirty="0">
                <a:latin typeface="Open Sans" panose="020B0606030504020204" pitchFamily="34" charset="0"/>
                <a:ea typeface="Open Sans" panose="020B0606030504020204" pitchFamily="34" charset="0"/>
                <a:cs typeface="Open Sans" panose="020B0606030504020204" pitchFamily="34" charset="0"/>
              </a:rPr>
              <a:t>291.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Berghaus, Michaela (2020): Erleben und Bewältigen von Verfahren zur Abwendung einer Kindeswohlgefährdung aus Sicht betroffener Eltern, Weinheim.</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 (Hrsg.) (2017): Kindeswohl zwischen Jugendhilfe und Justiz – zur Entwicklung von Entscheidungsgrundlagen und Verfahren zur Sicherung des Kindeswohls zwischen Jugendämtern und Familiengerichten, Weinheim.</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Deutschland – Statistisches Bundesamt (2023): Maßnahmen des Familiengerichts bei Kindeswohlgefährdung. Genesis-Online: Ergebnis 22522-0004 https://www-genesis.destatis.de/genesis//online?operation=table&amp;code=22522-0004&amp;bypass=true&amp;levelindex=0&amp;levelid=1694185830544#abreadcrumb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66</a:t>
            </a:fld>
            <a:endParaRPr lang="de-DE"/>
          </a:p>
        </p:txBody>
      </p:sp>
    </p:spTree>
    <p:extLst>
      <p:ext uri="{BB962C8B-B14F-4D97-AF65-F5344CB8AC3E}">
        <p14:creationId xmlns:p14="http://schemas.microsoft.com/office/powerpoint/2010/main" val="36959950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Open Sans" pitchFamily="2" charset="0"/>
                <a:ea typeface="Calibri" panose="020F0502020204030204" pitchFamily="34" charset="0"/>
              </a:rPr>
              <a:t>Im Jahr 2022 wurden in Deutschland 69.626 Ehen mit insgesamt 115.843 minderjährigen Kindern geschieden. Hinzu kommt eine statistisch nicht erfasste Zahl von Trennungen nicht verheirateter Eltern. (vgl. Hammer 2022)</a:t>
            </a:r>
            <a:br>
              <a:rPr lang="de-DE" sz="1800" dirty="0">
                <a:effectLst/>
                <a:latin typeface="Open Sans" pitchFamily="2" charset="0"/>
                <a:ea typeface="Calibri" panose="020F0502020204030204" pitchFamily="34" charset="0"/>
              </a:rPr>
            </a:br>
            <a:endParaRPr lang="de-DE" sz="1800" dirty="0">
              <a:effectLst/>
              <a:latin typeface="Open Sans" pitchFamily="2" charset="0"/>
              <a:ea typeface="Calibri" panose="020F050202020403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gemeinsame Sorgerecht von Eltern besteht nach einer Trennung in der Regel fort (unabhängig davon, ob die Eltern verheiratet sind bzw. waren). Die getrennt lebenden Elternteile vereinbaren im besten Fall kooperativ, wie sie elterliche Verantwortung und Rechte zukünftig aufteilen und wie sie ihre Beziehungen zum Kind gestalten. Das Jugendamt kann Väter und Mütter bei diesem Prozess unterstützen; z. B. mithilfe von Leistungen gemäß § 17 SGB VIII (Beratung in Fragen der Partnerschaft, Trennung und Scheidung) und gemäß § 18 SGB VIII (Beratung und Unterstützung bei der Ausübung der Personensorge und des Umgangsrechts). Diese Leistungen können von Eltern freiwillig in Anspruch genommen werden. Mit der Beratung und Unterstützung intendiert das Jugendamt die Erarbeitung gemeinsamer Lösungen zur Wahrnehmung der elterlichen Verantwortung bei getrenntlebenden Elternteilen.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Mitwirkung des Jugendamtes in familiengerichtlichen Verfahren als hoheitliche Aufgabe steht in einem engen Bezug zu den Leistungen der Jugendhilfe im Rahmen der Förderung der Erziehung in der Familie (</a:t>
            </a:r>
            <a:r>
              <a:rPr lang="de-DE" sz="1100" i="1" dirty="0">
                <a:latin typeface="Open Sans" panose="020B0606030504020204" pitchFamily="34" charset="0"/>
                <a:ea typeface="Open Sans" panose="020B0606030504020204" pitchFamily="34" charset="0"/>
                <a:cs typeface="Open Sans" panose="020B0606030504020204" pitchFamily="34" charset="0"/>
              </a:rPr>
              <a:t>vgl. hierzu auch Folie 2.2.4</a:t>
            </a:r>
            <a:r>
              <a:rPr lang="de-DE" sz="1100" dirty="0">
                <a:latin typeface="Open Sans" panose="020B0606030504020204" pitchFamily="34" charset="0"/>
                <a:ea typeface="Open Sans" panose="020B0606030504020204" pitchFamily="34" charset="0"/>
                <a:cs typeface="Open Sans" panose="020B0606030504020204" pitchFamily="34" charset="0"/>
              </a:rPr>
              <a:t>). Wenn Konflikte um das Sorgerecht vor Gericht ausgetragen werden, indem ein Elternteil z. B. einen Antrag auf Änderung bzw. Regelung des Sorge- oder des Umgangsrechts beim Familiengericht stellt, ist das Jugendamt vom Gericht verbindlich zu beteiligen. </a:t>
            </a:r>
            <a:r>
              <a:rPr lang="de-DE" sz="1800" dirty="0">
                <a:effectLst/>
                <a:latin typeface="Open Sans" pitchFamily="2" charset="0"/>
                <a:ea typeface="Calibri" panose="020F0502020204030204" pitchFamily="34" charset="0"/>
              </a:rPr>
              <a:t>Das betrifft ca. 5 % bis 15 % aller Scheidungsfälle (Hammer 2022, S. 12)</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Verfahrensgesetz des Familiengerichts bestimmt wie folgt: „Das Gericht hat in Verfahren, die die Person des Kindes betreffen, das Jugendamt anzuhören. Unterbleibt die Anhörung wegen Gefahr im Verzug, ist sie unverzüglich nachzuholen.“ (§ 162 Abs. 1 Familienverfahrensgesetz,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Nach § 50 Abs. 1 SGB VIII (Mitwirkung in Verfahren vor den Familiengerichten) hat das Jugendamt bei allen Verfahren, die die Sorge für Kinder und Jugendlichen betreffen, mitzuwirken und das Gericht zu unterstützen. Das Jugendamt soll den Familien in erster Linie helfend zur Seite stehen, um einvernehmliche Lösungen bei elterlichen Konflikten zu fördern. Dazu wirken die Fachkräfte beispielsweise auf die (erneute) Inanspruchnahme von Beratungs- und Unterstützungsleistungen gemäß den §§ 17 und 18 SGB VIII hin.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Gegenüber dem Familiengericht unterrichtet das Jugendamt sowohl über bereits angebotene und erbrachte Leistungen als auch über weitere Möglichkeiten im Hilfekontext. Mithilfe seiner sozialpädagogischen Expertise berät und unterstützt das Jugendamt das Familiengericht bei Entscheidungsprozessen. In seinen gutachtlichen Äußerungen nimmt das Jugendamt z. B. die soziale und emotionale Entwicklung betroffener Kinder und Jugendlicher in den Blick, formuliert Einschätzungen zu dem Beziehungs- und Bindungsverhalten, zu Geschwisterbeziehungen und </a:t>
            </a:r>
            <a:r>
              <a:rPr lang="de-DE" sz="1100" dirty="0" err="1">
                <a:latin typeface="Open Sans" panose="020B0606030504020204" pitchFamily="34" charset="0"/>
                <a:ea typeface="Open Sans" panose="020B0606030504020204" pitchFamily="34" charset="0"/>
                <a:cs typeface="Open Sans" panose="020B0606030504020204" pitchFamily="34" charset="0"/>
              </a:rPr>
              <a:t>reformuliert</a:t>
            </a:r>
            <a:r>
              <a:rPr lang="de-DE" sz="1100" dirty="0">
                <a:latin typeface="Open Sans" panose="020B0606030504020204" pitchFamily="34" charset="0"/>
                <a:ea typeface="Open Sans" panose="020B0606030504020204" pitchFamily="34" charset="0"/>
                <a:cs typeface="Open Sans" panose="020B0606030504020204" pitchFamily="34" charset="0"/>
              </a:rPr>
              <a:t> Neigungen, Wünsche und den Willen des Kindes. Die Besonderheit in familiengerichtlichen Verfahren bei Trennung und Scheidung ist die konsequente Hinwendung zu einer einvernehmlichen Lösung. In § 156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b="1" dirty="0">
                <a:latin typeface="Open Sans" panose="020B0606030504020204" pitchFamily="34" charset="0"/>
                <a:ea typeface="Open Sans" panose="020B0606030504020204" pitchFamily="34" charset="0"/>
                <a:cs typeface="Open Sans" panose="020B0606030504020204" pitchFamily="34" charset="0"/>
              </a:rPr>
              <a:t>Hinwirken auf Einvernehmen</a:t>
            </a:r>
            <a:r>
              <a:rPr lang="de-DE" sz="1100" dirty="0">
                <a:latin typeface="Open Sans" panose="020B0606030504020204" pitchFamily="34" charset="0"/>
                <a:ea typeface="Open Sans" panose="020B0606030504020204" pitchFamily="34" charset="0"/>
                <a:cs typeface="Open Sans" panose="020B0606030504020204" pitchFamily="34" charset="0"/>
              </a:rPr>
              <a:t> ist diese Intention gesetzlich geregelt. Wenn die Eltern nicht selbstständig Lösungen erarbeiten können, stehen ihnen Beratungs- und Mediationsangebote der Kinder- und Jugendhilfe zur Entwicklung eines einvernehmlichen Konzepts für die elterliche Sorge zur Verfügung. Falls die Elternteile nicht freiwillig diesen Angeboten zustimmen, können Beratung oder ein kostenfreies Informationsgespräch zur Mediation auch familiengerichtlich angeordnet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einem sogenannten „frühen ersten Termin“ (spätestens ein Monat nach Beginn des Verfahrens) soll gemäß § 155 </a:t>
            </a:r>
            <a:r>
              <a:rPr lang="de-DE" sz="1100" dirty="0" err="1">
                <a:latin typeface="Open Sans" panose="020B0606030504020204" pitchFamily="34" charset="0"/>
                <a:ea typeface="Open Sans" panose="020B0606030504020204" pitchFamily="34" charset="0"/>
                <a:cs typeface="Open Sans" panose="020B0606030504020204" pitchFamily="34" charset="0"/>
              </a:rPr>
              <a:t>FamFG</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b="1" dirty="0">
                <a:latin typeface="Open Sans" panose="020B0606030504020204" pitchFamily="34" charset="0"/>
                <a:ea typeface="Open Sans" panose="020B0606030504020204" pitchFamily="34" charset="0"/>
                <a:cs typeface="Open Sans" panose="020B0606030504020204" pitchFamily="34" charset="0"/>
              </a:rPr>
              <a:t>Vorrang- und Beschleunigungsgebot</a:t>
            </a:r>
            <a:r>
              <a:rPr lang="de-DE" sz="1100" dirty="0">
                <a:latin typeface="Open Sans" panose="020B0606030504020204" pitchFamily="34" charset="0"/>
                <a:ea typeface="Open Sans" panose="020B0606030504020204" pitchFamily="34" charset="0"/>
                <a:cs typeface="Open Sans" panose="020B0606030504020204" pitchFamily="34" charset="0"/>
              </a:rPr>
              <a:t> gemeinsam mit allen Beteiligten erstens die Situation besprochen und zweitens die Kooperationsbereitschaft und -fähigkeit der Parteien geklärt werden. In dieser Erörterung werden die Optionen für das weitere Verfahren diskutiert und im besten Fall Absprachen getroffen. Falls dies nicht möglich ist, kann der*die Familienrichter*in eine vorläufige Entscheidung im Rahmen einer einstweiligen Anordnung treffen. In einem Hauptsacheverfahren werden dann weitergehende Informationen eingeholt und eine abschließende Entscheidung getroffen.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Hammer, Wolfgang (2022): Familienrecht in Deutschland – eine Bestandsaufnahme; Online: https://www.vamv.de/fileadmin/user_upload/bund/dokumente/Pressemitteilungen/2022/Familienrecht_in_Deutschland._Eine_Bestandsaufnahme.pdf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 (Hrsg.) (2017): Kindeswohl zwischen Jugendhilfe und Justiz: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Basel.</a:t>
            </a:r>
          </a:p>
        </p:txBody>
      </p:sp>
      <p:sp>
        <p:nvSpPr>
          <p:cNvPr id="4" name="Foliennummernplatzhalter 3"/>
          <p:cNvSpPr>
            <a:spLocks noGrp="1"/>
          </p:cNvSpPr>
          <p:nvPr>
            <p:ph type="sldNum" sz="quarter" idx="10"/>
          </p:nvPr>
        </p:nvSpPr>
        <p:spPr/>
        <p:txBody>
          <a:bodyPr/>
          <a:lstStyle/>
          <a:p>
            <a:fld id="{178ACBB0-B8BD-7243-B5CA-EEE1A71994D0}" type="slidenum">
              <a:rPr lang="de-DE" smtClean="0"/>
              <a:t>67</a:t>
            </a:fld>
            <a:endParaRPr lang="de-DE"/>
          </a:p>
        </p:txBody>
      </p:sp>
    </p:spTree>
    <p:extLst>
      <p:ext uri="{BB962C8B-B14F-4D97-AF65-F5344CB8AC3E}">
        <p14:creationId xmlns:p14="http://schemas.microsoft.com/office/powerpoint/2010/main" val="8096254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89253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Kein Kind oder Jugendlicher soll ohne gesetzlichen Vertreter sein. Im „Normalfall“ sind dies die gemeinsam sorgeberechtigten Eltern oder ein allein sorgeberechtigter Elternteil. Mitunter werden aber auch dritte Personen als gesetzliche Vertreter*innen von Kindern und Jugendlichen eingesetzt.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Es wird zwischen den vom Familiengericht bestellten Amtsvormundschaften (§ 1791b BGB) bzw. </a:t>
            </a:r>
            <a:r>
              <a:rPr lang="de-DE" sz="1100" dirty="0" err="1">
                <a:latin typeface="Open Sans" panose="020B0606030504020204" pitchFamily="34" charset="0"/>
                <a:ea typeface="Open Sans" panose="020B0606030504020204" pitchFamily="34" charset="0"/>
                <a:cs typeface="Open Sans" panose="020B0606030504020204" pitchFamily="34" charset="0"/>
              </a:rPr>
              <a:t>Amtspflegschaften</a:t>
            </a:r>
            <a:r>
              <a:rPr lang="de-DE" sz="1100" dirty="0">
                <a:latin typeface="Open Sans" panose="020B0606030504020204" pitchFamily="34" charset="0"/>
                <a:ea typeface="Open Sans" panose="020B0606030504020204" pitchFamily="34" charset="0"/>
                <a:cs typeface="Open Sans" panose="020B0606030504020204" pitchFamily="34" charset="0"/>
              </a:rPr>
              <a:t> (§ 1909 BGB) und den gesetzlichen Amtsvormundschaften (§ 1791c, § 1751 BGB) unterschieden.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Eine </a:t>
            </a:r>
            <a:r>
              <a:rPr lang="de-DE" sz="1100" b="1" dirty="0">
                <a:latin typeface="Open Sans" panose="020B0606030504020204" pitchFamily="34" charset="0"/>
                <a:ea typeface="Open Sans" panose="020B0606030504020204" pitchFamily="34" charset="0"/>
                <a:cs typeface="Open Sans" panose="020B0606030504020204" pitchFamily="34" charset="0"/>
              </a:rPr>
              <a:t>gesetzliche Amtsvormundschaft </a:t>
            </a:r>
            <a:r>
              <a:rPr lang="de-DE" sz="1100" dirty="0">
                <a:latin typeface="Open Sans" panose="020B0606030504020204" pitchFamily="34" charset="0"/>
                <a:ea typeface="Open Sans" panose="020B0606030504020204" pitchFamily="34" charset="0"/>
                <a:cs typeface="Open Sans" panose="020B0606030504020204" pitchFamily="34" charset="0"/>
              </a:rPr>
              <a:t>entsteht kraft Gesetzes, wenn ein Kind von einer minderjährigen, selbst noch unter Sorgerecht stehende Mutter geboren wird, die nicht mit dem Vater des Kindes verheiratet ist, oder wenn Eltern ihr Kind zur Adoption freigeben.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effectLst/>
                <a:latin typeface="Open Sans" pitchFamily="2" charset="0"/>
                <a:ea typeface="Calibri" panose="020F0502020204030204" pitchFamily="34" charset="0"/>
              </a:rPr>
              <a:t>Bestellte Amtsvormundschaften/</a:t>
            </a:r>
            <a:r>
              <a:rPr lang="de-DE" sz="1800" b="1" dirty="0" err="1">
                <a:effectLst/>
                <a:latin typeface="Open Sans" pitchFamily="2" charset="0"/>
                <a:ea typeface="Calibri" panose="020F0502020204030204" pitchFamily="34" charset="0"/>
              </a:rPr>
              <a:t>Amtspflegschaften</a:t>
            </a:r>
            <a:r>
              <a:rPr lang="de-DE" sz="1800" dirty="0">
                <a:effectLst/>
                <a:latin typeface="Open Sans" pitchFamily="2" charset="0"/>
                <a:ea typeface="Calibri" panose="020F0502020204030204" pitchFamily="34" charset="0"/>
              </a:rPr>
              <a:t> erfolgen durch familiengerichtliche Entscheidungen.</a:t>
            </a:r>
            <a:r>
              <a:rPr lang="de-DE" sz="1100" dirty="0">
                <a:effectLst/>
                <a:latin typeface="Open Sans" panose="020B0606030504020204" pitchFamily="34" charset="0"/>
                <a:ea typeface="Open Sans" panose="020B0606030504020204" pitchFamily="34" charset="0"/>
                <a:cs typeface="Open Sans" panose="020B0606030504020204" pitchFamily="34" charset="0"/>
              </a:rPr>
              <a:t> </a:t>
            </a:r>
            <a:r>
              <a:rPr lang="de-DE" sz="1800" dirty="0">
                <a:effectLst/>
                <a:latin typeface="Open Sans" pitchFamily="2" charset="0"/>
                <a:ea typeface="Calibri" panose="020F0502020204030204" pitchFamily="34" charset="0"/>
                <a:cs typeface="Times New Roman" panose="02020603050405020304" pitchFamily="18" charset="0"/>
              </a:rPr>
              <a:t>Sorgerechtsübertragungen von leiblichen Eltern auf Vormunde (Übertragung der gesamten elterlichen Sorge) oder Pfleger*innen (Übertragung von Teilen der elterlichen Sorge) erfolgen durch das Familiengericht unter Mitwirkung des Jugendamtes dann, wenn Eltern nicht bereit oder in der Lage sind, die elterliche Sorge selbst auszuüben bzw. wenn sie durch die Art und Weise der Ausübung ihrer elterlichen Sorge bestehende Gefährdungen für ihre Kinder nicht abwenden oder es gar selbst gefährden (Misshandlung, Vernachlässigung, sexuelle Gewalt). </a:t>
            </a:r>
            <a:r>
              <a:rPr lang="de-DE" sz="1800" i="1" dirty="0">
                <a:effectLst/>
                <a:latin typeface="Open Sans" pitchFamily="2" charset="0"/>
                <a:ea typeface="Calibri" panose="020F0502020204030204" pitchFamily="34" charset="0"/>
                <a:cs typeface="Times New Roman" panose="02020603050405020304" pitchFamily="18" charset="0"/>
              </a:rPr>
              <a:t>(siehe hierzu auch Folie 2.6.3)</a:t>
            </a:r>
            <a:endParaRPr lang="de-DE" sz="1100" dirty="0">
              <a:effectLst/>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der Übertragung der Personensorge auf eine*n Personensorgerechtspfleger*in oder einen Vormund übernimmt diese*r das Recht und die Pflicht, für die Person der/des Minderjährigen zu sorgen (§ 1800 BGB), z. B. ihren/seinen Aufenthalt zu bestimmen oder Hilfen zu beantragen und bei Ablehnungen von Leistungen auch dagegen vorzugehen. In ihren Entscheidungen sind sie allein dem Wohl ihres Mündels verpflichtet und grundsätzlich weisungsfrei. Außerdem besteht für die Vormunde und Pfleger*innen seit 2011 die gesetzliche Vorgabe zum persönlichen Kontakthalten mit ihren Mündeln, was in der Regel monatliche Besuchskontakte beinhalten soll (§ 1793 Abs. 1a BGB).</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Bei den </a:t>
            </a:r>
            <a:r>
              <a:rPr lang="de-DE" sz="1100" dirty="0" err="1">
                <a:latin typeface="Open Sans" panose="020B0606030504020204" pitchFamily="34" charset="0"/>
                <a:ea typeface="Open Sans" panose="020B0606030504020204" pitchFamily="34" charset="0"/>
                <a:cs typeface="Open Sans" panose="020B0606030504020204" pitchFamily="34" charset="0"/>
              </a:rPr>
              <a:t>Pflegschaften</a:t>
            </a:r>
            <a:r>
              <a:rPr lang="de-DE" sz="1100" dirty="0">
                <a:latin typeface="Open Sans" panose="020B0606030504020204" pitchFamily="34" charset="0"/>
                <a:ea typeface="Open Sans" panose="020B0606030504020204" pitchFamily="34" charset="0"/>
                <a:cs typeface="Open Sans" panose="020B0606030504020204" pitchFamily="34" charset="0"/>
              </a:rPr>
              <a:t> und Vormundschaften ist zudem zu unterscheiden zwischen Einzel- oder Vereinsvormunden/-pfleger*innen sowie Amtsvormunden/-pfleger*innen. In letztgenannten Konstellationen erfolgt eine Übertragung der entzogenen Sorgerechte auf das Jugendamt als Behörde (§§ 1791a, 1791b BGB). Das Jugendamt überträgt die Ausübung der Aufgabe der Pflegerin/des Pflegers oder Vormundes einzelnen seiner Fachkräfte. In dem durch die Übertragung umschriebenen Rahmen sind diese gesetzliche Vertreter*innen des Kindes oder Jugendlichen (§ 55 Abs. 2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Neben dem vollständigen oder teilweisen Entzug der elterlichen Sorge durch die Familiengerichte sieht § 1666 Abs. 3 BGB vor, dass diese auch ohne direkten Entzug von Sorgerechten Gebote oder Verbote gegenüber den Eltern aussprechen können. Darunter fallen Gebote zur Inanspruchnahme öffentlicher Hilfen oder auch zur Einhaltung der Schulpflicht oder auch Verbote zur Kontaktaufnahme durch gewalttätige Elternteile sowie zu deren Aufenthalten an bestimmten Orten. Auch Gebote und Verbote durch das Familiengericht stellen einen Eingriff (zum Schutz des Kindes) in die ansonsten grundgesetzlich geschützte Autonomie elterlichen Handelns dar.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(2021): Vormundschaft, Pflegschaft, in: Amthor, Ralph-Christian/Goldberg, Brigitta/</a:t>
            </a: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Peter/Landes, Benjamin/Wintergerst, Theresia (Hrsg.), in: Wörterbuch Soziale Arbeit. 9. vollständig überarbeitete und aktualisierte Auflage, Weinheim u. Basel, S. 969−972.</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Pothmann</a:t>
            </a:r>
            <a:r>
              <a:rPr lang="de-DE" sz="1100" dirty="0">
                <a:latin typeface="Open Sans" panose="020B0606030504020204" pitchFamily="34" charset="0"/>
                <a:ea typeface="Open Sans" panose="020B0606030504020204" pitchFamily="34" charset="0"/>
                <a:cs typeface="Open Sans" panose="020B0606030504020204" pitchFamily="34" charset="0"/>
              </a:rPr>
              <a:t>, Jens (2021): Amtsvormundschaften, </a:t>
            </a:r>
            <a:r>
              <a:rPr lang="de-DE" sz="1100" dirty="0" err="1">
                <a:latin typeface="Open Sans" panose="020B0606030504020204" pitchFamily="34" charset="0"/>
                <a:ea typeface="Open Sans" panose="020B0606030504020204" pitchFamily="34" charset="0"/>
                <a:cs typeface="Open Sans" panose="020B0606030504020204" pitchFamily="34" charset="0"/>
              </a:rPr>
              <a:t>Amtspflegschaften</a:t>
            </a:r>
            <a:r>
              <a:rPr lang="de-DE" sz="1100" dirty="0">
                <a:latin typeface="Open Sans" panose="020B0606030504020204" pitchFamily="34" charset="0"/>
                <a:ea typeface="Open Sans" panose="020B0606030504020204" pitchFamily="34" charset="0"/>
                <a:cs typeface="Open Sans" panose="020B0606030504020204" pitchFamily="34" charset="0"/>
              </a:rPr>
              <a:t>, Beistandschaften, in: Autorengruppe Kinder- und Jugendhilfestatistik: Kinder- und Jugendhilfereport Extra 2021, Dortmund, S. 45−47;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https://www.akjstat.tu-dortmund.de/fileadmin/user_upload/Kinder-_und_Jugendhilfereport_Extra_2021_AKJStat.pdf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68</a:t>
            </a:fld>
            <a:endParaRPr lang="de-DE"/>
          </a:p>
        </p:txBody>
      </p:sp>
    </p:spTree>
    <p:extLst>
      <p:ext uri="{BB962C8B-B14F-4D97-AF65-F5344CB8AC3E}">
        <p14:creationId xmlns:p14="http://schemas.microsoft.com/office/powerpoint/2010/main" val="4075253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54871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Jugendamt wirkt nach § 52 SGB VIII in Verfahren nach dem Jugendgerichtsgesetz gegen Jugendliche (zum Tatzeitpunkt zwischen 14 und 17 Jahren) oder Heranwachsende (zum Tatzeitpunkt 18 bis 21 Jahren) mit. Die Jugendgerichtshilfe (JGH) bzw. die Jugendhilfe im Strafverfahren (</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wird in dem Moment tätig, in dem eine polizeiliche Meldung über einen Tatverdacht gegen einen Jugendlichen oder Heranwachsenden beim Jugendamt eingeht und ein Strafverfahren eröffnet wird. Die JGH/</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betreut straffällig gewordene Jugendliche und Heranwachsende während des gesamten Jugendstrafverfahrens.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Mitwirkung in Verfahren vor dem Jugendgericht wird nicht in der Jugendhilfestatistik abgebildet, sondern in einer speziellen Strafverfolgungsstatistik. „Nach dem Jugendstrafrecht wurden in Deutschland im Jahr 2021 insgesamt 46.603 junge Menschen verurteilt, die zum Tatzeitpunkt zwischen 14 und unter 18 Jahre alt waren oder nach der Entscheidung des Gerichts als Heranwachsende zwischen 18 und unter 21 Jahre unter das Jugendstrafrecht gefallen sind. Davon wurden 22.297 zu Erziehungsmaßregeln (Weisungen; Anordnungen, Hilfen zur Erziehung in Anspruch zu nehmen) angewiesen bzw. angeordnet, bei 32.225 Zuchtmittel (Verwarnungen, Auflagen sowie Jugendarrest) auferlegt bzw. verhängt und bei 7.293 Jugendstrafe – überwiegend zur Bewährung (4.547) ausgesetzt (...). Am 31.03.2022 (Stichtagszählung) waren 2.654 männliche Personen und 106 weibliche Personen mit Jugendstrafe im Jugendstrafvollzug in Deutschland inhaftiert. Die Differenzierung hinsichtlich des Alters zeigt, dass davon 245 männliche und 24 weibliche Strafgefangene zwischen 14 und unter 18 Jahre alt waren, 1.131 männliche und 37 weibliche Strafgefangene waren Heranwachsende (18 bis unter 21 Jahre) und 1.278 männliche und 45 weibliche Strafgefangene waren 21 Jahre alt oder älter.“ (Deutsches Jugendinstitut 2023, S. 21).</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Aufgabenspektrum der JGH/</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unterscheidet sich nicht grundsätzlich vom allgemeinen Auftrag der Kinder- und Jugendhilfe (§ 1 SGB VIII), jedoch stattet das JGG sie mit weiteren Rechten und Pflichten aus. So leistet die JGH/</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einerseits Hilfe gegenüber jungen Beschuldigten basierend auf ihren erzieherischen Bedarfen im Sinne des Jugendhilferechts. Sie prüft dabei insbesondere, aber nicht ausschließlich, ob für den jungen Menschen erzieherische Leistungen der Jugendhilfe in Betracht kommen, die ein Absehen von der Strafverfolgung durch die Justiz oder die Einstellung des Gerichtsverfahrens möglich machen. Durch die JGH/</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sollen sozialpädagogische Gesichtspunkte in Jugendstrafverfahren eingebracht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Andererseits arbeitet die JGH/</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auch für das Jugendgericht, in dem sie „die beteiligten Behörden durch Erforschung der Persönlichkeit, der Entwicklung und des familiären, sozialen und wirtschaftlichen Hintergrundes des Jugendlichen“ unterstützt (§ 38 II 2 JGG). Sie nimmt an Hauptverhandlungen gegen beschuldigte junge Menschen teil und berichtet vor Gericht über deren Persönlichkeit und Lebensumstände. Zudem wacht die JGH/</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nach einer eventuellen Verurteilung darüber, dass verurteilte junge Menschen ihren Weisungen und Auflagen nachkommen (§ 38 V 1 JGG, „Überwachungstätigkeit“). Es liegt in der Verantwortung der </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vor Ort, eine angemessene ambulante Angebotsstruktur (z. B. Betreuungsweisungen, pädagogisch begleitete Arbeitsweisungen, soziale Trainingskurse) sicherzustellen. Zum Teil bieten die </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auch Angebote für strafunmündige Kinder (unter 14 Jahren) und ihre Eltern an.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Diese doppelte rechtliche Einbindung in das SGB VIII und das JGG wird oftmals als „Spannungsfeld“ beschrieben, da beide Rechtsgebiete durch unterschiedliche </a:t>
            </a:r>
            <a:r>
              <a:rPr lang="de-DE" sz="1100" dirty="0" err="1">
                <a:latin typeface="Open Sans" panose="020B0606030504020204" pitchFamily="34" charset="0"/>
                <a:ea typeface="Open Sans" panose="020B0606030504020204" pitchFamily="34" charset="0"/>
                <a:cs typeface="Open Sans" panose="020B0606030504020204" pitchFamily="34" charset="0"/>
              </a:rPr>
              <a:t>Logiken</a:t>
            </a:r>
            <a:r>
              <a:rPr lang="de-DE" sz="1100" dirty="0">
                <a:latin typeface="Open Sans" panose="020B0606030504020204" pitchFamily="34" charset="0"/>
                <a:ea typeface="Open Sans" panose="020B0606030504020204" pitchFamily="34" charset="0"/>
                <a:cs typeface="Open Sans" panose="020B0606030504020204" pitchFamily="34" charset="0"/>
              </a:rPr>
              <a:t> geprägt sind. Das Jugendstrafrecht orientiert sich an (mutmaßlich) begangenen Straftaten und Gerichtsverfahren sollen die „Wahrheit“ über einen Sachverhalt aufklären sowie weitere Straftaten vermeiden („</a:t>
            </a:r>
            <a:r>
              <a:rPr lang="de-DE" sz="1100" dirty="0" err="1">
                <a:latin typeface="Open Sans" panose="020B0606030504020204" pitchFamily="34" charset="0"/>
                <a:ea typeface="Open Sans" panose="020B0606030504020204" pitchFamily="34" charset="0"/>
                <a:cs typeface="Open Sans" panose="020B0606030504020204" pitchFamily="34" charset="0"/>
              </a:rPr>
              <a:t>Legalbewährung</a:t>
            </a:r>
            <a:r>
              <a:rPr lang="de-DE" sz="1100" dirty="0">
                <a:latin typeface="Open Sans" panose="020B0606030504020204" pitchFamily="34" charset="0"/>
                <a:ea typeface="Open Sans" panose="020B0606030504020204" pitchFamily="34" charset="0"/>
                <a:cs typeface="Open Sans" panose="020B0606030504020204" pitchFamily="34" charset="0"/>
              </a:rPr>
              <a: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Demgegenüber knüpft das Jugendhilferecht an den erzieherischen Bedarf und die Förderung bzw. Unterstützung junger Menschen nach ihren individuellen Bedürfnissen an. Diese „</a:t>
            </a:r>
            <a:r>
              <a:rPr lang="de-DE" sz="1100" dirty="0" err="1">
                <a:latin typeface="Open Sans" panose="020B0606030504020204" pitchFamily="34" charset="0"/>
                <a:ea typeface="Open Sans" panose="020B0606030504020204" pitchFamily="34" charset="0"/>
                <a:cs typeface="Open Sans" panose="020B0606030504020204" pitchFamily="34" charset="0"/>
              </a:rPr>
              <a:t>Zweispurigkeit</a:t>
            </a:r>
            <a:r>
              <a:rPr lang="de-DE" sz="1100" dirty="0">
                <a:latin typeface="Open Sans" panose="020B0606030504020204" pitchFamily="34" charset="0"/>
                <a:ea typeface="Open Sans" panose="020B0606030504020204" pitchFamily="34" charset="0"/>
                <a:cs typeface="Open Sans" panose="020B0606030504020204" pitchFamily="34" charset="0"/>
              </a:rPr>
              <a:t>“ zwischen sozialer Arbeit und (Straf-)Justiz spiegelt sich auch in den unterschiedlichen Bezeichnungen für dieses sozialpädagogische Arbeitsfeld.</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Während der traditionelle Begriff der Jugendgerichtshilfe eher die Nähe zur Justiz symbolisiert, betont die Bezeichnung der Jugendhilfe im Strafverfahren die Eingebundenheit in das System der Jugendhilfe. Die JGH/</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unterliegt keiner Weisungsbefugnis durch das Gericht. Es besteht auch keine Ermittlungspflicht hinsichtlich der Aufklärung von Straftaten.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der Praxis sind sehr verschiedene Organisationsformen beobachtbar, die kommunal stark variieren. Die Jugendämter nehmen ihre Aufgaben in der Regel selbst wahr, selten delegieren sie diese ganz oder in Teilen an freie Träger. Jedoch kann die JGH/</a:t>
            </a:r>
            <a:r>
              <a:rPr lang="de-DE" sz="1100" dirty="0" err="1">
                <a:latin typeface="Open Sans" panose="020B0606030504020204" pitchFamily="34" charset="0"/>
                <a:ea typeface="Open Sans" panose="020B0606030504020204" pitchFamily="34" charset="0"/>
                <a:cs typeface="Open Sans" panose="020B0606030504020204" pitchFamily="34" charset="0"/>
              </a:rPr>
              <a:t>JuHiS</a:t>
            </a:r>
            <a:r>
              <a:rPr lang="de-DE" sz="1100" dirty="0">
                <a:latin typeface="Open Sans" panose="020B0606030504020204" pitchFamily="34" charset="0"/>
                <a:ea typeface="Open Sans" panose="020B0606030504020204" pitchFamily="34" charset="0"/>
                <a:cs typeface="Open Sans" panose="020B0606030504020204" pitchFamily="34" charset="0"/>
              </a:rPr>
              <a:t> innerhalb der Jugendämter als eigenständige Organisationseinheit (spezialisiert) oder als Teil des Allgemeinen Sozialdienstes erfolgen. Je nach Größe und Personalausstattung der Kommunen und Jugendämter kann die Arbeit in größeren Teams oder innerhalb sogenannter „Ein-Personen-JGH“ erfolgen.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 Vereinigung für Jugendgerichte und Jugendgerichtshilfen e.V (DVJJ) (2022): Grundsätze für die Mitwirkung der Jugendhilfe in Verfahren nach dem Jugendgerichtsgesetz; Online: https://www.dvjj.de/wp-content/uploads/2022/05/BRS-Grundsaetze-JuhiS_Screen_Neu.pdf (Zugriff 20.07.2023).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Cornel, Heinz/</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(2019): Strafrecht und Soziale Arbeit – Lehrbuch,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Goldberg, Brigitta/</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(2016): Jugendkriminalität, Jugendhilfe und Strafjustiz: Mitwirkung der Jugendhilfe im strafrechtlichen Verfahren, Stuttgart.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Deutsches Jugendinstitut – Arbeitsstelle Kinder- und Jugendkriminalitätsprävention (2023): Zahlen ‒ Daten ‒ Fakten Jugendgewalt, Aktualisierung: Juni 2023.</a:t>
            </a:r>
          </a:p>
        </p:txBody>
      </p:sp>
      <p:sp>
        <p:nvSpPr>
          <p:cNvPr id="4" name="Foliennummernplatzhalter 3"/>
          <p:cNvSpPr>
            <a:spLocks noGrp="1"/>
          </p:cNvSpPr>
          <p:nvPr>
            <p:ph type="sldNum" sz="quarter" idx="10"/>
          </p:nvPr>
        </p:nvSpPr>
        <p:spPr/>
        <p:txBody>
          <a:bodyPr/>
          <a:lstStyle/>
          <a:p>
            <a:fld id="{178ACBB0-B8BD-7243-B5CA-EEE1A71994D0}" type="slidenum">
              <a:rPr lang="de-DE" smtClean="0"/>
              <a:t>69</a:t>
            </a:fld>
            <a:endParaRPr lang="de-DE"/>
          </a:p>
        </p:txBody>
      </p:sp>
    </p:spTree>
    <p:extLst>
      <p:ext uri="{BB962C8B-B14F-4D97-AF65-F5344CB8AC3E}">
        <p14:creationId xmlns:p14="http://schemas.microsoft.com/office/powerpoint/2010/main" val="187644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1980763"/>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Informationen zu Rahmen- und Lebensbedingungen des Aufwachsens von Kindern, Jugendlichen und jungen Volljährigen stellen eine wichtige Orientierung für die Kinder- und Jugendhilfe zur besseren Identifizierung von Problemlagen dar. Einen wichtigen Eckwert bildet hierbei die Zahl der jungen Menschen unter 27 Jahren als Adressat*innen der Kinder- und Jugendhilfe. Nachdem deren Anzahl über einen längeren Zeitraum zunächst zurückging, ist sie zuletzt aufgrund höherer Geburtenzahlen und der erhöhten Zuwanderung in den Jahren 2015 und 2016 wieder gestiegen.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Deutschland erreichen junge Menschen die Volljährigkeit mit 18 Jahren. Die unter 18-Jährigen sind damit als Minderjährige die zentrale Altersgruppe der Kinder- und Jugendhilfe. Mit einer Vielzahl an Leistungen stellt sie Kindern, Jugendlichen und ihren Familien Hilfen und Unterstützungen zur Verfügung. Daher ist es bedeutsam, welche quantitative Bedeutung diese Altersgruppe bisher hatte, aktuell hat sowie zukünftig haben wird. Im Fokus steht somit die Frage, für wie viele junge Menschen die Kinder- und Jugendhilfe zuständig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2021 lebten 14,2 Mio. unter 18-Jährige in Deutschland. Das entspricht einem Anteil von 15,8 % an der Gesamtbevölkerung. Dieser Wert blieb in den letzten Jahren trotz des leichten absoluten Anstiegs weitgehend konstant. Hinzu kommen 8,9 Mio. junge Volljährige (18 bis unter 27-Jährige), die einen Anteil von 10,5 % an der Bevölkerung ausmachen. Insgesamt umfasste die Adressat*innengruppe der Kinder- und Jugendhilfe damit im Jahr 2021 mit 23,1 Mio. junge Menschen unter 27 Jahren etwas mehr als ein Viertel der Gesamtbevölkerung.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die verschiedenen Arbeitsfelder der Kinder- und Jugendhilfe sind jeweils spezifische Altersgruppen und deren zahlenmäßige Entwicklung bedeutsam; beispielsweise sind für das Arbeitsfeld der Kindertagesbetreuung die unter 3-Jährigen und die 3-Jährigen bis zum Schuleintritt, für die Kinder- und Jugendarbeit hingegen die Altersgruppen ab 6 Jahren sowie für das Arbeitsfeld der Hilfen zur Erziehung alle Altersgruppen relevant. In den letzten Jahren fanden die Zuwächse in der Bevölkerung vor allem in den jüngeren Altersgruppen statt, während die Anzahl der älteren Jugendlichen und jungen Erwachsenen zwischen 2016 und 2019 leicht rückläufig war. Für die Kinder- und Jugendhilfe bedeutet eine Zunahme der Anzahl junger Menschen in der Bevölkerung, dass bei gleichbleibenden (Hilfe-)Bedarfen zusätzliche Angebote geschaffen werden mussten. Das Wissen über Entwicklungen der jugendhilferelevanten Altersgruppen ist zu Planungszwecken in vielen Handlungsfeldern der Kinder- und Jugendhilfe eine unabdingbare Größe, so zum Beispiel im Arbeitsfeld der Kindertagesbetreuung zwecks Steuerung der benötigten Plätze und des Personals.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Planungszwecke ist zudem ein Blick auf die vorausberechnete Bevölkerung von Bedeutung. Folgt man der 14. koordinierten Bevölkerungsvorausberechnung in ihrer moderaten Variante, wird beispielsweise die Gesamtzahl unter 18-Jähriger zukünftig weiter steigen, und zwar von aktuell 13,7 Mio. auf 14,2 Mio. Minderjährige bis zum Jahr 2030 (damit würde sich ihr Anteil voraussichtlich von 16,4 % auf 17,0 % weiter erhöhen). Die zentrale planerische und vor allem politische Herausforderung solcher Bevölkerungsvorausberechnungen besteht auf der lokalen Ebene darin, ein bedarfsgerechtes Kinder- und Jugendhilfeangebot für junge Menschen und ihre Familien zukunftsgerichtet zu organisieren und diese vor Ort in eine auf individuelle Erfordernisse zugeschnittene, flexible und </a:t>
            </a:r>
            <a:r>
              <a:rPr lang="de-DE" sz="1100" dirty="0" err="1">
                <a:latin typeface="Open Sans" panose="020B0606030504020204" pitchFamily="34" charset="0"/>
                <a:ea typeface="Open Sans" panose="020B0606030504020204" pitchFamily="34" charset="0"/>
                <a:cs typeface="Open Sans" panose="020B0606030504020204" pitchFamily="34" charset="0"/>
              </a:rPr>
              <a:t>plurale</a:t>
            </a:r>
            <a:r>
              <a:rPr lang="de-DE" sz="1100" dirty="0">
                <a:latin typeface="Open Sans" panose="020B0606030504020204" pitchFamily="34" charset="0"/>
                <a:ea typeface="Open Sans" panose="020B0606030504020204" pitchFamily="34" charset="0"/>
                <a:cs typeface="Open Sans" panose="020B0606030504020204" pitchFamily="34" charset="0"/>
              </a:rPr>
              <a:t> Angebotslandschaft einzubetten.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 </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Böwing-Schmalenbrock</a:t>
            </a:r>
            <a:r>
              <a:rPr lang="de-DE" sz="1100" dirty="0">
                <a:latin typeface="Open Sans" panose="020B0606030504020204" pitchFamily="34" charset="0"/>
                <a:ea typeface="Open Sans" panose="020B0606030504020204" pitchFamily="34" charset="0"/>
                <a:cs typeface="Open Sans" panose="020B0606030504020204" pitchFamily="34" charset="0"/>
              </a:rPr>
              <a:t>, Melanie/</a:t>
            </a:r>
            <a:r>
              <a:rPr lang="de-DE" sz="1100" dirty="0" err="1">
                <a:latin typeface="Open Sans" panose="020B0606030504020204" pitchFamily="34" charset="0"/>
                <a:ea typeface="Open Sans" panose="020B0606030504020204" pitchFamily="34" charset="0"/>
                <a:cs typeface="Open Sans" panose="020B0606030504020204" pitchFamily="34" charset="0"/>
              </a:rPr>
              <a:t>Detemple</a:t>
            </a:r>
            <a:r>
              <a:rPr lang="de-DE" sz="1100" dirty="0">
                <a:latin typeface="Open Sans" panose="020B0606030504020204" pitchFamily="34" charset="0"/>
                <a:ea typeface="Open Sans" panose="020B0606030504020204" pitchFamily="34" charset="0"/>
                <a:cs typeface="Open Sans" panose="020B0606030504020204" pitchFamily="34" charset="0"/>
              </a:rPr>
              <a:t>, Jonas/Meiner-Teubner, Christiane (2021): Aufwachsen in Deutschland – Rahmenbedingungen der Kinder- und Jugendhilfe, in: Autorengruppe Kinder- und Jugendhilfestatistik: Kinder- und Jugendhilfereport Extra 2021, Dortmund, S. 7–11.</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Fendrich, Sandra (2018): Auswirkungen des demografischen Wandels auf die Arbeitsfelder der Kinder- und Jugendhilfe, in: Böllert, Karin (Hrsg.), Kompendium Kinder- und Jugendhilfe, Wiesbaden,</a:t>
            </a:r>
            <a:r>
              <a:rPr lang="de-DE" sz="1100" baseline="0" dirty="0">
                <a:latin typeface="Open Sans" panose="020B0606030504020204" pitchFamily="34" charset="0"/>
                <a:ea typeface="Open Sans" panose="020B0606030504020204" pitchFamily="34" charset="0"/>
                <a:cs typeface="Open Sans" panose="020B0606030504020204" pitchFamily="34" charset="0"/>
              </a:rPr>
              <a:t> S. 1645</a:t>
            </a:r>
            <a:r>
              <a:rPr lang="en-GB" sz="1100" dirty="0">
                <a:latin typeface="Open Sans" panose="020B0606030504020204" pitchFamily="34" charset="0"/>
                <a:ea typeface="Open Sans" panose="020B0606030504020204" pitchFamily="34" charset="0"/>
                <a:cs typeface="Open Sans" panose="020B0606030504020204" pitchFamily="34" charset="0"/>
              </a:rPr>
              <a:t>−1665</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Genesis-Online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https://www-genesis.destatis.de/genesis//online?operation=table&amp;code=12411-0005&amp;bypass=true&amp;levelindex=0&amp;levelid=1615581699068#abreadcrumb</a:t>
            </a:r>
            <a:r>
              <a:rPr lang="de-DE" sz="1100" dirty="0">
                <a:latin typeface="Open Sans" panose="020B0606030504020204" pitchFamily="34" charset="0"/>
                <a:ea typeface="Open Sans" panose="020B0606030504020204" pitchFamily="34" charset="0"/>
                <a:cs typeface="Open Sans" panose="020B0606030504020204" pitchFamily="34" charset="0"/>
              </a:rPr>
              <a:t> (Zugriff: 06.06.2023).</a:t>
            </a:r>
          </a:p>
        </p:txBody>
      </p:sp>
      <p:sp>
        <p:nvSpPr>
          <p:cNvPr id="4" name="Foliennummernplatzhalter 3"/>
          <p:cNvSpPr>
            <a:spLocks noGrp="1"/>
          </p:cNvSpPr>
          <p:nvPr>
            <p:ph type="sldNum" sz="quarter" idx="10"/>
          </p:nvPr>
        </p:nvSpPr>
        <p:spPr/>
        <p:txBody>
          <a:bodyPr/>
          <a:lstStyle/>
          <a:p>
            <a:fld id="{178ACBB0-B8BD-7243-B5CA-EEE1A71994D0}" type="slidenum">
              <a:rPr lang="de-DE" smtClean="0"/>
              <a:t>7</a:t>
            </a:fld>
            <a:endParaRPr lang="de-DE"/>
          </a:p>
        </p:txBody>
      </p:sp>
    </p:spTree>
    <p:extLst>
      <p:ext uri="{BB962C8B-B14F-4D97-AF65-F5344CB8AC3E}">
        <p14:creationId xmlns:p14="http://schemas.microsoft.com/office/powerpoint/2010/main" val="16770525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1328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Adoptionen bzw. Kindesannahmen sind verglichen mit Fallzahlen in anderen Formen der Unterbringung von Minderjährigen außerhalb des Elternhauses relativ selten. Dennoch erfährt die Adoption in der politischen, fachlichen und medialen Diskussion große Aufmerksamkeit. Eine zentrale Ursache dafür ist, dass eine Adoption mit weitreichenden und in der Regel unwiderruflichen rechtlichen Konsequenzen verbunden ist. Sie soll einem Kind, das dauerhaft nicht bei seinen leiblichen Eltern leben kann, das Aufwachsen in einer stabilen und rechtlich abgesicherten familiären Struktur in Form einer sozialen Elternschaft ermöglichen. </a:t>
            </a:r>
            <a:r>
              <a:rPr lang="de-DE" sz="1800" dirty="0">
                <a:effectLst/>
                <a:latin typeface="Open Sans" pitchFamily="2" charset="0"/>
                <a:ea typeface="Calibri" panose="020F0502020204030204" pitchFamily="34" charset="0"/>
                <a:cs typeface="Times New Roman" panose="02020603050405020304" pitchFamily="18" charset="0"/>
              </a:rPr>
              <a:t>Knapp 50 % (n=1.891) der 2021 adoptierten Kinder waren jünger als drei Jahre; immerhin noch gut 10 % (n=396) älter als 15 Jahre.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Adoptiveltern sind leiblichen Eltern in ihren Rechten und (auch finanziellen) Pflichten gegenüber dem Kind gleichgestellt. Die leiblichen Eltern geben ihr Sorgerecht mit dem Schritt der Adoptionsfreigabe dauerhaft und unwiderruflich ab. In aller Regel nimmt das adoptierte Kind den Familiennamen der adoptierenden nunmehr sorgeberechtigten und verpflichteten Person/en an.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Adoptionsverhältnisse haben in Deutschland eine Wirkung über die Volljährigkeit hinaus. Mit dieser Langzeitbindung der Adoption gehen beispielsweise wechselseitige Unterstützungspflichten zwischen Adoptiveltern und Adoptivkind einher (z. B. die Anrechnung des elterlichen Einkommens beim Bafög, die Heranziehung des Adoptivkindes bei der Versorgung von Adoptiveltern in Alteneinrichtungen). Auch in Erbschaftsangelegenheiten sind adoptierte Kinder leiblichen Kindern gleichgestellt.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Formen der Adoption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Es gibt verschiedene Formen der Adoption. Varianten ergeben sich zum einen hinsichtlich des Verwandtschaftsverhältnisses zwischen Kind und Adoptiveltern, bei denen es sich (seit 2017) auch um gleichgeschlechtliche Paare handeln kann. Die „klassische“ Form der Adoption – die Adoption eines Kindes, zu dem kein verwandtschaftliches Verhältnis oder ein Stiefelternverhältnis besteht, wird als „Fremdadoption“ bezeichnet. In diesen Fällen kann eine Adoption eine Alternative zu einer langfristigen Hilfe zur Erziehung außerhalb der eigenen Familie gemäß §§ 27 ff. SGB VIII sein, beispielsweise einer Vollzeitpflege. Bei </a:t>
            </a:r>
            <a:r>
              <a:rPr lang="de-DE" sz="1100" dirty="0" err="1">
                <a:latin typeface="Open Sans" panose="020B0606030504020204" pitchFamily="34" charset="0"/>
                <a:ea typeface="Open Sans" panose="020B0606030504020204" pitchFamily="34" charset="0"/>
                <a:cs typeface="Open Sans" panose="020B0606030504020204" pitchFamily="34" charset="0"/>
              </a:rPr>
              <a:t>Stiefkindadoptionen</a:t>
            </a:r>
            <a:r>
              <a:rPr lang="de-DE" sz="1100" dirty="0">
                <a:latin typeface="Open Sans" panose="020B0606030504020204" pitchFamily="34" charset="0"/>
                <a:ea typeface="Open Sans" panose="020B0606030504020204" pitchFamily="34" charset="0"/>
                <a:cs typeface="Open Sans" panose="020B0606030504020204" pitchFamily="34" charset="0"/>
              </a:rPr>
              <a:t> nimmt ein nicht verwandter Elternteil das biologische Kind seines Partners bzw. seiner Partnerin an. Unter Verwandtenadoptionen versteht man die Kindesannahme durch Verwandte in gerader Linie (Großeltern) oder der Seitenlinie bis zum dritten Grad (Geschwister, Tante/Onkel). Zum anderen wird zwischen In- und Auslandsadoptionen differenziert. Als Auslandsadoptionen werden die Fälle bezeichnet, in denen ein Kind zum Zweck der Adoption aus dem Ausland nach Deutschland geholt wurde.</a:t>
            </a:r>
          </a:p>
          <a:p>
            <a:r>
              <a:rPr lang="de-DE" sz="1100" dirty="0">
                <a:latin typeface="Open Sans" panose="020B0606030504020204" pitchFamily="34" charset="0"/>
                <a:ea typeface="Open Sans" panose="020B0606030504020204" pitchFamily="34" charset="0"/>
                <a:cs typeface="Open Sans" panose="020B0606030504020204" pitchFamily="34" charset="0"/>
              </a:rPr>
              <a:t>Bei allen Adoptionsformen steht als fachliche Frage im Vordergrund, inwieweit diese im jeweiligen Einzelfall die beste Perspektive (im Verhältnis zum Beispiel zu einer dauerhaften Vormundschaft) für das Kind bietet.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Vermittlung von Adoptionen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Vermittlung von Adoptionen, die Eignungsprüfung potenzieller Adoptiveltern, die Prüfung der „Passung“ zwischen Adoptivkindern und -eltern sowie die Beratung und Begleitung der Betroffenen gehören daher als Aufgabenbereich zur Kinder- und Jugendhilfe. Die wichtigsten rechtlichen Grundlagen sind jedoch nicht im SGB VIII, sondern im Bürgerlichen Gesetzbuch (BGB) sowie im Adoptionsvermittlungsgesetz (AdVermiG) enthalten. Die Adoptionsvermittlung ist gemäß § 2 AdVermiG Aufgabe der kommunalen Jugendämter und der Landesjugendämter. Aber auch freie Träger dürfen eine Vermittlungsstelle betreiben, wenn diese durch das Landesjugendamt anerkannt wurde.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Bovenschen</a:t>
            </a:r>
            <a:r>
              <a:rPr lang="de-DE" sz="1100" dirty="0">
                <a:latin typeface="Open Sans" panose="020B0606030504020204" pitchFamily="34" charset="0"/>
                <a:ea typeface="Open Sans" panose="020B0606030504020204" pitchFamily="34" charset="0"/>
                <a:cs typeface="Open Sans" panose="020B0606030504020204" pitchFamily="34" charset="0"/>
              </a:rPr>
              <a:t>, I. (2021): Adoption, Adoptionsvermittlung, in: Amthor, Ralph-Christian/ Goldberg, Brigitta/</a:t>
            </a: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Peter/Landes, Benjamin/Wintergerst, Theresia (Hrsg.), in: Wörterbuch Soziale Arbeit. 9. vollständig überarbeitete und aktualisierte Auflage, Weinheim u. Basel, S. 37–40.</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Bovenschen</a:t>
            </a:r>
            <a:r>
              <a:rPr lang="de-DE" sz="1100" dirty="0">
                <a:latin typeface="Open Sans" panose="020B0606030504020204" pitchFamily="34" charset="0"/>
                <a:ea typeface="Open Sans" panose="020B0606030504020204" pitchFamily="34" charset="0"/>
                <a:cs typeface="Open Sans" panose="020B0606030504020204" pitchFamily="34" charset="0"/>
              </a:rPr>
              <a:t>, Ina/</a:t>
            </a:r>
            <a:r>
              <a:rPr lang="de-DE" sz="1100" dirty="0" err="1">
                <a:latin typeface="Open Sans" panose="020B0606030504020204" pitchFamily="34" charset="0"/>
                <a:ea typeface="Open Sans" panose="020B0606030504020204" pitchFamily="34" charset="0"/>
                <a:cs typeface="Open Sans" panose="020B0606030504020204" pitchFamily="34" charset="0"/>
              </a:rPr>
              <a:t>Bränzel</a:t>
            </a:r>
            <a:r>
              <a:rPr lang="de-DE" sz="1100" dirty="0">
                <a:latin typeface="Open Sans" panose="020B0606030504020204" pitchFamily="34" charset="0"/>
                <a:ea typeface="Open Sans" panose="020B0606030504020204" pitchFamily="34" charset="0"/>
                <a:cs typeface="Open Sans" panose="020B0606030504020204" pitchFamily="34" charset="0"/>
              </a:rPr>
              <a:t>, Paul/</a:t>
            </a:r>
            <a:r>
              <a:rPr lang="de-DE" sz="1100" dirty="0" err="1">
                <a:latin typeface="Open Sans" panose="020B0606030504020204" pitchFamily="34" charset="0"/>
                <a:ea typeface="Open Sans" panose="020B0606030504020204" pitchFamily="34" charset="0"/>
                <a:cs typeface="Open Sans" panose="020B0606030504020204" pitchFamily="34" charset="0"/>
              </a:rPr>
              <a:t>Dietzsch</a:t>
            </a:r>
            <a:r>
              <a:rPr lang="de-DE" sz="1100" dirty="0">
                <a:latin typeface="Open Sans" panose="020B0606030504020204" pitchFamily="34" charset="0"/>
                <a:ea typeface="Open Sans" panose="020B0606030504020204" pitchFamily="34" charset="0"/>
                <a:cs typeface="Open Sans" panose="020B0606030504020204" pitchFamily="34" charset="0"/>
              </a:rPr>
              <a:t>, Fabienne/Zimmermann, Janin/</a:t>
            </a:r>
            <a:r>
              <a:rPr lang="de-DE" sz="1100" dirty="0" err="1">
                <a:latin typeface="Open Sans" panose="020B0606030504020204" pitchFamily="34" charset="0"/>
                <a:ea typeface="Open Sans" panose="020B0606030504020204" pitchFamily="34" charset="0"/>
                <a:cs typeface="Open Sans" panose="020B0606030504020204" pitchFamily="34" charset="0"/>
              </a:rPr>
              <a:t>Zwönitzer</a:t>
            </a:r>
            <a:r>
              <a:rPr lang="de-DE" sz="1100" dirty="0">
                <a:latin typeface="Open Sans" panose="020B0606030504020204" pitchFamily="34" charset="0"/>
                <a:ea typeface="Open Sans" panose="020B0606030504020204" pitchFamily="34" charset="0"/>
                <a:cs typeface="Open Sans" panose="020B0606030504020204" pitchFamily="34" charset="0"/>
              </a:rPr>
              <a:t>, Annabel (2017): Dossier Adoptionen in Deutschland. Bestandsaufnahme des Expertise- und Forschungszentrums Adoption. Kurzfassung, München;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https://www.dji.de/fileadmin/user_upload/bibs2017/24323_EFZA_Dossier_Kurzfassung.pdf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Mühlmann</a:t>
            </a:r>
            <a:r>
              <a:rPr lang="de-DE" sz="1100" dirty="0">
                <a:latin typeface="Open Sans" panose="020B0606030504020204" pitchFamily="34" charset="0"/>
                <a:ea typeface="Open Sans" panose="020B0606030504020204" pitchFamily="34" charset="0"/>
                <a:cs typeface="Open Sans" panose="020B0606030504020204" pitchFamily="34" charset="0"/>
              </a:rPr>
              <a:t>, Thomas (2021): 11. Adoptionen, in: Autorengruppe Kinder- und Jugendhilfestatistik: Kinder- und Jugendhilfereport Extra 2021, Dortmund, S. 48−50;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https://www.akjstat.tu-dortmund.de/fileadmin/user_upload/Kinder-_und_Jugendhilfereport_Extra_2021_AKJStat.pdf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p:txBody>
      </p:sp>
      <p:sp>
        <p:nvSpPr>
          <p:cNvPr id="4" name="Foliennummernplatzhalter 3"/>
          <p:cNvSpPr>
            <a:spLocks noGrp="1"/>
          </p:cNvSpPr>
          <p:nvPr>
            <p:ph type="sldNum" sz="quarter" idx="10"/>
          </p:nvPr>
        </p:nvSpPr>
        <p:spPr/>
        <p:txBody>
          <a:bodyPr/>
          <a:lstStyle/>
          <a:p>
            <a:fld id="{178ACBB0-B8BD-7243-B5CA-EEE1A71994D0}" type="slidenum">
              <a:rPr lang="de-DE" smtClean="0"/>
              <a:t>70</a:t>
            </a:fld>
            <a:endParaRPr lang="de-DE"/>
          </a:p>
        </p:txBody>
      </p:sp>
    </p:spTree>
    <p:extLst>
      <p:ext uri="{BB962C8B-B14F-4D97-AF65-F5344CB8AC3E}">
        <p14:creationId xmlns:p14="http://schemas.microsoft.com/office/powerpoint/2010/main" val="6247249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71</a:t>
            </a:fld>
            <a:endParaRPr lang="de-DE"/>
          </a:p>
        </p:txBody>
      </p:sp>
    </p:spTree>
    <p:extLst>
      <p:ext uri="{BB962C8B-B14F-4D97-AF65-F5344CB8AC3E}">
        <p14:creationId xmlns:p14="http://schemas.microsoft.com/office/powerpoint/2010/main" val="33565226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8380363"/>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Auf </a:t>
            </a:r>
            <a:r>
              <a:rPr lang="de-DE" sz="1100" b="1" dirty="0">
                <a:latin typeface="Open Sans" panose="020B0606030504020204" pitchFamily="34" charset="0"/>
                <a:ea typeface="Open Sans" panose="020B0606030504020204" pitchFamily="34" charset="0"/>
                <a:cs typeface="Open Sans" panose="020B0606030504020204" pitchFamily="34" charset="0"/>
              </a:rPr>
              <a:t>Bundesebene</a:t>
            </a:r>
            <a:r>
              <a:rPr lang="de-DE" sz="1100" dirty="0">
                <a:latin typeface="Open Sans" panose="020B0606030504020204" pitchFamily="34" charset="0"/>
                <a:ea typeface="Open Sans" panose="020B0606030504020204" pitchFamily="34" charset="0"/>
                <a:cs typeface="Open Sans" panose="020B0606030504020204" pitchFamily="34" charset="0"/>
              </a:rPr>
              <a:t> (§ 83 SGB VIII) werden die Ziele der Kinder- und Jugendpolitik innerhalb der Bundesregierung durch das Bundesministerium für Familie, Senioren, Frauen und Jugend (BMFSFJ) gesetzt und koordiniert. Der Bundestag ist als Legislative für die bundesweite Gesetzgebung (SGB VIII) zuständig. Das zentrale Förderinstrument für die Kinder- und Jugendpolitik auf Bundesebene ist der Kinder- und Jugendplan des Bundes (</a:t>
            </a:r>
            <a:r>
              <a:rPr lang="de-DE" sz="1100" i="1" dirty="0">
                <a:latin typeface="Open Sans" panose="020B0606030504020204" pitchFamily="34" charset="0"/>
                <a:ea typeface="Open Sans" panose="020B0606030504020204" pitchFamily="34" charset="0"/>
                <a:cs typeface="Open Sans" panose="020B0606030504020204" pitchFamily="34" charset="0"/>
              </a:rPr>
              <a:t>vgl. Folie 3.3.3</a:t>
            </a:r>
            <a:r>
              <a:rPr lang="de-DE" sz="1100" dirty="0">
                <a:latin typeface="Open Sans" panose="020B0606030504020204" pitchFamily="34" charset="0"/>
                <a:ea typeface="Open Sans" panose="020B0606030504020204" pitchFamily="34" charset="0"/>
                <a:cs typeface="Open Sans" panose="020B0606030504020204" pitchFamily="34" charset="0"/>
              </a:rPr>
              <a:t>). Aufgabe des Bundesjugendkuratoriums (BJK) ist es, die Bundesregierung in grundsätzlichen Fragen der Kinder- und Jugendhilfe zu beraten. Dem BJK gehören von der Bundesministerin für Familie, Senioren, Frauen und Jugend namens der Bundesregierung berufene Sachverständige an. In jeder Legislaturperiode wird außerdem von unabhängigen Expert*innen aus Wissenschaft und Praxis ein Bericht zur Lage junger Menschen und zum Stand der Leistungen der Kinder- und Jugendhilfe erstellt (Kinder- und Jugendberichte).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Auf der</a:t>
            </a:r>
            <a:r>
              <a:rPr lang="de-DE" sz="1100" b="1" dirty="0">
                <a:latin typeface="Open Sans" panose="020B0606030504020204" pitchFamily="34" charset="0"/>
                <a:ea typeface="Open Sans" panose="020B0606030504020204" pitchFamily="34" charset="0"/>
                <a:cs typeface="Open Sans" panose="020B0606030504020204" pitchFamily="34" charset="0"/>
              </a:rPr>
              <a:t> Landesebene</a:t>
            </a:r>
            <a:r>
              <a:rPr lang="de-DE" sz="1100" dirty="0">
                <a:latin typeface="Open Sans" panose="020B0606030504020204" pitchFamily="34" charset="0"/>
                <a:ea typeface="Open Sans" panose="020B0606030504020204" pitchFamily="34" charset="0"/>
                <a:cs typeface="Open Sans" panose="020B0606030504020204" pitchFamily="34" charset="0"/>
              </a:rPr>
              <a:t> (§§ 83 und 85 SGB VIII) stehen den 16 Bundesländern in der Gesetzgebung die Bereiche zu, die der Bund im SGB VIII nicht regelt oder den Ländern zuweist. So gibt es in allen 16 Bundesländern jeweils Landesausführungsgesetze z. B. zu kommunalen Organisationsfragen, zu Kindertageseinrichtungen oder zur Kinder- und Jugendarbeit.</a:t>
            </a:r>
          </a:p>
          <a:p>
            <a:r>
              <a:rPr lang="de-DE" sz="1100" dirty="0">
                <a:latin typeface="Open Sans" panose="020B0606030504020204" pitchFamily="34" charset="0"/>
                <a:ea typeface="Open Sans" panose="020B0606030504020204" pitchFamily="34" charset="0"/>
                <a:cs typeface="Open Sans" panose="020B0606030504020204" pitchFamily="34" charset="0"/>
              </a:rPr>
              <a:t>Das SGB VIII Kinder- und Jugendhilfe verpflichtet die Länder zur Einrichtung eines Landesjugendamtes, das aus dem Landesjugendhilfeausschuss und der Verwaltung des Landesjugendamtes besteht. (</a:t>
            </a:r>
            <a:r>
              <a:rPr lang="de-DE" sz="1100" i="1" dirty="0">
                <a:latin typeface="Open Sans" panose="020B0606030504020204" pitchFamily="34" charset="0"/>
                <a:ea typeface="Open Sans" panose="020B0606030504020204" pitchFamily="34" charset="0"/>
                <a:cs typeface="Open Sans" panose="020B0606030504020204" pitchFamily="34" charset="0"/>
              </a:rPr>
              <a:t>vgl. Folie 3.1.3</a:t>
            </a:r>
            <a:r>
              <a:rPr lang="de-DE" sz="1100" dirty="0">
                <a:latin typeface="Open Sans" panose="020B0606030504020204" pitchFamily="34" charset="0"/>
                <a:ea typeface="Open Sans" panose="020B0606030504020204" pitchFamily="34" charset="0"/>
                <a:cs typeface="Open Sans" panose="020B0606030504020204" pitchFamily="34" charset="0"/>
              </a:rPr>
              <a:t>)</a:t>
            </a:r>
          </a:p>
          <a:p>
            <a:r>
              <a:rPr lang="de-DE" sz="1100" dirty="0">
                <a:latin typeface="Open Sans" panose="020B0606030504020204" pitchFamily="34" charset="0"/>
                <a:ea typeface="Open Sans" panose="020B0606030504020204" pitchFamily="34" charset="0"/>
                <a:cs typeface="Open Sans" panose="020B0606030504020204" pitchFamily="34" charset="0"/>
              </a:rPr>
              <a:t>Die Jugendministerien der Länder (oberste Landesjugendbehörden) haben die Tätigkeit der Träger der öffentlichen und der freien Jugendhilfe und die Weiterentwicklung der Jugendhilfe anzuregen und zu fördern. Die Länder haben auf einen gleichmäßigen Ausbau der Einrichtungen und Angebote hinzuwirken und die Jugendämter und Landesjugendämter bei der Wahrnehmung ihrer Aufgabe zu unterstützen.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t>
            </a:r>
            <a:r>
              <a:rPr lang="de-DE" sz="1100" b="1" dirty="0">
                <a:latin typeface="Open Sans" panose="020B0606030504020204" pitchFamily="34" charset="0"/>
                <a:ea typeface="Open Sans" panose="020B0606030504020204" pitchFamily="34" charset="0"/>
                <a:cs typeface="Open Sans" panose="020B0606030504020204" pitchFamily="34" charset="0"/>
              </a:rPr>
              <a:t>kommunale Ebene</a:t>
            </a:r>
            <a:r>
              <a:rPr lang="de-DE" sz="1100" dirty="0">
                <a:latin typeface="Open Sans" panose="020B0606030504020204" pitchFamily="34" charset="0"/>
                <a:ea typeface="Open Sans" panose="020B0606030504020204" pitchFamily="34" charset="0"/>
                <a:cs typeface="Open Sans" panose="020B0606030504020204" pitchFamily="34" charset="0"/>
              </a:rPr>
              <a:t> ist die Basis der fachlichen und praktischen Umsetzung der Infrastruktur und der Leistungsangebote und hoheitlichen Aufgaben der Kinder- und Jugendhilfe in Deutschland. Den Kommunen als öffentlichen Trägern obliegt die Gesamtverantwortung einschließlich der Planungsverantwortung für die Erfüllung der Aufgaben der Kinder- und Jugendhilfe. Hierzu errichten sie ein </a:t>
            </a:r>
            <a:r>
              <a:rPr lang="de-DE" sz="1100" b="1" dirty="0">
                <a:latin typeface="Open Sans" panose="020B0606030504020204" pitchFamily="34" charset="0"/>
                <a:ea typeface="Open Sans" panose="020B0606030504020204" pitchFamily="34" charset="0"/>
                <a:cs typeface="Open Sans" panose="020B0606030504020204" pitchFamily="34" charset="0"/>
              </a:rPr>
              <a:t>Jugendamt</a:t>
            </a:r>
            <a:r>
              <a:rPr lang="de-DE" sz="1100" dirty="0">
                <a:latin typeface="Open Sans" panose="020B0606030504020204" pitchFamily="34" charset="0"/>
                <a:ea typeface="Open Sans" panose="020B0606030504020204" pitchFamily="34" charset="0"/>
                <a:cs typeface="Open Sans" panose="020B0606030504020204" pitchFamily="34" charset="0"/>
              </a:rPr>
              <a:t> (§§ 69, 70, 71 SGB VIII) als zentrale Behörde, die die Aufgaben für die Kinder- und Jugendhilfe bündelt und koordiniert. Die Kommunen müssen für eine ausreichende Ausstattung der Jugendämter sorgen. (§ 79 SGB VIII)</a:t>
            </a:r>
          </a:p>
          <a:p>
            <a:r>
              <a:rPr lang="de-DE" sz="1100" dirty="0">
                <a:latin typeface="Open Sans" panose="020B0606030504020204" pitchFamily="34" charset="0"/>
                <a:ea typeface="Open Sans" panose="020B0606030504020204" pitchFamily="34" charset="0"/>
                <a:cs typeface="Open Sans" panose="020B0606030504020204" pitchFamily="34" charset="0"/>
              </a:rPr>
              <a:t>In Deutschland gibt es 577 kommunale Jugendämter (109 Stadtjugendämter in kreisfreien Städten, 290 Kreisjugendämter, 159 Stadtjugendämter in kreisangehörigen Städten und 19 Bezirksjugendämter in den Stadtstaaten Hamburg und Berlin).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Autorengruppe Kinder- und Jugendhilfestatistik (2021): Kinder- und Jugendhilfereport Extra 2021; Online: </a:t>
            </a:r>
            <a:r>
              <a:rPr lang="de-DE" sz="1800" dirty="0">
                <a:effectLst/>
                <a:latin typeface="Open Sans" pitchFamily="2" charset="0"/>
                <a:ea typeface="Calibri" panose="020F0502020204030204" pitchFamily="34" charset="0"/>
              </a:rPr>
              <a:t>https://www.akjstat.tu-dortmund.de/fileadmin/user_upload/Kinder-_und_Jugendhilfereport_Extra_2021_AKJStat.pdf </a:t>
            </a:r>
            <a:r>
              <a:rPr lang="de-DE" sz="1100" dirty="0">
                <a:latin typeface="Open Sans" panose="020B0606030504020204" pitchFamily="34" charset="0"/>
                <a:ea typeface="Open Sans" panose="020B0606030504020204" pitchFamily="34" charset="0"/>
                <a:cs typeface="Open Sans" panose="020B0606030504020204" pitchFamily="34" charset="0"/>
              </a:rPr>
              <a:t>(Zugriff: 10.06.2023).</a:t>
            </a:r>
          </a:p>
        </p:txBody>
      </p:sp>
      <p:sp>
        <p:nvSpPr>
          <p:cNvPr id="4" name="Foliennummernplatzhalter 3"/>
          <p:cNvSpPr>
            <a:spLocks noGrp="1"/>
          </p:cNvSpPr>
          <p:nvPr>
            <p:ph type="sldNum" sz="quarter" idx="5"/>
          </p:nvPr>
        </p:nvSpPr>
        <p:spPr/>
        <p:txBody>
          <a:bodyPr/>
          <a:lstStyle/>
          <a:p>
            <a:fld id="{178ACBB0-B8BD-7243-B5CA-EEE1A71994D0}" type="slidenum">
              <a:rPr lang="de-DE" smtClean="0"/>
              <a:t>72</a:t>
            </a:fld>
            <a:endParaRPr lang="de-DE"/>
          </a:p>
        </p:txBody>
      </p:sp>
    </p:spTree>
    <p:extLst>
      <p:ext uri="{BB962C8B-B14F-4D97-AF65-F5344CB8AC3E}">
        <p14:creationId xmlns:p14="http://schemas.microsoft.com/office/powerpoint/2010/main" val="12330273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Erläuterung unter 3.1.1a Bund, Länder und Kommunen in der Kinder- und Jugendhilfe</a:t>
            </a:r>
          </a:p>
        </p:txBody>
      </p:sp>
      <p:sp>
        <p:nvSpPr>
          <p:cNvPr id="4" name="Foliennummernplatzhalter 3"/>
          <p:cNvSpPr>
            <a:spLocks noGrp="1"/>
          </p:cNvSpPr>
          <p:nvPr>
            <p:ph type="sldNum" sz="quarter" idx="10"/>
          </p:nvPr>
        </p:nvSpPr>
        <p:spPr/>
        <p:txBody>
          <a:bodyPr/>
          <a:lstStyle/>
          <a:p>
            <a:fld id="{178ACBB0-B8BD-7243-B5CA-EEE1A71994D0}" type="slidenum">
              <a:rPr lang="de-DE" smtClean="0"/>
              <a:t>73</a:t>
            </a:fld>
            <a:endParaRPr lang="de-DE"/>
          </a:p>
        </p:txBody>
      </p:sp>
    </p:spTree>
    <p:extLst>
      <p:ext uri="{BB962C8B-B14F-4D97-AF65-F5344CB8AC3E}">
        <p14:creationId xmlns:p14="http://schemas.microsoft.com/office/powerpoint/2010/main" val="34576137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7876307"/>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Für die Leistungsverpflichtungen und die Wahrnehmung der anderen Aufgaben nach dem SGB VIII sind die Kreise und Städte und damit die kommunalen örtlichen Träger der Kinder- und Jugendhilfe zuständig. Dies betrifft vor allem die Verwirklichung der sozialen Leistungen (subjektive Rechtsansprüche und öffentliche Gewährleistungsverpflichtungen) sowie die Wahrnehmung der anderen Aufgaben nach dem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Leistungsverpflichtungen, die sich aus dem SGB VIII ergeben, liegen immer beim Träger der öffentlichen Jugendhilfe (§ 3 Abs. 2 SGB VIII). Beim ihm liegt die Gewährleistungspflicht. Die verschiedenen Leistungen der Kinder- und Jugendhilfe selbst werden in einem erheblichen Umfang von Trägern der freien Jugendhilfe, z. T. aber auch von Trägern der öffentlichen Jugendhilfe erbracht. Die anderen Aufgaben der Jugendhilfe werden von den Trägern der öffentlichen Jugendhilfe wahrgenommen (§ 3 Abs.3 SGB VIII). Nur bei den in § 76 SGB VIII explizit genannten anderen Aufgaben (z. B. Inobhutnahmen, Mitwirkungen in gerichtlichen Verfahren) können Träger der freien Jugendhilfe an der Wahrnehmung der anderen Aufgaben beteiligt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Wahrnehmung der Aufgaben nach dem SGB VIII erfüllen die Kommunen im Rahmen der Selbstverwaltung als Pflichtaufgaben, d. h. die Erfüllung dieser Aufgaben ist den örtlichen Trägern vorgeschrieben. Sie sind verpflichtet, die nötigen Organisationsstrukturen hierfür zu schaffen.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föderative Struktur der Kinder- und Jugendhilfe mit der Schwerpunktsetzung auf der kommunalen Verantwortung und der Entwicklung der Angebotsstrukturen ermöglicht es, den Städten und Kreisen im Rahmen ihrer Planungs-, Steuerungs- und Durchführungsverantwortung die Infrastrukturen, Angebote und sozialen Dienste den jeweiligen Anforderungen vor Ort und den Bedarfslagen der jungen Menschen und ihrer Familien entsprechend zu gestalten.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Gleichwohl führt die kommunale Verfasstheit aber auch zu regionalen Unterschieden, so dass die Leistungen des SGB VIII häufig mit einer sehr unterschiedlichen Qualität und Schwerpunktsetzung in den verschiedenen Kommunen umgesetzt werden. Gründe dafür sind unterschiedliche politischen und regionale Bedingungen, bspw. politische Machtverhältnisse, wirtschaftliche Rahmenbedingungen, Kultur oder auch fachliche Entwicklungen. Diese Faktoren beeinflussen, wie die Jugendämter ihre Aufgaben wahrnehmen und wie sie mit den freien Trägern (im Rahmen der Einzelfallarbeit aber auch der Jugendhilfeplanung) miteinander kooperieren und eine soziale Infrastruktur für junge Menschen und ihre Familien gestalten.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Bettmer</a:t>
            </a:r>
            <a:r>
              <a:rPr lang="de-DE" sz="1100" dirty="0">
                <a:latin typeface="Open Sans" panose="020B0606030504020204" pitchFamily="34" charset="0"/>
                <a:ea typeface="Open Sans" panose="020B0606030504020204" pitchFamily="34" charset="0"/>
                <a:cs typeface="Open Sans" panose="020B0606030504020204" pitchFamily="34" charset="0"/>
              </a:rPr>
              <a:t>, Franz (2012): Die öffentlichen Träger der Sozialen Arbeit; in: Thole, Werner (</a:t>
            </a:r>
            <a:r>
              <a:rPr lang="de-DE" sz="1100" dirty="0" err="1">
                <a:latin typeface="Open Sans" panose="020B0606030504020204" pitchFamily="34" charset="0"/>
                <a:ea typeface="Open Sans" panose="020B0606030504020204" pitchFamily="34" charset="0"/>
                <a:cs typeface="Open Sans" panose="020B0606030504020204" pitchFamily="34" charset="0"/>
              </a:rPr>
              <a:t>Hg</a:t>
            </a:r>
            <a:r>
              <a:rPr lang="de-DE" sz="1100" dirty="0">
                <a:latin typeface="Open Sans" panose="020B0606030504020204" pitchFamily="34" charset="0"/>
                <a:ea typeface="Open Sans" panose="020B0606030504020204" pitchFamily="34" charset="0"/>
                <a:cs typeface="Open Sans" panose="020B0606030504020204" pitchFamily="34" charset="0"/>
              </a:rPr>
              <a:t>.): Grundriss Soziale Arbeit, Wiesbaden, S. 795−812.</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74</a:t>
            </a:fld>
            <a:endParaRPr lang="de-DE"/>
          </a:p>
        </p:txBody>
      </p:sp>
    </p:spTree>
    <p:extLst>
      <p:ext uri="{BB962C8B-B14F-4D97-AF65-F5344CB8AC3E}">
        <p14:creationId xmlns:p14="http://schemas.microsoft.com/office/powerpoint/2010/main" val="13554324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31646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Für die Wahrnehmung der Aufgaben nach dem SGB VIII errichten die örtlichen Träger der öffentlichen Kinder- und Jugendhilfe (Kreis und kreisfreie Städte, z. T. große kreisangehörige Städte) ein Jugendamt. Bundesweit </a:t>
            </a:r>
            <a:r>
              <a:rPr lang="de-DE" sz="1800" dirty="0">
                <a:effectLst/>
                <a:latin typeface="Open Sans" pitchFamily="2" charset="0"/>
                <a:ea typeface="Calibri" panose="020F0502020204030204" pitchFamily="34" charset="0"/>
                <a:cs typeface="Times New Roman" panose="02020603050405020304" pitchFamily="18" charset="0"/>
              </a:rPr>
              <a:t>gibt es 559 Jugendämter (108 in kreisfreien Städten, 290 in Landkreisen und 161 Jugendämter in kreisangehörigen Städten)</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Jedes Jugendamt, egal ob auf örtlicher oder - bei den Landesjugendämtern - auf überörtlicher Ebene, ist zweigliedrig zusammengesetzt: Es besteht auf der einen Seite aus dem Jugendhilfeausschuss und auf der anderen Seite aus der Verwaltung des Jugendamtes und seinen sozialen Diensten. Die sozialen Dienste und die Verwaltung haben die alltägliche Steuerungs- und Ausführungsverantwortung in der örtlichen Kinder- und Jugendhilfe in Kooperation mit den Trägern der freien Kinder- und Jugendhilfe. Sie haben dabei die jungen Menschen und die Familien partizipativ einzubinden. Durch den Jugendhilfeausschuss als zentrale örtliche Entscheidungsinstanz zur Weiterentwicklung der Kinder- und Jugendhilfe ist die Kooperationsstruktur zwischen freier und öffentlicher Kinder- und Jugendhilfe auch in der Planungsverantwortung gesetzlich institutionalisiert.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Jugendamt (Jugendhilfeausschuss) arbeiten somit die Träger der freien und öffentlichen Kinder- und Jugendhilfe zusammen. Dies ist eine besondere Qualität der Kinder- und Jugendhilfe in Deutschland, dass das Jugendamt auf dem kooperativen Zusammenwirken zwischen den unterschiedlichen Beteiligten basiert.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Jugendhilfeausschüsse bestehen zu drei Fünfteln aus stimmberechtigten Vertreter*innen der kommunalen Parlamente und zu zwei Fünfteln aus stimmberechtigten Personen der freien Kinder- und Jugendhilfe. Darüber hinaus werden die Jugendhilfeausschüsse beraten von Vertreter*innen der Kirchen, Schulen, Gesundheitsämter, Gerichte usw. Dem Jugendhilfeausschuss sollen als beratende Mitglieder selbstorganisierte Zusammenschlüsse angehören (§ 71 Abs. 2 SGB VIII). Sie umfassen Selbstvertretungen sowohl innerhalb von Einrichtungen und Institutionen als auch im Rahmen gesellschaftlichen Engagements zur Wahrnehmung eigener Interessen sowie die verschiedenen Formen der Selbsthilfe. Einzelheiten über die Arbeit und die Zusammensetzung der Jugendhilfeausschüsse regeln die Bundesländer in Ausführungsgesetzen zum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die konkrete Zusammenarbeit zwischen den Trägern der öffentlichen und freien Kinder- und Jugendhilfe und die Unterstützung der Jugendhilfeplanung gibt es auch Unterausschüsse der Jugendhilfeausschüsse, die sich an unterschiedlichen Handlungsfeldern oder einzelnen Herausforderungen orientieren und Arbeitsgemeinschaften, für die § 78 SGB VIII die Rechtsgrundlage bildet. So werden bspw. Unterausschüsse oder Arbeitsgemeinschaften für die Jugendhilfeplanung, Interessenvertretung für Kinder/Jugendliche, Jugendförderung, Jugendsozialarbeit, Hilfen zur Erziehung oder Familienförderung eingerichtet.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800" dirty="0">
                <a:effectLst/>
                <a:latin typeface="Open Sans" pitchFamily="2" charset="0"/>
                <a:ea typeface="Calibri" panose="020F0502020204030204" pitchFamily="34" charset="0"/>
                <a:cs typeface="Times New Roman" panose="02020603050405020304" pitchFamily="18" charset="0"/>
              </a:rPr>
              <a:t>Bundesarbeitsgemeinschaft der Landesjugendämter (BAGLJÄ) (2020): Der Jugendamtsmonitor – Aufgaben, Trends und Daten; Online: </a:t>
            </a:r>
            <a:r>
              <a:rPr lang="de-DE" sz="1800" u="sng" dirty="0">
                <a:solidFill>
                  <a:srgbClr val="0000FF"/>
                </a:solidFill>
                <a:effectLst/>
                <a:latin typeface="Open Sans" pitchFamily="2" charset="0"/>
                <a:ea typeface="Calibri" panose="020F0502020204030204" pitchFamily="34" charset="0"/>
                <a:cs typeface="Times New Roman" panose="02020603050405020304" pitchFamily="18" charset="0"/>
                <a:hlinkClick r:id="rId3"/>
              </a:rPr>
              <a:t>https://www.unterstuetzung-die-ankommt.de/media/filer_public/fa/4b/fa4b2dff-7a2c-4257-87fe-f01f18503c9b/jugendamtsmonitor-bag-landesjugendaemter-web.pdf</a:t>
            </a:r>
            <a:r>
              <a:rPr lang="de-DE" sz="1800" dirty="0">
                <a:effectLst/>
                <a:latin typeface="Open Sans" pitchFamily="2" charset="0"/>
                <a:ea typeface="Calibri" panose="020F0502020204030204" pitchFamily="34" charset="0"/>
                <a:cs typeface="Times New Roman" panose="02020603050405020304" pitchFamily="18" charset="0"/>
              </a:rPr>
              <a:t> (Zugriff 21.07.2023)</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Gries, Jürgen/Ringler, Dominik (2005): Jugendamt und Jugendhilfe in der Bundesrepublik Deutschland, 2. Aufl., </a:t>
            </a:r>
            <a:r>
              <a:rPr lang="de-DE" sz="1100" dirty="0" err="1">
                <a:latin typeface="Open Sans" panose="020B0606030504020204" pitchFamily="34" charset="0"/>
                <a:ea typeface="Open Sans" panose="020B0606030504020204" pitchFamily="34" charset="0"/>
                <a:cs typeface="Open Sans" panose="020B0606030504020204" pitchFamily="34" charset="0"/>
              </a:rPr>
              <a:t>Hohengehren</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a:t>
            </a:r>
            <a:r>
              <a:rPr lang="de-DE" sz="1100" dirty="0" err="1">
                <a:latin typeface="Open Sans" panose="020B0606030504020204" pitchFamily="34" charset="0"/>
                <a:ea typeface="Open Sans" panose="020B0606030504020204" pitchFamily="34" charset="0"/>
                <a:cs typeface="Open Sans" panose="020B0606030504020204" pitchFamily="34" charset="0"/>
              </a:rPr>
              <a:t>Reismann</a:t>
            </a:r>
            <a:r>
              <a:rPr lang="de-DE" sz="1100" dirty="0">
                <a:latin typeface="Open Sans" panose="020B0606030504020204" pitchFamily="34" charset="0"/>
                <a:ea typeface="Open Sans" panose="020B0606030504020204" pitchFamily="34" charset="0"/>
                <a:cs typeface="Open Sans" panose="020B0606030504020204" pitchFamily="34" charset="0"/>
              </a:rPr>
              <a:t>, Hendrik (2004): Der Jugendhilfeausschuss, Weinheim u. München.</a:t>
            </a:r>
          </a:p>
        </p:txBody>
      </p:sp>
      <p:sp>
        <p:nvSpPr>
          <p:cNvPr id="4" name="Foliennummernplatzhalter 3"/>
          <p:cNvSpPr>
            <a:spLocks noGrp="1"/>
          </p:cNvSpPr>
          <p:nvPr>
            <p:ph type="sldNum" sz="quarter" idx="10"/>
          </p:nvPr>
        </p:nvSpPr>
        <p:spPr/>
        <p:txBody>
          <a:bodyPr/>
          <a:lstStyle/>
          <a:p>
            <a:fld id="{178ACBB0-B8BD-7243-B5CA-EEE1A71994D0}" type="slidenum">
              <a:rPr lang="de-DE" smtClean="0"/>
              <a:t>75</a:t>
            </a:fld>
            <a:endParaRPr lang="de-DE"/>
          </a:p>
        </p:txBody>
      </p:sp>
    </p:spTree>
    <p:extLst>
      <p:ext uri="{BB962C8B-B14F-4D97-AF65-F5344CB8AC3E}">
        <p14:creationId xmlns:p14="http://schemas.microsoft.com/office/powerpoint/2010/main" val="4241258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92497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Der </a:t>
            </a:r>
            <a:r>
              <a:rPr lang="de-DE" sz="1100" b="1" dirty="0">
                <a:latin typeface="Open Sans" panose="020B0606030504020204" pitchFamily="34" charset="0"/>
                <a:ea typeface="Open Sans" panose="020B0606030504020204" pitchFamily="34" charset="0"/>
                <a:cs typeface="Open Sans" panose="020B0606030504020204" pitchFamily="34" charset="0"/>
              </a:rPr>
              <a:t>Begriff ‚Träger‘</a:t>
            </a:r>
            <a:r>
              <a:rPr lang="de-DE" sz="1100" dirty="0">
                <a:latin typeface="Open Sans" panose="020B0606030504020204" pitchFamily="34" charset="0"/>
                <a:ea typeface="Open Sans" panose="020B0606030504020204" pitchFamily="34" charset="0"/>
                <a:cs typeface="Open Sans" panose="020B0606030504020204" pitchFamily="34" charset="0"/>
              </a:rPr>
              <a:t> ist ein Oberbegriff für Organisationen, die sich mit sozialer Arbeit ideell fördernd, konzeptionell-entwickelnd, planend und vor allem ausführend und finanzierend befassen. Die Kinder- und Jugendhilfe zeichnet sich durch eine Trägerpluralität aus. Im Hinblick auf das Begriffsverständnis können </a:t>
            </a:r>
            <a:r>
              <a:rPr lang="de-DE" sz="1100" b="1" dirty="0">
                <a:latin typeface="Open Sans" panose="020B0606030504020204" pitchFamily="34" charset="0"/>
                <a:ea typeface="Open Sans" panose="020B0606030504020204" pitchFamily="34" charset="0"/>
                <a:cs typeface="Open Sans" panose="020B0606030504020204" pitchFamily="34" charset="0"/>
              </a:rPr>
              <a:t>drei Typen von Trägern </a:t>
            </a:r>
            <a:r>
              <a:rPr lang="de-DE" sz="1100" dirty="0">
                <a:latin typeface="Open Sans" panose="020B0606030504020204" pitchFamily="34" charset="0"/>
                <a:ea typeface="Open Sans" panose="020B0606030504020204" pitchFamily="34" charset="0"/>
                <a:cs typeface="Open Sans" panose="020B0606030504020204" pitchFamily="34" charset="0"/>
              </a:rPr>
              <a:t>differenziert werden (zur quantitativen Verteilung </a:t>
            </a:r>
            <a:r>
              <a:rPr lang="de-DE" sz="1100" i="1" dirty="0">
                <a:latin typeface="Open Sans" panose="020B0606030504020204" pitchFamily="34" charset="0"/>
                <a:ea typeface="Open Sans" panose="020B0606030504020204" pitchFamily="34" charset="0"/>
                <a:cs typeface="Open Sans" panose="020B0606030504020204" pitchFamily="34" charset="0"/>
              </a:rPr>
              <a:t>vgl. Folie 3.1.5</a:t>
            </a:r>
            <a:r>
              <a:rPr lang="de-DE" sz="1100" dirty="0">
                <a:latin typeface="Open Sans" panose="020B0606030504020204" pitchFamily="34" charset="0"/>
                <a:ea typeface="Open Sans" panose="020B0606030504020204" pitchFamily="34" charset="0"/>
                <a:cs typeface="Open Sans" panose="020B0606030504020204" pitchFamily="34" charset="0"/>
              </a:rPr>
              <a: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Träger der öffentlichen Jugendhilfe (‚öffentliche Träger‘)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69 Abs. 1 SGB VIII legt fest, dass das jeweilige Landesrecht bestimmt, wer öffentlicher Träger der Jugendhilfe ist. Auf der örtlichen Ebene sind in der Regel die kreisfreien Städte und Landkreise öffentliche Träger. Zudem können kreisangehörige Städte ab einer definierten Größe in bestimmten Bundesländern (hier vor allem Nordrhein-Westfalen) zum öffentlichen Träger bestimmt werden. Der Kreis ist dann hier nicht mehr für die Kinder- und Jugendhilfe zuständig.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örtlichen Träger der Jugendhilfe richten gemäß § 69 Abs. 3 ein </a:t>
            </a:r>
            <a:r>
              <a:rPr lang="de-DE" sz="1100" b="1" dirty="0">
                <a:latin typeface="Open Sans" panose="020B0606030504020204" pitchFamily="34" charset="0"/>
                <a:ea typeface="Open Sans" panose="020B0606030504020204" pitchFamily="34" charset="0"/>
                <a:cs typeface="Open Sans" panose="020B0606030504020204" pitchFamily="34" charset="0"/>
              </a:rPr>
              <a:t>Jugendamt</a:t>
            </a:r>
            <a:r>
              <a:rPr lang="de-DE" sz="1100" dirty="0">
                <a:latin typeface="Open Sans" panose="020B0606030504020204" pitchFamily="34" charset="0"/>
                <a:ea typeface="Open Sans" panose="020B0606030504020204" pitchFamily="34" charset="0"/>
                <a:cs typeface="Open Sans" panose="020B0606030504020204" pitchFamily="34" charset="0"/>
              </a:rPr>
              <a:t> ein (</a:t>
            </a:r>
            <a:r>
              <a:rPr lang="de-DE" sz="1100" i="1" dirty="0">
                <a:latin typeface="Open Sans" panose="020B0606030504020204" pitchFamily="34" charset="0"/>
                <a:ea typeface="Open Sans" panose="020B0606030504020204" pitchFamily="34" charset="0"/>
                <a:cs typeface="Open Sans" panose="020B0606030504020204" pitchFamily="34" charset="0"/>
              </a:rPr>
              <a:t>vgl. Folie 3.1.3</a:t>
            </a:r>
            <a:r>
              <a:rPr lang="de-DE" sz="1100" dirty="0">
                <a:latin typeface="Open Sans" panose="020B0606030504020204" pitchFamily="34" charset="0"/>
                <a:ea typeface="Open Sans" panose="020B0606030504020204" pitchFamily="34" charset="0"/>
                <a:cs typeface="Open Sans" panose="020B0606030504020204" pitchFamily="34" charset="0"/>
              </a:rPr>
              <a:t>), um die Aufgaben der Kinder- und Jugendhilfe zu übernehmen. Die örtlichen Träger der öffentlichen Jugendhilfe sind dazu verpflichtet, die im SGB VIII festgelegten Aufgaben für ihr Zuständigkeitsgebiet zu erfüllen. Dabei trägt das Jugendamt die Gesamt-, Planungs- und Steuerungsverantwortung. Somit hat das Jugendamt grundlegend drei Funktionen, denn: </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es sorgt im Rahmen seiner Gewährleistungsverpflichtung (§ 79 SGB VIII) dafür, dass alle im Gesetz vorgesehenen Leistungen und Aufgaben in seinem Zuständigkeitsbereich rechtzeitig und ausreichend zur Verfügung stehen (Jugendhilfeplanung); </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es erbringt selbst Leistungen, wo freie Träger diese nicht (ausreichend) zur Verfügung stellen;</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es erfüllt andere Aufgaben, die z. T. auch den Charakter hoheitlicher Aufgaben haben, wenn z. B. zum Schutz von Kindern und Jugendlichen in Elternrechte eingegriffen wird.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Landesrecht bestimmt zusätzlich, wer überörtlicher Träger der öffentlichen Jugendhilfe wird und gemäß § 69 Abs. 3 SGB VIII ein Landesjugendamt errichtet, um die in § 85 Abs. 2 SGB VIII gesetzlich zugewiesenen Aufgaben realisieren zu können. Landesjugendämter übernehmen z. B. die Beratung der örtlichen Träger, fachliche Innovationsförderung (z. B. Modellprojekte, Fortbildungen und Empfehlungen) sowie die Erteilung von Betriebserlaubnissen in Einrichtungen (bekannt als sogenannte „Heimaufsicht“).</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Ein besonderes Strukturmerkmal der örtlichen Jugendämter und der Landesjugendämter ist die Zweigliedrigkeit, die Verbindung von Verwaltung und (Landes-)Jugendhilfeausschuss. (§ 70 Abs. 3 SGB VIII).</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Träger der freien Jugendhilfe</a:t>
            </a:r>
          </a:p>
          <a:p>
            <a:pPr marL="171450" indent="-171450">
              <a:buFont typeface="Arial" panose="020B0604020202020204" pitchFamily="34" charset="0"/>
              <a:buChar char="•"/>
            </a:pPr>
            <a:r>
              <a:rPr lang="de-DE" sz="1100" b="1" dirty="0">
                <a:latin typeface="Open Sans" panose="020B0606030504020204" pitchFamily="34" charset="0"/>
                <a:ea typeface="Open Sans" panose="020B0606030504020204" pitchFamily="34" charset="0"/>
                <a:cs typeface="Open Sans" panose="020B0606030504020204" pitchFamily="34" charset="0"/>
              </a:rPr>
              <a:t>Freie gemeinnützige Träger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freien gemeinnützigen Träger haben in der Regel die Rechtsform eines als gemeinnützig anerkannten eingetragenen Vereins (gem. e.V.) oder einer gemeinnützigen Gesellschaft mit beschränkter Haftung (gGmbH). Auch die Kirchen zählen zu den gemeinnützigen freien Trägern.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Der Großteil freier Träger ist in einem der sechs </a:t>
            </a:r>
            <a:r>
              <a:rPr lang="de-DE" sz="1100" b="1" dirty="0">
                <a:latin typeface="Open Sans" panose="020B0606030504020204" pitchFamily="34" charset="0"/>
                <a:ea typeface="Open Sans" panose="020B0606030504020204" pitchFamily="34" charset="0"/>
                <a:cs typeface="Open Sans" panose="020B0606030504020204" pitchFamily="34" charset="0"/>
              </a:rPr>
              <a:t>Wohlfahrtsverbände</a:t>
            </a:r>
            <a:r>
              <a:rPr lang="de-DE" sz="1100" dirty="0">
                <a:latin typeface="Open Sans" panose="020B0606030504020204" pitchFamily="34" charset="0"/>
                <a:ea typeface="Open Sans" panose="020B0606030504020204" pitchFamily="34" charset="0"/>
                <a:cs typeface="Open Sans" panose="020B0606030504020204" pitchFamily="34" charset="0"/>
              </a:rPr>
              <a:t> (und den ihnen angeschlossenen Trägern) oder in Jugendverbänden organisiert. Die sechs Spitzenverbände der freien Wohlfahrtspflege sind: </a:t>
            </a:r>
          </a:p>
          <a:p>
            <a:r>
              <a:rPr lang="de-DE" sz="1100" dirty="0">
                <a:latin typeface="Open Sans" panose="020B0606030504020204" pitchFamily="34" charset="0"/>
                <a:ea typeface="Open Sans" panose="020B0606030504020204" pitchFamily="34" charset="0"/>
                <a:cs typeface="Open Sans" panose="020B0606030504020204" pitchFamily="34" charset="0"/>
              </a:rPr>
              <a:t>(als konfessionell gebundene Träger) </a:t>
            </a:r>
          </a:p>
          <a:p>
            <a:pPr marL="228600" lvl="0" indent="-22860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Caritasverband, </a:t>
            </a:r>
          </a:p>
          <a:p>
            <a:pPr marL="228600" lvl="0" indent="-22860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Diakonisches Werk, </a:t>
            </a:r>
          </a:p>
          <a:p>
            <a:pPr marL="228600" lvl="0" indent="-22860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Zentralwohlfahrtsstelle der Juden in Deutschland und </a:t>
            </a:r>
          </a:p>
          <a:p>
            <a:pPr marL="0" lvl="0" indent="0">
              <a:buFont typeface="+mj-lt"/>
              <a:buNone/>
            </a:pPr>
            <a:r>
              <a:rPr lang="de-DE" sz="1100" dirty="0">
                <a:latin typeface="Open Sans" panose="020B0606030504020204" pitchFamily="34" charset="0"/>
                <a:ea typeface="Open Sans" panose="020B0606030504020204" pitchFamily="34" charset="0"/>
                <a:cs typeface="Open Sans" panose="020B0606030504020204" pitchFamily="34" charset="0"/>
              </a:rPr>
              <a:t>(als nicht konfessionell gebundene Träger)</a:t>
            </a:r>
          </a:p>
          <a:p>
            <a:pPr marL="228600" lvl="0" indent="-22860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Paritätischer Wohlfahrtsverband, </a:t>
            </a:r>
          </a:p>
          <a:p>
            <a:pPr marL="228600" lvl="0" indent="-22860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Arbeiterwohlfahrt, </a:t>
            </a:r>
          </a:p>
          <a:p>
            <a:pPr marL="228600" lvl="0" indent="-228600">
              <a:buFont typeface="Arial" panose="020B0604020202020204" pitchFamily="34" charset="0"/>
              <a:buChar char="•"/>
            </a:pPr>
            <a:r>
              <a:rPr lang="de-DE" sz="1100" dirty="0">
                <a:latin typeface="Open Sans" panose="020B0606030504020204" pitchFamily="34" charset="0"/>
                <a:ea typeface="Open Sans" panose="020B0606030504020204" pitchFamily="34" charset="0"/>
                <a:cs typeface="Open Sans" panose="020B0606030504020204" pitchFamily="34" charset="0"/>
              </a:rPr>
              <a:t>Deutsches Rotes Kreuz.</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latin typeface="Open Sans" panose="020B0606030504020204" pitchFamily="34" charset="0"/>
                <a:ea typeface="Open Sans" panose="020B0606030504020204" pitchFamily="34" charset="0"/>
                <a:cs typeface="Open Sans" panose="020B0606030504020204" pitchFamily="34" charset="0"/>
              </a:rPr>
              <a:t>Den anderen großen Block der freien Träger bilden die </a:t>
            </a:r>
            <a:r>
              <a:rPr lang="de-DE" sz="1100" b="1" dirty="0">
                <a:latin typeface="Open Sans" panose="020B0606030504020204" pitchFamily="34" charset="0"/>
                <a:ea typeface="Open Sans" panose="020B0606030504020204" pitchFamily="34" charset="0"/>
                <a:cs typeface="Open Sans" panose="020B0606030504020204" pitchFamily="34" charset="0"/>
              </a:rPr>
              <a:t>Jugendverbände</a:t>
            </a:r>
            <a:r>
              <a:rPr lang="de-DE" sz="1100" dirty="0">
                <a:latin typeface="Open Sans" panose="020B0606030504020204" pitchFamily="34" charset="0"/>
                <a:ea typeface="Open Sans" panose="020B0606030504020204" pitchFamily="34" charset="0"/>
                <a:cs typeface="Open Sans" panose="020B0606030504020204" pitchFamily="34" charset="0"/>
              </a:rPr>
              <a:t>, die ebenfalls als gemeinnützige Träger tätig sind. Die gemeinnützigen Träger haben eine besondere Position innerhalb der Kinder- und Jugendhilfe, da sie mit Sitz und Stimme in den politischen Jugendhilfeausschüssen der Jugendämter vertreten sind. </a:t>
            </a:r>
            <a:r>
              <a:rPr lang="de-DE" sz="1800" dirty="0">
                <a:solidFill>
                  <a:srgbClr val="000000"/>
                </a:solidFill>
                <a:effectLst/>
                <a:latin typeface="Open Sans" pitchFamily="2" charset="0"/>
                <a:ea typeface="Times New Roman" panose="02020603050405020304" pitchFamily="18" charset="0"/>
                <a:cs typeface="Times New Roman" panose="02020603050405020304" pitchFamily="18" charset="0"/>
              </a:rPr>
              <a:t>Daneben gibt es eine Vielzahl von kleineren freien Trägern, die nicht zu Wohlfahrtsverbänden gehören.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lvl="0" indent="-171450">
              <a:buFont typeface="Arial" panose="020B0604020202020204" pitchFamily="34" charset="0"/>
              <a:buChar char="•"/>
            </a:pPr>
            <a:r>
              <a:rPr lang="de-DE" sz="1100" b="1" dirty="0">
                <a:latin typeface="Open Sans" panose="020B0606030504020204" pitchFamily="34" charset="0"/>
                <a:ea typeface="Open Sans" panose="020B0606030504020204" pitchFamily="34" charset="0"/>
                <a:cs typeface="Open Sans" panose="020B0606030504020204" pitchFamily="34" charset="0"/>
              </a:rPr>
              <a:t>Privat-gewerbliche Träger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Privat-gewerbliche Träger haben in der Praxis der Kinder- und Jugendhilfe (bislang) nur eine marginale Bedeutung. Im Wesentlichen handelt es sich hier um betriebliche Anbieter (z. B. Betriebskindergärten) oder um freie Anbieter von ambulanten und stationären Jugendhilfeleistungen.</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Bieker</a:t>
            </a:r>
            <a:r>
              <a:rPr lang="de-DE" sz="1100" dirty="0">
                <a:latin typeface="Open Sans" panose="020B0606030504020204" pitchFamily="34" charset="0"/>
                <a:ea typeface="Open Sans" panose="020B0606030504020204" pitchFamily="34" charset="0"/>
                <a:cs typeface="Open Sans" panose="020B0606030504020204" pitchFamily="34" charset="0"/>
              </a:rPr>
              <a:t>, Rudolf (2011): Trägerstrukturen in der Sozialen Arbeit – ein Überblick, in: </a:t>
            </a:r>
            <a:r>
              <a:rPr lang="de-DE" sz="1100" dirty="0" err="1">
                <a:latin typeface="Open Sans" panose="020B0606030504020204" pitchFamily="34" charset="0"/>
                <a:ea typeface="Open Sans" panose="020B0606030504020204" pitchFamily="34" charset="0"/>
                <a:cs typeface="Open Sans" panose="020B0606030504020204" pitchFamily="34" charset="0"/>
              </a:rPr>
              <a:t>Bieker</a:t>
            </a:r>
            <a:r>
              <a:rPr lang="de-DE" sz="1100" dirty="0">
                <a:latin typeface="Open Sans" panose="020B0606030504020204" pitchFamily="34" charset="0"/>
                <a:ea typeface="Open Sans" panose="020B0606030504020204" pitchFamily="34" charset="0"/>
                <a:cs typeface="Open Sans" panose="020B0606030504020204" pitchFamily="34" charset="0"/>
              </a:rPr>
              <a:t>, Rudolf/</a:t>
            </a:r>
            <a:r>
              <a:rPr lang="de-DE" sz="1100" dirty="0" err="1">
                <a:latin typeface="Open Sans" panose="020B0606030504020204" pitchFamily="34" charset="0"/>
                <a:ea typeface="Open Sans" panose="020B0606030504020204" pitchFamily="34" charset="0"/>
                <a:cs typeface="Open Sans" panose="020B0606030504020204" pitchFamily="34" charset="0"/>
              </a:rPr>
              <a:t>Floerecke</a:t>
            </a:r>
            <a:r>
              <a:rPr lang="de-DE" sz="1100" dirty="0">
                <a:latin typeface="Open Sans" panose="020B0606030504020204" pitchFamily="34" charset="0"/>
                <a:ea typeface="Open Sans" panose="020B0606030504020204" pitchFamily="34" charset="0"/>
                <a:cs typeface="Open Sans" panose="020B0606030504020204" pitchFamily="34" charset="0"/>
              </a:rPr>
              <a:t>, Peter (Hrsg.), Träger, Arbeitsfelder und Zielgruppen der Sozialen Arbeit, Stuttgart, S. 13−43.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 (2017): Trägerstrukturen und Organisationsformen in der Kinder- und Jugendhilfe, in: Böllert, Karin (Hrsg.), Kompendium der Kinder- und Jugendhilfe, Wiesbaden, S. 93−113.</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76</a:t>
            </a:fld>
            <a:endParaRPr lang="de-DE"/>
          </a:p>
        </p:txBody>
      </p:sp>
    </p:spTree>
    <p:extLst>
      <p:ext uri="{BB962C8B-B14F-4D97-AF65-F5344CB8AC3E}">
        <p14:creationId xmlns:p14="http://schemas.microsoft.com/office/powerpoint/2010/main" val="12612660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24445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Öffentliche und freie Träger sind ein wichtiges Strukturelement des </a:t>
            </a:r>
            <a:r>
              <a:rPr lang="de-DE" sz="1100" dirty="0" err="1">
                <a:latin typeface="Open Sans" panose="020B0606030504020204" pitchFamily="34" charset="0"/>
                <a:ea typeface="Open Sans" panose="020B0606030504020204" pitchFamily="34" charset="0"/>
                <a:cs typeface="Open Sans" panose="020B0606030504020204" pitchFamily="34" charset="0"/>
              </a:rPr>
              <a:t>korporatistischen</a:t>
            </a:r>
            <a:r>
              <a:rPr lang="de-DE" sz="1100" dirty="0">
                <a:latin typeface="Open Sans" panose="020B0606030504020204" pitchFamily="34" charset="0"/>
                <a:ea typeface="Open Sans" panose="020B0606030504020204" pitchFamily="34" charset="0"/>
                <a:cs typeface="Open Sans" panose="020B0606030504020204" pitchFamily="34" charset="0"/>
              </a:rPr>
              <a:t> (Anm. der Redaktion: durch Beteiligung gesellschaftlicher Gruppen an politischen Entscheidungsprozessen gekennzeichneten) Wohlfahrtsstaates. Bei Trägern handelt es sich um so genannte ‚Rechtspersonen‘. Das können auf der einen Seite Gebietskörperschaften – die so genannten öffentlichen Träger und in der Kinder- und Jugendhilfe vor allem die kommunalen Jugendämter – oder auf der anderen Seite Personengesellschaften, Genossenschaften, Stiftungen sowie insbesondere Vereine sein – die so genannten freien Träger. Hierzu gehören auch die ‚Spitzenverbände der freien Wohlfahrtspflege‘, das sind die Arbeiterwohlfahrt (AWO), der Deutsche Caritasverband (DCV), der Paritätische Gesamtverband (Der Paritätische), das Deutsche Rote Kreuz (DRK), die Diakonie Deutschland (Evangelisches Werk für Diakonie und Entwicklung) und die Zentralwohlfahrtsstelle der Juden in Deutschland (ZWST).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Vermessung einer ‚Trägerlandschaft‘ nach öffentlichen und freien Trägern ist über eine Auszählung der Einrichtungen nach Trägergruppen möglich. Die Einrichtungen sind ein wesentlicher Bestandteil der Infrastruktur für die Kinder- und Jugendhilfe. Sie gehören zu dem institutionellen Rahmen der Förderung junger Menschen, des Abbaus von Benachteiligungen, der Beratung und Unterstützung sowie der Schaffung positiver Lebensbedingungen, aber auch des institutionellen Kinderschutzes. Die Einrichtungen der Kinder- und Jugendhilfe befinden sich in öffentlicher oder freier Trägerschaft.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amtliche Kinder- und Jugendhilfestatistik zeigt, dass ein Großteil der überwiegend aus öffentlichen Mitteln finanzierten Einrichtungen von freien Trägern unterhalten wird. Dies gilt sowohl für die Tageseinrichtungen für Kinder als auch für Einrichtungen anderer Arbeitsfelder der Kinder- und Jugendhilfe wie die aus den Arbeitsfeldern der Kinder- und Jugendarbeit oder auch der Heimerziehung. Bei den Kindertageseinrichtungen entfallen beispielsweise (Stand März 2019) rund 9.400 Einrichtungen auf den Caritasverband bzw. die katholischen Kirchengemeinden sowie weitere 9.000 Einrichtungen auf das Diakonische Werk bzw. die evangelischen Kirchengemeinden.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Autorengruppe Kinder- und Jugendhilfestatistik (2021): Kinder- und Jugendhilfereport Extra 2021; Online: https://www.akjstat.tu-dortmund.de/fileadmin/user_upload/Kinder-_und_Jugendhilfereport_Extra_2021_AKJStat.pdf (Zugriff: 10.06.2023).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Kindertagesbetreuung. Tageseinrichtungen für Kinder nach Art und Trägern; Online: https://www.destatis.de/DE/Themen/Gesellschaft-Umwelt/Soziales/Kindertagesbetreuung/Tabellen/kindertageseinrichtungen-traeger.html?view=main (Zugriff: 10.06.2023).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(2022): Statistiken der Kinder- und Jugendhilfe – Einrichtungen und tätige Personen (ohne Tageseinrichtungen für Kinder); Online: https://www.destatis.de/DE/Themen/Gesellschaft-Umwelt/Soziales/Kinderhilfe-Jugendhilfe/Publikationen/Downloads-Kinder-und-Jugendhilfe/sonstige-einrichtungen-5225403209004.pdf?__blob=publicationFile (Zugriff: 10.06.2023).</a:t>
            </a:r>
          </a:p>
        </p:txBody>
      </p:sp>
      <p:sp>
        <p:nvSpPr>
          <p:cNvPr id="4" name="Foliennummernplatzhalter 3"/>
          <p:cNvSpPr>
            <a:spLocks noGrp="1"/>
          </p:cNvSpPr>
          <p:nvPr>
            <p:ph type="sldNum" sz="quarter" idx="10"/>
          </p:nvPr>
        </p:nvSpPr>
        <p:spPr/>
        <p:txBody>
          <a:bodyPr/>
          <a:lstStyle/>
          <a:p>
            <a:fld id="{178ACBB0-B8BD-7243-B5CA-EEE1A71994D0}" type="slidenum">
              <a:rPr lang="de-DE" smtClean="0"/>
              <a:t>77</a:t>
            </a:fld>
            <a:endParaRPr lang="de-DE"/>
          </a:p>
        </p:txBody>
      </p:sp>
    </p:spTree>
    <p:extLst>
      <p:ext uri="{BB962C8B-B14F-4D97-AF65-F5344CB8AC3E}">
        <p14:creationId xmlns:p14="http://schemas.microsoft.com/office/powerpoint/2010/main" val="9929937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Open Sans" panose="020B0606030504020204" pitchFamily="34" charset="0"/>
                <a:ea typeface="Open Sans" panose="020B0606030504020204" pitchFamily="34" charset="0"/>
                <a:cs typeface="Open Sans" panose="020B0606030504020204" pitchFamily="34" charset="0"/>
              </a:rPr>
              <a:t>Dachorganisationen</a:t>
            </a:r>
            <a:endParaRPr lang="de-DE"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Arbeitsgemeinschaften und Zusammenschlüsse der Kinder- und Jugendhilfe auf der Bundesebene sind keine hierarchisch organisierten und strukturierten Dachorganisationen. Die Mitgliedschaft hat keine unmittelbaren Auswirkungen und Konsequenzen für die angeschlossenen Institutionen, Verbände und Organisationen. Die Mitwirkung und Mitarbeit erfolgt in aller Regel nach den Prinzipien der Freiwilligkeit und der partnerschaftlichen Zusammenarbeit im Sinne der fachlichen Weiterentwicklung und </a:t>
            </a:r>
            <a:r>
              <a:rPr lang="de-DE" sz="1100" dirty="0" err="1">
                <a:latin typeface="Open Sans" panose="020B0606030504020204" pitchFamily="34" charset="0"/>
                <a:ea typeface="Open Sans" panose="020B0606030504020204" pitchFamily="34" charset="0"/>
                <a:cs typeface="Open Sans" panose="020B0606030504020204" pitchFamily="34" charset="0"/>
              </a:rPr>
              <a:t>Qualiﬁzierung</a:t>
            </a:r>
            <a:r>
              <a:rPr lang="de-DE" sz="1100" dirty="0">
                <a:latin typeface="Open Sans" panose="020B0606030504020204" pitchFamily="34" charset="0"/>
                <a:ea typeface="Open Sans" panose="020B0606030504020204" pitchFamily="34" charset="0"/>
                <a:cs typeface="Open Sans" panose="020B0606030504020204" pitchFamily="34" charset="0"/>
              </a:rPr>
              <a:t> der Kinder- und Jugendhilfe sowie ihrer gemeinsamen </a:t>
            </a:r>
            <a:r>
              <a:rPr lang="de-DE" sz="1100" dirty="0" err="1">
                <a:latin typeface="Open Sans" panose="020B0606030504020204" pitchFamily="34" charset="0"/>
                <a:ea typeface="Open Sans" panose="020B0606030504020204" pitchFamily="34" charset="0"/>
                <a:cs typeface="Open Sans" panose="020B0606030504020204" pitchFamily="34" charset="0"/>
              </a:rPr>
              <a:t>jugend</a:t>
            </a:r>
            <a:r>
              <a:rPr lang="de-DE" sz="1100" dirty="0">
                <a:latin typeface="Open Sans" panose="020B0606030504020204" pitchFamily="34" charset="0"/>
                <a:ea typeface="Open Sans" panose="020B0606030504020204" pitchFamily="34" charset="0"/>
                <a:cs typeface="Open Sans" panose="020B0606030504020204" pitchFamily="34" charset="0"/>
              </a:rPr>
              <a:t>(</a:t>
            </a:r>
            <a:r>
              <a:rPr lang="de-DE" sz="1100" dirty="0" err="1">
                <a:latin typeface="Open Sans" panose="020B0606030504020204" pitchFamily="34" charset="0"/>
                <a:ea typeface="Open Sans" panose="020B0606030504020204" pitchFamily="34" charset="0"/>
                <a:cs typeface="Open Sans" panose="020B0606030504020204" pitchFamily="34" charset="0"/>
              </a:rPr>
              <a:t>hilfe</a:t>
            </a:r>
            <a:r>
              <a:rPr lang="de-DE" sz="1100" dirty="0">
                <a:latin typeface="Open Sans" panose="020B0606030504020204" pitchFamily="34" charset="0"/>
                <a:ea typeface="Open Sans" panose="020B0606030504020204" pitchFamily="34" charset="0"/>
                <a:cs typeface="Open Sans" panose="020B0606030504020204" pitchFamily="34" charset="0"/>
              </a:rPr>
              <a:t>)politischen Interessenvertretung.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Blick auf die vielfältige strukturelle Verfasstheit der Kinder- und Jugendhilfe in Deutschland mit ihren unterschiedlichen Handlungs- und Arbeitsfeldern können hier nur einige zentrale Dachorganisationen skizziert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Arbeitsgemeinschaft für Kinder- und Jugendhilfe – AGJ</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gesamte Handlungsfeld der Kinder- und Jugendhilfe wird von der </a:t>
            </a:r>
            <a:r>
              <a:rPr lang="de-DE" sz="1100" b="1" dirty="0">
                <a:latin typeface="Open Sans" panose="020B0606030504020204" pitchFamily="34" charset="0"/>
                <a:ea typeface="Open Sans" panose="020B0606030504020204" pitchFamily="34" charset="0"/>
                <a:cs typeface="Open Sans" panose="020B0606030504020204" pitchFamily="34" charset="0"/>
              </a:rPr>
              <a:t>Arbeitsgemeinschaft für Kinder- und Jugendhilfe – AGJ</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https://www.agj.de/</a:t>
            </a:r>
            <a:r>
              <a:rPr lang="de-DE" sz="1100" dirty="0">
                <a:latin typeface="Open Sans" panose="020B0606030504020204" pitchFamily="34" charset="0"/>
                <a:ea typeface="Open Sans" panose="020B0606030504020204" pitchFamily="34" charset="0"/>
                <a:cs typeface="Open Sans" panose="020B0606030504020204" pitchFamily="34" charset="0"/>
              </a:rPr>
              <a:t>, Gründung im Jahr 1949) abgedeckt. Sie ist der Zusammenschluss von rund 100 </a:t>
            </a:r>
            <a:r>
              <a:rPr lang="de-DE" sz="1100" dirty="0" err="1">
                <a:latin typeface="Open Sans" panose="020B0606030504020204" pitchFamily="34" charset="0"/>
                <a:ea typeface="Open Sans" panose="020B0606030504020204" pitchFamily="34" charset="0"/>
                <a:cs typeface="Open Sans" panose="020B0606030504020204" pitchFamily="34" charset="0"/>
              </a:rPr>
              <a:t>bundeszentralen</a:t>
            </a:r>
            <a:r>
              <a:rPr lang="de-DE" sz="1100" dirty="0">
                <a:latin typeface="Open Sans" panose="020B0606030504020204" pitchFamily="34" charset="0"/>
                <a:ea typeface="Open Sans" panose="020B0606030504020204" pitchFamily="34" charset="0"/>
                <a:cs typeface="Open Sans" panose="020B0606030504020204" pitchFamily="34" charset="0"/>
              </a:rPr>
              <a:t> Trägern der öffentlichen und freien Jugendhilfe, die in sechs AGJ-Mitgliedergruppen/Mitgliedersäulen zusammenarbeiten [Bundeszentrale Jugendverbände/Landesjugendringe, Bundeszentrale Spitzenverbände der freien </a:t>
            </a:r>
            <a:r>
              <a:rPr lang="de-DE" sz="1100" dirty="0" err="1">
                <a:latin typeface="Open Sans" panose="020B0606030504020204" pitchFamily="34" charset="0"/>
                <a:ea typeface="Open Sans" panose="020B0606030504020204" pitchFamily="34" charset="0"/>
                <a:cs typeface="Open Sans" panose="020B0606030504020204" pitchFamily="34" charset="0"/>
              </a:rPr>
              <a:t>Wohlfahrtspﬂege</a:t>
            </a:r>
            <a:r>
              <a:rPr lang="de-DE" sz="1100" dirty="0">
                <a:latin typeface="Open Sans" panose="020B0606030504020204" pitchFamily="34" charset="0"/>
                <a:ea typeface="Open Sans" panose="020B0606030504020204" pitchFamily="34" charset="0"/>
                <a:cs typeface="Open Sans" panose="020B0606030504020204" pitchFamily="34" charset="0"/>
              </a:rPr>
              <a:t>, Bundeszentrale Fachorganisationen der Jugendhilfe, Oberste Jugend- und Familienbehörden der Länder, BAG der Landesjugendämter, Vereinigungen und Organisationen, die auf Bundesebene in den Bereichen Personal und </a:t>
            </a:r>
            <a:r>
              <a:rPr lang="de-DE" sz="1100" dirty="0" err="1">
                <a:latin typeface="Open Sans" panose="020B0606030504020204" pitchFamily="34" charset="0"/>
                <a:ea typeface="Open Sans" panose="020B0606030504020204" pitchFamily="34" charset="0"/>
                <a:cs typeface="Open Sans" panose="020B0606030504020204" pitchFamily="34" charset="0"/>
              </a:rPr>
              <a:t>Qualiﬁzierung</a:t>
            </a:r>
            <a:r>
              <a:rPr lang="de-DE" sz="1100" dirty="0">
                <a:latin typeface="Open Sans" panose="020B0606030504020204" pitchFamily="34" charset="0"/>
                <a:ea typeface="Open Sans" panose="020B0606030504020204" pitchFamily="34" charset="0"/>
                <a:cs typeface="Open Sans" panose="020B0606030504020204" pitchFamily="34" charset="0"/>
              </a:rPr>
              <a:t> (Aus-, Fort- und Weiterbildung) für die Kinder- und Jugendhilfe tätig sind] und mit dem Ziel der fachlichen Kooperation und der Weiterentwicklung der Jugendhilfe auf Bundesebene in der AGJ wirken.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den AGJ-Arbeitsfeldern und den sechs AGJ-Fachausschüssen, die sich an zentralen Bereichen der Kinder- und Jugendhilfe und an den Lebenswelten von Kindern und Jugendlichen und ihren Familien orientieren, tauschen Fachleute aus den AGJ-Mitgliedsorganisationen sowie aus der Wissenschaft und der kommunalen Ebene der Kinder- und Jugendhilfe Erfahrungen aus und entwickeln fachliche Positionen zu aktuellen Fragen der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AGJ führt zudem alle drei bis vier Jahre die größte Fachmesse zur Kinder- und Jugendhilfe in Deutschland, den Deutschen Kinder- und Jugendhilfetag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https://www.jugendhilfetag.de/</a:t>
            </a:r>
            <a:r>
              <a:rPr lang="de-DE" sz="1100" dirty="0">
                <a:latin typeface="Open Sans" panose="020B0606030504020204" pitchFamily="34" charset="0"/>
                <a:ea typeface="Open Sans" panose="020B0606030504020204" pitchFamily="34" charset="0"/>
                <a:cs typeface="Open Sans" panose="020B0606030504020204" pitchFamily="34" charset="0"/>
              </a:rPr>
              <a:t>), mit mehreren hundert Ausstellern und ebenfalls mehreren hundert Einzelveranstaltungen durch. Der Jugendhilfetag wird an den drei Tagen der Durchführung jeweils von mehreren Zehntausend Besucher*innen besucht.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Deutscher Verein für öffentliche und private Fürsorge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Nimmt man die ganze Breite sozialer Arbeit in den Blick, so wird ein großer Teil vom </a:t>
            </a:r>
            <a:r>
              <a:rPr lang="de-DE" sz="1100" b="1" dirty="0">
                <a:latin typeface="Open Sans" panose="020B0606030504020204" pitchFamily="34" charset="0"/>
                <a:ea typeface="Open Sans" panose="020B0606030504020204" pitchFamily="34" charset="0"/>
                <a:cs typeface="Open Sans" panose="020B0606030504020204" pitchFamily="34" charset="0"/>
              </a:rPr>
              <a:t>Deutschen Verein für öffentliche und private Fürsorge (DV)</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https://www.deutscher-verein.de/de/</a:t>
            </a:r>
            <a:r>
              <a:rPr lang="de-DE" sz="1100" dirty="0">
                <a:latin typeface="Open Sans" panose="020B0606030504020204" pitchFamily="34" charset="0"/>
                <a:ea typeface="Open Sans" panose="020B0606030504020204" pitchFamily="34" charset="0"/>
                <a:cs typeface="Open Sans" panose="020B0606030504020204" pitchFamily="34" charset="0"/>
              </a:rPr>
              <a:t>) überspannt. Der Deutsche Verein blickt auf eine wechselvolle Geschichte zurück, die bereits 1880 begann. Er gliedert die Arbeit seiner Geschäftsstelle in fünf Arbeitsfelder: </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Grenzüberschreitende Sozialarbeit, Internationaler Sozialdienst (ISD);</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Kindheit, Jugend, Familie;</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Soziale Berufe, Grundlagen sozialer Sicherung, Sozialhilfe und soziale Leistungssysteme;</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Alter, </a:t>
            </a:r>
            <a:r>
              <a:rPr lang="de-DE" sz="1100" dirty="0" err="1">
                <a:latin typeface="Open Sans" panose="020B0606030504020204" pitchFamily="34" charset="0"/>
                <a:ea typeface="Open Sans" panose="020B0606030504020204" pitchFamily="34" charset="0"/>
                <a:cs typeface="Open Sans" panose="020B0606030504020204" pitchFamily="34" charset="0"/>
              </a:rPr>
              <a:t>Pﬂege</a:t>
            </a:r>
            <a:r>
              <a:rPr lang="de-DE" sz="1100" dirty="0">
                <a:latin typeface="Open Sans" panose="020B0606030504020204" pitchFamily="34" charset="0"/>
                <a:ea typeface="Open Sans" panose="020B0606030504020204" pitchFamily="34" charset="0"/>
                <a:cs typeface="Open Sans" panose="020B0606030504020204" pitchFamily="34" charset="0"/>
              </a:rPr>
              <a:t>, Rehabilitation, Sozialplanung und </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Bundeszentrale Fachpublikationen.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Mitgliedschaft beim Deutschen Verein ist in seiner Satzung relativ offen geregelt; derzeit hat er ca. 2.100 Mitglieder. Die Entscheidung über eine Aufnahme fällt der Präsidialausschuss. Aufgenommen werden können: Gemeinden, Gemeindeverbände, Bundesländer, sonstige Gebietskörperschaften, Behörden und Verwaltungen, Verbände, sonstige Organisationen und Einrichtungen sowie natürliche Personen. Dennoch ist die Struktur des Deutschen Vereins austariert als eine </a:t>
            </a:r>
            <a:r>
              <a:rPr lang="de-DE" sz="1100" dirty="0" err="1">
                <a:latin typeface="Open Sans" panose="020B0606030504020204" pitchFamily="34" charset="0"/>
                <a:ea typeface="Open Sans" panose="020B0606030504020204" pitchFamily="34" charset="0"/>
                <a:cs typeface="Open Sans" panose="020B0606030504020204" pitchFamily="34" charset="0"/>
              </a:rPr>
              <a:t>Einﬂussbalance</a:t>
            </a:r>
            <a:r>
              <a:rPr lang="de-DE" sz="1100" dirty="0">
                <a:latin typeface="Open Sans" panose="020B0606030504020204" pitchFamily="34" charset="0"/>
                <a:ea typeface="Open Sans" panose="020B0606030504020204" pitchFamily="34" charset="0"/>
                <a:cs typeface="Open Sans" panose="020B0606030504020204" pitchFamily="34" charset="0"/>
              </a:rPr>
              <a:t> von Kommunalen Spitzenverbänden und Spitzenverbänden der freien </a:t>
            </a:r>
            <a:r>
              <a:rPr lang="de-DE" sz="1100" dirty="0" err="1">
                <a:latin typeface="Open Sans" panose="020B0606030504020204" pitchFamily="34" charset="0"/>
                <a:ea typeface="Open Sans" panose="020B0606030504020204" pitchFamily="34" charset="0"/>
                <a:cs typeface="Open Sans" panose="020B0606030504020204" pitchFamily="34" charset="0"/>
              </a:rPr>
              <a:t>Wohlfahrtspﬂege</a:t>
            </a:r>
            <a:r>
              <a:rPr lang="de-DE" sz="1100" dirty="0">
                <a:latin typeface="Open Sans" panose="020B0606030504020204" pitchFamily="34" charset="0"/>
                <a:ea typeface="Open Sans" panose="020B0606030504020204" pitchFamily="34" charset="0"/>
                <a:cs typeface="Open Sans" panose="020B0606030504020204" pitchFamily="34" charset="0"/>
              </a:rPr>
              <a:t>. Diese </a:t>
            </a:r>
            <a:r>
              <a:rPr lang="de-DE" sz="1100" dirty="0" err="1">
                <a:latin typeface="Open Sans" panose="020B0606030504020204" pitchFamily="34" charset="0"/>
                <a:ea typeface="Open Sans" panose="020B0606030504020204" pitchFamily="34" charset="0"/>
                <a:cs typeface="Open Sans" panose="020B0606030504020204" pitchFamily="34" charset="0"/>
              </a:rPr>
              <a:t>Austarierung</a:t>
            </a:r>
            <a:r>
              <a:rPr lang="de-DE" sz="1100" dirty="0">
                <a:latin typeface="Open Sans" panose="020B0606030504020204" pitchFamily="34" charset="0"/>
                <a:ea typeface="Open Sans" panose="020B0606030504020204" pitchFamily="34" charset="0"/>
                <a:cs typeface="Open Sans" panose="020B0606030504020204" pitchFamily="34" charset="0"/>
              </a:rPr>
              <a:t> beruht teilweise auf der formellen Struktur des Deutschen Vereins, teilweise aber auch auf informellen Übereinkünften.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b="1" dirty="0">
                <a:latin typeface="Open Sans" panose="020B0606030504020204" pitchFamily="34" charset="0"/>
                <a:ea typeface="Open Sans" panose="020B0606030504020204" pitchFamily="34" charset="0"/>
                <a:cs typeface="Open Sans" panose="020B0606030504020204" pitchFamily="34" charset="0"/>
              </a:rPr>
              <a:t>Forschungsinstitute</a:t>
            </a:r>
            <a:endParaRPr lang="de-DE"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Es gibt eine ganze </a:t>
            </a:r>
            <a:r>
              <a:rPr lang="de-DE" sz="1100" b="1" dirty="0">
                <a:latin typeface="Open Sans" panose="020B0606030504020204" pitchFamily="34" charset="0"/>
                <a:ea typeface="Open Sans" panose="020B0606030504020204" pitchFamily="34" charset="0"/>
                <a:cs typeface="Open Sans" panose="020B0606030504020204" pitchFamily="34" charset="0"/>
              </a:rPr>
              <a:t>Reihe von Forschungsinstituten in der Kinder- und Jugendhilfe</a:t>
            </a:r>
            <a:r>
              <a:rPr lang="de-DE" sz="1100" dirty="0">
                <a:latin typeface="Open Sans" panose="020B0606030504020204" pitchFamily="34" charset="0"/>
                <a:ea typeface="Open Sans" panose="020B0606030504020204" pitchFamily="34" charset="0"/>
                <a:cs typeface="Open Sans" panose="020B0606030504020204" pitchFamily="34" charset="0"/>
              </a:rPr>
              <a:t>. Die meisten von ihnen haben sich entweder mit starken regionalen Bezügen (z. B. Institut für Soziale Arbeit – ISA, Münster; Institut für Sozialpädagogische Forschung - ISM, Mainz) oder aber mit starken Bezügen zu einzelnen Wohlfahrtsverbänden (z. B. Institut für Sozialarbeit und Sozialpädagogik – ISS, Frankfurt/M.; Institut für Kinder- und Jugendhilfe – IKJ, Mainz) entwickelt.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gibt es viele Hochschulen und Fachhochschulen die entweder direkt oder an sog. An-Instituten die Forschungsprojekte in der Kinder- und Jugendhilfe durchführen.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Deutsches Jugendinstitut – DJI</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t>
            </a:r>
            <a:r>
              <a:rPr lang="de-DE" sz="1100" b="1" dirty="0">
                <a:latin typeface="Open Sans" panose="020B0606030504020204" pitchFamily="34" charset="0"/>
                <a:ea typeface="Open Sans" panose="020B0606030504020204" pitchFamily="34" charset="0"/>
                <a:cs typeface="Open Sans" panose="020B0606030504020204" pitchFamily="34" charset="0"/>
              </a:rPr>
              <a:t>zentrale Forschungsinstitution</a:t>
            </a:r>
            <a:r>
              <a:rPr lang="de-DE" sz="1100" dirty="0">
                <a:latin typeface="Open Sans" panose="020B0606030504020204" pitchFamily="34" charset="0"/>
                <a:ea typeface="Open Sans" panose="020B0606030504020204" pitchFamily="34" charset="0"/>
                <a:cs typeface="Open Sans" panose="020B0606030504020204" pitchFamily="34" charset="0"/>
              </a:rPr>
              <a:t> der Kinder- und Jugendhilfe ist das </a:t>
            </a:r>
            <a:r>
              <a:rPr lang="de-DE" sz="1100" b="1" dirty="0">
                <a:latin typeface="Open Sans" panose="020B0606030504020204" pitchFamily="34" charset="0"/>
                <a:ea typeface="Open Sans" panose="020B0606030504020204" pitchFamily="34" charset="0"/>
                <a:cs typeface="Open Sans" panose="020B0606030504020204" pitchFamily="34" charset="0"/>
              </a:rPr>
              <a:t>Deutsche Jugendinstitut – DJI</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6"/>
              </a:rPr>
              <a:t>https://www.dji.de/</a:t>
            </a:r>
            <a:r>
              <a:rPr lang="de-DE" sz="1100" dirty="0">
                <a:latin typeface="Open Sans" panose="020B0606030504020204" pitchFamily="34" charset="0"/>
                <a:ea typeface="Open Sans" panose="020B0606030504020204" pitchFamily="34" charset="0"/>
                <a:cs typeface="Open Sans" panose="020B0606030504020204" pitchFamily="34" charset="0"/>
              </a:rPr>
              <a:t>) in München. Das DJI ist eines der größten sozialwissenschaftlichen Forschungsinstitute Europas. Seit über 50 Jahren erforscht es die Lebenslagen von Kindern, Jugendlichen und Familien, berät Bund, Länder sowie Kommunen und liefert wichtige Impulse für die Fachpraxis. Träger des 1963 gegründeten Instituts ist ein gemeinnütziger Verein mit Mitgliedern aus Politik, Wissenschaft, Verbänden und Einrichtungen der Kinder-, Jugend- und Familienhilfe.</a:t>
            </a:r>
          </a:p>
          <a:p>
            <a:r>
              <a:rPr lang="de-DE" sz="1100" dirty="0">
                <a:latin typeface="Open Sans" panose="020B0606030504020204" pitchFamily="34" charset="0"/>
                <a:ea typeface="Open Sans" panose="020B0606030504020204" pitchFamily="34" charset="0"/>
                <a:cs typeface="Open Sans" panose="020B0606030504020204" pitchFamily="34" charset="0"/>
              </a:rPr>
              <a:t>Im DJI gibt es drei Fachabteilungen: Kinder und Kinderbetreuung, Jugend und Jugendhilfe, Familie und Familienpolitik, eine Abteilung für Dauerbeobachtung und Methoden und einen Forschungsschwerpunkt „Übergänge im Jugendalter“. </a:t>
            </a:r>
          </a:p>
          <a:p>
            <a:r>
              <a:rPr lang="de-DE" sz="1100" dirty="0">
                <a:latin typeface="Open Sans" panose="020B0606030504020204" pitchFamily="34" charset="0"/>
                <a:ea typeface="Open Sans" panose="020B0606030504020204" pitchFamily="34" charset="0"/>
                <a:cs typeface="Open Sans" panose="020B0606030504020204" pitchFamily="34" charset="0"/>
              </a:rPr>
              <a:t>Das DJI hat die Geschäftsführung für die je Legislaturperiode zu erstellenden Kinder- und Jugendhilfeberichte der Bundesregierung und organisiert die Arbeit der jeweils neu berufenen Kinder- und Jugendberichtskommissionen.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ist das DJI Teil des Forschungsverbundes Deutsches Jugendinstitut/Technische Universität Dortmund, der Träger der Arbeitsstelle Kinder- und Jugendhilfestatistik (</a:t>
            </a:r>
            <a:r>
              <a:rPr lang="de-DE" sz="1100" dirty="0" err="1">
                <a:latin typeface="Open Sans" panose="020B0606030504020204" pitchFamily="34" charset="0"/>
                <a:ea typeface="Open Sans" panose="020B0606030504020204" pitchFamily="34" charset="0"/>
                <a:cs typeface="Open Sans" panose="020B0606030504020204" pitchFamily="34" charset="0"/>
              </a:rPr>
              <a:t>AKJStat</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7"/>
              </a:rPr>
              <a:t>http://www.akjstat.tu-dortmund.de/</a:t>
            </a:r>
            <a:r>
              <a:rPr lang="de-DE" sz="1100" dirty="0">
                <a:latin typeface="Open Sans" panose="020B0606030504020204" pitchFamily="34" charset="0"/>
                <a:ea typeface="Open Sans" panose="020B0606030504020204" pitchFamily="34" charset="0"/>
                <a:cs typeface="Open Sans" panose="020B0606030504020204" pitchFamily="34" charset="0"/>
              </a:rPr>
              <a:t>) ist. Ziel der Arbeitsstelle ist es, die Ergebnisse der amtlichen Kinder- und Jugendhilfestatistik (KJH-Statistik) einer fachwissenschaftlichen Analyse zu unterziehen und die Nutzung der Daten in der Fachwelt zu fördern.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Struck, Norbert/</a:t>
            </a:r>
            <a:r>
              <a:rPr lang="de-DE" sz="1100" dirty="0" err="1">
                <a:latin typeface="Open Sans" panose="020B0606030504020204" pitchFamily="34" charset="0"/>
                <a:ea typeface="Open Sans" panose="020B0606030504020204" pitchFamily="34" charset="0"/>
                <a:cs typeface="Open Sans" panose="020B0606030504020204" pitchFamily="34" charset="0"/>
              </a:rPr>
              <a:t>Klausch</a:t>
            </a:r>
            <a:r>
              <a:rPr lang="de-DE" sz="1100" dirty="0">
                <a:latin typeface="Open Sans" panose="020B0606030504020204" pitchFamily="34" charset="0"/>
                <a:ea typeface="Open Sans" panose="020B0606030504020204" pitchFamily="34" charset="0"/>
                <a:cs typeface="Open Sans" panose="020B0606030504020204" pitchFamily="34" charset="0"/>
              </a:rPr>
              <a:t>, Peter (2010): Dachorganisationen der Sozialen Arbeit – eine Übersicht, in: </a:t>
            </a:r>
            <a:r>
              <a:rPr lang="de-DE" sz="1100" dirty="0" err="1">
                <a:latin typeface="Open Sans" panose="020B0606030504020204" pitchFamily="34" charset="0"/>
                <a:ea typeface="Open Sans" panose="020B0606030504020204" pitchFamily="34" charset="0"/>
                <a:cs typeface="Open Sans" panose="020B0606030504020204" pitchFamily="34" charset="0"/>
              </a:rPr>
              <a:t>Thole</a:t>
            </a:r>
            <a:r>
              <a:rPr lang="de-DE" sz="1100" dirty="0">
                <a:latin typeface="Open Sans" panose="020B0606030504020204" pitchFamily="34" charset="0"/>
                <a:ea typeface="Open Sans" panose="020B0606030504020204" pitchFamily="34" charset="0"/>
                <a:cs typeface="Open Sans" panose="020B0606030504020204" pitchFamily="34" charset="0"/>
              </a:rPr>
              <a:t>, Werner (Hrsg.), Grundriss Soziale Arbeit, Wiesbaden, S. 831−846.</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78</a:t>
            </a:fld>
            <a:endParaRPr lang="de-DE" dirty="0"/>
          </a:p>
        </p:txBody>
      </p:sp>
    </p:spTree>
    <p:extLst>
      <p:ext uri="{BB962C8B-B14F-4D97-AF65-F5344CB8AC3E}">
        <p14:creationId xmlns:p14="http://schemas.microsoft.com/office/powerpoint/2010/main" val="39299836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Open Sans" pitchFamily="2" charset="0"/>
                <a:ea typeface="Open Sans" pitchFamily="2" charset="0"/>
                <a:cs typeface="Open Sans" pitchFamily="2" charset="0"/>
              </a:rPr>
              <a:t>Die Kinder- und Jugendhilfe ist in der Bundesrepublik Deutschland in der Sozialgesetzgebung verankert und wird auf Bundes-, Landes- und kommunaler Ebene gestaltet und gefördert.</a:t>
            </a:r>
          </a:p>
          <a:p>
            <a:endParaRPr lang="de-DE" sz="1100" dirty="0">
              <a:latin typeface="Open Sans" pitchFamily="2" charset="0"/>
              <a:ea typeface="Open Sans" pitchFamily="2" charset="0"/>
              <a:cs typeface="Open Sans" pitchFamily="2" charset="0"/>
            </a:endParaRPr>
          </a:p>
          <a:p>
            <a:r>
              <a:rPr lang="de-DE" sz="1100" b="1" dirty="0">
                <a:latin typeface="Open Sans" pitchFamily="2" charset="0"/>
                <a:ea typeface="Open Sans" pitchFamily="2" charset="0"/>
                <a:cs typeface="Open Sans" pitchFamily="2" charset="0"/>
              </a:rPr>
              <a:t>Bundesebene</a:t>
            </a:r>
          </a:p>
          <a:p>
            <a:r>
              <a:rPr lang="de-DE" sz="1100" dirty="0">
                <a:latin typeface="Open Sans" pitchFamily="2" charset="0"/>
                <a:ea typeface="Open Sans" pitchFamily="2" charset="0"/>
                <a:cs typeface="Open Sans" pitchFamily="2" charset="0"/>
              </a:rPr>
              <a:t>Auf Bundesebene koordiniert innerhalb der Bundesregierung das </a:t>
            </a:r>
            <a:r>
              <a:rPr lang="de-DE" sz="1100" dirty="0">
                <a:latin typeface="Open Sans" pitchFamily="2" charset="0"/>
                <a:ea typeface="Open Sans" pitchFamily="2" charset="0"/>
                <a:cs typeface="Open Sans" pitchFamily="2" charset="0"/>
                <a:hlinkClick r:id="rId3" tooltip="Informationen zur Arbeit des Bundesministeriums für Familie, Senioren, Frauen und Jugend (BMFSFJ)"/>
              </a:rPr>
              <a:t>Bundesministerium für Familie, Senioren, Frauen und Jugend (BMFSFJ)</a:t>
            </a:r>
            <a:r>
              <a:rPr lang="de-DE" sz="1100" dirty="0">
                <a:latin typeface="Open Sans" pitchFamily="2" charset="0"/>
                <a:ea typeface="Open Sans" pitchFamily="2" charset="0"/>
                <a:cs typeface="Open Sans" pitchFamily="2" charset="0"/>
              </a:rPr>
              <a:t> Fragen der Kinder und Jugendpolitik. Es ist die Schnittstelle zur Politik der Bundesregierung und erfüllt für die Praxis der Kinder- und Jugendhilfe eine anregende und fördernde Funktion. Das vom BMFSFJ berufene </a:t>
            </a:r>
            <a:r>
              <a:rPr lang="de-DE" sz="1100" dirty="0">
                <a:latin typeface="Open Sans" pitchFamily="2" charset="0"/>
                <a:ea typeface="Open Sans" pitchFamily="2" charset="0"/>
                <a:cs typeface="Open Sans" pitchFamily="2" charset="0"/>
                <a:hlinkClick r:id="rId4" tooltip="Informationen zur Arbeit des Bundesjugendkuratoriums"/>
              </a:rPr>
              <a:t>Bundesjugendkuratorium</a:t>
            </a:r>
            <a:r>
              <a:rPr lang="de-DE" sz="1100" dirty="0">
                <a:latin typeface="Open Sans" pitchFamily="2" charset="0"/>
                <a:ea typeface="Open Sans" pitchFamily="2" charset="0"/>
                <a:cs typeface="Open Sans" pitchFamily="2" charset="0"/>
              </a:rPr>
              <a:t> </a:t>
            </a:r>
            <a:r>
              <a:rPr lang="de-DE" sz="1800" dirty="0">
                <a:effectLst/>
                <a:latin typeface="Open Sans" pitchFamily="2" charset="0"/>
                <a:ea typeface="Calibri" panose="020F0502020204030204" pitchFamily="34" charset="0"/>
              </a:rPr>
              <a:t>(§ 83 Abs. 2 SGB VIII)</a:t>
            </a:r>
            <a:r>
              <a:rPr lang="de-DE" sz="1100" dirty="0">
                <a:latin typeface="Open Sans" pitchFamily="2" charset="0"/>
                <a:ea typeface="Open Sans" pitchFamily="2" charset="0"/>
                <a:cs typeface="Open Sans" pitchFamily="2" charset="0"/>
              </a:rPr>
              <a:t>, ein Gremium aus Sachverständigen aus Politik, Verwaltung, Verbänden und Wissenschaft, berät die Bundesregierung in grundsätzlichen Fragen der Kinder- und Jugendhilfe und in Querschnittsfragen der Kinder- und Jugendpolitik.</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Wichtigste Aufgaben des Deutschen Bundestags sind die Gesetzgebung und die Kontrolle der Regierungsarbeit. Durch den Bundesrat wirken die Bundesländer an der Gesetzgebung und Verwaltung des Bundes und in Angelegenheiten der Europäischen Union mit.</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Die </a:t>
            </a:r>
            <a:r>
              <a:rPr lang="de-DE" sz="1100" dirty="0">
                <a:latin typeface="Open Sans" pitchFamily="2" charset="0"/>
                <a:ea typeface="Open Sans" pitchFamily="2" charset="0"/>
                <a:cs typeface="Open Sans" pitchFamily="2" charset="0"/>
                <a:hlinkClick r:id="rId5" tooltip="Informationen zu den Aufgaben der Arbeitsgemeinschaft der Obersten Landesjugend- und Familienbehörden (AGJF) "/>
              </a:rPr>
              <a:t>Arbeitsgemeinschaft der Obersten Landesjugend- und Familienbehörden (AGJF)</a:t>
            </a:r>
            <a:r>
              <a:rPr lang="de-DE" sz="1100" dirty="0">
                <a:latin typeface="Open Sans" pitchFamily="2" charset="0"/>
                <a:ea typeface="Open Sans" pitchFamily="2" charset="0"/>
                <a:cs typeface="Open Sans" pitchFamily="2" charset="0"/>
              </a:rPr>
              <a:t> unterstützt die Jugend- und Familienministerkonferenz (JFMK) in allen Fragen der Kinder- und Jugendhilfe, des Jugendschutzes sowie der Jugend- und Familienpolitik und bereitet die Beschlüsse der JFMK vor. Die AGJF koordiniert länderübergreifende Grundsatzfragen zur Sicherstellung einer angemessenen und einheitlichen Umsetzung des Kinder- und Jugendhilferechts und familienpolitischer Zielsetzungen, ist aber auch Interessenvertretung gegenüber dem Bund.</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Die </a:t>
            </a:r>
            <a:r>
              <a:rPr lang="de-DE" sz="1100" dirty="0">
                <a:latin typeface="Open Sans" pitchFamily="2" charset="0"/>
                <a:ea typeface="Open Sans" pitchFamily="2" charset="0"/>
                <a:cs typeface="Open Sans" pitchFamily="2" charset="0"/>
                <a:hlinkClick r:id="rId6" tooltip="Informationen zur Bundesarbeitsgemeinschaft (BAG) Landesjugendämter"/>
              </a:rPr>
              <a:t>Bundesarbeitsgemeinschaft (BAG) Landesjugendämter</a:t>
            </a:r>
            <a:r>
              <a:rPr lang="de-DE" sz="1100" b="1" dirty="0">
                <a:latin typeface="Open Sans" pitchFamily="2" charset="0"/>
                <a:ea typeface="Open Sans" pitchFamily="2" charset="0"/>
                <a:cs typeface="Open Sans" pitchFamily="2" charset="0"/>
              </a:rPr>
              <a:t> </a:t>
            </a:r>
            <a:r>
              <a:rPr lang="de-DE" sz="1100" dirty="0">
                <a:latin typeface="Open Sans" pitchFamily="2" charset="0"/>
                <a:ea typeface="Open Sans" pitchFamily="2" charset="0"/>
                <a:cs typeface="Open Sans" pitchFamily="2" charset="0"/>
              </a:rPr>
              <a:t>ist ein Zusammenschluss der 17 Landesjugendämter im Bundesgebiet (zwei im Bundesland Nordrhein-Westfalen). Sie entwickelt gemeinsame Verfahrensweisen und Grundsätze für die Jugendhilfe in Bund, Ländern und Kommunen. Die BAG nimmt zu Gesetzesentwürfen im Bereich der Jugendhilfe Stellung, erarbeitet Empfehlungen und Arbeitshilfen und trägt zu einer bundeseinheitlichen Anwendung des SGB VIII bei. Sie arbeitet mit Fachorganisationen und Gremien der öffentlichen und freien Jugendhilfe zusammen.</a:t>
            </a:r>
          </a:p>
          <a:p>
            <a:r>
              <a:rPr lang="de-DE" sz="1100" dirty="0">
                <a:latin typeface="Open Sans" pitchFamily="2" charset="0"/>
                <a:ea typeface="Open Sans" pitchFamily="2" charset="0"/>
                <a:cs typeface="Open Sans" pitchFamily="2" charset="0"/>
              </a:rPr>
              <a:t>Die Kommunalen Spitzenverbände (</a:t>
            </a:r>
            <a:r>
              <a:rPr lang="de-DE" sz="1100" dirty="0">
                <a:latin typeface="Open Sans" pitchFamily="2" charset="0"/>
                <a:ea typeface="Open Sans" pitchFamily="2" charset="0"/>
                <a:cs typeface="Open Sans" pitchFamily="2" charset="0"/>
                <a:hlinkClick r:id="rId7" tooltip="Informationen zum Deutschen Städtetag"/>
              </a:rPr>
              <a:t>Deutscher Städtetag</a:t>
            </a:r>
            <a:r>
              <a:rPr lang="de-DE" sz="1100" dirty="0">
                <a:latin typeface="Open Sans" pitchFamily="2" charset="0"/>
                <a:ea typeface="Open Sans" pitchFamily="2" charset="0"/>
                <a:cs typeface="Open Sans" pitchFamily="2" charset="0"/>
              </a:rPr>
              <a:t>, </a:t>
            </a:r>
            <a:r>
              <a:rPr lang="de-DE" sz="1100" dirty="0">
                <a:latin typeface="Open Sans" pitchFamily="2" charset="0"/>
                <a:ea typeface="Open Sans" pitchFamily="2" charset="0"/>
                <a:cs typeface="Open Sans" pitchFamily="2" charset="0"/>
                <a:hlinkClick r:id="rId8" tooltip="Informationen zum Deutschen Landkreistag"/>
              </a:rPr>
              <a:t>Deutscher Landkreistag</a:t>
            </a:r>
            <a:r>
              <a:rPr lang="de-DE" sz="1100" dirty="0">
                <a:latin typeface="Open Sans" pitchFamily="2" charset="0"/>
                <a:ea typeface="Open Sans" pitchFamily="2" charset="0"/>
                <a:cs typeface="Open Sans" pitchFamily="2" charset="0"/>
              </a:rPr>
              <a:t>, </a:t>
            </a:r>
            <a:r>
              <a:rPr lang="de-DE" sz="1100" dirty="0">
                <a:latin typeface="Open Sans" pitchFamily="2" charset="0"/>
                <a:ea typeface="Open Sans" pitchFamily="2" charset="0"/>
                <a:cs typeface="Open Sans" pitchFamily="2" charset="0"/>
                <a:hlinkClick r:id="rId9" tooltip="Informationen zum Deutschen Städte- und Gemeindebund"/>
              </a:rPr>
              <a:t>Deutscher Städte- und Gemeindebund</a:t>
            </a:r>
            <a:r>
              <a:rPr lang="de-DE" sz="1100" dirty="0">
                <a:latin typeface="Open Sans" pitchFamily="2" charset="0"/>
                <a:ea typeface="Open Sans" pitchFamily="2" charset="0"/>
                <a:cs typeface="Open Sans" pitchFamily="2" charset="0"/>
              </a:rPr>
              <a:t>) sind kommunalpolitische Interessenverbände, die sich für die Förderung der kommunalen Selbstverwaltung, die Vermittlung ihrer Interessen gegenüber Politik und Öffentlichkeit und den gegenseitigen Informations- und Erfahrungsaustausch einsetzen.</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Jugendverbände sind Partner der Jugendpolitik in puncto gesellschaftliche Teilhabe, Interessenvertretung von Kindern und Jugendlichen und politische Beteiligung junger Menschen. Das </a:t>
            </a:r>
            <a:r>
              <a:rPr lang="de-DE" sz="1100" dirty="0">
                <a:latin typeface="Open Sans" pitchFamily="2" charset="0"/>
                <a:ea typeface="Open Sans" pitchFamily="2" charset="0"/>
                <a:cs typeface="Open Sans" pitchFamily="2" charset="0"/>
                <a:hlinkClick r:id="rId10" tooltip="Informationen zum Deutschen Nationalkomitee für Internationale Jugendarbeit (DNK)"/>
              </a:rPr>
              <a:t>Deutsche Nationalkomitee für Internationale Jugendarbeit (DNK)</a:t>
            </a:r>
            <a:r>
              <a:rPr lang="de-DE" sz="1100" dirty="0">
                <a:latin typeface="Open Sans" pitchFamily="2" charset="0"/>
                <a:ea typeface="Open Sans" pitchFamily="2" charset="0"/>
                <a:cs typeface="Open Sans" pitchFamily="2" charset="0"/>
              </a:rPr>
              <a:t> ist die Interessenvertretung der deutschen Jugendorganisationen auf multilateraler Ebene.</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Wohlfahrtsverbände und sonstige Träger der freien Kinder- und Jugendhilfe haben verschiedene Funktionen: Leistungserbringung, Gestaltung der Infrastruktur, Beteiligung bei politischen Entscheidungen. Siehe auch </a:t>
            </a:r>
            <a:r>
              <a:rPr lang="de-DE" sz="1100" dirty="0">
                <a:latin typeface="Open Sans" pitchFamily="2" charset="0"/>
                <a:ea typeface="Open Sans" pitchFamily="2" charset="0"/>
                <a:cs typeface="Open Sans" pitchFamily="2" charset="0"/>
                <a:hlinkClick r:id="rId11"/>
              </a:rPr>
              <a:t>Trägerstrukturen der Kinder- und Jugendhilfe</a:t>
            </a:r>
            <a:r>
              <a:rPr lang="de-DE" sz="1100" dirty="0">
                <a:latin typeface="Open Sans" pitchFamily="2" charset="0"/>
                <a:ea typeface="Open Sans" pitchFamily="2" charset="0"/>
                <a:cs typeface="Open Sans" pitchFamily="2" charset="0"/>
              </a:rPr>
              <a:t>.</a:t>
            </a:r>
          </a:p>
          <a:p>
            <a:endParaRPr lang="de-DE" sz="1100" dirty="0">
              <a:latin typeface="Open Sans" pitchFamily="2" charset="0"/>
              <a:ea typeface="Open Sans" pitchFamily="2" charset="0"/>
              <a:cs typeface="Open Sans" pitchFamily="2" charset="0"/>
            </a:endParaRPr>
          </a:p>
          <a:p>
            <a:r>
              <a:rPr lang="de-DE" sz="1100" b="1" dirty="0">
                <a:latin typeface="Open Sans" pitchFamily="2" charset="0"/>
                <a:ea typeface="Open Sans" pitchFamily="2" charset="0"/>
                <a:cs typeface="Open Sans" pitchFamily="2" charset="0"/>
              </a:rPr>
              <a:t>Landesebene</a:t>
            </a:r>
          </a:p>
          <a:p>
            <a:r>
              <a:rPr lang="de-DE" sz="1100" dirty="0">
                <a:latin typeface="Open Sans" pitchFamily="2" charset="0"/>
                <a:ea typeface="Open Sans" pitchFamily="2" charset="0"/>
                <a:cs typeface="Open Sans" pitchFamily="2" charset="0"/>
              </a:rPr>
              <a:t>Die Bundesländer sind für die Bereiche zuständig, die der Bund nicht ausfüllt oder im Grundgesetz nicht dem Bund zugewiesen sind. Damit fällt ihnen als Gegenstand der Gesetzgebung der ganz überwiegende Teil des Bildungswesens und der Kulturpolitik als Ausdruck der „Kulturhoheit“ zu. Hinzu kommen das Gemeinderecht und das Polizeiwesen.</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Die eigentliche Stärke der Bundesländer liegt in der Verwaltung und in der Mitwirkung bei der Gesetzgebung des Bundes auf dem Weg über den Bundesrat. Die Bundesländer sind für die gesamte innere Verwaltung zuständig und ihr Behördenapparat ist zugleich für die Ausführung der meisten Bundesgesetze und -verordnungen verantwortlich.</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Die oberste Landesjugendbehörde jedes Bundeslandes hat die Tätigkeit der Träger der öffentlichen und der freien Kinder- und Jugendhilfe und die Weiterentwicklung der Kinder- und Jugendhilfe anzuregen und zu fördern.</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Das SGB VIII Kinder- und Jugendhilfe verpflichtet die Bundesländer zur Einrichtung eines Landesjugendamtes, bestehend aus dem Landesjugendhilfeausschuss und der Verwaltung des Landesjugendamtes, und deren Unterstützung bei der Wahrnehmung ihrer Aufgaben.</a:t>
            </a:r>
          </a:p>
          <a:p>
            <a:r>
              <a:rPr lang="de-DE" sz="1100" dirty="0">
                <a:latin typeface="Open Sans" pitchFamily="2" charset="0"/>
                <a:ea typeface="Open Sans" pitchFamily="2" charset="0"/>
                <a:cs typeface="Open Sans" pitchFamily="2" charset="0"/>
              </a:rPr>
              <a:t>Die Landesverbände der Kommunalen Spitzenverbände vertreten die Interessen ihrer Mitglieder gegenüber der Landesregierung, dem Landesparlament und der Öffentlichkeit.</a:t>
            </a:r>
          </a:p>
          <a:p>
            <a:endParaRPr lang="de-DE" sz="1100" dirty="0">
              <a:latin typeface="Open Sans" pitchFamily="2" charset="0"/>
              <a:ea typeface="Open Sans" pitchFamily="2" charset="0"/>
              <a:cs typeface="Open Sans" pitchFamily="2" charset="0"/>
            </a:endParaRPr>
          </a:p>
          <a:p>
            <a:r>
              <a:rPr lang="de-DE" sz="1100" dirty="0">
                <a:latin typeface="Open Sans" pitchFamily="2" charset="0"/>
                <a:ea typeface="Open Sans" pitchFamily="2" charset="0"/>
                <a:cs typeface="Open Sans" pitchFamily="2" charset="0"/>
              </a:rPr>
              <a:t>Bezüglich der öffentlichen Kinder- und Jugendhilfe sei darauf hingewiesen, dass jeweilige landesrechtliche Regelungen in der Grafik nicht erfasst oder nur unzureichend abgebildet sind.</a:t>
            </a:r>
          </a:p>
          <a:p>
            <a:endParaRPr lang="de-DE" sz="1100" dirty="0">
              <a:latin typeface="Open Sans" pitchFamily="2" charset="0"/>
              <a:ea typeface="Open Sans" pitchFamily="2" charset="0"/>
              <a:cs typeface="Open Sans" pitchFamily="2" charset="0"/>
            </a:endParaRPr>
          </a:p>
          <a:p>
            <a:r>
              <a:rPr lang="de-DE" sz="1100" b="1" dirty="0">
                <a:latin typeface="Open Sans" pitchFamily="2" charset="0"/>
                <a:ea typeface="Open Sans" pitchFamily="2" charset="0"/>
                <a:cs typeface="Open Sans" pitchFamily="2" charset="0"/>
              </a:rPr>
              <a:t>Kommunale Ebene</a:t>
            </a:r>
          </a:p>
          <a:p>
            <a:r>
              <a:rPr lang="de-DE" sz="1100" dirty="0">
                <a:latin typeface="Open Sans" pitchFamily="2" charset="0"/>
                <a:ea typeface="Open Sans" pitchFamily="2" charset="0"/>
                <a:cs typeface="Open Sans" pitchFamily="2" charset="0"/>
              </a:rPr>
              <a:t>Angebote der Kinder- und Jugendhilfe werden in der Regel im örtlich nahen Bezug von Kindern und Jugendlichen umgesetzt. Das SGB VIII überträgt die Gesamtverantwortung für die Kinder- und Jugendhilfe an die Landkreise und kreisfreien Städte. Die Organisationseinheit der öffentlichen Kinder- und Jugendhilfe auf kommunaler Ebene ist aufgrund des SGB VIII das Jugendamt. Jede Stadt und jeder Kreis in Deutschland hat ein eigenes Jugendamt. Aus Sicht von Planung, Gewährleistung und Finanzierung ist das kommunale Jugendamt die zentrale Einrichtung der Kinder- und Jugendhilfe.</a:t>
            </a:r>
          </a:p>
          <a:p>
            <a:r>
              <a:rPr lang="de-DE" sz="1100" dirty="0">
                <a:latin typeface="Open Sans" pitchFamily="2" charset="0"/>
                <a:ea typeface="Open Sans" pitchFamily="2" charset="0"/>
                <a:cs typeface="Open Sans" pitchFamily="2" charset="0"/>
                <a:hlinkClick r:id="rId12" tooltip="Informationen zur Struktur Jugendamt"/>
              </a:rPr>
              <a:t>Das Jugendamt</a:t>
            </a:r>
            <a:r>
              <a:rPr lang="de-DE" sz="1100" dirty="0">
                <a:latin typeface="Open Sans" pitchFamily="2" charset="0"/>
                <a:ea typeface="Open Sans" pitchFamily="2" charset="0"/>
                <a:cs typeface="Open Sans" pitchFamily="2" charset="0"/>
              </a:rPr>
              <a:t> ist mit der Wahrnehmung und Sicherstellung der gesetzlich im SGB VIII festgeschriebenen Aufgaben und Leistungen beauftragt. Wahrgenommen werden diese durch den Jugendhilfeausschuss und durch die Verwaltung des Jugendamtes (siehe 3.3.1).</a:t>
            </a:r>
          </a:p>
          <a:p>
            <a:endParaRPr lang="de-DE" sz="1100" i="1" dirty="0">
              <a:latin typeface="Open Sans" pitchFamily="2" charset="0"/>
              <a:ea typeface="Open Sans" pitchFamily="2" charset="0"/>
              <a:cs typeface="Open Sans" pitchFamily="2" charset="0"/>
            </a:endParaRPr>
          </a:p>
          <a:p>
            <a:r>
              <a:rPr lang="de-DE" sz="1100" i="1" dirty="0">
                <a:latin typeface="Open Sans" pitchFamily="2" charset="0"/>
                <a:ea typeface="Open Sans" pitchFamily="2" charset="0"/>
                <a:cs typeface="Open Sans" pitchFamily="2" charset="0"/>
              </a:rPr>
              <a:t>Zu den Aufgaben der Kinder- und Jugendhilfe siehe auch 2.1.1.</a:t>
            </a:r>
          </a:p>
          <a:p>
            <a:endParaRPr lang="de-DE" sz="1100" i="1" dirty="0">
              <a:latin typeface="Open Sans" pitchFamily="2" charset="0"/>
              <a:ea typeface="Open Sans" pitchFamily="2" charset="0"/>
              <a:cs typeface="Open Sans" pitchFamily="2" charset="0"/>
            </a:endParaRPr>
          </a:p>
          <a:p>
            <a:r>
              <a:rPr lang="de-DE" sz="1100" i="1" dirty="0">
                <a:latin typeface="Open Sans" pitchFamily="2" charset="0"/>
                <a:ea typeface="Open Sans" pitchFamily="2" charset="0"/>
                <a:cs typeface="Open Sans" pitchFamily="2" charset="0"/>
              </a:rPr>
              <a:t>Zur Organisations- und Trägerstruktur in der Kinder- und Jugendhilfe siehe </a:t>
            </a:r>
            <a:r>
              <a:rPr lang="de-DE" sz="1800" i="1" dirty="0">
                <a:effectLst/>
                <a:latin typeface="Open Sans" pitchFamily="2" charset="0"/>
                <a:ea typeface="Calibri" panose="020F0502020204030204" pitchFamily="34" charset="0"/>
              </a:rPr>
              <a:t>3.1.1 </a:t>
            </a:r>
            <a:r>
              <a:rPr lang="de-DE" sz="1800" i="1" dirty="0" err="1">
                <a:effectLst/>
                <a:latin typeface="Open Sans" pitchFamily="2" charset="0"/>
                <a:ea typeface="Calibri" panose="020F0502020204030204" pitchFamily="34" charset="0"/>
              </a:rPr>
              <a:t>a+b</a:t>
            </a:r>
            <a:r>
              <a:rPr lang="de-DE" sz="1800" i="1" dirty="0">
                <a:effectLst/>
                <a:latin typeface="Open Sans" pitchFamily="2" charset="0"/>
                <a:ea typeface="Calibri" panose="020F0502020204030204" pitchFamily="34" charset="0"/>
              </a:rPr>
              <a:t> bis 3.1.4</a:t>
            </a:r>
            <a:r>
              <a:rPr lang="de-DE" sz="1100" i="1" dirty="0">
                <a:latin typeface="Open Sans" pitchFamily="2" charset="0"/>
                <a:ea typeface="Open Sans" pitchFamily="2" charset="0"/>
                <a:cs typeface="Open Sans" pitchFamily="2" charset="0"/>
              </a:rPr>
              <a:t>.</a:t>
            </a:r>
            <a:endParaRPr lang="de-DE" sz="1100" dirty="0">
              <a:latin typeface="Open Sans" pitchFamily="2" charset="0"/>
              <a:ea typeface="Open Sans" pitchFamily="2" charset="0"/>
              <a:cs typeface="Open Sans" pitchFamily="2"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79</a:t>
            </a:fld>
            <a:endParaRPr lang="de-DE" dirty="0"/>
          </a:p>
        </p:txBody>
      </p:sp>
    </p:spTree>
    <p:extLst>
      <p:ext uri="{BB962C8B-B14F-4D97-AF65-F5344CB8AC3E}">
        <p14:creationId xmlns:p14="http://schemas.microsoft.com/office/powerpoint/2010/main" val="35802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396587"/>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Wie in anderen westlichen Industrienationen hat auch in Deutschland Jugend kein einheitliches Verlaufsmuster und es zeigen sich teils große Unterschiede in den Lebenswelten und Lebenslagen. Die Ausdifferenzierung der Gesellschaft in verschiedene Milieus, die sich durch unterschiedliche ökonomische Situationen und Wertorientierungen beschreiben lassen, gilt selbstverständlich nicht nur für Jugendliche, sondern auch für Erwachsene und Kinder.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SINUS-Institut hat ein Analysesystem für die Milieus von Jugendlichen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https://www.sinus-institut.de/sinus-milieus/sinus-jugendmilieus</a:t>
            </a:r>
            <a:r>
              <a:rPr lang="de-DE" sz="1100" dirty="0">
                <a:latin typeface="Open Sans" panose="020B0606030504020204" pitchFamily="34" charset="0"/>
                <a:ea typeface="Open Sans" panose="020B0606030504020204" pitchFamily="34" charset="0"/>
                <a:cs typeface="Open Sans" panose="020B0606030504020204" pitchFamily="34" charset="0"/>
              </a:rPr>
              <a:t>) entwickelt, das einerseits die Vielfältigkeit abbilden will, andererseits doch versucht, einen Überblick zu schaffen. Beispielhaft für die Differenzierung von Kindheiten und Jugenden in Deutschland zeigt die Folie das Sinus Modell für jugendliche Lebenswelten zwischen 14 und 18 Jahren im Jahr 2020.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Um unterschiedliche Jugendmilieus zu beschreiben, werden zwei Hauptachsen der Analyse gebildet. Auf der vertikalen Achse links sind die Stufen formaler Bildung notiert, auf den sich die unterschiedlichen Milieus befinden. Auf der unteren horizontalen Achse sind zentrale Wertorientierungen angegeben, die sich bei unterschiedlichen Jugendszenen empirisch finden lassen. Zwischen diesen Achsen lassen sich nun unterschiedliche Milieus als Felder abbilden, die jeweils eine Kombination von formaler Bildung und normativen Grundorientierungen beinhalten.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Folgende Kurzbeschreibung der Milieus werden vom SINUS-Institut benannt: </a:t>
            </a:r>
          </a:p>
          <a:p>
            <a:pPr marL="228600" lvl="0" indent="-22860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Traditionell-Bürgerliche</a:t>
            </a:r>
            <a:r>
              <a:rPr lang="de-DE" sz="1100" dirty="0">
                <a:latin typeface="Open Sans" panose="020B0606030504020204" pitchFamily="34" charset="0"/>
                <a:ea typeface="Open Sans" panose="020B0606030504020204" pitchFamily="34" charset="0"/>
                <a:cs typeface="Open Sans" panose="020B0606030504020204" pitchFamily="34" charset="0"/>
              </a:rPr>
              <a:t>: Die bescheidenen, natur- und heimatorientierten Familienmenschen mit starker Bodenhaftung.</a:t>
            </a:r>
          </a:p>
          <a:p>
            <a:pPr marL="228600" lvl="0" indent="-22860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Adaptiv-Pragmatische</a:t>
            </a:r>
            <a:r>
              <a:rPr lang="de-DE" sz="1100" dirty="0">
                <a:latin typeface="Open Sans" panose="020B0606030504020204" pitchFamily="34" charset="0"/>
                <a:ea typeface="Open Sans" panose="020B0606030504020204" pitchFamily="34" charset="0"/>
                <a:cs typeface="Open Sans" panose="020B0606030504020204" pitchFamily="34" charset="0"/>
              </a:rPr>
              <a:t>: Der leistungs- und familienorientierte moderne Mainstream mit hoher Anpassungsbereitschaft.</a:t>
            </a:r>
          </a:p>
          <a:p>
            <a:pPr marL="228600" lvl="0" indent="-22860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Prekäre</a:t>
            </a:r>
            <a:r>
              <a:rPr lang="de-DE" sz="1100" dirty="0">
                <a:latin typeface="Open Sans" panose="020B0606030504020204" pitchFamily="34" charset="0"/>
                <a:ea typeface="Open Sans" panose="020B0606030504020204" pitchFamily="34" charset="0"/>
                <a:cs typeface="Open Sans" panose="020B0606030504020204" pitchFamily="34" charset="0"/>
              </a:rPr>
              <a:t>: Die um Orientierung und Teilhabe bemühten Jugendlichen mit schwierigen Startvoraussetzungen.</a:t>
            </a:r>
          </a:p>
          <a:p>
            <a:pPr marL="228600" lvl="0" indent="-22860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Konsum-Materialisten</a:t>
            </a:r>
            <a:r>
              <a:rPr lang="de-DE" sz="1100" dirty="0">
                <a:latin typeface="Open Sans" panose="020B0606030504020204" pitchFamily="34" charset="0"/>
                <a:ea typeface="Open Sans" panose="020B0606030504020204" pitchFamily="34" charset="0"/>
                <a:cs typeface="Open Sans" panose="020B0606030504020204" pitchFamily="34" charset="0"/>
              </a:rPr>
              <a:t>: Die freizeit- und familienorientierte untere Mitte mit ausgeprägten markenbewussten Konsumwünschen.</a:t>
            </a:r>
          </a:p>
          <a:p>
            <a:pPr marL="228600" lvl="0" indent="-228600">
              <a:buFont typeface="Wingdings" panose="05000000000000000000" pitchFamily="2" charset="2"/>
              <a:buChar char="Ø"/>
            </a:pPr>
            <a:r>
              <a:rPr lang="de-DE" sz="1100" b="1" dirty="0" err="1">
                <a:latin typeface="Open Sans" panose="020B0606030504020204" pitchFamily="34" charset="0"/>
                <a:ea typeface="Open Sans" panose="020B0606030504020204" pitchFamily="34" charset="0"/>
                <a:cs typeface="Open Sans" panose="020B0606030504020204" pitchFamily="34" charset="0"/>
              </a:rPr>
              <a:t>Experimentalisten</a:t>
            </a:r>
            <a:r>
              <a:rPr lang="de-DE" sz="1100" dirty="0">
                <a:latin typeface="Open Sans" panose="020B0606030504020204" pitchFamily="34" charset="0"/>
                <a:ea typeface="Open Sans" panose="020B0606030504020204" pitchFamily="34" charset="0"/>
                <a:cs typeface="Open Sans" panose="020B0606030504020204" pitchFamily="34" charset="0"/>
              </a:rPr>
              <a:t>: Die spaß- und szeneorientierten Nonkonformisten mit Fokus auf Leben im Hier und Jetzt.</a:t>
            </a:r>
          </a:p>
          <a:p>
            <a:pPr marL="228600" lvl="0" indent="-22860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Postmaterielle: </a:t>
            </a:r>
            <a:r>
              <a:rPr lang="de-DE" sz="1100" dirty="0">
                <a:latin typeface="Open Sans" panose="020B0606030504020204" pitchFamily="34" charset="0"/>
                <a:ea typeface="Open Sans" panose="020B0606030504020204" pitchFamily="34" charset="0"/>
                <a:cs typeface="Open Sans" panose="020B0606030504020204" pitchFamily="34" charset="0"/>
              </a:rPr>
              <a:t>Weltgewandte, bildungsnahe Teenage-Bohemiens mit ausgeprägtem Gerechtigkeitsempfinden.</a:t>
            </a:r>
          </a:p>
          <a:p>
            <a:pPr marL="228600" lvl="0" indent="-228600">
              <a:buFont typeface="Wingdings" panose="05000000000000000000" pitchFamily="2" charset="2"/>
              <a:buChar char="Ø"/>
            </a:pPr>
            <a:r>
              <a:rPr lang="de-DE" sz="1100" b="1" dirty="0" err="1">
                <a:latin typeface="Open Sans" panose="020B0606030504020204" pitchFamily="34" charset="0"/>
                <a:ea typeface="Open Sans" panose="020B0606030504020204" pitchFamily="34" charset="0"/>
                <a:cs typeface="Open Sans" panose="020B0606030504020204" pitchFamily="34" charset="0"/>
              </a:rPr>
              <a:t>Expeditive</a:t>
            </a:r>
            <a:r>
              <a:rPr lang="de-DE" sz="1100" dirty="0">
                <a:latin typeface="Open Sans" panose="020B0606030504020204" pitchFamily="34" charset="0"/>
                <a:ea typeface="Open Sans" panose="020B0606030504020204" pitchFamily="34" charset="0"/>
                <a:cs typeface="Open Sans" panose="020B0606030504020204" pitchFamily="34" charset="0"/>
              </a:rPr>
              <a:t>: Die erfolgs- und </a:t>
            </a:r>
            <a:r>
              <a:rPr lang="de-DE" sz="1100" dirty="0" err="1">
                <a:latin typeface="Open Sans" panose="020B0606030504020204" pitchFamily="34" charset="0"/>
                <a:ea typeface="Open Sans" panose="020B0606030504020204" pitchFamily="34" charset="0"/>
                <a:cs typeface="Open Sans" panose="020B0606030504020204" pitchFamily="34" charset="0"/>
              </a:rPr>
              <a:t>lifestyle</a:t>
            </a:r>
            <a:r>
              <a:rPr lang="de-DE" sz="1100" dirty="0">
                <a:latin typeface="Open Sans" panose="020B0606030504020204" pitchFamily="34" charset="0"/>
                <a:ea typeface="Open Sans" panose="020B0606030504020204" pitchFamily="34" charset="0"/>
                <a:cs typeface="Open Sans" panose="020B0606030504020204" pitchFamily="34" charset="0"/>
              </a:rPr>
              <a:t> orientierten </a:t>
            </a:r>
            <a:r>
              <a:rPr lang="de-DE" sz="1100" dirty="0" err="1">
                <a:latin typeface="Open Sans" panose="020B0606030504020204" pitchFamily="34" charset="0"/>
                <a:ea typeface="Open Sans" panose="020B0606030504020204" pitchFamily="34" charset="0"/>
                <a:cs typeface="Open Sans" panose="020B0606030504020204" pitchFamily="34" charset="0"/>
              </a:rPr>
              <a:t>Networker</a:t>
            </a:r>
            <a:r>
              <a:rPr lang="de-DE" sz="1100" dirty="0">
                <a:latin typeface="Open Sans" panose="020B0606030504020204" pitchFamily="34" charset="0"/>
                <a:ea typeface="Open Sans" panose="020B0606030504020204" pitchFamily="34" charset="0"/>
                <a:cs typeface="Open Sans" panose="020B0606030504020204" pitchFamily="34" charset="0"/>
              </a:rPr>
              <a:t> auf der Suche nach neuen Grenzen und unkonventionellen Erfahrungen.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Trotz der Differenzierung konnte Sinus in qualitativen empirischen Studien für 2020 zeigen, dass sich die Vierzehn- bis Siebzehnjährigen aber auch einig sind in Bezug auf universelle Werte (siehe Grafik oben).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der deutschen Gesellschaft lassen sich allerdings noch weitere Kriterien bestimmen, die sehr unterschiedliche Lebenslagen und kulturelle Orientierungen von Menschen beschreiben. So gibt es große Differenz aufgrund von ökonomischem Status, regionaler Herkunft (Stadt-Land), Migrationsstatus und Ethnie, Geschlecht, Religion usw.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die Kinder- und Jugendhilfe folgt daraus, dass sie stets mit den unterschiedlichsten Milieus von Kindern, Jugendlichen und Erwachsenen zu tun hat. Sie kann nicht von einer Einheitlichkeit ihrer Zielgruppen ausgehen. Die Differenzierung der Zielgruppen verlangt mit diesen jeweils Angebote und Leistungen zu entwickeln und zu gestalten, die den spezifischen Bedarfen der jeweiligen Gruppe gerecht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Marc Calmbach, Bodo </a:t>
            </a:r>
            <a:r>
              <a:rPr lang="de-DE" sz="1100" dirty="0" err="1">
                <a:latin typeface="Open Sans" panose="020B0606030504020204" pitchFamily="34" charset="0"/>
                <a:ea typeface="Open Sans" panose="020B0606030504020204" pitchFamily="34" charset="0"/>
                <a:cs typeface="Open Sans" panose="020B0606030504020204" pitchFamily="34" charset="0"/>
              </a:rPr>
              <a:t>Flaig</a:t>
            </a:r>
            <a:r>
              <a:rPr lang="de-DE" sz="1100" dirty="0">
                <a:latin typeface="Open Sans" panose="020B0606030504020204" pitchFamily="34" charset="0"/>
                <a:ea typeface="Open Sans" panose="020B0606030504020204" pitchFamily="34" charset="0"/>
                <a:cs typeface="Open Sans" panose="020B0606030504020204" pitchFamily="34" charset="0"/>
              </a:rPr>
              <a:t>, James Edwards, Heide Möller-</a:t>
            </a:r>
            <a:r>
              <a:rPr lang="de-DE" sz="1100" dirty="0" err="1">
                <a:latin typeface="Open Sans" panose="020B0606030504020204" pitchFamily="34" charset="0"/>
                <a:ea typeface="Open Sans" panose="020B0606030504020204" pitchFamily="34" charset="0"/>
                <a:cs typeface="Open Sans" panose="020B0606030504020204" pitchFamily="34" charset="0"/>
              </a:rPr>
              <a:t>Slawinski</a:t>
            </a:r>
            <a:r>
              <a:rPr lang="de-DE" sz="1100" dirty="0">
                <a:latin typeface="Open Sans" panose="020B0606030504020204" pitchFamily="34" charset="0"/>
                <a:ea typeface="Open Sans" panose="020B0606030504020204" pitchFamily="34" charset="0"/>
                <a:cs typeface="Open Sans" panose="020B0606030504020204" pitchFamily="34" charset="0"/>
              </a:rPr>
              <a:t>, Inga </a:t>
            </a:r>
            <a:r>
              <a:rPr lang="de-DE" sz="1100" dirty="0" err="1">
                <a:latin typeface="Open Sans" panose="020B0606030504020204" pitchFamily="34" charset="0"/>
                <a:ea typeface="Open Sans" panose="020B0606030504020204" pitchFamily="34" charset="0"/>
                <a:cs typeface="Open Sans" panose="020B0606030504020204" pitchFamily="34" charset="0"/>
              </a:rPr>
              <a:t>Borchard</a:t>
            </a:r>
            <a:r>
              <a:rPr lang="de-DE" sz="1100" dirty="0">
                <a:latin typeface="Open Sans" panose="020B0606030504020204" pitchFamily="34" charset="0"/>
                <a:ea typeface="Open Sans" panose="020B0606030504020204" pitchFamily="34" charset="0"/>
                <a:cs typeface="Open Sans" panose="020B0606030504020204" pitchFamily="34" charset="0"/>
              </a:rPr>
              <a:t>, Christoph </a:t>
            </a:r>
            <a:r>
              <a:rPr lang="de-DE" sz="1100" dirty="0" err="1">
                <a:latin typeface="Open Sans" panose="020B0606030504020204" pitchFamily="34" charset="0"/>
                <a:ea typeface="Open Sans" panose="020B0606030504020204" pitchFamily="34" charset="0"/>
                <a:cs typeface="Open Sans" panose="020B0606030504020204" pitchFamily="34" charset="0"/>
              </a:rPr>
              <a:t>Schleer</a:t>
            </a:r>
            <a:r>
              <a:rPr lang="de-DE" sz="1100" dirty="0">
                <a:latin typeface="Open Sans" panose="020B0606030504020204" pitchFamily="34" charset="0"/>
                <a:ea typeface="Open Sans" panose="020B0606030504020204" pitchFamily="34" charset="0"/>
                <a:cs typeface="Open Sans" panose="020B0606030504020204" pitchFamily="34" charset="0"/>
              </a:rPr>
              <a:t> (2020): SINUS-Jugendstudie 2020 - Lebenswelten von Jugendlichen im Alter von 14 bis 17 Jahren in Deutschland, Bonn.</a:t>
            </a:r>
          </a:p>
        </p:txBody>
      </p:sp>
      <p:sp>
        <p:nvSpPr>
          <p:cNvPr id="4" name="Foliennummernplatzhalter 3"/>
          <p:cNvSpPr>
            <a:spLocks noGrp="1"/>
          </p:cNvSpPr>
          <p:nvPr>
            <p:ph type="sldNum" sz="quarter" idx="10"/>
          </p:nvPr>
        </p:nvSpPr>
        <p:spPr/>
        <p:txBody>
          <a:bodyPr/>
          <a:lstStyle/>
          <a:p>
            <a:fld id="{178ACBB0-B8BD-7243-B5CA-EEE1A71994D0}" type="slidenum">
              <a:rPr lang="de-DE" smtClean="0"/>
              <a:t>8</a:t>
            </a:fld>
            <a:endParaRPr lang="de-DE"/>
          </a:p>
        </p:txBody>
      </p:sp>
    </p:spTree>
    <p:extLst>
      <p:ext uri="{BB962C8B-B14F-4D97-AF65-F5344CB8AC3E}">
        <p14:creationId xmlns:p14="http://schemas.microsoft.com/office/powerpoint/2010/main" val="28017063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400" dirty="0"/>
              <a:t>Siehe die Erläuterungen zu 3.1.7 – Teil 1</a:t>
            </a:r>
            <a:endParaRPr lang="de-DE" sz="1600" dirty="0"/>
          </a:p>
        </p:txBody>
      </p:sp>
      <p:sp>
        <p:nvSpPr>
          <p:cNvPr id="4" name="Foliennummernplatzhalter 3"/>
          <p:cNvSpPr>
            <a:spLocks noGrp="1"/>
          </p:cNvSpPr>
          <p:nvPr>
            <p:ph type="sldNum" sz="quarter" idx="10"/>
          </p:nvPr>
        </p:nvSpPr>
        <p:spPr/>
        <p:txBody>
          <a:bodyPr/>
          <a:lstStyle/>
          <a:p>
            <a:fld id="{178ACBB0-B8BD-7243-B5CA-EEE1A71994D0}" type="slidenum">
              <a:rPr lang="de-DE" smtClean="0"/>
              <a:t>80</a:t>
            </a:fld>
            <a:endParaRPr lang="de-DE" dirty="0"/>
          </a:p>
        </p:txBody>
      </p:sp>
    </p:spTree>
    <p:extLst>
      <p:ext uri="{BB962C8B-B14F-4D97-AF65-F5344CB8AC3E}">
        <p14:creationId xmlns:p14="http://schemas.microsoft.com/office/powerpoint/2010/main" val="4937857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81</a:t>
            </a:fld>
            <a:endParaRPr lang="de-DE"/>
          </a:p>
        </p:txBody>
      </p:sp>
    </p:spTree>
    <p:extLst>
      <p:ext uri="{BB962C8B-B14F-4D97-AF65-F5344CB8AC3E}">
        <p14:creationId xmlns:p14="http://schemas.microsoft.com/office/powerpoint/2010/main" val="15753096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68461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Sozialstaatsprinzip des Grundgesetzes (Art. 20 Abs. 1 GG: 'Die Bundesrepublik Deutschland ist ein demokratischer und sozialer Bundesstaat.') (</a:t>
            </a:r>
            <a:r>
              <a:rPr lang="de-DE" sz="1100" i="1" dirty="0">
                <a:latin typeface="Open Sans" panose="020B0606030504020204" pitchFamily="34" charset="0"/>
                <a:ea typeface="Open Sans" panose="020B0606030504020204" pitchFamily="34" charset="0"/>
                <a:cs typeface="Open Sans" panose="020B0606030504020204" pitchFamily="34" charset="0"/>
              </a:rPr>
              <a:t>vgl. Folie 1.2.2</a:t>
            </a:r>
            <a:r>
              <a:rPr lang="de-DE" sz="1100" dirty="0">
                <a:latin typeface="Open Sans" panose="020B0606030504020204" pitchFamily="34" charset="0"/>
                <a:ea typeface="Open Sans" panose="020B0606030504020204" pitchFamily="34" charset="0"/>
                <a:cs typeface="Open Sans" panose="020B0606030504020204" pitchFamily="34" charset="0"/>
              </a:rPr>
              <a:t>) ist eine wesentliche gesellschaftspolitische Grundwerteentscheidung. Als Voraussetzung für die Gewährleistung der Würde des Menschen und seiner rechtstaatlichen Freiheiten hat es die Verwirklichung sozialer Gerechtigkeit zum Ziel: Der Staat hat dem Einzelnen Hilfe zu gewähren sowie einen sozialen Ausgleich für benachteiligte Gruppen und Einzelpersonen zu schaffen. Als eines der zentralen Staatsprinzipien ist das Sozialstaatsprinzip zudem Grundlage für die verfassungskonforme Auslegung von Gesetzen.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An der Verwirklichung einer gerechten Sozialordnung sind alle gesellschaftlichen Kräfte beteiligt. Ziel ist die wirksame Ergänzung der jeweiligen Tätigkeiten zum Wohle des Hilfesuchenden.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 den Grundlagen dieser Zusammenarbeit zählt das Subsidiaritätsprinzip. Es bedeutet vereinfacht: Was der Einzelne, die Familie oder Gruppen und Vereine aus eigener Kraft tun können, darf weder von einer übergeordneten Instanz noch vom Staat an sich gezogen werden. Es soll sichergestellt werden, dass Kompetenz und Verantwortung des jeweiligen Lebenskreises anerkannt und genutzt werden. Das schließt allerdings die staatliche Pflicht mit ein, diese kleineren privaten Einheiten - falls nötig - so zu stärken, dass sie entsprechend tätig werden können.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im Subsidiaritätsprinzip zum Ausdruck kommende Anerkennung sozialer Initiativen verschafft dem/der hilfebedürftigen Bürger*in zugleich ein Wahlrecht. Dieses hat seine Wurzeln in Verfassungsrechten: Achtung der Würde des Menschen, Freiheit der Person und ihrer Entfaltung, Freiheit des Bekenntnisses.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4 Abs. 1 SGB VIII fordert die partnerschaftliche Zusammenarbeit von Trägern der öffentlichen und der freien Jugendhilfe. § 4 Abs. 2 SGB VIII greift das Subsidiaritätsprinzip auf und besagt, dass, „soweit geeignete Einrichtungen, Dienste und Veranstaltungen von anerkannten Trägern der freien Jugendhilfe betrieben werden oder rechtzeitig geschaffen werden können“, die öffentliche Jugendhilfe von eigenen Maßnahmen absehen soll. Der öffentliche Träger kann aber und ist bei Bedarf aufgrund seiner Gewährleistungspflicht sogar verpflichtet, ergänzend auch eigene Maßnahmen zu ergreifen.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Allerdings kann der öffentliche Träger seine Förderung von „Einrichtungen, Diensten und Veranstaltungen“ der freien Jugendhilfe davon abhängig machen, dass diese „nach Maßgabe der Jugendhilfeplanung und unter Beachtung der in § 9 genannten Grundsätze“ angeboten werden (§ 80 Abs. 2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ist zu beachten, dass der Träger der öffentlichen Jugendhilfe für die Erfüllung aller Aufgaben des SGB VIII „die Gesamtverantwortung einschließlich der Planungsverantwortung“ trägt (§ 79 Abs. 1 SGB VIII). Die Anforderungen der Bürger auf Hilfe und Unterstützung richten sich insofern grundsätzlich an den Träger der öffentlichen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79a SGB VIII konkretisiert darüber hinaus, dass die öffentlichen Träger für die Erfüllung aller Aufgaben der Kinder- und Jugendhilfe „Grundsätze und Maßstäbe für die Bewertung der Qualität sowie geeignete Maßnahmen zu ihrer Gewährleistung … weiterzuentwickeln, anzuwenden und regelmäßig zu überprüfen“ haben. Zu diesen zu gewährleistenden Qualitätsmerkmalen zählen explizit auch (§ 79a SGB VIII):</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Sicherung der Rechte von Kindern in Einrichtungen und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ihr Schutz vor Gewalt und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inklusive Ausrichtung der Aufgabenwahrnehmung und die Berücksichtigung der spezifischen Bedürfnisse von jungen Menschen mit Behinderungen.</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800" dirty="0">
                <a:effectLst/>
                <a:latin typeface="Open Sans" pitchFamily="2" charset="0"/>
                <a:ea typeface="Calibri" panose="020F0502020204030204" pitchFamily="34" charset="0"/>
                <a:cs typeface="Times New Roman" panose="02020603050405020304" pitchFamily="18" charset="0"/>
              </a:rPr>
              <a:t>Klie, Thomas (2021): Subsidiarität; in: Amthor, Ralph-Christian/Goldberg, Britta/</a:t>
            </a:r>
            <a:r>
              <a:rPr lang="de-DE" sz="1800" dirty="0" err="1">
                <a:effectLst/>
                <a:latin typeface="Open Sans" pitchFamily="2" charset="0"/>
                <a:ea typeface="Calibri" panose="020F0502020204030204" pitchFamily="34" charset="0"/>
                <a:cs typeface="Times New Roman" panose="02020603050405020304" pitchFamily="18" charset="0"/>
              </a:rPr>
              <a:t>Hansbauer</a:t>
            </a:r>
            <a:r>
              <a:rPr lang="de-DE" sz="1800" dirty="0">
                <a:effectLst/>
                <a:latin typeface="Open Sans" pitchFamily="2" charset="0"/>
                <a:ea typeface="Calibri" panose="020F0502020204030204" pitchFamily="34" charset="0"/>
                <a:cs typeface="Times New Roman" panose="02020603050405020304" pitchFamily="18" charset="0"/>
              </a:rPr>
              <a:t>, Peter/Landes, Benjamin/Wintergerst, Theresia, Weinheim, 902 f</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Johannes/Kreft, Dieter (1990): Subsidiarität heute, Münster.</a:t>
            </a:r>
          </a:p>
        </p:txBody>
      </p:sp>
      <p:sp>
        <p:nvSpPr>
          <p:cNvPr id="4" name="Foliennummernplatzhalter 3"/>
          <p:cNvSpPr>
            <a:spLocks noGrp="1"/>
          </p:cNvSpPr>
          <p:nvPr>
            <p:ph type="sldNum" sz="quarter" idx="10"/>
          </p:nvPr>
        </p:nvSpPr>
        <p:spPr/>
        <p:txBody>
          <a:bodyPr/>
          <a:lstStyle/>
          <a:p>
            <a:fld id="{178ACBB0-B8BD-7243-B5CA-EEE1A71994D0}" type="slidenum">
              <a:rPr lang="de-DE" smtClean="0"/>
              <a:t>82</a:t>
            </a:fld>
            <a:endParaRPr lang="de-DE"/>
          </a:p>
        </p:txBody>
      </p:sp>
    </p:spTree>
    <p:extLst>
      <p:ext uri="{BB962C8B-B14F-4D97-AF65-F5344CB8AC3E}">
        <p14:creationId xmlns:p14="http://schemas.microsoft.com/office/powerpoint/2010/main" val="6283425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In den handlungsfeldübergreifenden theoretischen Debatten der Kinder- und Jugendhilfe (Konzept offensiver Jugendhilfe, lebensweltorientierte Jugendhilfe, </a:t>
            </a:r>
            <a:r>
              <a:rPr lang="de-DE" sz="1100" dirty="0" err="1">
                <a:latin typeface="Open Sans" panose="020B0606030504020204" pitchFamily="34" charset="0"/>
                <a:ea typeface="Open Sans" panose="020B0606030504020204" pitchFamily="34" charset="0"/>
                <a:cs typeface="Open Sans" panose="020B0606030504020204" pitchFamily="34" charset="0"/>
              </a:rPr>
              <a:t>capability</a:t>
            </a:r>
            <a:r>
              <a:rPr lang="de-DE" sz="1100" dirty="0">
                <a:latin typeface="Open Sans" panose="020B0606030504020204" pitchFamily="34" charset="0"/>
                <a:ea typeface="Open Sans" panose="020B0606030504020204" pitchFamily="34" charset="0"/>
                <a:cs typeface="Open Sans" panose="020B0606030504020204" pitchFamily="34" charset="0"/>
              </a:rPr>
              <a:t>-approach) haben sich in den letzten Jahrzehnten verschiedene ‚Leitbegriffe‘ herausgebildet, die bis heute immer noch als Hintergrundfolie zur Gestaltung von Konzepten herangezogen werden. Auch wenn sich diese in unterschiedlichsten Konzeptdebatten verwandten Begriffe von ihren theoretischen Bezügen oft mehr oder weniger losgelöst haben, haben sie weiterhin eine hohe </a:t>
            </a:r>
            <a:r>
              <a:rPr lang="de-DE" sz="1100" dirty="0" err="1">
                <a:latin typeface="Open Sans" panose="020B0606030504020204" pitchFamily="34" charset="0"/>
                <a:ea typeface="Open Sans" panose="020B0606030504020204" pitchFamily="34" charset="0"/>
                <a:cs typeface="Open Sans" panose="020B0606030504020204" pitchFamily="34" charset="0"/>
              </a:rPr>
              <a:t>legitimatorische</a:t>
            </a:r>
            <a:r>
              <a:rPr lang="de-DE" sz="1100" dirty="0">
                <a:latin typeface="Open Sans" panose="020B0606030504020204" pitchFamily="34" charset="0"/>
                <a:ea typeface="Open Sans" panose="020B0606030504020204" pitchFamily="34" charset="0"/>
                <a:cs typeface="Open Sans" panose="020B0606030504020204" pitchFamily="34" charset="0"/>
              </a:rPr>
              <a:t> Bedeutung und prägen die fachlich-normative Basis der Kinder- und Jugendhilfe, auch ohne dass sie jeweils mit umfassenderen theoretischen Orientierungen verknüpft werden. Sie haben sich gleichsam verselbständigt und sind zu Leitbegriffen mit normativer Ausstrahlung geworden.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Solche Leitbegriffe wie Partizipation, </a:t>
            </a:r>
            <a:r>
              <a:rPr lang="de-DE" sz="1100" dirty="0" err="1">
                <a:latin typeface="Open Sans" panose="020B0606030504020204" pitchFamily="34" charset="0"/>
                <a:ea typeface="Open Sans" panose="020B0606030504020204" pitchFamily="34" charset="0"/>
                <a:cs typeface="Open Sans" panose="020B0606030504020204" pitchFamily="34" charset="0"/>
              </a:rPr>
              <a:t>Empowerment</a:t>
            </a:r>
            <a:r>
              <a:rPr lang="de-DE" sz="1100" dirty="0">
                <a:latin typeface="Open Sans" panose="020B0606030504020204" pitchFamily="34" charset="0"/>
                <a:ea typeface="Open Sans" panose="020B0606030504020204" pitchFamily="34" charset="0"/>
                <a:cs typeface="Open Sans" panose="020B0606030504020204" pitchFamily="34" charset="0"/>
              </a:rPr>
              <a:t>, Prävention oder Inklusion etc. markieren normative Zielsetzungen als Grundlage für sozialpädagogisches Handeln und werden damit in den Konzeptdiskussionen zu Orientierungsmarken für eine ‚gute‘ Kinder- und Jugendhilfe. Die Berechtigung oder Gültigkeit dieser Leitbegriffe wird nur selten angezweifelt; sie lassen sich in fachlicher und normativer Hinsicht als impliziter Konsens der Diskussionen in der Kinder- und Jugendhilfe betrachten. Diskurse drehen sich daher nicht um ihre Berechtigung, sondern zumeist eher um die Frage, ob und wie sie umzusetzen sind und wie sehr verschiedene Arbeitsansätze ihnen in Theorie und Praxis gerecht werden. In ihnen werden sowohl fachliche Erwartungen an die Kinder- und Jugendhilfe formuliert und Legitimationsmuster geprägt (das ‚Was‘ und ‚Warum‘ der Kinder- und Jugendhilfe) als auch Anforderungen an das methodische Handeln (das ‚Wie‘ im Vorgehen der Akteure) charakterisiert.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o. g. konzeptionellen Leitbegriffe erscheinen auf den ersten Blick inhaltlich plausibel und finden bei Akteuren der Kinder- und Jugendhilfe eine breite Zustimmung. In einer genaueren Betrachtung sind in ihnen jedoch Spannungsfelder und Widersprüche enthalten, die auf die Notwendigkeit eines reflektierenden Umgangs mit ihnen verweisen. Jeder Leitbegriff transportiert, wenn er in die Praxis der Kinder- und Jugendhilfe ‚übersetzt‘ wird, Ambivalenzen, bei denen unerwünschte Nebenfolgen oder auch paradoxe Anforderungen sichtbar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Praxis in der Kinder- und Jugendhilfe oszilliert je nach Aufgabenfeld und konkret zu bearbeitender Aufgabenstellung immer zwischen den Polen zueinander in Widerspruch stehender Anforderungen und Erwartungen (z. B. zwischen Verantwortungsübernahme für ein Kind und der Achtung des Selbstbestimmungsrechtes des Kindes). Professionelles sozialpädagogisches Handeln hat angesichts dieser Spannungsfelder für jede einzelne Aufgabe und in jedem Einzelfall immer wieder eine neue Balance zu finden und zu wahren, um ihrem Auftrag für die je spezifische Situation und für die je spezifisch betroffenen Menschen gerecht zu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Grunwald, Klaus/Thiersch, Hans (Hrsg.) (2016): Praxishandbuch Lebensweltorientierte Sozialer Arbeit. Handlungszugänge und Methoden in unterschiedlichen Arbeitsfeldern, 3. Aufl., Weinheim u. Basel.</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a:t>
            </a: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Joachim/Schone, Reinhold (2020): Kinder- und Jugendhilfe – Grundlagen, Handlungsfelder, professionelle Anforderungen, Stuttgart.</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Stecklina</a:t>
            </a:r>
            <a:r>
              <a:rPr lang="de-DE" sz="1100" dirty="0">
                <a:latin typeface="Open Sans" panose="020B0606030504020204" pitchFamily="34" charset="0"/>
                <a:ea typeface="Open Sans" panose="020B0606030504020204" pitchFamily="34" charset="0"/>
                <a:cs typeface="Open Sans" panose="020B0606030504020204" pitchFamily="34" charset="0"/>
              </a:rPr>
              <a:t>, Gerd/</a:t>
            </a:r>
            <a:r>
              <a:rPr lang="de-DE" sz="1100" dirty="0" err="1">
                <a:latin typeface="Open Sans" panose="020B0606030504020204" pitchFamily="34" charset="0"/>
                <a:ea typeface="Open Sans" panose="020B0606030504020204" pitchFamily="34" charset="0"/>
                <a:cs typeface="Open Sans" panose="020B0606030504020204" pitchFamily="34" charset="0"/>
              </a:rPr>
              <a:t>Wienforth</a:t>
            </a:r>
            <a:r>
              <a:rPr lang="de-DE" sz="1100" dirty="0">
                <a:latin typeface="Open Sans" panose="020B0606030504020204" pitchFamily="34" charset="0"/>
                <a:ea typeface="Open Sans" panose="020B0606030504020204" pitchFamily="34" charset="0"/>
                <a:cs typeface="Open Sans" panose="020B0606030504020204" pitchFamily="34" charset="0"/>
              </a:rPr>
              <a:t>, Jan (2020): Handbuch Lebensbewältigung und Soziale Arbeit,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Basel.</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Ziegler, Holger (2018): </a:t>
            </a:r>
            <a:r>
              <a:rPr lang="de-DE" sz="1100" dirty="0" err="1">
                <a:latin typeface="Open Sans" panose="020B0606030504020204" pitchFamily="34" charset="0"/>
                <a:ea typeface="Open Sans" panose="020B0606030504020204" pitchFamily="34" charset="0"/>
                <a:cs typeface="Open Sans" panose="020B0606030504020204" pitchFamily="34" charset="0"/>
              </a:rPr>
              <a:t>Capabilities</a:t>
            </a:r>
            <a:r>
              <a:rPr lang="de-DE" sz="1100" dirty="0">
                <a:latin typeface="Open Sans" panose="020B0606030504020204" pitchFamily="34" charset="0"/>
                <a:ea typeface="Open Sans" panose="020B0606030504020204" pitchFamily="34" charset="0"/>
                <a:cs typeface="Open Sans" panose="020B0606030504020204" pitchFamily="34" charset="0"/>
              </a:rPr>
              <a:t> Ansatz, in: Böllert, Karin (Hrsg.): Kompendium Kinder- und Jugendhilfe, Bd. 2, Wiesbaden, S. 1321−1353.</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83</a:t>
            </a:fld>
            <a:endParaRPr lang="de-DE"/>
          </a:p>
        </p:txBody>
      </p:sp>
    </p:spTree>
    <p:extLst>
      <p:ext uri="{BB962C8B-B14F-4D97-AF65-F5344CB8AC3E}">
        <p14:creationId xmlns:p14="http://schemas.microsoft.com/office/powerpoint/2010/main" val="32579442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370895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Kinder- und Jugendhilfe kann nur in gegenseitiger Kooperation der Beteiligten hergestellt werden. Die Leistungserstellung erfolgt </a:t>
            </a:r>
            <a:r>
              <a:rPr lang="de-DE" sz="1100" dirty="0" err="1">
                <a:latin typeface="Open Sans" panose="020B0606030504020204" pitchFamily="34" charset="0"/>
                <a:ea typeface="Open Sans" panose="020B0606030504020204" pitchFamily="34" charset="0"/>
                <a:cs typeface="Open Sans" panose="020B0606030504020204" pitchFamily="34" charset="0"/>
              </a:rPr>
              <a:t>koproduktiv</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dirty="0"/>
              <a:t>d. h.</a:t>
            </a:r>
            <a:r>
              <a:rPr lang="de-DE" sz="1100" dirty="0">
                <a:latin typeface="Open Sans" panose="020B0606030504020204" pitchFamily="34" charset="0"/>
                <a:ea typeface="Open Sans" panose="020B0606030504020204" pitchFamily="34" charset="0"/>
                <a:cs typeface="Open Sans" panose="020B0606030504020204" pitchFamily="34" charset="0"/>
              </a:rPr>
              <a:t> ohne Zusammenwirken der Adressat*innen und der Fachkräfte kann die Leistungserbringung nicht gelingen und liefe ins Leere. Es muss also immer wieder kommunikativ Bereitschaft zu gegenseitiger Koproduktion erzeugt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Professionelles Handeln in der Kinder- und Jugendhilfe folgt zu diesem Zweck spezifischen Handlungsprinzipien, die für alle Aufgaben und Tätigkeitsfelder gleichermaßen Gültigkeit beanspruchen. Kinder- und Jugendhilfe handelt:</a:t>
            </a:r>
          </a:p>
          <a:p>
            <a:pPr marL="17145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subjektorientiert. </a:t>
            </a:r>
            <a:r>
              <a:rPr lang="de-DE" sz="1100" dirty="0">
                <a:latin typeface="Open Sans" panose="020B0606030504020204" pitchFamily="34" charset="0"/>
                <a:ea typeface="Open Sans" panose="020B0606030504020204" pitchFamily="34" charset="0"/>
                <a:cs typeface="Open Sans" panose="020B0606030504020204" pitchFamily="34" charset="0"/>
              </a:rPr>
              <a:t>Dies gilt in doppelter Hinsicht: zum einen in Beachtung der objektiven </a:t>
            </a:r>
            <a:r>
              <a:rPr lang="de-DE" sz="1100" i="1" dirty="0">
                <a:latin typeface="Open Sans" panose="020B0606030504020204" pitchFamily="34" charset="0"/>
                <a:ea typeface="Open Sans" panose="020B0606030504020204" pitchFamily="34" charset="0"/>
                <a:cs typeface="Open Sans" panose="020B0606030504020204" pitchFamily="34" charset="0"/>
              </a:rPr>
              <a:t>Lebenslagen</a:t>
            </a:r>
            <a:r>
              <a:rPr lang="de-DE" sz="1100" dirty="0">
                <a:latin typeface="Open Sans" panose="020B0606030504020204" pitchFamily="34" charset="0"/>
                <a:ea typeface="Open Sans" panose="020B0606030504020204" pitchFamily="34" charset="0"/>
                <a:cs typeface="Open Sans" panose="020B0606030504020204" pitchFamily="34" charset="0"/>
              </a:rPr>
              <a:t>, also der gesellschaftlichen und sozialen Rahmenbedingungen, die den Einzelnen Möglichkeiten der eigenständigen Lebensführung bieten oder diese behindern bzw. begrenzen; zum anderen in Beachtung der subjektiven </a:t>
            </a:r>
            <a:r>
              <a:rPr lang="de-DE" sz="1100" i="1" dirty="0">
                <a:latin typeface="Open Sans" panose="020B0606030504020204" pitchFamily="34" charset="0"/>
                <a:ea typeface="Open Sans" panose="020B0606030504020204" pitchFamily="34" charset="0"/>
                <a:cs typeface="Open Sans" panose="020B0606030504020204" pitchFamily="34" charset="0"/>
              </a:rPr>
              <a:t>Lebenswelt</a:t>
            </a:r>
            <a:r>
              <a:rPr lang="de-DE" sz="1100" dirty="0">
                <a:latin typeface="Open Sans" panose="020B0606030504020204" pitchFamily="34" charset="0"/>
                <a:ea typeface="Open Sans" panose="020B0606030504020204" pitchFamily="34" charset="0"/>
                <a:cs typeface="Open Sans" panose="020B0606030504020204" pitchFamily="34" charset="0"/>
              </a:rPr>
              <a:t>, also der sozialen Eingebundenheit und der damit unhinterfragt verbundenen Handlungs- und Deutungsmuster aus Sicht der Adressat*innen selbst. Dies erfolgt unter der normativen Perspektive, die Selbstbestimmung des Subjekts über ihre Lebensführung in und trotz dieser Lebenslagen und Lebenswelten zu maximieren.</a:t>
            </a:r>
          </a:p>
          <a:p>
            <a:pPr marL="17145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dialogisch. </a:t>
            </a:r>
            <a:r>
              <a:rPr lang="de-DE" sz="1100" dirty="0">
                <a:latin typeface="Open Sans" panose="020B0606030504020204" pitchFamily="34" charset="0"/>
                <a:ea typeface="Open Sans" panose="020B0606030504020204" pitchFamily="34" charset="0"/>
                <a:cs typeface="Open Sans" panose="020B0606030504020204" pitchFamily="34" charset="0"/>
              </a:rPr>
              <a:t>Wenn es darum geht, professionell die selbstbestimmte Lebensführung der Subjekte zu unterstützen, kann dies nur in einem gleichberechtigten Dialog mit ihnen geschehen. Kinder- und Jugendhilfe kann alternative Formen der Lebensführung vorstellen und attraktiv machen, aber letztlich haben die Individuen das Recht, für ihr Leben zu entscheiden, was sie tun wollen.</a:t>
            </a:r>
          </a:p>
          <a:p>
            <a:pPr marL="17145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partizipativ-demokratisch. </a:t>
            </a:r>
            <a:r>
              <a:rPr lang="de-DE" sz="1100" dirty="0">
                <a:latin typeface="Open Sans" panose="020B0606030504020204" pitchFamily="34" charset="0"/>
                <a:ea typeface="Open Sans" panose="020B0606030504020204" pitchFamily="34" charset="0"/>
                <a:cs typeface="Open Sans" panose="020B0606030504020204" pitchFamily="34" charset="0"/>
              </a:rPr>
              <a:t>Aus dem dialogischen Prinzip und der Maximierung der Selbstbestimmung folgt, dass die Einzelnen an Entscheidungen über ihr eigenes Leben sowie über die Lebensführung in den sozialen Zusammenhängen von Einrichtungen und Diensten der Kinder- und Jugendhilfe und darüber hinaus den sozialen Lebensverhältnissen in den Kommunen und der Gesellschaft insgesamt beteiligt sein müssen. Die Selbstbestimmung der Subjekte muss mit der kollektiven Mitbestimmung zusammengebracht werden. </a:t>
            </a:r>
          </a:p>
          <a:p>
            <a:pPr marL="17145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reflexiv. </a:t>
            </a:r>
            <a:r>
              <a:rPr lang="de-DE" sz="1100" dirty="0">
                <a:latin typeface="Open Sans" panose="020B0606030504020204" pitchFamily="34" charset="0"/>
                <a:ea typeface="Open Sans" panose="020B0606030504020204" pitchFamily="34" charset="0"/>
                <a:cs typeface="Open Sans" panose="020B0606030504020204" pitchFamily="34" charset="0"/>
              </a:rPr>
              <a:t>Kinder- und Jugendhilfe agiert in einem komplexen Feld. Sie hat es nicht mit Objekten zu tun, sondern mit Menschen, die über Eigensinn verfügen. Sozialpädagogisches Handeln muss diesem Eigensinn Rechnung tragen. Dies begrenzt „operatives Rezeptwissen“ und erfordert vielmehr stete situative Deutungs- und Handlungskompetenz. Wissenschaftliches Wissen und berufliche Erfahrung müssen also stets reflexiv und selbstkritisch auf den fallbezogenen Nutzen hinterfragt werden. Reflexivität richtet sich auch auf die Konzipierung und Hinterfragung der Realisierung von Jugendhilfe in den eigenen Organisationen und in den öffentlichen (kommunalen und staatlichen) Strukturen, gerade im Blick darauf, ob die eigenen Handlungsprinzipien und damit auch die Rechte der Adressat*innen beachtet werden.</a:t>
            </a:r>
          </a:p>
          <a:p>
            <a:pPr marL="17145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differenzbewusst und inklusiv.</a:t>
            </a:r>
            <a:r>
              <a:rPr lang="de-DE" sz="1100" dirty="0">
                <a:latin typeface="Open Sans" panose="020B0606030504020204" pitchFamily="34" charset="0"/>
                <a:ea typeface="Open Sans" panose="020B0606030504020204" pitchFamily="34" charset="0"/>
                <a:cs typeface="Open Sans" panose="020B0606030504020204" pitchFamily="34" charset="0"/>
              </a:rPr>
              <a:t> Die Individualität der Adressat*innen und ihrer Lebensumstände führt dazu, dass Kinder- und Jugendhilfe mit einer großen Unterschiedlichkeit von Menschen und Lebensbedingungen zu tun hat. Diese Unterschiedlichkeit darf indes nicht zu Ungleichheit und Ungerechtigkeit führen. Deshalb muss im Sinne der Subjektorientierung gewährleistet werden, dass die unterschiedlichen Menschen auch ihren jeweiligen Lebensbedingungen und Lebensweisen gerecht werdende unterschiedliche Angebote der Kinder- und Jugendhilfe bekommen. In diesem Sinne ist Kinder- und Jugendhilfe inklusiv. </a:t>
            </a:r>
          </a:p>
          <a:p>
            <a:pPr marL="17145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kommunal/sozialräumlich. </a:t>
            </a:r>
            <a:r>
              <a:rPr lang="de-DE" sz="1100" dirty="0">
                <a:latin typeface="Open Sans" panose="020B0606030504020204" pitchFamily="34" charset="0"/>
                <a:ea typeface="Open Sans" panose="020B0606030504020204" pitchFamily="34" charset="0"/>
                <a:cs typeface="Open Sans" panose="020B0606030504020204" pitchFamily="34" charset="0"/>
              </a:rPr>
              <a:t>Kinder- und Jugendhilfe findet in der sozialräumlichen Lebenswelt der Adressat*innen vor Ort statt. Deshalb ist die Struktur der Kinder- und Jugendhilfe lokal und an den sozialen und politischen Lebensbedingungen vor Ort ausgerichtet. Sie berücksichtigt die gesellschaftlichen, staatlichen, und globalen Auswirkungen auf das Leben der Subjekte, realisiert ihre Arbeit mit diesen jedoch auf kommunaler/sozialräumlicher Ebene. </a:t>
            </a:r>
          </a:p>
          <a:p>
            <a:pPr marL="17145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politisch.</a:t>
            </a:r>
            <a:r>
              <a:rPr lang="de-DE" sz="1100" dirty="0">
                <a:latin typeface="Open Sans" panose="020B0606030504020204" pitchFamily="34" charset="0"/>
                <a:ea typeface="Open Sans" panose="020B0606030504020204" pitchFamily="34" charset="0"/>
                <a:cs typeface="Open Sans" panose="020B0606030504020204" pitchFamily="34" charset="0"/>
              </a:rPr>
              <a:t> Kinder- und Jugendhilfe richtet sich nicht nur auf die individuelle Lebensführung der jungen Menschen und ihrer Familien aus, sondern immer auch an deren sozialen und gesellschaftlichen Lebenszusammenhängen. </a:t>
            </a:r>
            <a:r>
              <a:rPr lang="de-DE" sz="1100" dirty="0" err="1">
                <a:latin typeface="Open Sans" panose="020B0606030504020204" pitchFamily="34" charset="0"/>
                <a:ea typeface="Open Sans" panose="020B0606030504020204" pitchFamily="34" charset="0"/>
                <a:cs typeface="Open Sans" panose="020B0606030504020204" pitchFamily="34" charset="0"/>
              </a:rPr>
              <a:t>Anwaltschaftlich</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i="1" dirty="0">
                <a:latin typeface="Open Sans" panose="020B0606030504020204" pitchFamily="34" charset="0"/>
                <a:ea typeface="Open Sans" panose="020B0606030504020204" pitchFamily="34" charset="0"/>
                <a:cs typeface="Open Sans" panose="020B0606030504020204" pitchFamily="34" charset="0"/>
              </a:rPr>
              <a:t>für</a:t>
            </a:r>
            <a:r>
              <a:rPr lang="de-DE" sz="1100" dirty="0">
                <a:latin typeface="Open Sans" panose="020B0606030504020204" pitchFamily="34" charset="0"/>
                <a:ea typeface="Open Sans" panose="020B0606030504020204" pitchFamily="34" charset="0"/>
                <a:cs typeface="Open Sans" panose="020B0606030504020204" pitchFamily="34" charset="0"/>
              </a:rPr>
              <a:t> ihre Adressat*innen und möglichst </a:t>
            </a:r>
            <a:r>
              <a:rPr lang="de-DE" sz="1100" i="1" dirty="0">
                <a:latin typeface="Open Sans" panose="020B0606030504020204" pitchFamily="34" charset="0"/>
                <a:ea typeface="Open Sans" panose="020B0606030504020204" pitchFamily="34" charset="0"/>
                <a:cs typeface="Open Sans" panose="020B0606030504020204" pitchFamily="34" charset="0"/>
              </a:rPr>
              <a:t>mit</a:t>
            </a:r>
            <a:r>
              <a:rPr lang="de-DE" sz="1100" dirty="0">
                <a:latin typeface="Open Sans" panose="020B0606030504020204" pitchFamily="34" charset="0"/>
                <a:ea typeface="Open Sans" panose="020B0606030504020204" pitchFamily="34" charset="0"/>
                <a:cs typeface="Open Sans" panose="020B0606030504020204" pitchFamily="34" charset="0"/>
              </a:rPr>
              <a:t> ihnen zusammen muss Kinder- und Jugendhilfe politisch handeln, sich also in die demokratischen Diskussionen und Entscheidungen um die Gestaltung der gemeinsamen Lebensführung in den Einrichtungen, in den Kommunen und in der Gesellschaft einbringen.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Sozialpädagogische Fachlichkeit fordert dazu auf, die subjektiven, gruppenbezogenen und alltäglichen Bedürfnisse der jungen Menschen in den Mittelpunkt zu stellen und dementsprechend auch die Infrastrukturen und Verfahren so zu gestalten, dass junge Menschen nicht nur ihre Bedürfnisse einbringen können, sondern dass die Angebote und Maßnahmen mit ihnen ausgehandelt und entlang ihrer Bedarfe alltäglich weiterentwickelt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Böhnisch, Lothar/Thiersch, Hans/Schröer, Wolfgang (2005): Sozialpädagogisches Denken. Wege zu einer Neubestimmung.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München.</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Merchel</a:t>
            </a:r>
            <a:r>
              <a:rPr lang="de-DE" sz="1100" dirty="0">
                <a:latin typeface="Open Sans" panose="020B0606030504020204" pitchFamily="34" charset="0"/>
                <a:ea typeface="Open Sans" panose="020B0606030504020204" pitchFamily="34" charset="0"/>
                <a:cs typeface="Open Sans" panose="020B0606030504020204" pitchFamily="34" charset="0"/>
              </a:rPr>
              <a:t>, Joachim/</a:t>
            </a:r>
            <a:r>
              <a:rPr lang="de-DE" sz="1100" dirty="0" err="1">
                <a:latin typeface="Open Sans" panose="020B0606030504020204" pitchFamily="34" charset="0"/>
                <a:ea typeface="Open Sans" panose="020B0606030504020204" pitchFamily="34" charset="0"/>
                <a:cs typeface="Open Sans" panose="020B0606030504020204" pitchFamily="34" charset="0"/>
              </a:rPr>
              <a:t>Hansbauer</a:t>
            </a:r>
            <a:r>
              <a:rPr lang="de-DE" sz="1100" dirty="0">
                <a:latin typeface="Open Sans" panose="020B0606030504020204" pitchFamily="34" charset="0"/>
                <a:ea typeface="Open Sans" panose="020B0606030504020204" pitchFamily="34" charset="0"/>
                <a:cs typeface="Open Sans" panose="020B0606030504020204" pitchFamily="34" charset="0"/>
              </a:rPr>
              <a:t>, Peter/Schone, Reinhold (2023): Verantwortung in der Sozialen Arbeit. Stuttgart.</a:t>
            </a:r>
          </a:p>
        </p:txBody>
      </p:sp>
      <p:sp>
        <p:nvSpPr>
          <p:cNvPr id="4" name="Foliennummernplatzhalter 3"/>
          <p:cNvSpPr>
            <a:spLocks noGrp="1"/>
          </p:cNvSpPr>
          <p:nvPr>
            <p:ph type="sldNum" sz="quarter" idx="10"/>
          </p:nvPr>
        </p:nvSpPr>
        <p:spPr/>
        <p:txBody>
          <a:bodyPr/>
          <a:lstStyle/>
          <a:p>
            <a:fld id="{178ACBB0-B8BD-7243-B5CA-EEE1A71994D0}" type="slidenum">
              <a:rPr lang="de-DE" smtClean="0"/>
              <a:t>84</a:t>
            </a:fld>
            <a:endParaRPr lang="de-DE"/>
          </a:p>
        </p:txBody>
      </p:sp>
    </p:spTree>
    <p:extLst>
      <p:ext uri="{BB962C8B-B14F-4D97-AF65-F5344CB8AC3E}">
        <p14:creationId xmlns:p14="http://schemas.microsoft.com/office/powerpoint/2010/main" val="40550819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637325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Vorliegen einer Behinderung führt häufig zu gesellschaftlichen Exklusionsproblematiken, die sich auch in der Kinder- und Jugendhilfe zeigen, obwohl sich ihr Förder- und Erziehungsauftrag (§ 1 SGB VIII) grundsätzlich unterschiedslos an alle Kinder und Jugendlichen und ihre Familien richtet (</a:t>
            </a:r>
            <a:r>
              <a:rPr lang="de-DE" sz="1100" i="1" dirty="0">
                <a:latin typeface="Open Sans" panose="020B0606030504020204" pitchFamily="34" charset="0"/>
                <a:ea typeface="Open Sans" panose="020B0606030504020204" pitchFamily="34" charset="0"/>
                <a:cs typeface="Open Sans" panose="020B0606030504020204" pitchFamily="34" charset="0"/>
              </a:rPr>
              <a:t>vgl. auch Folie 1.1.16</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Nach jahrzehntelangem (fach-)politischem Ringen hat der Gesetzgeber mit dem Kinder- und Jugendstärkungsgesetz (KJSG) 2021 nun das ‚Ob‘ der inklusiven Weiterentwicklung der Kinder- und Jugendhilfe im Prinzip entschieden und in einem Stufenplan grundlegende Weichenstellungen für die weitere Umsetzung getroffen: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Das KJSG legt fest, dass ab 2028 die Exklusion von Kindern und Jugendlichen mit körperlichen und/oder geistigen Behinderungen aus dem SGB VIII enden soll und sie – wie alle anderen Kinder und Jugendlichen auch – ebenfalls zu Leistungsberechtigten nach dem SGB VIII werden (sog. inklusive Lösung/Gesamtzuständigkeit der Kinder- und Jugendhilfe). Damit wird zum einen die bisher im Leistungssystem der Eingliederungshilfe liegende (Mit-)Verantwortung zur Sicherstellung einer gleichberechtigten – sozialen, medizinischen, schulischen und beruflichen – Teilhabe für diese jungen Menschen auf die Kinder- und Jugendhilfe übergehen.</a:t>
            </a:r>
            <a:br>
              <a:rPr lang="de-DE" sz="1100" dirty="0">
                <a:latin typeface="Open Sans" panose="020B0606030504020204" pitchFamily="34" charset="0"/>
                <a:ea typeface="Open Sans" panose="020B0606030504020204" pitchFamily="34" charset="0"/>
                <a:cs typeface="Open Sans" panose="020B0606030504020204" pitchFamily="34" charset="0"/>
              </a:rPr>
            </a:b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Zum anderen können darüber ggf. auch ihre erzieherischen Bedarfslagen aber auch die Unterstützungs- und Entlastungsbedarfe des Familiensystems insgesamt (Geschwister und Eltern) besser erkennbar und aufgegriffen werden. Gleichzeitig wirft diese Zusammenführung der beiden Leistungssysteme so viele fachliche und strukturell-organisatorische Fragestellungen auf, dass die konkrete Umsetzung des ‚Wie‘ dieser Neuordnung der sozialrechtlichen Zuständigkeit auf einen nachfolgenden Gesetzgebungsprozess übertragen wurde.</a:t>
            </a:r>
            <a:br>
              <a:rPr lang="de-DE" sz="1100" dirty="0">
                <a:latin typeface="Open Sans" panose="020B0606030504020204" pitchFamily="34" charset="0"/>
                <a:ea typeface="Open Sans" panose="020B0606030504020204" pitchFamily="34" charset="0"/>
                <a:cs typeface="Open Sans" panose="020B0606030504020204" pitchFamily="34" charset="0"/>
              </a:rPr>
            </a:b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Damit die Gesamtzuständigkeit der Kinder- und Jugendhilfe am 1.1.2028 tatsächlich greift, muss das noch zu erarbeitende Gesetz bis zum 1.1.2027 in Kraft gesetzt werden (§ 10 Abs. 4 SGB VIII </a:t>
            </a:r>
            <a:r>
              <a:rPr lang="de-DE" sz="1100" dirty="0" err="1">
                <a:latin typeface="Open Sans" panose="020B0606030504020204" pitchFamily="34" charset="0"/>
                <a:ea typeface="Open Sans" panose="020B0606030504020204" pitchFamily="34" charset="0"/>
                <a:cs typeface="Open Sans" panose="020B0606030504020204" pitchFamily="34" charset="0"/>
              </a:rPr>
              <a:t>i.V.m</a:t>
            </a:r>
            <a:r>
              <a:rPr lang="de-DE" sz="1100" dirty="0">
                <a:latin typeface="Open Sans" panose="020B0606030504020204" pitchFamily="34" charset="0"/>
                <a:ea typeface="Open Sans" panose="020B0606030504020204" pitchFamily="34" charset="0"/>
                <a:cs typeface="Open Sans" panose="020B0606030504020204" pitchFamily="34" charset="0"/>
              </a:rPr>
              <a:t>. Art. 9 KJSG). </a:t>
            </a:r>
            <a:br>
              <a:rPr lang="de-DE" sz="1100" dirty="0">
                <a:latin typeface="Open Sans" panose="020B0606030504020204" pitchFamily="34" charset="0"/>
                <a:ea typeface="Open Sans" panose="020B0606030504020204" pitchFamily="34" charset="0"/>
                <a:cs typeface="Open Sans" panose="020B0606030504020204" pitchFamily="34" charset="0"/>
              </a:rPr>
            </a:b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Soweit möglich, hat das KJSG jedoch erste wesentliche Änderungen vorgenommen und die inklusive Ausrichtung des SGB VIII deutlich gestärkt. Die Zielbestimmung (§ 1 SGB VIII) und das Selbstverständnis bezüglich der Ausgestaltung der Hilfen und Aufgaben (§ 9 SGB VIII) sind ausdrücklich um die Verantwortung zur Gewährleistung gleichberechtigter Teilhabe erweitert worden, was sich auch in den Verpflichtungen zur Gewährleistung einer durchgehend </a:t>
            </a:r>
            <a:r>
              <a:rPr lang="de-DE" sz="1100" dirty="0" err="1">
                <a:latin typeface="Open Sans" panose="020B0606030504020204" pitchFamily="34" charset="0"/>
                <a:ea typeface="Open Sans" panose="020B0606030504020204" pitchFamily="34" charset="0"/>
                <a:cs typeface="Open Sans" panose="020B0606030504020204" pitchFamily="34" charset="0"/>
              </a:rPr>
              <a:t>barrierearmen</a:t>
            </a:r>
            <a:r>
              <a:rPr lang="de-DE" sz="1100" dirty="0">
                <a:latin typeface="Open Sans" panose="020B0606030504020204" pitchFamily="34" charset="0"/>
                <a:ea typeface="Open Sans" panose="020B0606030504020204" pitchFamily="34" charset="0"/>
                <a:cs typeface="Open Sans" panose="020B0606030504020204" pitchFamily="34" charset="0"/>
              </a:rPr>
              <a:t> Aufgabenwahrnehmung zeigt (Beratung, Inobhutnahme, Hilfeplanung „in wahrnehmbarer Form“).</a:t>
            </a:r>
            <a:br>
              <a:rPr lang="de-DE" sz="1100" dirty="0">
                <a:latin typeface="Open Sans" panose="020B0606030504020204" pitchFamily="34" charset="0"/>
                <a:ea typeface="Open Sans" panose="020B0606030504020204" pitchFamily="34" charset="0"/>
                <a:cs typeface="Open Sans" panose="020B0606030504020204" pitchFamily="34" charset="0"/>
              </a:rPr>
            </a:b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Die bis dato vernachlässigten Schutzaspekte von Kindern mit Behinderungen werden mit einer Verpflichtung zur Vorhaltung entsprechender Expertise im Erkennen und im Umgang mit den Risiken und Problemlagen in behinderungsspezifischen Kontexten ausdrücklich aufgegriffen (§§ 8a, 8b SGB VIII). Die Vorgaben zur Sicherstellung inklusiver Angebote der Kinder- und Jugendarbeit (§ 11 SGB VIII) sind ebenso geschärft wie die zur Regelhaftigkeit gemeinsamer Betreuung in der Kindertagesbetreuung (§ 22a SGB VIII). Hinzu kommt eine konsequente Verknüpfung der Leistungsfinanzierung mit einer inklusiven Hilfegestaltung (§§ 77, 78b SGB VIII) sowie die grundsätzliche Aufgabe zur inklusiven Jugendhilfeplanung (§ 80 SGB VIII).</a:t>
            </a:r>
            <a:br>
              <a:rPr lang="de-DE" sz="1100" dirty="0">
                <a:latin typeface="Open Sans" panose="020B0606030504020204" pitchFamily="34" charset="0"/>
                <a:ea typeface="Open Sans" panose="020B0606030504020204" pitchFamily="34" charset="0"/>
                <a:cs typeface="Open Sans" panose="020B0606030504020204" pitchFamily="34" charset="0"/>
              </a:rPr>
            </a:b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Um die bis 2028 noch fortbestehende Zuständigkeitsspaltung und Exklusion der Kinder und Jugendlichen mit körperlichen und/oder geistigen Behinderungen und ihrer Familien im System des SGB IX etwas abzufedern, besteht zudem die regelhafte Verpflichtung des Jugendamtes zur Involvierung in die Planungsprozesse der Eingliederungshilfe.</a:t>
            </a:r>
            <a:br>
              <a:rPr lang="de-DE" sz="1100" dirty="0">
                <a:latin typeface="Open Sans" panose="020B0606030504020204" pitchFamily="34" charset="0"/>
                <a:ea typeface="Open Sans" panose="020B0606030504020204" pitchFamily="34" charset="0"/>
                <a:cs typeface="Open Sans" panose="020B0606030504020204" pitchFamily="34" charset="0"/>
              </a:rPr>
            </a:b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Darüber hinaus sollen sie ab 2024 zusätzliche Unterstützung durch einen Verfahrenslotsen seitens des Jugendamts erhalten, der sie im Falle von Eingliederungshilfen bei der Antragstellung, Verfolgung und Durchsetzung dieser Leistungen unabhängig berät und begleitet.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Inklusive Angebote in der Kinder- und Jugendhilfe gab es bereits vor dem KJSG. Doch erst seine gesetzlichen Vorgaben fordern zu einem verbindlichen und flächendeckenden Weiterentwicklungsprozess auf, in allen Hilfe- und Aufgabenfeldern der Kinder- und Jugendhilfe konkrete fachlich-konzeptionelle Reflexionen und entsprechende Praxisgestaltungen vorzunehmen. Hierfür bedarf es jedoch weiterer grundlegender Wissensgenerierung durch Forschung, insbesondere auch unter Beteiligung der jungen Menschen und ihrer Familien, sowie der Entwicklung und des Angebots entsprechender Aus- und Fortbildungen für die Fachkräfte.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Trotz aktuell überwiegender Fokussierung auf die Teilhabebarrieren von Kindern und Jugendlichen mit Behinderungen besteht in der Praxis und den (fach-)politischen Diskussionen ein starkes Bewusstsein, den Leitgedanken und die Aufgaben zur inklusiven Weiterentwicklung der Kinder- und Jugendhilfe auch auf andere gesellschaftliche Teilhabehindernisse (z. B. Armut, Migration) auszuweiten.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(BMFSFJ) (2022): Gemeinsam zum Ziel: https://www.bmfsfj.de/bmfsfj/aktuelles/alle-meldungen/gemeinsam-zum-ziel-inklusive-kinder-und-jugendhilfe-gestalten-195938 (Zugriff 10.06.2023).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Graßhoff, Günther/Hinken, Florian/Sekler </a:t>
            </a:r>
            <a:r>
              <a:rPr lang="de-DE" sz="1100" dirty="0" err="1">
                <a:latin typeface="Open Sans" panose="020B0606030504020204" pitchFamily="34" charset="0"/>
                <a:ea typeface="Open Sans" panose="020B0606030504020204" pitchFamily="34" charset="0"/>
                <a:cs typeface="Open Sans" panose="020B0606030504020204" pitchFamily="34" charset="0"/>
              </a:rPr>
              <a:t>Koralia</a:t>
            </a:r>
            <a:r>
              <a:rPr lang="de-DE" sz="1100" dirty="0">
                <a:latin typeface="Open Sans" panose="020B0606030504020204" pitchFamily="34" charset="0"/>
                <a:ea typeface="Open Sans" panose="020B0606030504020204" pitchFamily="34" charset="0"/>
                <a:cs typeface="Open Sans" panose="020B0606030504020204" pitchFamily="34" charset="0"/>
              </a:rPr>
              <a:t>/Strahl, Benjamin (Hrsg.) (2023): Kinder- und Jugendhilfeplanung inklusiv – Planung und Gestaltung von Angeboten der Kinder- und Jugendhilfe für und mit alle(n). AFET-Eigenverlag.</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Von Boetticher, Arne/Kuhn-Zuber, Gabriele (2022): Rehabilitationsrecht; Baden-Baden.</a:t>
            </a:r>
          </a:p>
        </p:txBody>
      </p:sp>
      <p:sp>
        <p:nvSpPr>
          <p:cNvPr id="4" name="Foliennummernplatzhalter 3"/>
          <p:cNvSpPr>
            <a:spLocks noGrp="1"/>
          </p:cNvSpPr>
          <p:nvPr>
            <p:ph type="sldNum" sz="quarter" idx="10"/>
          </p:nvPr>
        </p:nvSpPr>
        <p:spPr/>
        <p:txBody>
          <a:bodyPr/>
          <a:lstStyle/>
          <a:p>
            <a:fld id="{178ACBB0-B8BD-7243-B5CA-EEE1A71994D0}" type="slidenum">
              <a:rPr lang="de-DE" smtClean="0"/>
              <a:t>85</a:t>
            </a:fld>
            <a:endParaRPr lang="de-DE"/>
          </a:p>
        </p:txBody>
      </p:sp>
    </p:spTree>
    <p:extLst>
      <p:ext uri="{BB962C8B-B14F-4D97-AF65-F5344CB8AC3E}">
        <p14:creationId xmlns:p14="http://schemas.microsoft.com/office/powerpoint/2010/main" val="26533792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18659" y="4392165"/>
            <a:ext cx="5486400" cy="360045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Kinder und Jugendliche haben ein Recht auf Beteiligung an den Entscheidungen, die ihr eigenes Leben und denen, die die Gestaltung der Kinder- und Jugendhilfe in den einzelnen Einrichtungen und im Gemeinwesen betreffen. Diese Beteiligung wird als das Recht auf Partizipation verstanden, also als das Recht auf Teilnahme an Entscheidungen.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Schon § 1 SGB VIII benennt mit dem Recht auf Erziehung zu einer selbstbestimmten, eigenverantwortlichen und gemeinschaftsfähigen Persönlichkeit den Zusammenhang von Selbstbestimmung und ‚Gemeinschaftsfähigkeit‘, die in einer demokratischen Gesellschaft das Recht auf und die Verantwortung zur Mitbestimmung und Mitgestaltung des Gemeinwesens bzw. der Gesellschaft bedeutet.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Kinder und Jugendliche sind aufgrund ihres Rechtes der Selbstbestimmung an allen Entscheidungen der öffentlichen Kinder- und Jugendhilfe zu beteiligen, die sie betreffen. Dabei ist ihr Entwicklungsstand zu berücksichtigen und die zunehmende Fähigkeit zu selbständigem und verantwortungsbewusstem Handeln. § 8 Abs. 4 SGB VIII bestimmt: „Beteiligung und Beratung von Kindern und Jugendlichen nach diesem Buch erfolgen in einer für sie verständlichen, nachvollziehbaren und wahrnehmbaren Form.“</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Einerseits sieht das SGB VIII also generell ein starkes Recht der Kinder und Jugendlichen, ihre Selbstbestimmung in die Bestimmung der für sie passenden Angebot und Hilfen der Kinder und Jugendhilfe einzubringen. Ähnlich wie in der UN-Kinderrechtskonvention (KRK) wird eine altersgerechte Ausgestaltung eingefordert. Der dort formulierte Auftrag einer altersgerechten Ausgestaltung wird in der Formulierung „entsprechend ihres Entwicklungsstandes“ vielfach als Vorbehalt ausgelegt und nicht als Auftrag, altersgerechte Beteiligungsformen zu schaffen, die den Entscheidungsfähigkeiten der Kinder und Jugendlichen entsprechen. Damit wird die Wahrnehmung der Rechte eingeschränkt und letztlich in eine Entscheidungsmacht von Expert*innen transformiert, die den jeweiligen Entwicklungsstand einschätzen und darüber die Wahrnehmung von Rechten beschränken können. Das SGB VIII bewegt sich also zwischen der Anerkennung der Rechte der Kinder und Jugendlichen einerseits und einer ‚</a:t>
            </a:r>
            <a:r>
              <a:rPr lang="de-DE" sz="1100" dirty="0" err="1">
                <a:latin typeface="Open Sans" panose="020B0606030504020204" pitchFamily="34" charset="0"/>
                <a:ea typeface="Open Sans" panose="020B0606030504020204" pitchFamily="34" charset="0"/>
                <a:cs typeface="Open Sans" panose="020B0606030504020204" pitchFamily="34" charset="0"/>
              </a:rPr>
              <a:t>expertokratischen</a:t>
            </a:r>
            <a:r>
              <a:rPr lang="de-DE" sz="1100" dirty="0">
                <a:latin typeface="Open Sans" panose="020B0606030504020204" pitchFamily="34" charset="0"/>
                <a:ea typeface="Open Sans" panose="020B0606030504020204" pitchFamily="34" charset="0"/>
                <a:cs typeface="Open Sans" panose="020B0606030504020204" pitchFamily="34" charset="0"/>
              </a:rPr>
              <a:t>‘ Eingrenzung dieser Rechte andererseits.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Daher ist immer kritisch zu beobachten, ob und wie im Einzelfall die Rechte der Mitbestimmung und Mitgestaltung von Angeboten, Hilfen und ggf. hoheitlichen Schutzmaßnahmen in den konkreten Diensten und Einrichtungen tatsächlich durch die betroffenen Kinder und Jugendlichen wahrgenommen werden können. Die Umsetzung dieser Rechte liegt sehr stark in der Macht der Fachkräfte, und Forschungen zeigen, dass sie diese Rechte den betroffenen Kindern und Jugendlichen nicht immer umfassend und qualifiziert eröffnen.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Gerade aufgrund der starken strukturellen Macht der Fachkräfte entsteht immer wieder das Risiko, diese Macht zu missbrauchen. Daher verlangt das SGB VIII auch geeignete Verfahren der Beteiligung von Kindern und Jugendlichen sowie die Möglichkeit der Beschwerde in persönlichen Angelegenheiten. Im Zusammenhang mit anderen Schutzmaßnahmen wird hier der Ermöglichung von Partizipation und Beschwerden auch eine Chance eingeräumt, Kinder und Jugendlichen gegen Machtmissbrauch von Fachkräften stark zu machen. Darüber hinaus können sie sich an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Ombudsstellen</a:t>
            </a:r>
            <a:r>
              <a:rPr lang="de-DE" sz="1100" dirty="0">
                <a:latin typeface="Open Sans" panose="020B0606030504020204" pitchFamily="34" charset="0"/>
                <a:ea typeface="Open Sans" panose="020B0606030504020204" pitchFamily="34" charset="0"/>
                <a:cs typeface="Open Sans" panose="020B0606030504020204" pitchFamily="34" charset="0"/>
              </a:rPr>
              <a:t> wenden, zur Beratung in sowie Vermittlung und Klärung von Konflikten im Zusammenhang mit Aufgaben der Kinder- und Jugendhilfe nach § 2 und deren Wahrnehmung durch die öffentliche und freie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Kinder und Jugendliche haben über die Einrichtungen hinaus das Recht, im Gemeinwesen mitzubestimmen, welche Angebote die Kinder- und Jugendhilfe machen soll, z. B. im Rahmen der Jugendhilfeplanung. Jugendverbänden und anderen Zusammenschlüssen von Jugendlichen wird zugestanden, Interessen und Anliegen junger Menschen gegenüber der Öffentlichkeit und Politik zu artikulieren und zu vertreten (§ 4a, § 78 SGB VIII). Junge Menschen werden hier als Mitglieder des demokratischen Gemeinwesens thematisiert, die die Angebote, die sie betreffen, mitentscheiden müssen.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Knauer, Reingard/</a:t>
            </a:r>
            <a:r>
              <a:rPr lang="de-DE" sz="1100" dirty="0" err="1">
                <a:latin typeface="Open Sans" panose="020B0606030504020204" pitchFamily="34" charset="0"/>
                <a:ea typeface="Open Sans" panose="020B0606030504020204" pitchFamily="34" charset="0"/>
                <a:cs typeface="Open Sans" panose="020B0606030504020204" pitchFamily="34" charset="0"/>
              </a:rPr>
              <a:t>Sturzenhecker</a:t>
            </a:r>
            <a:r>
              <a:rPr lang="de-DE" sz="1100" dirty="0">
                <a:latin typeface="Open Sans" panose="020B0606030504020204" pitchFamily="34" charset="0"/>
                <a:ea typeface="Open Sans" panose="020B0606030504020204" pitchFamily="34" charset="0"/>
                <a:cs typeface="Open Sans" panose="020B0606030504020204" pitchFamily="34" charset="0"/>
              </a:rPr>
              <a:t>, Benedikt (2016): Demokratische Partizipation von Kindern, Weinheim</a:t>
            </a:r>
            <a:r>
              <a:rPr lang="de-DE" sz="1100" baseline="0" dirty="0">
                <a:latin typeface="Open Sans" panose="020B0606030504020204" pitchFamily="34" charset="0"/>
                <a:ea typeface="Open Sans" panose="020B0606030504020204" pitchFamily="34" charset="0"/>
                <a:cs typeface="Open Sans" panose="020B0606030504020204" pitchFamily="34" charset="0"/>
              </a:rPr>
              <a:t> u. </a:t>
            </a:r>
            <a:r>
              <a:rPr lang="de-DE" sz="1100" dirty="0">
                <a:latin typeface="Open Sans" panose="020B0606030504020204" pitchFamily="34" charset="0"/>
                <a:ea typeface="Open Sans" panose="020B0606030504020204" pitchFamily="34" charset="0"/>
                <a:cs typeface="Open Sans" panose="020B0606030504020204" pitchFamily="34" charset="0"/>
              </a:rPr>
              <a:t>Basel.</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Pluto, Liane (2007): Partizipation in den Hilfen zur Erziehung, München.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Wolff, Mechthild (2016): Partizipation; in: Schröer, Wolfgang/Struck, Norbert/Wolff, Mechthild: Handbuch Kinder- und Jugendhilfe, Weinheim u. München, S. 1050−1066.</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86</a:t>
            </a:fld>
            <a:endParaRPr lang="de-DE"/>
          </a:p>
        </p:txBody>
      </p:sp>
    </p:spTree>
    <p:extLst>
      <p:ext uri="{BB962C8B-B14F-4D97-AF65-F5344CB8AC3E}">
        <p14:creationId xmlns:p14="http://schemas.microsoft.com/office/powerpoint/2010/main" val="41873389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226879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Das Recht der Kinder und Jugendlichen auf Beteiligung an den Entscheidungen, die ihr eigenes Leben und die die Gestaltung der Kinder- und Jugendhilfe in den einzelnen Einrichtungen und im Gemeinwesen betreffen, durchzieht das gesamte SGB VIII. Die Partizipationsrechte beziehen sich dabei auf verschiedene Ebenen, die sich wie folgt konkret im Gesetz niederschlagen: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lvl="0"/>
            <a:r>
              <a:rPr lang="de-DE" sz="1100" b="1" dirty="0">
                <a:latin typeface="Open Sans" panose="020B0606030504020204" pitchFamily="34" charset="0"/>
                <a:ea typeface="Open Sans" panose="020B0606030504020204" pitchFamily="34" charset="0"/>
                <a:cs typeface="Open Sans" panose="020B0606030504020204" pitchFamily="34" charset="0"/>
              </a:rPr>
              <a:t>1. Rechte der Selbstbestimmung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 SGB VIII benennt mit dem Recht auf Erziehung zu einer selbstbestimmten, eigenverantwortlichen und gemeinschaftsfähigen Persönlichkeit den Zusammenhang von Selbstbestimmung und „Gemeinschaftsfähigkeit“, die in einer demokratischen Gesellschaft das Recht auf und die Verantwortung zur Mitbestimmung und Mitgestaltung des Gemeinwesens bzw. der Gesellschaft beinhaltet.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5 Abs.1 SGB VIII gewährt das Recht „zwischen Einrichtungen und Diensten verschiedener Träger zu wählen und Wünsche hinsichtlich der Gestaltung der Hilfe zu äußern“ (wenn das nicht unverhältnismäßige Kosten nach sich zieht).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8 SGB VIII: „Kinder und Jugendliche sind entsprechend ihrem Entwicklungsstand an allen sie betreffenden Entscheidungen der öffentlichen Jugendhilfe zu beteiligen. Dabei ist ihr Entwicklungsstand zu berücksichtigen und die zunehmende Fähigkeit zu selbständigem und verantwortungsbewusstem Handeln". Dies muss „in einer für sie verständlichen, nachvollziehbaren und wahrnehmbaren Form“ erfolgen.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8a Abs. 1 SGB VIII legt bezüglich des Schutzauftrags bei Kindeswohlgefährdung fest, dass bei Gefährdung des Wohls eines Kindes oder Jugendlichen die Erziehungsberechtigten sowie das Kind oder der Jugendliche in die Gefährdungseinschätzung einbezogen werden, soweit hierdurch der wirksame Schutz des Kindes oder Jugendlichen nicht in Frage gestellt wird.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9a Junge Menschen können sich an unabhängige, fachlich nicht weisungsgebundene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Ombudsstellen</a:t>
            </a:r>
            <a:r>
              <a:rPr lang="de-DE" sz="1100" dirty="0">
                <a:latin typeface="Open Sans" panose="020B0606030504020204" pitchFamily="34" charset="0"/>
                <a:ea typeface="Open Sans" panose="020B0606030504020204" pitchFamily="34" charset="0"/>
                <a:cs typeface="Open Sans" panose="020B0606030504020204" pitchFamily="34" charset="0"/>
              </a:rPr>
              <a:t> „zur Beratung in sowie Vermittlung und Klärung von Konflikten im Zusammenhang mit Aufgaben der Kinder- und Jugendhilfe“ wenden.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42 Abs. 1 Nr. 1 SGB VIII gewährt Kindern und Jugendlichen ein bedingungsloses Recht auf Inobhutnahme, wenn sie darum bitten.</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2. Rechte der Partizipation an der Gestaltung der Angebote in Einrichtungen der Kinder- und Jugendhilfe</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4a Abs. 1 SGB VIII: Leistungsberechtigte und Leistungsempfänger können sich in selbstorganisierten Zusammenschlüssen organisieren, um Adressat*innen der Kinder- und Jugendhilfe zu unterstützen, zu begleiten und zu fördern.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9 Nr. 2 legt fest, dass bei der Ausgestaltung der Leistungen und der Erfüllung der Aufgaben „die wachsende Fähigkeit und das wachsende Bedürfnis des Kindes oder des Jugendlichen zu selbstständigem, verantwortungsbewusstem Handeln“ zu beachten ist.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11 SGB VIII: Angebote der Jugendarbeit sind durch die Kinder und Jugendlichen mitzubestimmen und mitzugestalten.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12 Abs. 2 SGB VIII: „In Jugendverbänden und Jugendgruppen wird Jugendarbeit von jungen Menschen selbst organisiert, gemeinschaftlich gestaltet und mitverantwortet.“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36 SGB VIII gewährt das Recht auf Mitwirkung in der Gestaltung der erzieherischen Hilfen (Hilfeplan) also, „der Feststellungen über den Bedarf, die zu gewährende Art der Hilfe sowie die notwendigen Leistungen“.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45 SGB VIII verlangt, dass für eine Betriebserlaubnis von Kindertageseinrichtungen und Einrichtungen der Heimerziehung zur Sicherung der Rechte von Kindern und Jugendlichen in der Einrichtung geeignete Verfahren der Selbstvertretung und Beteiligung sowie der Möglichkeit der Beschwerde in persönlichen Angelegenheiten innerhalb und außerhalb der Einrichtung Anwendung finden.</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3. Rechte der Partizipation an der Gestaltung von Kinder- und Jugendhilfe im Gemeinwesen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4a SGB VIII legt der öffentlichen Jugendhilfe auf, selbstorgansierte Zusammenschlüsse zu fördern und mit diesen zusammenzuarbeiten, u. a. auch diese in Arbeitsgemeinschaften nach § 78 SGB VIII zu beteiligen.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12 SGB VIII: Jugendverbände bringen Interessen und Anliegen junger Menschen zum Ausdruck und vertreten diese gegenüber der Gesellschaft.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71 Abs. 1 SGB VIII legt fest, dass Vorschläge der Jugendverbände bei der Besetzung des Jugendhilfeausschusses „angemessen zu berücksichtigen“ sind.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 80 Abs. 1, Nr. 2 SGB VIII bestimmt, dass die öffentlichen Träger im Rahmen der Jugendhilfeplanung „den Bedarf unter Berücksichtigung der Wünsche, Bedürfnisse und Interessen der jungen Menschen und der Personensorgeberechtigten (...) zu ermitteln (haben).“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87</a:t>
            </a:fld>
            <a:endParaRPr lang="de-DE"/>
          </a:p>
        </p:txBody>
      </p:sp>
    </p:spTree>
    <p:extLst>
      <p:ext uri="{BB962C8B-B14F-4D97-AF65-F5344CB8AC3E}">
        <p14:creationId xmlns:p14="http://schemas.microsoft.com/office/powerpoint/2010/main" val="19281940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0900643"/>
          </a:xfrm>
        </p:spPr>
        <p:txBody>
          <a:bodyPr/>
          <a:lstStyle/>
          <a:p>
            <a:r>
              <a:rPr lang="de-DE" sz="1100" dirty="0" err="1">
                <a:latin typeface="Open Sans" panose="020B0606030504020204" pitchFamily="34" charset="0"/>
                <a:ea typeface="Open Sans" panose="020B0606030504020204" pitchFamily="34" charset="0"/>
                <a:cs typeface="Open Sans" panose="020B0606030504020204" pitchFamily="34" charset="0"/>
              </a:rPr>
              <a:t>Ombudschaft</a:t>
            </a:r>
            <a:r>
              <a:rPr lang="de-DE" sz="1100" dirty="0">
                <a:latin typeface="Open Sans" panose="020B0606030504020204" pitchFamily="34" charset="0"/>
                <a:ea typeface="Open Sans" panose="020B0606030504020204" pitchFamily="34" charset="0"/>
                <a:cs typeface="Open Sans" panose="020B0606030504020204" pitchFamily="34" charset="0"/>
              </a:rPr>
              <a:t> in der Kinder- und Jugendhilfe bedeutet die unabhängige Information, Beratung und Vermittlung in Konflikten von Kindern, Jugendlichen oder Eltern mit dem öffentlichen oder den freien Trägern der Jugendhilfe.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Ombudschaftliche</a:t>
            </a:r>
            <a:r>
              <a:rPr lang="de-DE" sz="1100" dirty="0">
                <a:latin typeface="Open Sans" panose="020B0606030504020204" pitchFamily="34" charset="0"/>
                <a:ea typeface="Open Sans" panose="020B0606030504020204" pitchFamily="34" charset="0"/>
                <a:cs typeface="Open Sans" panose="020B0606030504020204" pitchFamily="34" charset="0"/>
              </a:rPr>
              <a:t> Aktivitäten sind eine Form des Machtausgleichs in der stark asymmetrischen Struktur der Kinder- und Jugendhilfe, insbesondere in Konfliktkonstellationen. Dazu gehört, die strukturell unterlegene Partei unabhängig zu beraten und ggf. in der Konfliktbewältigung mit einem öffentlichen und/oder freiem Jugendhilfeträger zu unterstützen. Neben der individuellen Beratung umfasst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ombudschaftliche</a:t>
            </a:r>
            <a:r>
              <a:rPr lang="de-DE" sz="1100" dirty="0">
                <a:latin typeface="Open Sans" panose="020B0606030504020204" pitchFamily="34" charset="0"/>
                <a:ea typeface="Open Sans" panose="020B0606030504020204" pitchFamily="34" charset="0"/>
                <a:cs typeface="Open Sans" panose="020B0606030504020204" pitchFamily="34" charset="0"/>
              </a:rPr>
              <a:t> Beratung auch die (fach-)politische Lobbyarbeit für eine bedarfsgerechte und </a:t>
            </a:r>
            <a:r>
              <a:rPr lang="de-DE" sz="1100" dirty="0" err="1">
                <a:latin typeface="Open Sans" panose="020B0606030504020204" pitchFamily="34" charset="0"/>
                <a:ea typeface="Open Sans" panose="020B0606030504020204" pitchFamily="34" charset="0"/>
                <a:cs typeface="Open Sans" panose="020B0606030504020204" pitchFamily="34" charset="0"/>
              </a:rPr>
              <a:t>adressat</a:t>
            </a:r>
            <a:r>
              <a:rPr lang="de-DE" sz="1100" dirty="0">
                <a:latin typeface="Open Sans" panose="020B0606030504020204" pitchFamily="34" charset="0"/>
                <a:ea typeface="Open Sans" panose="020B0606030504020204" pitchFamily="34" charset="0"/>
                <a:cs typeface="Open Sans" panose="020B0606030504020204" pitchFamily="34" charset="0"/>
              </a:rPr>
              <a:t>*innen-orientierte Kinder- und Jugendhilfe und eine Sozialpolitik, die „positive Lebensbedingungen für junge Menschen und ihre Familien“ (§ 1, Abs. 3, Satz 5 SGB VIII)</a:t>
            </a:r>
            <a:r>
              <a:rPr lang="de-DE" sz="1100" i="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schafft. Zentral für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Ombudsstellen</a:t>
            </a:r>
            <a:r>
              <a:rPr lang="de-DE" sz="1100" dirty="0">
                <a:latin typeface="Open Sans" panose="020B0606030504020204" pitchFamily="34" charset="0"/>
                <a:ea typeface="Open Sans" panose="020B0606030504020204" pitchFamily="34" charset="0"/>
                <a:cs typeface="Open Sans" panose="020B0606030504020204" pitchFamily="34" charset="0"/>
              </a:rPr>
              <a:t> ist, dass sie unabhängig und fachlich nicht weisungsgebunden arbeiten.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err="1">
                <a:latin typeface="Open Sans" panose="020B0606030504020204" pitchFamily="34" charset="0"/>
                <a:ea typeface="Open Sans" panose="020B0606030504020204" pitchFamily="34" charset="0"/>
                <a:cs typeface="Open Sans" panose="020B0606030504020204" pitchFamily="34" charset="0"/>
              </a:rPr>
              <a:t>Ombudschaft</a:t>
            </a:r>
            <a:r>
              <a:rPr lang="de-DE" sz="1100" dirty="0">
                <a:latin typeface="Open Sans" panose="020B0606030504020204" pitchFamily="34" charset="0"/>
                <a:ea typeface="Open Sans" panose="020B0606030504020204" pitchFamily="34" charset="0"/>
                <a:cs typeface="Open Sans" panose="020B0606030504020204" pitchFamily="34" charset="0"/>
              </a:rPr>
              <a:t> als relativ junges Konzept in der Kinder- und Jugendhilfe erfährt in der Fachwelt eine immer breitere fachliche Zustimmung. Es hat sich als notwendiger Beitrag zur Sicherung der Rechte junger Menschen und ihrer Familie im Kontext der Hilfen zur Erziehung entwickelt.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Konzept erfuhr insbesondere durch die Berichte Betroffener über ungerechtfertigte Machtausübung ihnen gegenüber zunehmend an fachlicher Bedeutung. Zudem verschafften die öffentlichen Debatten im Rahmen der Aufarbeitung der Runden Tische ‚Heimerziehung in den 50er und 60er Jahren‘ (2010) und ‚Sexueller Kindesmissbrauch in Abhängigkeits- und Machtverhältnissen in privaten und öffentlichen Einrichtungen und im familiären Bereich‘ (2011) dem Thema eine erhebliche politische Relevanz, welche sich dann auch in der Verabschiedung des Bundeskinderschutzgesetzes (2012) niederschlägt.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Ombudsstellen</a:t>
            </a:r>
            <a:r>
              <a:rPr lang="de-DE" sz="1100" dirty="0">
                <a:latin typeface="Open Sans" panose="020B0606030504020204" pitchFamily="34" charset="0"/>
                <a:ea typeface="Open Sans" panose="020B0606030504020204" pitchFamily="34" charset="0"/>
                <a:cs typeface="Open Sans" panose="020B0606030504020204" pitchFamily="34" charset="0"/>
              </a:rPr>
              <a:t> haben sich zumeist über Initiativen auf Landesebene entwickelt und Verbreitung gefunden. Offen ist noch die Frage, wie es erreicht werden soll, dass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ombudschaftliche</a:t>
            </a:r>
            <a:r>
              <a:rPr lang="de-DE" sz="1100" dirty="0">
                <a:latin typeface="Open Sans" panose="020B0606030504020204" pitchFamily="34" charset="0"/>
                <a:ea typeface="Open Sans" panose="020B0606030504020204" pitchFamily="34" charset="0"/>
                <a:cs typeface="Open Sans" panose="020B0606030504020204" pitchFamily="34" charset="0"/>
              </a:rPr>
              <a:t> Unterstützung für alle Hilfeempfänger*innen und Leistungsberechtigten in guter Qualität flächendeckend erreichbar ist. Es zeichnet sich ab, dass die Bundesländer gesetzlich verpflichtet werden, für einen bedarfsgerechten Aufbau von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Ombudsstellen</a:t>
            </a:r>
            <a:r>
              <a:rPr lang="de-DE" sz="1100" dirty="0">
                <a:latin typeface="Open Sans" panose="020B0606030504020204" pitchFamily="34" charset="0"/>
                <a:ea typeface="Open Sans" panose="020B0606030504020204" pitchFamily="34" charset="0"/>
                <a:cs typeface="Open Sans" panose="020B0606030504020204" pitchFamily="34" charset="0"/>
              </a:rPr>
              <a:t> jeweils in ihrem Land zu sorgen.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Ebenfalls offen ist derzeit auch die Frage, wie sich die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Ombudschaften</a:t>
            </a:r>
            <a:r>
              <a:rPr lang="de-DE" sz="1100" dirty="0">
                <a:latin typeface="Open Sans" panose="020B0606030504020204" pitchFamily="34" charset="0"/>
                <a:ea typeface="Open Sans" panose="020B0606030504020204" pitchFamily="34" charset="0"/>
                <a:cs typeface="Open Sans" panose="020B0606030504020204" pitchFamily="34" charset="0"/>
              </a:rPr>
              <a:t> im Hinblick auf andere Leistungsfelder als die Hilfen zur Erziehung, entwickeln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Seit 2021 sind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Ombudsstellen</a:t>
            </a:r>
            <a:r>
              <a:rPr lang="de-DE" sz="1100" dirty="0">
                <a:latin typeface="Open Sans" panose="020B0606030504020204" pitchFamily="34" charset="0"/>
                <a:ea typeface="Open Sans" panose="020B0606030504020204" pitchFamily="34" charset="0"/>
                <a:cs typeface="Open Sans" panose="020B0606030504020204" pitchFamily="34" charset="0"/>
              </a:rPr>
              <a:t> im SGB VIII verankert. § 9 a lautet: „In den Ländern wird sichergestellt, dass sich junge Menschen und ihre Familien zur Beratung in sowie Vermittlung und Klärung von Konflikten im Zusammenhang mit Aufgaben der Kinder- und Jugendhilfe nach § 2 und deren Wahrnehmung durch die öffentliche und freie Jugendhilfe an eine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a:t>
            </a:r>
            <a:r>
              <a:rPr lang="de-DE" sz="1100" dirty="0">
                <a:latin typeface="Open Sans" panose="020B0606030504020204" pitchFamily="34" charset="0"/>
                <a:ea typeface="Open Sans" panose="020B0606030504020204" pitchFamily="34" charset="0"/>
                <a:cs typeface="Open Sans" panose="020B0606030504020204" pitchFamily="34" charset="0"/>
              </a:rPr>
              <a:t> wenden können. Die hierzu dem Bedarf von jungen Menschen und ihren Familien entsprechend errichteten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Ombudsstellen</a:t>
            </a:r>
            <a:r>
              <a:rPr lang="de-DE" sz="1100" dirty="0">
                <a:latin typeface="Open Sans" panose="020B0606030504020204" pitchFamily="34" charset="0"/>
                <a:ea typeface="Open Sans" panose="020B0606030504020204" pitchFamily="34" charset="0"/>
                <a:cs typeface="Open Sans" panose="020B0606030504020204" pitchFamily="34" charset="0"/>
              </a:rPr>
              <a:t> arbeiten unabhängig und sind fachlich nicht weisungsgebunden. § 17 Absatz 1 bis Absatz 2a des Ersten Buches gilt für die Beratung sowie die Vermittlung und Klärung von Konflikten durch die </a:t>
            </a:r>
            <a:r>
              <a:rPr lang="de-DE" sz="1100" dirty="0" err="1">
                <a:latin typeface="Open Sans" panose="020B0606030504020204" pitchFamily="34" charset="0"/>
                <a:ea typeface="Open Sans" panose="020B0606030504020204" pitchFamily="34" charset="0"/>
                <a:cs typeface="Open Sans" panose="020B0606030504020204" pitchFamily="34" charset="0"/>
              </a:rPr>
              <a:t>Ombudsstellen</a:t>
            </a:r>
            <a:r>
              <a:rPr lang="de-DE" sz="1100" dirty="0">
                <a:latin typeface="Open Sans" panose="020B0606030504020204" pitchFamily="34" charset="0"/>
                <a:ea typeface="Open Sans" panose="020B0606030504020204" pitchFamily="34" charset="0"/>
                <a:cs typeface="Open Sans" panose="020B0606030504020204" pitchFamily="34" charset="0"/>
              </a:rPr>
              <a:t> entsprechend. Das Nähere regelt das Landesrecht.“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Bundesnetzwerk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a:t>
            </a:r>
            <a:r>
              <a:rPr lang="de-DE" sz="1100" dirty="0">
                <a:latin typeface="Open Sans" panose="020B0606030504020204" pitchFamily="34" charset="0"/>
                <a:ea typeface="Open Sans" panose="020B0606030504020204" pitchFamily="34" charset="0"/>
                <a:cs typeface="Open Sans" panose="020B0606030504020204" pitchFamily="34" charset="0"/>
              </a:rPr>
              <a:t> (2023): Informationen, Gutachten, Stellungnahmen; Online: https://ombudschaft-jugendhilfe.de/veroeffentlichungen/ (Zugriff 10.06.2023).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Forum Erziehungshilfen 1/2020: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a:t>
            </a:r>
            <a:r>
              <a:rPr lang="de-DE" sz="1100" dirty="0">
                <a:latin typeface="Open Sans" panose="020B0606030504020204" pitchFamily="34" charset="0"/>
                <a:ea typeface="Open Sans" panose="020B0606030504020204" pitchFamily="34" charset="0"/>
                <a:cs typeface="Open Sans" panose="020B0606030504020204" pitchFamily="34" charset="0"/>
              </a:rPr>
              <a:t> in der Kinder- und Jugendhilfe.</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Len, Andrea/Manzel, Melissa/</a:t>
            </a:r>
            <a:r>
              <a:rPr lang="de-DE" sz="1100" dirty="0" err="1">
                <a:latin typeface="Open Sans" panose="020B0606030504020204" pitchFamily="34" charset="0"/>
                <a:ea typeface="Open Sans" panose="020B0606030504020204" pitchFamily="34" charset="0"/>
                <a:cs typeface="Open Sans" panose="020B0606030504020204" pitchFamily="34" charset="0"/>
              </a:rPr>
              <a:t>Tomaschowski</a:t>
            </a:r>
            <a:r>
              <a:rPr lang="de-DE" sz="1100" dirty="0">
                <a:latin typeface="Open Sans" panose="020B0606030504020204" pitchFamily="34" charset="0"/>
                <a:ea typeface="Open Sans" panose="020B0606030504020204" pitchFamily="34" charset="0"/>
                <a:cs typeface="Open Sans" panose="020B0606030504020204" pitchFamily="34" charset="0"/>
              </a:rPr>
              <a:t>, Lydia/Redmann, Björn/</a:t>
            </a:r>
            <a:r>
              <a:rPr lang="de-DE" sz="1100" dirty="0" err="1">
                <a:latin typeface="Open Sans" panose="020B0606030504020204" pitchFamily="34" charset="0"/>
                <a:ea typeface="Open Sans" panose="020B0606030504020204" pitchFamily="34" charset="0"/>
                <a:cs typeface="Open Sans" panose="020B0606030504020204" pitchFamily="34" charset="0"/>
              </a:rPr>
              <a:t>Schruth</a:t>
            </a:r>
            <a:r>
              <a:rPr lang="de-DE" sz="1100" dirty="0">
                <a:latin typeface="Open Sans" panose="020B0606030504020204" pitchFamily="34" charset="0"/>
                <a:ea typeface="Open Sans" panose="020B0606030504020204" pitchFamily="34" charset="0"/>
                <a:cs typeface="Open Sans" panose="020B0606030504020204" pitchFamily="34" charset="0"/>
              </a:rPr>
              <a:t>, Peter (Hrsg.) (2022):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a:t>
            </a:r>
            <a:r>
              <a:rPr lang="de-DE" sz="1100" dirty="0">
                <a:latin typeface="Open Sans" panose="020B0606030504020204" pitchFamily="34" charset="0"/>
                <a:ea typeface="Open Sans" panose="020B0606030504020204" pitchFamily="34" charset="0"/>
                <a:cs typeface="Open Sans" panose="020B0606030504020204" pitchFamily="34" charset="0"/>
              </a:rPr>
              <a:t> in der Kinder- und Jugendhilfe – Grundlagen-Praxis-Recht, Weinheim u. Basel.</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Rosenbauer, Nicole/</a:t>
            </a:r>
            <a:r>
              <a:rPr lang="de-DE" sz="1100" dirty="0" err="1">
                <a:latin typeface="Open Sans" panose="020B0606030504020204" pitchFamily="34" charset="0"/>
                <a:ea typeface="Open Sans" panose="020B0606030504020204" pitchFamily="34" charset="0"/>
                <a:cs typeface="Open Sans" panose="020B0606030504020204" pitchFamily="34" charset="0"/>
              </a:rPr>
              <a:t>Schruth</a:t>
            </a:r>
            <a:r>
              <a:rPr lang="de-DE" sz="1100" dirty="0">
                <a:latin typeface="Open Sans" panose="020B0606030504020204" pitchFamily="34" charset="0"/>
                <a:ea typeface="Open Sans" panose="020B0606030504020204" pitchFamily="34" charset="0"/>
                <a:cs typeface="Open Sans" panose="020B0606030504020204" pitchFamily="34" charset="0"/>
              </a:rPr>
              <a:t>, Peter (2019):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a:t>
            </a:r>
            <a:r>
              <a:rPr lang="de-DE" sz="1100" dirty="0">
                <a:latin typeface="Open Sans" panose="020B0606030504020204" pitchFamily="34" charset="0"/>
                <a:ea typeface="Open Sans" panose="020B0606030504020204" pitchFamily="34" charset="0"/>
                <a:cs typeface="Open Sans" panose="020B0606030504020204" pitchFamily="34" charset="0"/>
              </a:rPr>
              <a:t> als Mittel der Durchsetzung von Rechten junger Menschen und Familien in der Kinder- und Jugendhilfe. Auf den Spuren notwendiger Unabhängigkeit einer Praxis des Widerspruchs, in: Koch, Josef/von zur </a:t>
            </a:r>
            <a:r>
              <a:rPr lang="de-DE" sz="1100" dirty="0" err="1">
                <a:latin typeface="Open Sans" panose="020B0606030504020204" pitchFamily="34" charset="0"/>
                <a:ea typeface="Open Sans" panose="020B0606030504020204" pitchFamily="34" charset="0"/>
                <a:cs typeface="Open Sans" panose="020B0606030504020204" pitchFamily="34" charset="0"/>
              </a:rPr>
              <a:t>Gathen</a:t>
            </a:r>
            <a:r>
              <a:rPr lang="de-DE" sz="1100" dirty="0">
                <a:latin typeface="Open Sans" panose="020B0606030504020204" pitchFamily="34" charset="0"/>
                <a:ea typeface="Open Sans" panose="020B0606030504020204" pitchFamily="34" charset="0"/>
                <a:cs typeface="Open Sans" panose="020B0606030504020204" pitchFamily="34" charset="0"/>
              </a:rPr>
              <a:t>, Marion/</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a:t>
            </a:r>
            <a:r>
              <a:rPr lang="de-DE" sz="1100" dirty="0" err="1">
                <a:latin typeface="Open Sans" panose="020B0606030504020204" pitchFamily="34" charset="0"/>
                <a:ea typeface="Open Sans" panose="020B0606030504020204" pitchFamily="34" charset="0"/>
                <a:cs typeface="Open Sans" panose="020B0606030504020204" pitchFamily="34" charset="0"/>
              </a:rPr>
              <a:t>Hg</a:t>
            </a:r>
            <a:r>
              <a:rPr lang="de-DE" sz="1100" dirty="0">
                <a:latin typeface="Open Sans" panose="020B0606030504020204" pitchFamily="34" charset="0"/>
                <a:ea typeface="Open Sans" panose="020B0606030504020204" pitchFamily="34" charset="0"/>
                <a:cs typeface="Open Sans" panose="020B0606030504020204" pitchFamily="34" charset="0"/>
              </a:rPr>
              <a:t>.), Vorwärts, aber nicht vergessen! – Entwicklungslinien und Perspektiven in der Kinder- und Jugendhilfe, Weinheim, S.146−156.</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Schindler, Gila. (2019): Rechtsgrundlagen der </a:t>
            </a:r>
            <a:r>
              <a:rPr lang="de-DE" sz="1100" dirty="0" err="1">
                <a:latin typeface="Open Sans" panose="020B0606030504020204" pitchFamily="34" charset="0"/>
                <a:ea typeface="Open Sans" panose="020B0606030504020204" pitchFamily="34" charset="0"/>
                <a:cs typeface="Open Sans" panose="020B0606030504020204" pitchFamily="34" charset="0"/>
              </a:rPr>
              <a:t>ombudschaftlichen</a:t>
            </a:r>
            <a:r>
              <a:rPr lang="de-DE" sz="1100" dirty="0">
                <a:latin typeface="Open Sans" panose="020B0606030504020204" pitchFamily="34" charset="0"/>
                <a:ea typeface="Open Sans" panose="020B0606030504020204" pitchFamily="34" charset="0"/>
                <a:cs typeface="Open Sans" panose="020B0606030504020204" pitchFamily="34" charset="0"/>
              </a:rPr>
              <a:t> Tätigkeit – Handlungs- bzw. Vertretungsbefugnisse und ihre Grenzen;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https://ombudschaft-jugendhilfe.de/2019/11/rechtsgrundlagen-der-ombudschaftlichen-taetigkeit-handlungs-bzw-vertretungsbefugnisse-und-ihre-grenzen/</a:t>
            </a:r>
            <a:r>
              <a:rPr lang="de-DE" sz="1100" dirty="0">
                <a:latin typeface="Open Sans" panose="020B0606030504020204" pitchFamily="34" charset="0"/>
                <a:ea typeface="Open Sans" panose="020B0606030504020204" pitchFamily="34" charset="0"/>
                <a:cs typeface="Open Sans" panose="020B0606030504020204" pitchFamily="34" charset="0"/>
              </a:rPr>
              <a:t> (Zugriff: 10.06.2023).</a:t>
            </a:r>
          </a:p>
        </p:txBody>
      </p:sp>
      <p:sp>
        <p:nvSpPr>
          <p:cNvPr id="4" name="Foliennummernplatzhalter 3"/>
          <p:cNvSpPr>
            <a:spLocks noGrp="1"/>
          </p:cNvSpPr>
          <p:nvPr>
            <p:ph type="sldNum" sz="quarter" idx="10"/>
          </p:nvPr>
        </p:nvSpPr>
        <p:spPr/>
        <p:txBody>
          <a:bodyPr/>
          <a:lstStyle/>
          <a:p>
            <a:fld id="{178ACBB0-B8BD-7243-B5CA-EEE1A71994D0}" type="slidenum">
              <a:rPr lang="de-DE" smtClean="0"/>
              <a:t>88</a:t>
            </a:fld>
            <a:endParaRPr lang="de-DE" dirty="0"/>
          </a:p>
        </p:txBody>
      </p:sp>
    </p:spTree>
    <p:extLst>
      <p:ext uri="{BB962C8B-B14F-4D97-AF65-F5344CB8AC3E}">
        <p14:creationId xmlns:p14="http://schemas.microsoft.com/office/powerpoint/2010/main" val="8513143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248481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Verschwiegenheit und Vertrauensschutz gehören zu den Grundbedingungen helfender Berufe. Denn nur dort, wo das Angebot eines grundsätzlich informationsgeschützten ‚Hilferaums‘ besteht, können sich zwischen Hilfesuchenden und Helfer*innen vertrauensvolle, hilfreiche Beziehungen entwickeln.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Verfassungsrechtliche Grundlagen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Dieser Vertrauensschutz hat zudem eine verfassungsrechtliche Fundierung. Als Bestandteil des verfassungsrechtlich garantierten allgemeinen Persönlichkeitsrechts basieren alle datenschutzrechtlichen Regelungen grundsätzlich darauf, dass jede/r das Recht darauf hat, grundsätzlich selbst zu entscheiden, ob, wann und welche Informationen er/sie über sich Dritten offenbaren möchte (sog. </a:t>
            </a:r>
            <a:r>
              <a:rPr lang="de-DE" sz="1100" b="1" dirty="0">
                <a:latin typeface="Open Sans" panose="020B0606030504020204" pitchFamily="34" charset="0"/>
                <a:ea typeface="Open Sans" panose="020B0606030504020204" pitchFamily="34" charset="0"/>
                <a:cs typeface="Open Sans" panose="020B0606030504020204" pitchFamily="34" charset="0"/>
              </a:rPr>
              <a:t>Recht auf informationelle Selbstbestimmung</a:t>
            </a:r>
            <a:r>
              <a:rPr lang="de-DE" sz="1100" dirty="0">
                <a:latin typeface="Open Sans" panose="020B0606030504020204" pitchFamily="34" charset="0"/>
                <a:ea typeface="Open Sans" panose="020B0606030504020204" pitchFamily="34" charset="0"/>
                <a:cs typeface="Open Sans" panose="020B0606030504020204" pitchFamily="34" charset="0"/>
              </a:rPr>
              <a:t>). Vor diesem Hintergrund gilt grundsätzlich die Einwilligung des/der Betroffenen als der ‚Königsweg‘. Für den Fall, dass eine solche nicht vorliegt, bedarf es für den jeweiligen Informationsvorgang (Erheben, Speichern, Nutzen, Weiterleiten von Informationen) einer datenschutzrechtlichen Grundlage.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Datenschutz-Grundverordnung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Seit 2018 werden die datenschutzrechtlich zu beachtenden Vorgaben insbesondere auch durch die Regelungen der europäischen Datenschutz-Grundverordnung (</a:t>
            </a:r>
            <a:r>
              <a:rPr lang="de-DE" sz="1100" b="1" dirty="0">
                <a:latin typeface="Open Sans" panose="020B0606030504020204" pitchFamily="34" charset="0"/>
                <a:ea typeface="Open Sans" panose="020B0606030504020204" pitchFamily="34" charset="0"/>
                <a:cs typeface="Open Sans" panose="020B0606030504020204" pitchFamily="34" charset="0"/>
              </a:rPr>
              <a:t>DSGVO</a:t>
            </a:r>
            <a:r>
              <a:rPr lang="de-DE" sz="1100" dirty="0">
                <a:latin typeface="Open Sans" panose="020B0606030504020204" pitchFamily="34" charset="0"/>
                <a:ea typeface="Open Sans" panose="020B0606030504020204" pitchFamily="34" charset="0"/>
                <a:cs typeface="Open Sans" panose="020B0606030504020204" pitchFamily="34" charset="0"/>
              </a:rPr>
              <a:t>) geprägt, die als unmittelbar geltendes Recht in Deutschland Anwendung findet. Sie enthält insbesondere wichtige zentrale, im Datenschutzrecht zu beachtende Strukturprinzipien (Art. 5 DSGVO – Grundsätze für die Verarbeitung personenbezogener Daten). Hierzu gehören u. a. das Transparenzgebot (d. h. Gestaltung aller Verarbeitungsvorgänge in einer für die Betroffenen nachvollziehbaren Weise) oder die Beschränkung der Verarbeitung der Informationen auf das für den Zweck notwendige Maß.</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Auch für das Vorliegen einer rechtmäßigen Einwilligungserklärung setzt die DSGVO klare Vorgaben: Die betroffene Person muss hierfür freiwillig, für einen bestimmten Fall, in informierter Weise und unmissverständlich eine Willensbekundung in Form einer Erklärung oder einer sonstigen eindeutigen bestätigenden Handlung abgeben, mit der sie zu verstehen gibt, dass sie mit der Verarbeitung der sie betreffenden personenbezogenen Daten einverstanden ist.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enthält die DSGVO Öffnungsklauseln, die den EU-Mitgliedstaaten den Erlass nationaler Regelungen erlauben, u. a. auch für die Wahrnehmung öffentlicher Aufgaben. Für die Aufgaben der Kinder- und Jugendhilfe nach dem SGB VIII finden sich entsprechende nationale Regelungen in den §§ 61 ff. SGB VIII in Verbindung mit den allgemeinen Sozialdatenschutzregelungen im SGB X. Die wichtigsten Befugnisse hier sind:</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Datenerhebung </a:t>
            </a:r>
            <a:r>
              <a:rPr lang="de-DE" sz="1100" dirty="0">
                <a:latin typeface="Open Sans" panose="020B0606030504020204" pitchFamily="34" charset="0"/>
                <a:ea typeface="Open Sans" panose="020B0606030504020204" pitchFamily="34" charset="0"/>
                <a:cs typeface="Open Sans" panose="020B0606030504020204" pitchFamily="34" charset="0"/>
              </a:rPr>
              <a:t>(§ 62 SGB VIII):</a:t>
            </a:r>
            <a:r>
              <a:rPr lang="de-DE" sz="1100" b="1" dirty="0">
                <a:latin typeface="Open Sans" panose="020B0606030504020204" pitchFamily="34" charset="0"/>
                <a:ea typeface="Open Sans" panose="020B0606030504020204" pitchFamily="34" charset="0"/>
                <a:cs typeface="Open Sans" panose="020B0606030504020204" pitchFamily="34"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Sozialdaten dürfen nur erhoben werden, soweit ihre Kenntnis zur Erfüllung der jeweiligen Aufgabe erforderlich ist (Abs. 1). Hierfür gilt der Grundsatz der Betroffenenerhebung (Abs. 2), d. h. auch hier spiegelt sich wider die Vorrangigkeit der Einwilligung. An den Betroffenen vorbei, d. h. ohne ihre Mitwirkung, dürfen Sozialdaten hingegen nur erhoben werden, wenn eine der in Abs. 3 abschließend aufgezählten Ausnahmesituationen vorliegt, z. B. im Kontext der Aufgabenerfüllung des Schutzauftrags nach § 8a SGB VIII.</a:t>
            </a:r>
          </a:p>
          <a:p>
            <a:pPr marL="171450" lvl="0" indent="-171450">
              <a:buFont typeface="Wingdings" panose="05000000000000000000" pitchFamily="2" charset="2"/>
              <a:buChar char="Ø"/>
            </a:pPr>
            <a:r>
              <a:rPr lang="de-DE" sz="1100" b="1" dirty="0">
                <a:latin typeface="Open Sans" panose="020B0606030504020204" pitchFamily="34" charset="0"/>
                <a:ea typeface="Open Sans" panose="020B0606030504020204" pitchFamily="34" charset="0"/>
                <a:cs typeface="Open Sans" panose="020B0606030504020204" pitchFamily="34" charset="0"/>
              </a:rPr>
              <a:t>Datenweitergabe </a:t>
            </a:r>
            <a:r>
              <a:rPr lang="de-DE" sz="1100" dirty="0">
                <a:latin typeface="Open Sans" panose="020B0606030504020204" pitchFamily="34" charset="0"/>
                <a:ea typeface="Open Sans" panose="020B0606030504020204" pitchFamily="34" charset="0"/>
                <a:cs typeface="Open Sans" panose="020B0606030504020204" pitchFamily="34" charset="0"/>
              </a:rPr>
              <a:t>(§§ 64, 65 SGB VIII): Grundsätzlich dürfen die Sozialdaten zu dem Zweck übermittelt und genutzt werden, für den sie erhoben worden sind (§ 64 Abs. 1 SGB VIII). Zu einem anderen Zweck darf die Datenweitergabe dann stattfinden, wenn sie der eigenen oder der Aufgabe eines anderen Sozialleistungsträgers dient, den beabsichtigten Hilfeerfolg aber auch nicht gefährdet (§ 64 Abs. 2 SGB VIII). Letzteres erfordert in der Regel wiederum das Handeln mit Einwilligung oder zumindest eine nachvollziehbare Transparenz.</a:t>
            </a:r>
            <a:br>
              <a:rPr lang="de-DE" sz="1100" dirty="0">
                <a:latin typeface="Open Sans" panose="020B0606030504020204" pitchFamily="34" charset="0"/>
                <a:ea typeface="Open Sans" panose="020B0606030504020204" pitchFamily="34" charset="0"/>
                <a:cs typeface="Open Sans" panose="020B0606030504020204" pitchFamily="34" charset="0"/>
              </a:rPr>
            </a:br>
            <a:br>
              <a:rPr lang="de-DE" sz="1100" dirty="0">
                <a:latin typeface="Open Sans" panose="020B0606030504020204" pitchFamily="34" charset="0"/>
                <a:ea typeface="Open Sans" panose="020B0606030504020204" pitchFamily="34" charset="0"/>
                <a:cs typeface="Open Sans" panose="020B0606030504020204" pitchFamily="34" charset="0"/>
              </a:rPr>
            </a:br>
            <a:r>
              <a:rPr lang="de-DE" sz="1100" dirty="0">
                <a:latin typeface="Open Sans" panose="020B0606030504020204" pitchFamily="34" charset="0"/>
                <a:ea typeface="Open Sans" panose="020B0606030504020204" pitchFamily="34" charset="0"/>
                <a:cs typeface="Open Sans" panose="020B0606030504020204" pitchFamily="34" charset="0"/>
              </a:rPr>
              <a:t>Sog. anvertraute Sozialdaten, die einem/einer Mitarbeiter*in des Jugendamts in der Erwartung einer besonderen Verschwiegenheit anvertraut wurden, sind unter einen erhöhten Schutz gestellt (§ 65 SGB VIII). Diese dürfen primär nur mit Einwilligung des/der Betroffenen und ansonsten nur unter eng gefassten Voraussetzungen weitergegeben werden, z. B. an das Familiengericht, wenn angesichts einer Gefährdung des Wohls eines Kindes ohne diese Mitteilung eine für die Gewährung von Leistungen notwendige gerichtliche Entscheidung nicht ermöglicht werden könnte</a:t>
            </a:r>
          </a:p>
          <a:p>
            <a:endParaRPr lang="de-DE" sz="1100" b="1"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Hoffmann, Birgit (2019). Vorbemerkung zum 4. Kap., § 62, §§ 64, 65, in: 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(Hrsg.), Frankfurter Kommentar SGB VIII – Kinder- und Jugendhilfe, 8. Aufl.,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Münder, Johannes/</a:t>
            </a:r>
            <a:r>
              <a:rPr lang="de-DE" sz="1100" dirty="0" err="1">
                <a:latin typeface="Open Sans" panose="020B0606030504020204" pitchFamily="34" charset="0"/>
                <a:ea typeface="Open Sans" panose="020B0606030504020204" pitchFamily="34" charset="0"/>
                <a:cs typeface="Open Sans" panose="020B0606030504020204" pitchFamily="34" charset="0"/>
              </a:rPr>
              <a:t>Trenczek</a:t>
            </a:r>
            <a:r>
              <a:rPr lang="de-DE" sz="1100" dirty="0">
                <a:latin typeface="Open Sans" panose="020B0606030504020204" pitchFamily="34" charset="0"/>
                <a:ea typeface="Open Sans" panose="020B0606030504020204" pitchFamily="34" charset="0"/>
                <a:cs typeface="Open Sans" panose="020B0606030504020204" pitchFamily="34" charset="0"/>
              </a:rPr>
              <a:t>, Thomas (2020): Kinder- und Jugendhilferecht – Eine sozialwissenschaftliche Darstellung, Kap. 14, 9. Aufl., Baden-Baden.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89</a:t>
            </a:fld>
            <a:endParaRPr lang="de-DE" dirty="0"/>
          </a:p>
        </p:txBody>
      </p:sp>
    </p:spTree>
    <p:extLst>
      <p:ext uri="{BB962C8B-B14F-4D97-AF65-F5344CB8AC3E}">
        <p14:creationId xmlns:p14="http://schemas.microsoft.com/office/powerpoint/2010/main" val="1942862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428501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Geschlecht ist nach wie vor auch in Deutschland ein wesentlicher Platzanweiser, der unter der Decke der (angeblichen) Gleichberechtigung bzw. Gleichstellung wirkungsvoll als Strukturgeber arbeitet. Die entlang der Kategorie Gender existierenden Ungleichheitserfahrungen sind in der Regel mit anderen Kategorien (</a:t>
            </a:r>
            <a:r>
              <a:rPr lang="de-DE" sz="1100" dirty="0" err="1">
                <a:latin typeface="Open Sans" panose="020B0606030504020204" pitchFamily="34" charset="0"/>
                <a:ea typeface="Open Sans" panose="020B0606030504020204" pitchFamily="34" charset="0"/>
                <a:cs typeface="Open Sans" panose="020B0606030504020204" pitchFamily="34" charset="0"/>
              </a:rPr>
              <a:t>race</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class</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body</a:t>
            </a:r>
            <a:r>
              <a:rPr lang="de-DE" sz="1100" dirty="0">
                <a:latin typeface="Open Sans" panose="020B0606030504020204" pitchFamily="34" charset="0"/>
                <a:ea typeface="Open Sans" panose="020B0606030504020204" pitchFamily="34" charset="0"/>
                <a:cs typeface="Open Sans" panose="020B0606030504020204" pitchFamily="34" charset="0"/>
              </a:rPr>
              <a:t> ...) </a:t>
            </a:r>
            <a:r>
              <a:rPr lang="de-DE" sz="1100" dirty="0" err="1">
                <a:latin typeface="Open Sans" panose="020B0606030504020204" pitchFamily="34" charset="0"/>
                <a:ea typeface="Open Sans" panose="020B0606030504020204" pitchFamily="34" charset="0"/>
                <a:cs typeface="Open Sans" panose="020B0606030504020204" pitchFamily="34" charset="0"/>
              </a:rPr>
              <a:t>intersektional</a:t>
            </a:r>
            <a:r>
              <a:rPr lang="de-DE" sz="1100" dirty="0">
                <a:latin typeface="Open Sans" panose="020B0606030504020204" pitchFamily="34" charset="0"/>
                <a:ea typeface="Open Sans" panose="020B0606030504020204" pitchFamily="34" charset="0"/>
                <a:cs typeface="Open Sans" panose="020B0606030504020204" pitchFamily="34" charset="0"/>
              </a:rPr>
              <a:t> verknüpft. Innerhalb der Lebenslagen von Menschen ganz unterschiedlicher geschlechtlicher Identitäten (seit 2018 gibt es in Deutschland auch die Option, sein Geschlecht als „divers“ beim Standesamt eintragen zu lassen) existieren große Unterschiede. </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Frauen verdienen durchschnittlich 18 % weniger je Stunde als Männer. Die Unterschiede fallen in Westdeutschland (und Berlin) mit 20 % deutlich höher aus als in Ostdeutschland (7 %). Der Verdienstabstand ist mit 7 % im öffentlichen Dienst wesentlich geringer als in der Privatwirtschaft (21 %). Auch der Umfang der Erwerbsarbeit unterscheidet sich deutlich: 94 % der Männer arbeiten in Vollzeit gegenüber 34 % der Frauen. Zwei Drittel der geringfügig Beschäftigten sind Frauen.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gibt es eine ungleiche Verteilung von Care-Tätigkeit: 34 % aller berufstätiger Frauen sind im Bereich sozialer Dienstleistungen tätig. Der Frauenanteil in den Kindertagesstätten beträgt 96 %, in den Grundschulen 90 %, den privaten Pflegediensten 87 % im Reinigungswesen 75 %. 34 % aller berufstätigen Frauen sind im Bereich sozialer Dienstleistungen tätig gegenüber 8 % aller berufstätigen Männer. Das Berufswahlspektrum von Mädchen und Jungen ist trotz Girls- und Boys-Day geschlechtsspezifisch eingefärbt.  Auch die unbezahlte Care-Arbeit wird vorrangig von Frauen geleistet (Care-Arbeit, ehrenamtliche Arbeit ...). Dies wirkt sich auch auf die Strukturen der Erwerbslosigkeit aus: Frauen sind im Durchschnitt doppelt so lange ohne Erwerbsarbeit wie Männer. Der Anteil der Frauen unter Langzeitarbeitslosen ist höher als der von Männern.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Armutsrisiken bestehen insbesondere nach Trennung, für Alleinerziehende und für „alleinstehende“ Frauen. 2,2 Millionen Alleinerziehende sind Frauen, 407 000 Männer.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Der Anteil der Eltern in Elternzeit mit dem jüngsten Kind unter 3 Jahren an allen erwerbstätigen Eltern zeigt eine deutliche Geschlechterverteilung. Er liegt bei 42,2 % bei Frauen und bei 2,6 % bei Männern.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Von häuslicher sowie von sexualisierter Gewalt sind 80 % Frauen und Mädchen betroffen gegenüber 20 % der Männer und Jungen. Die Gewalt </a:t>
            </a:r>
            <a:r>
              <a:rPr lang="de-DE" sz="1100" dirty="0">
                <a:latin typeface="Open Sans" pitchFamily="2" charset="0"/>
                <a:ea typeface="Open Sans" pitchFamily="2" charset="0"/>
                <a:cs typeface="Open Sans" pitchFamily="2" charset="0"/>
              </a:rPr>
              <a:t>gegenüber </a:t>
            </a:r>
            <a:r>
              <a:rPr lang="de-DE" sz="1100" dirty="0">
                <a:solidFill>
                  <a:srgbClr val="000000"/>
                </a:solidFill>
                <a:effectLst/>
                <a:latin typeface="Open Sans" pitchFamily="2" charset="0"/>
                <a:ea typeface="Open Sans" pitchFamily="2" charset="0"/>
                <a:cs typeface="Open Sans" pitchFamily="2" charset="0"/>
              </a:rPr>
              <a:t>LGBTIQ*-Menschen (</a:t>
            </a:r>
            <a:r>
              <a:rPr lang="de-DE" sz="1100" b="1" dirty="0" err="1">
                <a:solidFill>
                  <a:srgbClr val="000000"/>
                </a:solidFill>
                <a:effectLst/>
                <a:latin typeface="Open Sans" pitchFamily="2" charset="0"/>
                <a:ea typeface="Open Sans" pitchFamily="2" charset="0"/>
                <a:cs typeface="Open Sans" pitchFamily="2" charset="0"/>
              </a:rPr>
              <a:t>L</a:t>
            </a:r>
            <a:r>
              <a:rPr lang="de-DE" sz="1100" dirty="0" err="1">
                <a:solidFill>
                  <a:srgbClr val="000000"/>
                </a:solidFill>
                <a:effectLst/>
                <a:latin typeface="Open Sans" pitchFamily="2" charset="0"/>
                <a:ea typeface="Open Sans" pitchFamily="2" charset="0"/>
                <a:cs typeface="Open Sans" pitchFamily="2" charset="0"/>
              </a:rPr>
              <a:t>esbians</a:t>
            </a:r>
            <a:r>
              <a:rPr lang="de-DE" sz="1100" dirty="0">
                <a:solidFill>
                  <a:srgbClr val="000000"/>
                </a:solidFill>
                <a:effectLst/>
                <a:latin typeface="Open Sans" pitchFamily="2" charset="0"/>
                <a:ea typeface="Open Sans" pitchFamily="2" charset="0"/>
                <a:cs typeface="Open Sans" pitchFamily="2" charset="0"/>
              </a:rPr>
              <a:t>, </a:t>
            </a:r>
            <a:r>
              <a:rPr lang="de-DE" sz="1100" b="1" dirty="0">
                <a:solidFill>
                  <a:srgbClr val="000000"/>
                </a:solidFill>
                <a:effectLst/>
                <a:latin typeface="Open Sans" pitchFamily="2" charset="0"/>
                <a:ea typeface="Open Sans" pitchFamily="2" charset="0"/>
                <a:cs typeface="Open Sans" pitchFamily="2" charset="0"/>
              </a:rPr>
              <a:t>G</a:t>
            </a:r>
            <a:r>
              <a:rPr lang="de-DE" sz="1100" dirty="0">
                <a:solidFill>
                  <a:srgbClr val="000000"/>
                </a:solidFill>
                <a:effectLst/>
                <a:latin typeface="Open Sans" pitchFamily="2" charset="0"/>
                <a:ea typeface="Open Sans" pitchFamily="2" charset="0"/>
                <a:cs typeface="Open Sans" pitchFamily="2" charset="0"/>
              </a:rPr>
              <a:t>ays, </a:t>
            </a:r>
            <a:r>
              <a:rPr lang="de-DE" sz="1100" b="1" dirty="0" err="1">
                <a:solidFill>
                  <a:srgbClr val="000000"/>
                </a:solidFill>
                <a:effectLst/>
                <a:latin typeface="Open Sans" pitchFamily="2" charset="0"/>
                <a:ea typeface="Open Sans" pitchFamily="2" charset="0"/>
                <a:cs typeface="Open Sans" pitchFamily="2" charset="0"/>
              </a:rPr>
              <a:t>B</a:t>
            </a:r>
            <a:r>
              <a:rPr lang="de-DE" sz="1100" dirty="0" err="1">
                <a:solidFill>
                  <a:srgbClr val="000000"/>
                </a:solidFill>
                <a:effectLst/>
                <a:latin typeface="Open Sans" pitchFamily="2" charset="0"/>
                <a:ea typeface="Open Sans" pitchFamily="2" charset="0"/>
                <a:cs typeface="Open Sans" pitchFamily="2" charset="0"/>
              </a:rPr>
              <a:t>isexuals</a:t>
            </a:r>
            <a:r>
              <a:rPr lang="de-DE" sz="1100" dirty="0">
                <a:solidFill>
                  <a:srgbClr val="000000"/>
                </a:solidFill>
                <a:effectLst/>
                <a:latin typeface="Open Sans" pitchFamily="2" charset="0"/>
                <a:ea typeface="Open Sans" pitchFamily="2" charset="0"/>
                <a:cs typeface="Open Sans" pitchFamily="2" charset="0"/>
              </a:rPr>
              <a:t>, </a:t>
            </a:r>
            <a:r>
              <a:rPr lang="de-DE" sz="1100" b="1" dirty="0">
                <a:solidFill>
                  <a:srgbClr val="000000"/>
                </a:solidFill>
                <a:effectLst/>
                <a:latin typeface="Open Sans" pitchFamily="2" charset="0"/>
                <a:ea typeface="Open Sans" pitchFamily="2" charset="0"/>
                <a:cs typeface="Open Sans" pitchFamily="2" charset="0"/>
              </a:rPr>
              <a:t>T</a:t>
            </a:r>
            <a:r>
              <a:rPr lang="de-DE" sz="1100" dirty="0">
                <a:solidFill>
                  <a:srgbClr val="000000"/>
                </a:solidFill>
                <a:effectLst/>
                <a:latin typeface="Open Sans" pitchFamily="2" charset="0"/>
                <a:ea typeface="Open Sans" pitchFamily="2" charset="0"/>
                <a:cs typeface="Open Sans" pitchFamily="2" charset="0"/>
              </a:rPr>
              <a:t>ransgender, </a:t>
            </a:r>
            <a:r>
              <a:rPr lang="de-DE" sz="1100" b="1" dirty="0">
                <a:solidFill>
                  <a:srgbClr val="000000"/>
                </a:solidFill>
                <a:effectLst/>
                <a:latin typeface="Open Sans" pitchFamily="2" charset="0"/>
                <a:ea typeface="Open Sans" pitchFamily="2" charset="0"/>
                <a:cs typeface="Open Sans" pitchFamily="2" charset="0"/>
              </a:rPr>
              <a:t>I</a:t>
            </a:r>
            <a:r>
              <a:rPr lang="de-DE" sz="1100" dirty="0">
                <a:solidFill>
                  <a:srgbClr val="000000"/>
                </a:solidFill>
                <a:effectLst/>
                <a:latin typeface="Open Sans" pitchFamily="2" charset="0"/>
                <a:ea typeface="Open Sans" pitchFamily="2" charset="0"/>
                <a:cs typeface="Open Sans" pitchFamily="2" charset="0"/>
              </a:rPr>
              <a:t>ntersex &amp; </a:t>
            </a:r>
            <a:r>
              <a:rPr lang="de-DE" sz="1100" b="1" dirty="0" err="1">
                <a:solidFill>
                  <a:srgbClr val="000000"/>
                </a:solidFill>
                <a:effectLst/>
                <a:latin typeface="Open Sans" pitchFamily="2" charset="0"/>
                <a:ea typeface="Open Sans" pitchFamily="2" charset="0"/>
                <a:cs typeface="Open Sans" pitchFamily="2" charset="0"/>
              </a:rPr>
              <a:t>Q</a:t>
            </a:r>
            <a:r>
              <a:rPr lang="de-DE" sz="1100" dirty="0" err="1">
                <a:solidFill>
                  <a:srgbClr val="000000"/>
                </a:solidFill>
                <a:effectLst/>
                <a:latin typeface="Open Sans" pitchFamily="2" charset="0"/>
                <a:ea typeface="Open Sans" pitchFamily="2" charset="0"/>
                <a:cs typeface="Open Sans" pitchFamily="2" charset="0"/>
              </a:rPr>
              <a:t>ueers</a:t>
            </a:r>
            <a:r>
              <a:rPr lang="de-DE" sz="1100" dirty="0">
                <a:solidFill>
                  <a:srgbClr val="000000"/>
                </a:solidFill>
                <a:effectLst/>
                <a:latin typeface="Open Sans" pitchFamily="2" charset="0"/>
                <a:ea typeface="Open Sans" pitchFamily="2" charset="0"/>
                <a:cs typeface="Open Sans" pitchFamily="2" charset="0"/>
              </a:rPr>
              <a:t>) </a:t>
            </a:r>
            <a:r>
              <a:rPr lang="de-DE" sz="1100" dirty="0">
                <a:latin typeface="Open Sans" panose="020B0606030504020204" pitchFamily="34" charset="0"/>
                <a:ea typeface="Open Sans" panose="020B0606030504020204" pitchFamily="34" charset="0"/>
                <a:cs typeface="Open Sans" panose="020B0606030504020204" pitchFamily="34" charset="0"/>
              </a:rPr>
              <a:t>hat sich im Zeitraum 2013-2020 verdoppelt.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Hinsichtlich prekärer Lebenslagen muss man von Schätzungen ausgehen: Der Anteil der Frauen bei wohnungslosen Erwachsenen liegt bei knapp 30 %. Bei den unter 18-Jährigen sind Mädchen/junge Frauen allerdings überdurchschnittlich vertreten.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der Genderwahrnehmung wirkmächtige Deutungsmuster und Klischees erzeugen auch in der Kinder- und Jugendhilfe Phänomene der besonderen Benachteiligung, z. B. spätere Gewährung von Hilfen zur Erziehung für Mädchen als für Jungen.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Berücksichtigung von geschlechtsspezifischen Lebenslagen wird im § 9 SGB VIII „Grundrichtung der Erziehung – Gleichberechtigung von Mädchen und Jungen“ in Abs. 3 angemahnt: „unterschiedlichen Lebenslagen von Mädchen, Jungen sowie transidenten, nichtbinären und intergeschlechtlichen jungen Menschen zu berücksichtigen, Benachteiligungen abzubauen und die Gleichberechtigung der Geschlechter zu fördern".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Grundlegende offizielle Daten werden in den Gleichstellungsberichten der Bundesregierung zusammengetragen.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der Agenda 2030 wurde 2015 erstmalig in New York ein umfassendes Ziel zur Geschlechtergleichheit als eines von 17 globalen Zielen für nachhaltige Entwicklung durch die internationale Staatengemeinschaft vereinbart. Gleichzeitig ist Geschlechtergleichheit auch als Querschnittsthema in der Agenda 2030 verankert.</a:t>
            </a:r>
            <a:r>
              <a:rPr lang="de-DE" sz="1100" baseline="30000" dirty="0">
                <a:latin typeface="Open Sans" panose="020B0606030504020204" pitchFamily="34" charset="0"/>
                <a:ea typeface="Open Sans" panose="020B0606030504020204" pitchFamily="34" charset="0"/>
                <a:cs typeface="Open Sans" panose="020B0606030504020204" pitchFamily="34" charset="0"/>
              </a:rPr>
              <a: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(2011): Neue Wege – Gleiche Chancen. Gleichstellung von Frauen und Männern im Lebensverlauf. Erster Gleichstellungsbericht. BT-Drucksache 17/6240,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https://dserver.bundestag.de/btd/17/062/1706240.pdf</a:t>
            </a:r>
            <a:r>
              <a:rPr lang="de-DE" sz="1100" dirty="0">
                <a:latin typeface="Open Sans" panose="020B0606030504020204" pitchFamily="34" charset="0"/>
                <a:ea typeface="Open Sans" panose="020B0606030504020204" pitchFamily="34" charset="0"/>
                <a:cs typeface="Open Sans" panose="020B0606030504020204" pitchFamily="34" charset="0"/>
              </a:rPr>
              <a:t> (Zugriff: 10.07.2023).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Bundesregierung (2018): Zweiter Gleichstellungsbericht der Bundesregierung. BT-Drucksache 18/12840,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https://www.bmfsfj.de/bmfsfj/service/publikationen/zweiter-gleichstellungsbericht-der-bundesregierung/119796</a:t>
            </a:r>
            <a:r>
              <a:rPr lang="de-DE" sz="1100" dirty="0">
                <a:latin typeface="Open Sans" panose="020B0606030504020204" pitchFamily="34" charset="0"/>
                <a:ea typeface="Open Sans" panose="020B0606030504020204" pitchFamily="34" charset="0"/>
                <a:cs typeface="Open Sans" panose="020B0606030504020204" pitchFamily="34" charset="0"/>
              </a:rPr>
              <a:t> (Zugriff: 10.07.2023).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Geschäftsstelle Dritter Gleichstellungsbericht Institut für Sozialarbeit und Sozialpädagogik e.V. (2021): Dritter Gleichstellungsbericht der Bundesregierung;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5"/>
              </a:rPr>
              <a:t>https://www.dritter-gleichstellungsbericht.de</a:t>
            </a:r>
            <a:r>
              <a:rPr lang="de-DE" sz="1100" dirty="0">
                <a:latin typeface="Open Sans" panose="020B0606030504020204" pitchFamily="34" charset="0"/>
                <a:ea typeface="Open Sans" panose="020B0606030504020204" pitchFamily="34" charset="0"/>
                <a:cs typeface="Open Sans" panose="020B0606030504020204" pitchFamily="34" charset="0"/>
              </a:rPr>
              <a:t>, (Zugriff: 10.07.2023).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Klammer, Ute/Motz, Markus (Hrsg.) (2011): Neue Wege - Gleiche Chancen. Expertisen zum Ersten Gleichstellungsbericht der Bundesregierung.</a:t>
            </a:r>
          </a:p>
        </p:txBody>
      </p:sp>
      <p:sp>
        <p:nvSpPr>
          <p:cNvPr id="4" name="Foliennummernplatzhalter 3"/>
          <p:cNvSpPr>
            <a:spLocks noGrp="1"/>
          </p:cNvSpPr>
          <p:nvPr>
            <p:ph type="sldNum" sz="quarter" idx="10"/>
          </p:nvPr>
        </p:nvSpPr>
        <p:spPr/>
        <p:txBody>
          <a:bodyPr/>
          <a:lstStyle/>
          <a:p>
            <a:fld id="{178ACBB0-B8BD-7243-B5CA-EEE1A71994D0}" type="slidenum">
              <a:rPr lang="de-DE" smtClean="0"/>
              <a:t>9</a:t>
            </a:fld>
            <a:endParaRPr lang="de-DE"/>
          </a:p>
        </p:txBody>
      </p:sp>
    </p:spTree>
    <p:extLst>
      <p:ext uri="{BB962C8B-B14F-4D97-AF65-F5344CB8AC3E}">
        <p14:creationId xmlns:p14="http://schemas.microsoft.com/office/powerpoint/2010/main" val="20431516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90</a:t>
            </a:fld>
            <a:endParaRPr lang="de-DE"/>
          </a:p>
        </p:txBody>
      </p:sp>
    </p:spTree>
    <p:extLst>
      <p:ext uri="{BB962C8B-B14F-4D97-AF65-F5344CB8AC3E}">
        <p14:creationId xmlns:p14="http://schemas.microsoft.com/office/powerpoint/2010/main" val="21854545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24445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Erfassung der Ausgaben und Einnahmen der Ausgaben von öffentlichen Gebietskörperschaften (Angaben ohne Eigenmittel der Träger der freien Kinder- und Jugendhilfe) wird jährlich als Vollerhebung durchgeführt. Sie dient den Trägern der Kinder- und Jugendhilfe als Grundlage für Planungsentscheidungen und ist außerdem eine wichtige Grundlage für die Fortentwicklung des Kinder- und Jugendhilferechts.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Seit 2005 haben sich die finanziellen Aufwendungen für die Kinder- und Jugendhilfe um den Faktor 3 erhöht – von 20,9 Mrd. € auf 62 Mrd. €. Diese Zunahme ist vor allem auf eine Ausweitung der Aufgaben sowie eine Erhöhung der Inanspruchnahme von Leistungen und Strukturen der Kinder- und Jugendhilfe zurückzuführen, beispielsweise mit Blick auf die Einführung des Rechtsanspruchs für unter Dreijährige im Bereich der Kindertagesbetreuung, einer Ausweitung des institutionellen Kinderschutzes sowie einer gestiegenen Inanspruchnahme von Leistungen der Hilfen zur Erziehung, Hilfen für junge Volljährige sowie Eingliederungshilfen bei einer (drohenden) seelischen Behinderung.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Der größte Anteil an den Ausgaben der Kinder- und Jugendhilfe 2021 fließt in die Förderung von Kindern in Tageseinrichtungen und Tagespflege. Das sind in etwa zwei Drittel der Aufwendungen (66 %). Rund ein Viertel der Ausgaben (22,7 %) entfallen auf die Hilfen zur Erziehung, Hilfen für junge Volljährige und die Eingliederungshilfen inklusive der hier ebenfalls mit eingerechneten Ausgaben für die Inobhutnahmen.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Finanzierung der Leistungen und Strukturen der Kinder- und Jugendhilfe erfolgt zum allergrößten Teil aus Steuermitteln. Nur ein kleiner Teil der Ausgaben wird durch Kostenbeiträge der Nutzer*innen (Jugendliche, junge Menschen, Personensorgeberechtigte, Unterhaltsverpflichtete) bzw. durch andere Sozialleistungsträger refinanziert.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2021 weist die Statistik aus, dass den Gesamtausgaben für die Kinder- und Jugendhilfe in Höhe von 62 Milliarden € (Bruttoausgaben) Einnahmen in Höhe von 3,42 Milliarden € gegenüberstehen. Dies bedeutet, dass etwas mehr als 6 % der finanziellen Aufwendungen für die Kinder- und Jugendhilfe durch Einnahmen in Form von Kostenbeiträgen, Teilnahme-Entgelte, Benutzungsgebühren u. a. m. refinanziert werden. Die Nettoausgaben belaufen sich demnach für 2021 auf 58,6 Mrd.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Zur Einordnung: 5 % der Ausgaben des Sozialbudgets entfallen 2021 auf Aufwendungen für die Kinder- und Jugendhilfe. Laut Sozialbudget gehört die Kinder- und Jugendhilfe zu den so genannten ‚Förder- und Fürsorgesystemen‘. Die Höhe der Aufwendungen entspricht in etwa der Grundsicherung für Arbeitssuchende bzw. dem Posten ‚Kindergeld und Familienlastenausgleich‘ im Sozialbudget.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Arbeit und Soziales (2021): Sozialbudget 2021, Bonn; Online: </a:t>
            </a:r>
            <a:r>
              <a:rPr lang="de-DE" sz="1800" dirty="0">
                <a:effectLst/>
                <a:latin typeface="Open Sans" pitchFamily="2" charset="0"/>
                <a:ea typeface="Calibri" panose="020F0502020204030204" pitchFamily="34" charset="0"/>
              </a:rPr>
              <a:t>https://www.bmas.de/SharedDocs/Downloads/DE/Publikationen/a230-21-sozialbudget-2021.pdf?__blob=publicationFile&amp;v=3 </a:t>
            </a:r>
            <a:r>
              <a:rPr lang="de-DE" sz="1100" dirty="0">
                <a:latin typeface="Open Sans" panose="020B0606030504020204" pitchFamily="34" charset="0"/>
                <a:ea typeface="Open Sans" panose="020B0606030504020204" pitchFamily="34" charset="0"/>
                <a:cs typeface="Open Sans" panose="020B0606030504020204" pitchFamily="34" charset="0"/>
              </a:rPr>
              <a:t>(Zugriff: 10.06.2023).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Statistiken der Kinder- und Jugendhilfe – Ausgaben und Einnahmen; versch. Jahrgänge.</a:t>
            </a:r>
          </a:p>
        </p:txBody>
      </p:sp>
      <p:sp>
        <p:nvSpPr>
          <p:cNvPr id="4" name="Foliennummernplatzhalter 3"/>
          <p:cNvSpPr>
            <a:spLocks noGrp="1"/>
          </p:cNvSpPr>
          <p:nvPr>
            <p:ph type="sldNum" sz="quarter" idx="10"/>
          </p:nvPr>
        </p:nvSpPr>
        <p:spPr/>
        <p:txBody>
          <a:bodyPr/>
          <a:lstStyle/>
          <a:p>
            <a:fld id="{178ACBB0-B8BD-7243-B5CA-EEE1A71994D0}" type="slidenum">
              <a:rPr lang="de-DE" smtClean="0"/>
              <a:t>91</a:t>
            </a:fld>
            <a:endParaRPr lang="de-DE"/>
          </a:p>
        </p:txBody>
      </p:sp>
    </p:spTree>
    <p:extLst>
      <p:ext uri="{BB962C8B-B14F-4D97-AF65-F5344CB8AC3E}">
        <p14:creationId xmlns:p14="http://schemas.microsoft.com/office/powerpoint/2010/main" val="5245228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542803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Städte und Gemeinden, also die kommunale Ebene, finanzieren den Großteil der Leistungen und Strukturen der Kinder- und Jugendhilfe. Ihr Anteil an der Finanzierung beträgt 2021 ca. 85 %, etwas mehr als 12 % tragen die Länder und knapp 3 % der Bund. Kreisangehörige Städte und Gemeinden ohne eigenes Jugendamt tragen zu den Kosten der Kinder- und Jugendhilfe bei, indem sie eine sog. Kreisumlage an die Kreise zahlen, die als öffentliche Träger für das gesamte Kreisgebiet fungieren.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Aufwendungen der Länder entfallen zum größten Teil auf die Finanzierung der Kindertagesbetreuung. Darüber hinaus fließen Mittel in die Landesjugendämter, landeszentrale Einrichtungen und Träger der Jugendhilfe, Landesjugendpläne und politisch gewollte Projekte zur Förderung bestimmter Schwerpunktthemen, sowie Erstattungen an die örtlichen Träger z. B. für deren Aufwendungen für unbegleitete minderjährige Flüchtlinge gemäß § 89d SGB VIII.</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Gemäß § 83 Abs. 1 SGB VIII soll die fachlich zuständige oberste Bundesbehörde (das Bundesministerium für Familie, Senioren, Frauen und Jugend) „die Tätigkeit der Jugendhilfe anregen und fördern, soweit sie von überregionaler Bedeutung ist und ihrer Art nach nicht durch ein Land allein wirksam gefördert werden kann“. Der Anteil des Bundes an der Finanzierung der Kinder- und Jugendhilfe hat sich in den 2010er-Jahren insbesondere auch durch das finanzielle Engagement des Bundes beim Auf- und Ausbau der Kindertagesbetreuung – Erfüllung des ‚U3-Rechtsanspruchs‘ – erhöht. Zum Vergleich: Bis Mitte der 2000er-Jahre weist die Statistik einen Anteil von unter 1 % aus.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Arbeit und Soziales </a:t>
            </a:r>
            <a:r>
              <a:rPr lang="da-DK" sz="1100" dirty="0">
                <a:latin typeface="Open Sans" panose="020B0606030504020204" pitchFamily="34" charset="0"/>
                <a:ea typeface="Open Sans" panose="020B0606030504020204" pitchFamily="34" charset="0"/>
                <a:cs typeface="Open Sans" panose="020B0606030504020204" pitchFamily="34" charset="0"/>
              </a:rPr>
              <a:t>(2023): Sozialbudget 2022; Online: https://www.bmas.de/SharedDocs/Downloads/DE/Publikationen/a230-23-sozialbudget-2022.pdf?__blob=publicationFile&amp;v=2 (Zugriff: 31.07.2023</a:t>
            </a:r>
            <a:r>
              <a:rPr lang="de-DE" sz="1100" dirty="0">
                <a:latin typeface="Open Sans" panose="020B0606030504020204" pitchFamily="34" charset="0"/>
                <a:ea typeface="Open Sans" panose="020B0606030504020204" pitchFamily="34" charset="0"/>
                <a:cs typeface="Open Sans" panose="020B0606030504020204" pitchFamily="34" charset="0"/>
              </a:rPr>
              <a:t>).</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Schilling, Matthias (2019): Kinder- und Jugendhilfe im Überblick, in: Autorengruppe Kinder- und Jugendhilfestatistik (Hrsg.), Kinder- und Jugendhilfereport 2018, Opladen u. a., S. 23−38.</a:t>
            </a:r>
          </a:p>
        </p:txBody>
      </p:sp>
      <p:sp>
        <p:nvSpPr>
          <p:cNvPr id="4" name="Foliennummernplatzhalter 3"/>
          <p:cNvSpPr>
            <a:spLocks noGrp="1"/>
          </p:cNvSpPr>
          <p:nvPr>
            <p:ph type="sldNum" sz="quarter" idx="10"/>
          </p:nvPr>
        </p:nvSpPr>
        <p:spPr/>
        <p:txBody>
          <a:bodyPr/>
          <a:lstStyle/>
          <a:p>
            <a:fld id="{178ACBB0-B8BD-7243-B5CA-EEE1A71994D0}" type="slidenum">
              <a:rPr lang="de-DE" smtClean="0"/>
              <a:t>92</a:t>
            </a:fld>
            <a:endParaRPr lang="de-DE"/>
          </a:p>
        </p:txBody>
      </p:sp>
    </p:spTree>
    <p:extLst>
      <p:ext uri="{BB962C8B-B14F-4D97-AF65-F5344CB8AC3E}">
        <p14:creationId xmlns:p14="http://schemas.microsoft.com/office/powerpoint/2010/main" val="3162393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799" y="4400550"/>
            <a:ext cx="5519057" cy="14921594"/>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Laut § 83 Abs. 1 SGB VIII hat der Bund folgende Aufgaben: „Die fachlich zuständige oberste Bundesbehörde soll die Tätigkeit der Jugendhilfe anregen und fördern, soweit sie von überregionaler Bedeutung ist und ihrer Art nach nicht durch ein Land allein wirksam gefördert werden kann. Hierzu gehören auch die überregionalen Tätigkeiten der Jugendorganisationen der politischen Parteien auf dem Gebiet der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Dieser Verpflichtung kommt der Bund insbesondere durch den Kinder- und Jugendplan des Bundes (KJP) nach. Im Politikbereich Kinder- und Jugendpolitik des Bundesministeriums für Familien, Senioren, Frauen und Jugend (BMFSFJ) standen im Bundeshaushalt 2021 ca. 233 Mio. € für Förderungen aus dem Kinder- und Jugendplan des Bundes zur Verfügung. Die aktuellen Richtlinien zum KJP sind vom 12.10.2016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https://www.bmfsfj.de/resource/blob/111964/2f7ae557daa0d2d8fe78f8a3f9569f21/richtlinien-kjp-2017-data.pdf</a:t>
            </a:r>
            <a:r>
              <a:rPr lang="de-DE" sz="1100" dirty="0">
                <a:latin typeface="Open Sans" panose="020B0606030504020204" pitchFamily="34" charset="0"/>
                <a:ea typeface="Open Sans" panose="020B0606030504020204" pitchFamily="34" charset="0"/>
                <a:cs typeface="Open Sans" panose="020B0606030504020204" pitchFamily="34" charset="0"/>
              </a:rPr>
              <a:t>). Als Ziele der Förderung werden festgeschrieben: </a:t>
            </a:r>
          </a:p>
          <a:p>
            <a:r>
              <a:rPr lang="de-DE" sz="1100" dirty="0">
                <a:latin typeface="Open Sans" panose="020B0606030504020204" pitchFamily="34" charset="0"/>
                <a:ea typeface="Open Sans" panose="020B0606030504020204" pitchFamily="34" charset="0"/>
                <a:cs typeface="Open Sans" panose="020B0606030504020204" pitchFamily="34" charset="0"/>
              </a:rPr>
              <a:t>„Ziele der Förderung sind die Sicherstellung der Zukunftsfähigkeit der Kinder- und Jugendhilfe und die Qualitätsentwicklung ihrer Aufgabenwahrnehmung in sämtlichen Handlungsfeldern. Maßgebliche Aspekte hierbei sind insbesondere die Stärkung der Rechte von Kindern und Jugendlichen auf Schutz, Förderung und Beteiligung. Das gleichberechtigte Zusammenleben und die gesellschaftliche Teilhabe aller Kinder und Jugendlichen in ihrer jeweiligen Lebenslage soll gestärkt werden. Auf den Abbau spezifischer Benachteiligungen soll hingewirkt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Nicht geförderte Aktivitäten werden explizit benannt: „Nicht gefördert werden Maßnahmen außerhalb der Kinder- und Jugendhilfe, insbesondere solche, die nach Inhalt, Methodik und Struktur überwiegend schulischen Zwecken, dem Hochschulstudium, der Berufsausbildung außerhalb der Jugendsozialarbeit, dem Breiten- und Leistungssport, der religiösen oder weltanschaulichen Erziehung, der parteiinternen oder gewerkschaftsinternen Schulung, der Erholung oder der Touristik dienen, sowie Maßnahmen und Projekte mit agitatorischen Zielen.“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Wichtig ist die Förderung durch den KJP insbesondere für die verschiedenen </a:t>
            </a:r>
            <a:r>
              <a:rPr lang="de-DE" sz="1100" dirty="0" err="1">
                <a:latin typeface="Open Sans" panose="020B0606030504020204" pitchFamily="34" charset="0"/>
                <a:ea typeface="Open Sans" panose="020B0606030504020204" pitchFamily="34" charset="0"/>
                <a:cs typeface="Open Sans" panose="020B0606030504020204" pitchFamily="34" charset="0"/>
              </a:rPr>
              <a:t>bundeszentralen</a:t>
            </a:r>
            <a:r>
              <a:rPr lang="de-DE" sz="1100" dirty="0">
                <a:latin typeface="Open Sans" panose="020B0606030504020204" pitchFamily="34" charset="0"/>
                <a:ea typeface="Open Sans" panose="020B0606030504020204" pitchFamily="34" charset="0"/>
                <a:cs typeface="Open Sans" panose="020B0606030504020204" pitchFamily="34" charset="0"/>
              </a:rPr>
              <a:t> Träger der freien Jugendhilfe: „Zur Sicherung und Stärkung der </a:t>
            </a:r>
            <a:r>
              <a:rPr lang="de-DE" sz="1100" dirty="0" err="1">
                <a:latin typeface="Open Sans" panose="020B0606030504020204" pitchFamily="34" charset="0"/>
                <a:ea typeface="Open Sans" panose="020B0606030504020204" pitchFamily="34" charset="0"/>
                <a:cs typeface="Open Sans" panose="020B0606030504020204" pitchFamily="34" charset="0"/>
              </a:rPr>
              <a:t>bundeszentralen</a:t>
            </a:r>
            <a:r>
              <a:rPr lang="de-DE" sz="1100" dirty="0">
                <a:latin typeface="Open Sans" panose="020B0606030504020204" pitchFamily="34" charset="0"/>
                <a:ea typeface="Open Sans" panose="020B0606030504020204" pitchFamily="34" charset="0"/>
                <a:cs typeface="Open Sans" panose="020B0606030504020204" pitchFamily="34" charset="0"/>
              </a:rPr>
              <a:t> Infrastruktur bei den freien Trägern der Kinder- und Jugendhilfe können Verbände, Fachorganisationen sowie Aktivitäten gefördert werden, die eine auf einen längeren Zeitraum angelegte, überregionale fachliche Arbeit auf der Basis des SGB VIII in einem oder mehreren Handlungsfeldern bzw. handlungsfeldübergreifend leisten.“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Diese Förderung ist haushaltsrechtlich eine Projektförderung, substanziell aber eine auf Dauer angelegte Förderung: „Die Förderung der </a:t>
            </a:r>
            <a:r>
              <a:rPr lang="de-DE" sz="1100" dirty="0" err="1">
                <a:latin typeface="Open Sans" panose="020B0606030504020204" pitchFamily="34" charset="0"/>
                <a:ea typeface="Open Sans" panose="020B0606030504020204" pitchFamily="34" charset="0"/>
                <a:cs typeface="Open Sans" panose="020B0606030504020204" pitchFamily="34" charset="0"/>
              </a:rPr>
              <a:t>bundeszentralen</a:t>
            </a:r>
            <a:r>
              <a:rPr lang="de-DE" sz="1100" dirty="0">
                <a:latin typeface="Open Sans" panose="020B0606030504020204" pitchFamily="34" charset="0"/>
                <a:ea typeface="Open Sans" panose="020B0606030504020204" pitchFamily="34" charset="0"/>
                <a:cs typeface="Open Sans" panose="020B0606030504020204" pitchFamily="34" charset="0"/>
              </a:rPr>
              <a:t> Infrastruktur wird grundsätzlich über Rahmenvereinbarungen zur Sicherung einer nachhaltigen jugendpolitischen Zusammenarbeit ausgestaltet. Die Rahmenvereinbarung (öffentlich-rechtlicher Vertrag zwischen dem Bundesministerium und dem Verband/der Fachorganisation) dient der längerfristigen Umsetzung gemeinsamer jugendpolitischer Schwerpunkte in der freien Kinder- und Jugendhilfe als Instrument der partnerschaftlichen Planung, Gestaltung und Steuerung sowie als Verfahren der Qualitätsentwicklung.“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sind die Förderung der „individuellen Begleitung junger zugewanderter Menschen“ und der internationale Jugend- und Fachkräfteaustausch Gegenstand der Förderung durch den KJP.</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Handlungsfelder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Projektförderung des KJP bezieht sich auf folgende Handlungsfelder (Zahlenangaben beziehen sich auf die Soll-Ansätze des Bundeshaushalts für 2023):</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Kinder- und Jugendarbeit (60,6 Mio.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Jugendsozialarbeit und Integration (117,5 Mio.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Förderung von Kindern in Kindertageseinrichtungen und Kindertagespflege (2,3 Mio.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Hilfen für Familien, junge Menschen, Eltern und andere Erziehungsberechtigte (32,4 Mio.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Weitere </a:t>
            </a:r>
            <a:r>
              <a:rPr lang="de-DE" sz="1100" dirty="0" err="1">
                <a:latin typeface="Open Sans" panose="020B0606030504020204" pitchFamily="34" charset="0"/>
                <a:ea typeface="Open Sans" panose="020B0606030504020204" pitchFamily="34" charset="0"/>
                <a:cs typeface="Open Sans" panose="020B0606030504020204" pitchFamily="34" charset="0"/>
              </a:rPr>
              <a:t>bundeszentrale</a:t>
            </a:r>
            <a:r>
              <a:rPr lang="de-DE" sz="1100" dirty="0">
                <a:latin typeface="Open Sans" panose="020B0606030504020204" pitchFamily="34" charset="0"/>
                <a:ea typeface="Open Sans" panose="020B0606030504020204" pitchFamily="34" charset="0"/>
                <a:cs typeface="Open Sans" panose="020B0606030504020204" pitchFamily="34" charset="0"/>
              </a:rPr>
              <a:t> Aufgaben der Kinder- und Jugendhilfe (19,8 Mio.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Haushaltsrechtlich gibt es neben der Projektförderung noch die institutionelle Förderung, die in den letzten Jahrzehnten aber immer weiter zurückgebaut wurde. Aktuell werden nur noch vier Organisationen institutionell gefördert:</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IJAB – Fachstelle für Internationale Jugendarbeit der Bundesrepublik Deutschland e.V.,</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Akademie der kulturellen Bildung des Bundes und des Landes NRW,</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Internationale Jugendbibliothek und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Bundesakademie für musikalische Bildung.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Darüber hinaus werden z. B. das Deutsche Jugendinstitut (DJI) und die Jugendwerke, zu denen mit anderen Staaten bilaterale Abkommen bestehen, gefördert: Griechenland, Frankreich und Polen.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Mitteln des KJP werden auch die bilateralen Koordinierungsstellen Koordinierungszentrum Deutsch-Tschechischer Jugendaustausch – Tandem, </a:t>
            </a:r>
            <a:r>
              <a:rPr lang="de-DE" sz="1100" dirty="0" err="1">
                <a:latin typeface="Open Sans" panose="020B0606030504020204" pitchFamily="34" charset="0"/>
                <a:ea typeface="Open Sans" panose="020B0606030504020204" pitchFamily="34" charset="0"/>
                <a:cs typeface="Open Sans" panose="020B0606030504020204" pitchFamily="34" charset="0"/>
              </a:rPr>
              <a:t>ConAct</a:t>
            </a:r>
            <a:r>
              <a:rPr lang="de-DE" sz="1100" dirty="0">
                <a:latin typeface="Open Sans" panose="020B0606030504020204" pitchFamily="34" charset="0"/>
                <a:ea typeface="Open Sans" panose="020B0606030504020204" pitchFamily="34" charset="0"/>
                <a:cs typeface="Open Sans" panose="020B0606030504020204" pitchFamily="34" charset="0"/>
              </a:rPr>
              <a:t> – Koordinierungszentrum Deutsch-Israelischer Jugendaustausch (bis zur Errichtung des Deutsch-Israelischen Jugendwerks) und die Stiftung Deutsch-Russischer Jugendaustausch gGmbH gefördert.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Deutscher Bundesjugendring (Hrsg.) (2001): Eine wechselvolle Geschichte. 50 Jahre Kinder- und Jugendplan des Bundes, Schriftenreihe des DBJR Nr. 34, Berlin.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Richtlinien des Kinder- und Jugendplans des Bundes (KJP);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4"/>
              </a:rPr>
              <a:t>https://www.bmfsfj.de/bmfsfj/ministerium/ausschreibungen-foerderung/foerderrichtlinien/foerderrichtlinien-kinder-und-jugendplan-bund</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93</a:t>
            </a:fld>
            <a:endParaRPr lang="de-DE"/>
          </a:p>
        </p:txBody>
      </p:sp>
    </p:spTree>
    <p:extLst>
      <p:ext uri="{BB962C8B-B14F-4D97-AF65-F5344CB8AC3E}">
        <p14:creationId xmlns:p14="http://schemas.microsoft.com/office/powerpoint/2010/main" val="28535030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388475"/>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Vorschriften des SGB VIII zur Finanzierung von Einrichtungen und Diensten der Kinder- und Jugendhilfe haben sich im Laufe der Jahre seit der Verabschiedung des Kinder- und Jugendhilfegesetzes 1989 erheblich modifiziert. Dennoch gibt es eine grundlegende Unterscheidung zwischen </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der Finanzierung von Infrastruktur über Förderung der freien Jugendhilfe (§ 74 SGB VIII) und</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der Entgeltfinanzierung für Einrichtungen und ambulante Leistungen der Kinder- und Jugendhilfe (§§ 78 a ff. und 77 SGB VIII).</a:t>
            </a:r>
          </a:p>
          <a:p>
            <a:pPr lvl="0"/>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Förderung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 der Geschichte der Kinder- und Jugendhilfe wurde die Finanzierung von Einrichtungen und Diensten freier Träger der Jugendhilfe vor allem über das Instrument der </a:t>
            </a:r>
            <a:r>
              <a:rPr lang="de-DE" sz="1100" b="1" dirty="0">
                <a:latin typeface="Open Sans" panose="020B0606030504020204" pitchFamily="34" charset="0"/>
                <a:ea typeface="Open Sans" panose="020B0606030504020204" pitchFamily="34" charset="0"/>
                <a:cs typeface="Open Sans" panose="020B0606030504020204" pitchFamily="34" charset="0"/>
              </a:rPr>
              <a:t>Förderung</a:t>
            </a:r>
            <a:r>
              <a:rPr lang="de-DE" sz="1100" dirty="0">
                <a:latin typeface="Open Sans" panose="020B0606030504020204" pitchFamily="34" charset="0"/>
                <a:ea typeface="Open Sans" panose="020B0606030504020204" pitchFamily="34" charset="0"/>
                <a:cs typeface="Open Sans" panose="020B0606030504020204" pitchFamily="34" charset="0"/>
              </a:rPr>
              <a:t> bzw. Zuwendung bewerkstelligt. Über die „Art und Höhe der Förderung“ entscheidet der Träger der öffentlichen Jugendhilfe „im Rahmen der verfügbaren Haushaltsmittel nach pflichtgemäßem Ermessen“. Eine der Voraussetzungen für die Förderung ist die Erbringung einer „angemessenen Eigenleistung“ des geförderten Trägers, bei deren Bemessung jedoch „die unterschiedliche Finanzkraft und die sonstigen Verhältnisse“ zu berücksichtigen sind (§ 74 SGB VIII). Für die Finanzierung von Kindertageseinrichtungen z. B. bedeutete das, dass Einrichtungen von Elterninitiativen weniger Eigenanteil einbringen mussten als die von kirchlichen Trägern, die u. a. Mittel aus ‚Kirchensteuern‘ zur Verfügung haben.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Entgeltfinanzierung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Mit der Ausweitung subjektiver Rechtsansprüche Leistungsberechtigter auf Leistungen der Kinder- und Jugendhilfe, insbesondere in den Bereichen Hilfen zur Erziehung und Förderung von Kindern in Kindertageseinrichtungen und Kindertagespflege, verstärkte sich die Bedeutung von </a:t>
            </a:r>
            <a:r>
              <a:rPr lang="de-DE" sz="1100" b="1" dirty="0">
                <a:latin typeface="Open Sans" panose="020B0606030504020204" pitchFamily="34" charset="0"/>
                <a:ea typeface="Open Sans" panose="020B0606030504020204" pitchFamily="34" charset="0"/>
                <a:cs typeface="Open Sans" panose="020B0606030504020204" pitchFamily="34" charset="0"/>
              </a:rPr>
              <a:t>Entgeltfinanzierungen</a:t>
            </a:r>
            <a:r>
              <a:rPr lang="de-DE" sz="1100" dirty="0">
                <a:latin typeface="Open Sans" panose="020B0606030504020204" pitchFamily="34" charset="0"/>
                <a:ea typeface="Open Sans" panose="020B0606030504020204" pitchFamily="34" charset="0"/>
                <a:cs typeface="Open Sans" panose="020B0606030504020204" pitchFamily="34" charset="0"/>
              </a:rPr>
              <a:t>. Diese erfolgten zunächst auf der Grundlage von § 77 SGB VIII („Vereinbarungen über die Höhe der Kosten“). Entgeltfinanzierungen sind das Instrument zur Finanzierung der Leistungen, die Leistungsberechtigte bei Trägern von Einrichtungen und Diensten in Anspruch nahmen.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Jugendhilferechtliches Dreiecksverhältnis</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Seit 1999 gibt es mit den §§ 78a bis 78 g SGB VIII differenzierte Finanzierungsregelungen zu (teil-)stationären Leistungsangeboten, Entgelten und zur Qualitätsentwicklung. Einrichtungen, die diese Vereinbarungen mit dem zuständigen Jugendamt abgeschlossen haben, haben einen Anspruch auf Übernahme des Entgelts, das durch die Inanspruchnahme der Leistungsberechtigten anfällt. So konstituiert sich das </a:t>
            </a:r>
            <a:r>
              <a:rPr lang="de-DE" sz="1100" b="1" dirty="0">
                <a:latin typeface="Open Sans" panose="020B0606030504020204" pitchFamily="34" charset="0"/>
                <a:ea typeface="Open Sans" panose="020B0606030504020204" pitchFamily="34" charset="0"/>
                <a:cs typeface="Open Sans" panose="020B0606030504020204" pitchFamily="34" charset="0"/>
              </a:rPr>
              <a:t>jugendhilferechtliche Dreiecksverhältnis</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i="1" dirty="0">
                <a:latin typeface="Open Sans" panose="020B0606030504020204" pitchFamily="34" charset="0"/>
                <a:ea typeface="Open Sans" panose="020B0606030504020204" pitchFamily="34" charset="0"/>
                <a:cs typeface="Open Sans" panose="020B0606030504020204" pitchFamily="34" charset="0"/>
              </a:rPr>
              <a:t>vgl. Folie 3.3.5</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Seit 2021 betreffen die Regelungen des § 77 SGB VIII nur noch „Vereinbarungen über Kostenübernahme und Qualitätsentwicklung bei ambulanten Leistungen“.</a:t>
            </a:r>
          </a:p>
          <a:p>
            <a:r>
              <a:rPr lang="de-DE" sz="1100" dirty="0">
                <a:latin typeface="Open Sans" panose="020B0606030504020204" pitchFamily="34" charset="0"/>
                <a:ea typeface="Open Sans" panose="020B0606030504020204" pitchFamily="34" charset="0"/>
                <a:cs typeface="Open Sans" panose="020B0606030504020204" pitchFamily="34" charset="0"/>
              </a:rPr>
              <a:t>Bei Leistungen, die ambulant erbracht werden, kann auch ein </a:t>
            </a:r>
            <a:r>
              <a:rPr lang="de-DE" sz="1100" b="1" dirty="0">
                <a:latin typeface="Open Sans" panose="020B0606030504020204" pitchFamily="34" charset="0"/>
                <a:ea typeface="Open Sans" panose="020B0606030504020204" pitchFamily="34" charset="0"/>
                <a:cs typeface="Open Sans" panose="020B0606030504020204" pitchFamily="34" charset="0"/>
              </a:rPr>
              <a:t>zweiseitiges Vertragsverhältnis</a:t>
            </a:r>
            <a:r>
              <a:rPr lang="de-DE" sz="1100" dirty="0">
                <a:latin typeface="Open Sans" panose="020B0606030504020204" pitchFamily="34" charset="0"/>
                <a:ea typeface="Open Sans" panose="020B0606030504020204" pitchFamily="34" charset="0"/>
                <a:cs typeface="Open Sans" panose="020B0606030504020204" pitchFamily="34" charset="0"/>
              </a:rPr>
              <a:t> zwischen den Trägern der öffentlichen und der freien Jugendhilfe auf der Basis von Vereinbarungen nach § 77 SGB VIII bzw. § 36a SGB VIII eingegangen werden. Zur Sicherstellung möglichst niedrigschwelliger Hilfezugänge können einige ambulante Leistungen von den Leistungsberechtigten ohne eine Einzelfallentscheidung des Jugendamtes direkt in Anspruch genommen (z. B. Erziehungsberatungsstellen, Beratung von Herkunftseltern und Pflegeeltern).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Landesrechtsvorbehalt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Bereich der Förderung von Kindern in Kindertageseinrichtungen und Kindertagespflege wurden die bundesrechtlichen Rechtsansprüche in den letzten Jahren erheblich ausgeweitet. Das hätte einen Wechsel von der Förderungsfinanzierung zu Entgeltfinanzierungen nahegelegt. Dagegen gab es aber erheblichen Widerstand von einer Reihe von Bundesländern mit geringem Ausbaustand von Tageseinrichtungen. 2005 kam es so zum </a:t>
            </a:r>
            <a:r>
              <a:rPr lang="de-DE" sz="1100" b="1" dirty="0">
                <a:latin typeface="Open Sans" panose="020B0606030504020204" pitchFamily="34" charset="0"/>
                <a:ea typeface="Open Sans" panose="020B0606030504020204" pitchFamily="34" charset="0"/>
                <a:cs typeface="Open Sans" panose="020B0606030504020204" pitchFamily="34" charset="0"/>
              </a:rPr>
              <a:t>Landesrechtsvorbehalt </a:t>
            </a:r>
            <a:r>
              <a:rPr lang="de-DE" sz="1100" dirty="0">
                <a:latin typeface="Open Sans" panose="020B0606030504020204" pitchFamily="34" charset="0"/>
                <a:ea typeface="Open Sans" panose="020B0606030504020204" pitchFamily="34" charset="0"/>
                <a:cs typeface="Open Sans" panose="020B0606030504020204" pitchFamily="34" charset="0"/>
              </a:rPr>
              <a:t>in § 74 a SGB VIII: „Die Finanzierung von Tageseinrichtungen regelt das Landesrecht.“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Niedrigschwellige ambulante Hilfen</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Für die „niedrigschwellige unmittelbare Inanspruchnahme von ambulanten Hilfen, insbesondere der Erziehungsberatung“ gibt es in § 36a SGB VIII eine Sonderregelung, nach der der Träger der öffentlichen Jugendhilfe „mit den Leistungserbringern Vereinbarungen schließen (soll), in denen die Voraussetzungen und die Ausgestaltung der Leistungserbringung sowie die Übernahme der Kosten geregelt werden“.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u. a. (2014): Recht der Finanzierung von Leistungen der Kinder- und Jugendhilfe, Baden-Baden.</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Struck, Norbert (2016): Finanzierung; in: Schröer, Wolfgang/Struck, Norbert/Wolff, Mechthild (Hrsg.), Handbuch Kinder- und Jugendhilfe, Weinheim u. München, S. 1140−1150.</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94</a:t>
            </a:fld>
            <a:endParaRPr lang="de-DE"/>
          </a:p>
        </p:txBody>
      </p:sp>
    </p:spTree>
    <p:extLst>
      <p:ext uri="{BB962C8B-B14F-4D97-AF65-F5344CB8AC3E}">
        <p14:creationId xmlns:p14="http://schemas.microsoft.com/office/powerpoint/2010/main" val="12485346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9316467"/>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In den Beziehungen zwischen Leistungsberechtigten (Eltern, Kinder, Jugendliche, junge Volljährige …), Leistungserbringern (Träger der freien Jugendhilfe) und Leistungsgewährenden (öffentliche Jugendhilfe/Jugendämter) gibt es in Deutschland eine besondere Konfiguration, die aus rechtlicher Perspektive bedeutungsvoll ist, aber auch in praktischer Hinsicht durchaus relevant werden kann. Diese wird als ‚Sozialrechtliches Dreiecksverhältnis‘ bezeichnet, da sie aus </a:t>
            </a:r>
            <a:r>
              <a:rPr lang="de-DE" sz="1100" b="1" dirty="0">
                <a:latin typeface="Open Sans" panose="020B0606030504020204" pitchFamily="34" charset="0"/>
                <a:ea typeface="Open Sans" panose="020B0606030504020204" pitchFamily="34" charset="0"/>
                <a:cs typeface="Open Sans" panose="020B0606030504020204" pitchFamily="34" charset="0"/>
              </a:rPr>
              <a:t>drei Rechtsbeziehungen</a:t>
            </a:r>
            <a:r>
              <a:rPr lang="de-DE" sz="1100" dirty="0">
                <a:latin typeface="Open Sans" panose="020B0606030504020204" pitchFamily="34" charset="0"/>
                <a:ea typeface="Open Sans" panose="020B0606030504020204" pitchFamily="34" charset="0"/>
                <a:cs typeface="Open Sans" panose="020B0606030504020204" pitchFamily="34" charset="0"/>
              </a:rPr>
              <a:t> besteht:</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Wenn Leistungsberechtigte einen Rechtsanspruch auf eine Leistung nach dem SGB VIII haben (Kindertageseinrichtungen, Hilfen zur Erziehung, Beratungsansprüche), richtet sich dieser Anspruch grundsätzlich gegen den Träger der öffentlichen Jugendhilfe (das Jugendamt). Auch im Kontext teil- und vollstationärer Leistungen bedeutet dies zunächst die volle Kostenübernahmeverpflichtung seitens des Jugendamts, das allerdings bei (teil-)stationären Leistungen anschließend die Leistungsberechtigten im Rahmen ihrer Leistungsfähigkeit über einen Kostenbeitrag zu diesen Kosten heranziehen kann (§§ 91 ff. SGB VIII).</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Die konkrete Erfüllung dieses Rechtsanspruchs geschieht durch Einrichtungen und Dienste, überwiegend in der Regie freier Träger der Jugendhilfe, die ihrerseits über Leistungsvereinbarungen mit dem öffentlichen Jugendhilfeträger verbunden sind (§§ 36a, 77, 78a ff. SGB VIII). In diesen Verträgen sollen Inhalt, Umfang und Qualität der Leistungserbringung, die hierzu nötigen Entgelte und Fragen der Qualitätsentwicklung geregelt werden. Auf Landesebene werden für (teil-)stationäre Leistungen i.d.R. Rahmenverträge (§78 f SGB VIII) abgeschlossen. Die Leistungserbringer haben einen Rechtsanspruch auf den Abschluss dieser Vereinbarungen und dann auf die Übernahme des entsprechenden Entgelts (§ 78b Abs. 1 SGB VIII).</a:t>
            </a:r>
          </a:p>
          <a:p>
            <a:pPr marL="228600" lvl="0" indent="-228600">
              <a:buFont typeface="+mj-lt"/>
              <a:buAutoNum type="arabicPeriod"/>
            </a:pPr>
            <a:r>
              <a:rPr lang="de-DE" sz="1100" dirty="0">
                <a:latin typeface="Open Sans" panose="020B0606030504020204" pitchFamily="34" charset="0"/>
                <a:ea typeface="Open Sans" panose="020B0606030504020204" pitchFamily="34" charset="0"/>
                <a:cs typeface="Open Sans" panose="020B0606030504020204" pitchFamily="34" charset="0"/>
              </a:rPr>
              <a:t>Die konkrete Leistung wird unmittelbar durch den Leistungsberechtigten – im Rahmen seines Wunsch- und Wahlrechts nach § 5 SGB VIII – in Anspruch genommen, die mit dem Dienst oder der Einrichtung des freien Trägers eine privatrechtliche Vereinbarung eingehen.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So schließt sich das jugendhilferechtliche Dreiecksverhältnis. Die Kernpunkte sind also:</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Leistungsberechtigten wählen im Rahmen ihres Wunsch- und Wahlrechts den Leistungserbringer aus.</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Aus dem (gegenüber dem Jugendamt bestehenden) Rechtsanspruch der Leistungsberechtigten folgt die Pflicht des Jugendamts zur Entgeltübernahme.</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Inhalt und die Höhe des Entgelts für die Leistung sowie die Qualitätsentwicklung wird in Vereinbarungen zwischen dem Leistungserbringer und dem örtlichen Träger vereinbart und ist im Fall der (berechtigten) Inanspruchnahme durch die Leistungsberechtigten verbindlich zu zahlen.</a:t>
            </a:r>
          </a:p>
          <a:p>
            <a:pPr marL="171450" lvl="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Die Leistungsberechtigten können nur im Rahmen ihrer Leistungsfähigkeit zu den Kosten herangezogen werden. Ambulante Hilfeangebote sind von der Kostenheranziehung ganz freigestellt.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Nach § 74 a SGB VIII gelten diese generellen Regelungen allerdings nicht bundeseinheitlich für die Finanzierung von Leistungen der Kindertageseinrichtungen. Hier kann jedes Bundesland eigene Regelungen treffen.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Meysen</a:t>
            </a:r>
            <a:r>
              <a:rPr lang="de-DE" sz="1100" dirty="0">
                <a:latin typeface="Open Sans" panose="020B0606030504020204" pitchFamily="34" charset="0"/>
                <a:ea typeface="Open Sans" panose="020B0606030504020204" pitchFamily="34" charset="0"/>
                <a:cs typeface="Open Sans" panose="020B0606030504020204" pitchFamily="34" charset="0"/>
              </a:rPr>
              <a:t>, Thomas u. a. (2014): Recht der Finanzierung von Leistungen der Kinder- und Jugendhilfe, Baden-Baden.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10"/>
          </p:nvPr>
        </p:nvSpPr>
        <p:spPr/>
        <p:txBody>
          <a:bodyPr/>
          <a:lstStyle/>
          <a:p>
            <a:fld id="{178ACBB0-B8BD-7243-B5CA-EEE1A71994D0}" type="slidenum">
              <a:rPr lang="de-DE" smtClean="0"/>
              <a:t>95</a:t>
            </a:fld>
            <a:endParaRPr lang="de-DE"/>
          </a:p>
        </p:txBody>
      </p:sp>
    </p:spTree>
    <p:extLst>
      <p:ext uri="{BB962C8B-B14F-4D97-AF65-F5344CB8AC3E}">
        <p14:creationId xmlns:p14="http://schemas.microsoft.com/office/powerpoint/2010/main" val="26625805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8ACBB0-B8BD-7243-B5CA-EEE1A71994D0}" type="slidenum">
              <a:rPr lang="de-DE" smtClean="0"/>
              <a:t>96</a:t>
            </a:fld>
            <a:endParaRPr lang="de-DE"/>
          </a:p>
        </p:txBody>
      </p:sp>
    </p:spTree>
    <p:extLst>
      <p:ext uri="{BB962C8B-B14F-4D97-AF65-F5344CB8AC3E}">
        <p14:creationId xmlns:p14="http://schemas.microsoft.com/office/powerpoint/2010/main" val="5595822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fld id="{178ACBB0-B8BD-7243-B5CA-EEE1A71994D0}" type="slidenum">
              <a:rPr lang="de-DE" smtClean="0"/>
              <a:t>97</a:t>
            </a:fld>
            <a:endParaRPr lang="de-DE" dirty="0"/>
          </a:p>
        </p:txBody>
      </p:sp>
      <p:sp>
        <p:nvSpPr>
          <p:cNvPr id="5" name="Notizenplatzhalter 4"/>
          <p:cNvSpPr>
            <a:spLocks noGrp="1"/>
          </p:cNvSpPr>
          <p:nvPr>
            <p:ph type="body" sz="quarter" idx="11"/>
          </p:nvPr>
        </p:nvSpPr>
        <p:spPr>
          <a:xfrm>
            <a:off x="685800" y="4400549"/>
            <a:ext cx="5407496" cy="10684619"/>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2022 arbeiteten rund 1,3 Mio. Personen in der Kinder- und Jugendhilfe in Deutschland. Damit ist der Personalbestand dort höher als in anderen bedeutenden Branchen in Deutschland wie der Landwirtschaft oder der Automobilindustrie. Zum Vergleich: 2021 beschäftigten landwirtschaftliche Betriebe insgesamt 938.000 Arbeitskräfte; im Wirtschaftszweig der ‚Herstellung von Kraftwagen und Kraftwagenteilen‘ wurden 2021 rund 1.251.000 tätige Personen gezählt. Diese hohe Bedeutung der Kinder- und Jugendhilfe geht auf die äußerst dynamische Entwicklung seit Mitte der 2000er-Jahre zurück.</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meisten Beschäftigten im pädagogischen oder Verwaltungsbereich können dem Arbeitsfeld der Kindertagesbetreuung (Kindertageseinrichtungen und Kindertagespflege) zugeordnet werden (77,6 %). Dieses Feld ist auch die treibende Kraft der deutschlandweiten Personalexpansion der letzten Jahre. Hintergrund ist in erster Linie der massive Ausbau der Kindertagesbetreuungsangebote für unter 3-Jährige und die Ausweitung der ganztägigen Angebote in Kindertageseinrichtungen, aber auch die Verbesserungen des Personalschlüssels sowie der unerwartet starke demografische Anstieg der Zielgruppe dieser Angebote durch Geburtenanstieg und Zuwanderung. Allein in diesem Arbeitsfeld gab es bundesweit seit 2007 einen fast linearen Personalzuwachs von nicht ganz 300.000 Personen (+75 %).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Auch andere große Arbeitsfelder, worunter z. B. die Hilfen zur Erziehung oder der Allgemeine Soziale Dienst fallen, tragen mit einem Plus von insgesamt rund 84.000 Beschäftigten seit 2006 (+50 %) zu dem starken Wachstum bei. Dieser Wachstumstrend ist aber nicht grundsätzlich in allen Arbeitsfeldern der Kinder- und Jugendhilfe zu beobachten, beispielsweise hat sich die Zahl der Beschäftigten in der Kinder- und Jugendarbeit zwischen 2006 und 2018 alles in allem um rund 5 % reduziert.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Böwing-Schmalenbrock</a:t>
            </a:r>
            <a:r>
              <a:rPr lang="de-DE" sz="1100" dirty="0">
                <a:latin typeface="Open Sans" panose="020B0606030504020204" pitchFamily="34" charset="0"/>
                <a:ea typeface="Open Sans" panose="020B0606030504020204" pitchFamily="34" charset="0"/>
                <a:cs typeface="Open Sans" panose="020B0606030504020204" pitchFamily="34" charset="0"/>
              </a:rPr>
              <a:t>, Melanie/</a:t>
            </a:r>
            <a:r>
              <a:rPr lang="de-DE" sz="1100" dirty="0" err="1">
                <a:latin typeface="Open Sans" panose="020B0606030504020204" pitchFamily="34" charset="0"/>
                <a:ea typeface="Open Sans" panose="020B0606030504020204" pitchFamily="34" charset="0"/>
                <a:cs typeface="Open Sans" panose="020B0606030504020204" pitchFamily="34" charset="0"/>
              </a:rPr>
              <a:t>Sempf</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Frederieke</a:t>
            </a:r>
            <a:r>
              <a:rPr lang="de-DE" sz="1100" dirty="0">
                <a:latin typeface="Open Sans" panose="020B0606030504020204" pitchFamily="34" charset="0"/>
                <a:ea typeface="Open Sans" panose="020B0606030504020204" pitchFamily="34" charset="0"/>
                <a:cs typeface="Open Sans" panose="020B0606030504020204" pitchFamily="34" charset="0"/>
              </a:rPr>
              <a:t> (2020): Gehen mit dem enormen Personalwachstum in Kindertageseinrichtungen bessere Personalschlüssel einher?, in: </a:t>
            </a:r>
            <a:r>
              <a:rPr lang="de-DE" sz="1100" dirty="0" err="1">
                <a:latin typeface="Open Sans" panose="020B0606030504020204" pitchFamily="34" charset="0"/>
                <a:ea typeface="Open Sans" panose="020B0606030504020204" pitchFamily="34" charset="0"/>
                <a:cs typeface="Open Sans" panose="020B0606030504020204" pitchFamily="34" charset="0"/>
              </a:rPr>
              <a:t>Kom</a:t>
            </a:r>
            <a:r>
              <a:rPr lang="de-DE" sz="1100" baseline="30000" dirty="0" err="1">
                <a:latin typeface="Open Sans" panose="020B0606030504020204" pitchFamily="34" charset="0"/>
                <a:ea typeface="Open Sans" panose="020B0606030504020204" pitchFamily="34" charset="0"/>
                <a:cs typeface="Open Sans" panose="020B0606030504020204" pitchFamily="34" charset="0"/>
              </a:rPr>
              <a:t>Dat</a:t>
            </a:r>
            <a:r>
              <a:rPr lang="de-DE" sz="1100" dirty="0">
                <a:latin typeface="Open Sans" panose="020B0606030504020204" pitchFamily="34" charset="0"/>
                <a:ea typeface="Open Sans" panose="020B0606030504020204" pitchFamily="34" charset="0"/>
                <a:cs typeface="Open Sans" panose="020B0606030504020204" pitchFamily="34" charset="0"/>
              </a:rPr>
              <a:t> Jugendhilfe, Heft 1, S. 22−23;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https://www.akjstat.tu-dortmund.de/fileadmin/user_upload/2020_Heft1_KomDat.pdf</a:t>
            </a:r>
            <a:r>
              <a:rPr lang="de-DE" sz="1100" dirty="0">
                <a:latin typeface="Open Sans" panose="020B0606030504020204" pitchFamily="34" charset="0"/>
                <a:ea typeface="Open Sans" panose="020B0606030504020204" pitchFamily="34" charset="0"/>
                <a:cs typeface="Open Sans" panose="020B0606030504020204" pitchFamily="34" charset="0"/>
              </a:rPr>
              <a:t> (Zugriff: 31.07.2023).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(2022): Statistiken der Kinder- und Jugendhilfe - Einrichtungen und tätige Personen (ohne Tageseinrichtungen für Kinder) 2020; Online: https://www.destatis.de/DE/Themen/Gesellschaft-Umwelt/Soziales/Kinderhilfe-Jugendhilfe/Publikationen/Downloads-Kinder-und-Jugendhilfe/sonstige-einrichtungen-5225403209004.pdf?__blob=publicationFile (Zugriff: 01.07.2023).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(2022): Statistiken der Kinder- und Jugendhilfe. Kinder und tätige Personen in Tageseinrichtungen und in öffentlich geförderter Kindertagespflege am 01.03.2022; Online: https://www.destatis.de/DE/Themen/Gesellschaft-Umwelt/Soziales/Kindertagesbetreuung/Publikationen/Downloads-Kindertagesbetreuung/tageseinrichtungen-kindertagespflege-5225402227004.pdf?__blob=publicationFile (Zugriff: 01.07.2023).</a:t>
            </a:r>
          </a:p>
        </p:txBody>
      </p:sp>
    </p:spTree>
    <p:extLst>
      <p:ext uri="{BB962C8B-B14F-4D97-AF65-F5344CB8AC3E}">
        <p14:creationId xmlns:p14="http://schemas.microsoft.com/office/powerpoint/2010/main" val="26328285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2196787"/>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In Deutschland sind insgesamt 30 Millionen Menschen in über 600.000 gemeinnützigen Organisationen engagiert. 72 % dieser Organisationen arbeitet ausschließlich ehrenamtlich. 18 % dieser Organisationen gehören zum Bereich ‚Bildung und Erziehung‘.</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Insgesamt zeigt sich, dass durch das ehrenamtliche Engagement die Kinder- und Jugendhilfe in die Zivilgesellschaft und so insgesamt in die demokratische Gesellschaft eingebunden ist. Ehrenamtliche sind in den (gemeinnützigen und demokratisch strukturierten) Trägervereinen in Vorständen und Gremien tätig und bestimmen so die Ausrichtung der Kinder- und Jugendhilfe mit. An der Basis engagieren sich viele Ehrenamtliche für die Gestaltung des sozialpädagogischen Alltags in den Einrichtungen der unterschiedlichen Handlungsfelder der Kinder- und Jugendhilfe.</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SGB VIII bezieht sich an verschiedenen Stellen auf ehrenamtliche Tätigkeiten in der Kinder- und Jugendhilfe. Explizit ist das besonders für die Jugendverbandsarbeit im § 12 SGB VIII erkennbar, indem dort besonders die Selbstorganisation der Jugendverbandsarbeit durch ihre Mitglieder hervorgehoben wird.</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73 SGB VIII (Ehrenamtliche Tätigkeit) sagt folgendes aus: „In der Jugendhilfe ehrenamtlich tätige Personen sollen bei ihrer Tätigkeit angeleitet, beraten und unterstützt werden.“ Es wird also von einer </a:t>
            </a:r>
            <a:r>
              <a:rPr lang="de-DE" sz="1100" dirty="0" err="1">
                <a:latin typeface="Open Sans" panose="020B0606030504020204" pitchFamily="34" charset="0"/>
                <a:ea typeface="Open Sans" panose="020B0606030504020204" pitchFamily="34" charset="0"/>
                <a:cs typeface="Open Sans" panose="020B0606030504020204" pitchFamily="34" charset="0"/>
              </a:rPr>
              <a:t>unterstützenswerten</a:t>
            </a:r>
            <a:r>
              <a:rPr lang="de-DE" sz="1100" dirty="0">
                <a:latin typeface="Open Sans" panose="020B0606030504020204" pitchFamily="34" charset="0"/>
                <a:ea typeface="Open Sans" panose="020B0606030504020204" pitchFamily="34" charset="0"/>
                <a:cs typeface="Open Sans" panose="020B0606030504020204" pitchFamily="34" charset="0"/>
              </a:rPr>
              <a:t> Normalität ehrenamtlichen Engagements in der Kinder- und Jugendhilfe ausgegangen.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 74 SGB VIII (Förderung der freien Jugendhilfe) konkretisiert diese Vorschrift in Absatz 6: „Die Förderung von anerkannten Trägern der Jugendhilfe soll auch Mittel für die Fortbildung der haupt-, neben- und </a:t>
            </a:r>
            <a:r>
              <a:rPr lang="de-DE" sz="1100" b="1" dirty="0">
                <a:latin typeface="Open Sans" panose="020B0606030504020204" pitchFamily="34" charset="0"/>
                <a:ea typeface="Open Sans" panose="020B0606030504020204" pitchFamily="34" charset="0"/>
                <a:cs typeface="Open Sans" panose="020B0606030504020204" pitchFamily="34" charset="0"/>
              </a:rPr>
              <a:t>ehrenamtlichen </a:t>
            </a:r>
            <a:r>
              <a:rPr lang="de-DE" sz="1100" dirty="0">
                <a:latin typeface="Open Sans" panose="020B0606030504020204" pitchFamily="34" charset="0"/>
                <a:ea typeface="Open Sans" panose="020B0606030504020204" pitchFamily="34" charset="0"/>
                <a:cs typeface="Open Sans" panose="020B0606030504020204" pitchFamily="34" charset="0"/>
              </a:rPr>
              <a:t>Mitarbeiter sowie im Bereich der Jugendarbeit Mittel für die Errichtung und Unterhaltung von Jugendfreizeit- und Jugendbildungsstätten einschließen.“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Auch wenn keine differenzierten Zahlen über die Tätigkeiten von Ehrenamtlichen in verschiedenen Bereichen der Kinder- und Jugendhilfe vorliegen, lässt sich feststellen: Ehrenamtliche engagieren sich in den Organisationen der Kinder- und Jugendhilfe auf Leitungsebene in Vorständen und Gremien, übernehmen konkrete Aufgaben in den Einrichtungen und Diensten nach ihren Interessen und Fähigkeiten und vertreten die Kinder- und Jugendhilfe gegenüber Öffentlichkeit und Politik.</a:t>
            </a:r>
          </a:p>
          <a:p>
            <a:r>
              <a:rPr lang="de-DE" sz="1100" dirty="0">
                <a:latin typeface="Open Sans" panose="020B0606030504020204" pitchFamily="34" charset="0"/>
                <a:ea typeface="Open Sans" panose="020B0606030504020204" pitchFamily="34" charset="0"/>
                <a:cs typeface="Open Sans" panose="020B0606030504020204" pitchFamily="34" charset="0"/>
              </a:rPr>
              <a:t> </a:t>
            </a:r>
          </a:p>
          <a:p>
            <a:r>
              <a:rPr lang="de-DE" sz="1100" dirty="0">
                <a:latin typeface="Open Sans" panose="020B0606030504020204" pitchFamily="34" charset="0"/>
                <a:ea typeface="Open Sans" panose="020B0606030504020204" pitchFamily="34" charset="0"/>
                <a:cs typeface="Open Sans" panose="020B0606030504020204" pitchFamily="34" charset="0"/>
              </a:rPr>
              <a:t>Nimmt man als Beispiel das Handlungsfeld der Kindertageseinrichtungen, kann man viele Formen ehrenamtlichen Engagements finden, so zum Beispiel in der Elternvertretung, in der Mitarbeit von Ehrenamtlichen im Alltag der Kita (als Kooperation von Laien und Fachkräften), in Elterninitiativen als Träger von Kitas, in Kooperation mit Vereinen und Organisationen vor Ort (Besuch bei der Feuerwehr, Besichtigung von Betrieben, Kooperation mit Altenheimen usw.), in Patenschaften für neu zugezogene Familien bzw. Eltern (zum Beispiel gerade für geflüchtete Familien), u. v. m. </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Aber auch und vor allem junge Menschen bringen sich ehrenamtlich ein. Im engeren Bereich der Kinder- und Jugendhilfe geschieht dies insbesondere im Rahmen der Jugendarbeit und der Jugendverbandsarbeit. Ihr Engagement reicht aber im Sinne der Schaffung positiver Lebensbedingungen (vgl. § 1 Abs. 3 SGB VIII) auch darüber hinaus in verschiedenen Bereichen von der Ökologie und des Sports über die Politik (politische Jugendverbände) bis hin zu Initiativen zu Fragen der Gestaltung der Zukunft (z. B. </a:t>
            </a:r>
            <a:r>
              <a:rPr lang="de-DE" sz="1100" dirty="0" err="1">
                <a:latin typeface="Open Sans" panose="020B0606030504020204" pitchFamily="34" charset="0"/>
                <a:ea typeface="Open Sans" panose="020B0606030504020204" pitchFamily="34" charset="0"/>
                <a:cs typeface="Open Sans" panose="020B0606030504020204" pitchFamily="34" charset="0"/>
              </a:rPr>
              <a:t>Fridays</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for</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future</a:t>
            </a:r>
            <a:r>
              <a:rPr lang="de-DE" sz="1100" dirty="0">
                <a:latin typeface="Open Sans" panose="020B0606030504020204" pitchFamily="34" charset="0"/>
                <a:ea typeface="Open Sans" panose="020B0606030504020204" pitchFamily="34" charset="0"/>
                <a:cs typeface="Open Sans" panose="020B0606030504020204" pitchFamily="34" charset="0"/>
              </a:rPr>
              <a: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Der 3. </a:t>
            </a:r>
            <a:r>
              <a:rPr lang="de-DE" sz="1100" dirty="0" err="1">
                <a:latin typeface="Open Sans" panose="020B0606030504020204" pitchFamily="34" charset="0"/>
                <a:ea typeface="Open Sans" panose="020B0606030504020204" pitchFamily="34" charset="0"/>
                <a:cs typeface="Open Sans" panose="020B0606030504020204" pitchFamily="34" charset="0"/>
              </a:rPr>
              <a:t>Engagementbericht</a:t>
            </a:r>
            <a:r>
              <a:rPr lang="de-DE" sz="1100" dirty="0">
                <a:latin typeface="Open Sans" panose="020B0606030504020204" pitchFamily="34" charset="0"/>
                <a:ea typeface="Open Sans" panose="020B0606030504020204" pitchFamily="34" charset="0"/>
                <a:cs typeface="Open Sans" panose="020B0606030504020204" pitchFamily="34" charset="0"/>
              </a:rPr>
              <a:t> des Bundesjugendministeriums (2020) zeigt, dass sich in diesem breiten Sinne 63,7 % der 14- bis 28-Jährigen engagieren.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Bundesministerium für Familie, Senioren, Frauen und Jugend (2020): Dritter </a:t>
            </a:r>
            <a:r>
              <a:rPr lang="de-DE" sz="1100" dirty="0" err="1">
                <a:latin typeface="Open Sans" panose="020B0606030504020204" pitchFamily="34" charset="0"/>
                <a:ea typeface="Open Sans" panose="020B0606030504020204" pitchFamily="34" charset="0"/>
                <a:cs typeface="Open Sans" panose="020B0606030504020204" pitchFamily="34" charset="0"/>
              </a:rPr>
              <a:t>Engagementbericht</a:t>
            </a:r>
            <a:r>
              <a:rPr lang="de-DE" sz="1100" dirty="0">
                <a:latin typeface="Open Sans" panose="020B0606030504020204" pitchFamily="34" charset="0"/>
                <a:ea typeface="Open Sans" panose="020B0606030504020204" pitchFamily="34" charset="0"/>
                <a:cs typeface="Open Sans" panose="020B0606030504020204" pitchFamily="34" charset="0"/>
              </a:rPr>
              <a:t> - Zukunft Zivilgesellschaft: Junges Engagement im digitalen Zeitalter, Berlin; Online: </a:t>
            </a:r>
            <a:r>
              <a:rPr lang="de-DE" sz="1100" u="sng" dirty="0">
                <a:latin typeface="Open Sans" panose="020B0606030504020204" pitchFamily="34" charset="0"/>
                <a:ea typeface="Open Sans" panose="020B0606030504020204" pitchFamily="34" charset="0"/>
                <a:cs typeface="Open Sans" panose="020B0606030504020204" pitchFamily="34" charset="0"/>
                <a:hlinkClick r:id="rId3"/>
              </a:rPr>
              <a:t>https://www.bmfsfj.de/bmfsfj/ministerium/berichte-der-bundesregierung/dritter-engagementbericht</a:t>
            </a:r>
            <a:r>
              <a:rPr lang="de-DE" sz="1100" dirty="0">
                <a:latin typeface="Open Sans" panose="020B0606030504020204" pitchFamily="34" charset="0"/>
                <a:ea typeface="Open Sans" panose="020B0606030504020204" pitchFamily="34" charset="0"/>
                <a:cs typeface="Open Sans" panose="020B0606030504020204" pitchFamily="34" charset="0"/>
              </a:rPr>
              <a:t> (Zugriff: 10.06.2023).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Düx</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de-DE" sz="1100" dirty="0" err="1">
                <a:latin typeface="Open Sans" panose="020B0606030504020204" pitchFamily="34" charset="0"/>
                <a:ea typeface="Open Sans" panose="020B0606030504020204" pitchFamily="34" charset="0"/>
                <a:cs typeface="Open Sans" panose="020B0606030504020204" pitchFamily="34" charset="0"/>
              </a:rPr>
              <a:t>Wiebken</a:t>
            </a:r>
            <a:r>
              <a:rPr lang="de-DE" sz="1100" dirty="0">
                <a:latin typeface="Open Sans" panose="020B0606030504020204" pitchFamily="34" charset="0"/>
                <a:ea typeface="Open Sans" panose="020B0606030504020204" pitchFamily="34" charset="0"/>
                <a:cs typeface="Open Sans" panose="020B0606030504020204" pitchFamily="34" charset="0"/>
              </a:rPr>
              <a:t> (2017): Zivilgesellschaftliches Engagement, in: Böllert, Karin (Hrsg.) Kompendium Kinder- und Jugendhilfe, Wiesbaden, S. 179−197.</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Schubert, Peter/</a:t>
            </a:r>
            <a:r>
              <a:rPr lang="de-DE" sz="1100" dirty="0" err="1">
                <a:latin typeface="Open Sans" panose="020B0606030504020204" pitchFamily="34" charset="0"/>
                <a:ea typeface="Open Sans" panose="020B0606030504020204" pitchFamily="34" charset="0"/>
                <a:cs typeface="Open Sans" panose="020B0606030504020204" pitchFamily="34" charset="0"/>
              </a:rPr>
              <a:t>Tahmaz</a:t>
            </a:r>
            <a:r>
              <a:rPr lang="de-DE" sz="1100" dirty="0">
                <a:latin typeface="Open Sans" panose="020B0606030504020204" pitchFamily="34" charset="0"/>
                <a:ea typeface="Open Sans" panose="020B0606030504020204" pitchFamily="34" charset="0"/>
                <a:cs typeface="Open Sans" panose="020B0606030504020204" pitchFamily="34" charset="0"/>
              </a:rPr>
              <a:t>, Birthe/Krimmer, Holger (2023): </a:t>
            </a:r>
            <a:r>
              <a:rPr lang="de-DE" sz="1100" dirty="0" err="1">
                <a:latin typeface="Open Sans" panose="020B0606030504020204" pitchFamily="34" charset="0"/>
                <a:ea typeface="Open Sans" panose="020B0606030504020204" pitchFamily="34" charset="0"/>
                <a:cs typeface="Open Sans" panose="020B0606030504020204" pitchFamily="34" charset="0"/>
              </a:rPr>
              <a:t>ZiviZ</a:t>
            </a:r>
            <a:r>
              <a:rPr lang="de-DE" sz="1100" dirty="0">
                <a:latin typeface="Open Sans" panose="020B0606030504020204" pitchFamily="34" charset="0"/>
                <a:ea typeface="Open Sans" panose="020B0606030504020204" pitchFamily="34" charset="0"/>
                <a:cs typeface="Open Sans" panose="020B0606030504020204" pitchFamily="34" charset="0"/>
              </a:rPr>
              <a:t>-Survey 2023 „Zivilgesellschaft in Krisenzeiten: Politisch aktiv mit geschwächten Fundamenten“; Online: https://www.ziviz.de/ziviz-survey (Zugriff 10.06.2023).</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Züchner</a:t>
            </a:r>
            <a:r>
              <a:rPr lang="de-DE" sz="1100" dirty="0">
                <a:latin typeface="Open Sans" panose="020B0606030504020204" pitchFamily="34" charset="0"/>
                <a:ea typeface="Open Sans" panose="020B0606030504020204" pitchFamily="34" charset="0"/>
                <a:cs typeface="Open Sans" panose="020B0606030504020204" pitchFamily="34" charset="0"/>
              </a:rPr>
              <a:t>, Ivo (2006): Mitwirkung und Bildungseffekte in Jugendverbänden – ein empirischer Blick, in: deutsche </a:t>
            </a:r>
            <a:r>
              <a:rPr lang="de-DE" sz="1100" dirty="0" err="1">
                <a:latin typeface="Open Sans" panose="020B0606030504020204" pitchFamily="34" charset="0"/>
                <a:ea typeface="Open Sans" panose="020B0606030504020204" pitchFamily="34" charset="0"/>
                <a:cs typeface="Open Sans" panose="020B0606030504020204" pitchFamily="34" charset="0"/>
              </a:rPr>
              <a:t>jugend</a:t>
            </a:r>
            <a:r>
              <a:rPr lang="de-DE" sz="1100" dirty="0">
                <a:latin typeface="Open Sans" panose="020B0606030504020204" pitchFamily="34" charset="0"/>
                <a:ea typeface="Open Sans" panose="020B0606030504020204" pitchFamily="34" charset="0"/>
                <a:cs typeface="Open Sans" panose="020B0606030504020204" pitchFamily="34" charset="0"/>
              </a:rPr>
              <a:t>, Heft 5, S. 201−209.</a:t>
            </a:r>
          </a:p>
        </p:txBody>
      </p:sp>
      <p:sp>
        <p:nvSpPr>
          <p:cNvPr id="4" name="Foliennummernplatzhalter 3"/>
          <p:cNvSpPr>
            <a:spLocks noGrp="1"/>
          </p:cNvSpPr>
          <p:nvPr>
            <p:ph type="sldNum" sz="quarter" idx="10"/>
          </p:nvPr>
        </p:nvSpPr>
        <p:spPr/>
        <p:txBody>
          <a:bodyPr/>
          <a:lstStyle/>
          <a:p>
            <a:fld id="{178ACBB0-B8BD-7243-B5CA-EEE1A71994D0}" type="slidenum">
              <a:rPr lang="de-DE" smtClean="0"/>
              <a:t>98</a:t>
            </a:fld>
            <a:endParaRPr lang="de-DE"/>
          </a:p>
        </p:txBody>
      </p:sp>
    </p:spTree>
    <p:extLst>
      <p:ext uri="{BB962C8B-B14F-4D97-AF65-F5344CB8AC3E}">
        <p14:creationId xmlns:p14="http://schemas.microsoft.com/office/powerpoint/2010/main" val="30669313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16733291"/>
          </a:xfrm>
        </p:spPr>
        <p:txBody>
          <a:bodyPr/>
          <a:lstStyle/>
          <a:p>
            <a:r>
              <a:rPr lang="de-DE" sz="1100" dirty="0">
                <a:latin typeface="Open Sans" panose="020B0606030504020204" pitchFamily="34" charset="0"/>
                <a:ea typeface="Open Sans" panose="020B0606030504020204" pitchFamily="34" charset="0"/>
                <a:cs typeface="Open Sans" panose="020B0606030504020204" pitchFamily="34" charset="0"/>
              </a:rPr>
              <a:t>Die Ausbildung der sozialpädagogischen Fachkräfte spielt laut dem ‚Fachkräftegebot‘ in der Kinder- und Jugendhilfe neben der Persönlichkeit eine wichtige Rolle. Sie ist breit gefächert, hat sich in den letzten Jahren zunehmend ausdifferenziert und erfolgt an Universitäten, Fachhochschulen, Fachschulen zur beruflichen Weiterbildung oder Berufsfachschulen und schließt mit unterschiedlichen Qualifikationen ab. Angesichts der vielfältigen Aufgaben und Zielgruppen erfolgen im Rahmen der Ausbildungsgänge zudem unterschiedliche Schwerpunktsetzungen.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Vor dem Hintergrund des dynamischen Ausbaus des Personals in der Kinder- und Jugendhilfe in den letzten Jahren (</a:t>
            </a:r>
            <a:r>
              <a:rPr lang="de-DE" sz="1100" i="1" dirty="0">
                <a:latin typeface="Open Sans" panose="020B0606030504020204" pitchFamily="34" charset="0"/>
                <a:ea typeface="Open Sans" panose="020B0606030504020204" pitchFamily="34" charset="0"/>
                <a:cs typeface="Open Sans" panose="020B0606030504020204" pitchFamily="34" charset="0"/>
              </a:rPr>
              <a:t>vgl. hierzu auch Erläuterung zu Folie 3.4.1</a:t>
            </a:r>
            <a:r>
              <a:rPr lang="de-DE" sz="1100" dirty="0">
                <a:latin typeface="Open Sans" panose="020B0606030504020204" pitchFamily="34" charset="0"/>
                <a:ea typeface="Open Sans" panose="020B0606030504020204" pitchFamily="34" charset="0"/>
                <a:cs typeface="Open Sans" panose="020B0606030504020204" pitchFamily="34" charset="0"/>
              </a:rPr>
              <a:t>) ist von Interesse, wie sich die Qualifikation der Beschäftigten in der Kinder- und Jugendhilfe entwickelt hat. Hier bietet sich auch vor dem Hintergrund der Debatte um eine notwendige Akademisierung der Kinder- und Jugendhilfe insbesondere der Professionalisierungsgrad als Indikator an, d. h. der Anteil der tätigen Personen mit einem fachlich einschlägigen Hochschulabschluss. Hierzu zählen Bachelor-, Master- und Magisterabschlüsse im Bereich der Sozialen Arbeit, aber auch konkret die Dipl.-</a:t>
            </a:r>
            <a:r>
              <a:rPr lang="de-DE" sz="1100" dirty="0" err="1">
                <a:latin typeface="Open Sans" panose="020B0606030504020204" pitchFamily="34" charset="0"/>
                <a:ea typeface="Open Sans" panose="020B0606030504020204" pitchFamily="34" charset="0"/>
                <a:cs typeface="Open Sans" panose="020B0606030504020204" pitchFamily="34" charset="0"/>
              </a:rPr>
              <a:t>Sozialpädagog</a:t>
            </a:r>
            <a:r>
              <a:rPr lang="de-DE" sz="1100" dirty="0">
                <a:latin typeface="Open Sans" panose="020B0606030504020204" pitchFamily="34" charset="0"/>
                <a:ea typeface="Open Sans" panose="020B0606030504020204" pitchFamily="34" charset="0"/>
                <a:cs typeface="Open Sans" panose="020B0606030504020204" pitchFamily="34" charset="0"/>
              </a:rPr>
              <a:t>*innen, Dipl.-</a:t>
            </a:r>
            <a:r>
              <a:rPr lang="de-DE" sz="1100" dirty="0" err="1">
                <a:latin typeface="Open Sans" panose="020B0606030504020204" pitchFamily="34" charset="0"/>
                <a:ea typeface="Open Sans" panose="020B0606030504020204" pitchFamily="34" charset="0"/>
                <a:cs typeface="Open Sans" panose="020B0606030504020204" pitchFamily="34" charset="0"/>
              </a:rPr>
              <a:t>Heilpädagog</a:t>
            </a:r>
            <a:r>
              <a:rPr lang="de-DE" sz="1100" dirty="0">
                <a:latin typeface="Open Sans" panose="020B0606030504020204" pitchFamily="34" charset="0"/>
                <a:ea typeface="Open Sans" panose="020B0606030504020204" pitchFamily="34" charset="0"/>
                <a:cs typeface="Open Sans" panose="020B0606030504020204" pitchFamily="34" charset="0"/>
              </a:rPr>
              <a:t>*innen oder auch Dipl.-</a:t>
            </a:r>
            <a:r>
              <a:rPr lang="de-DE" sz="1100" dirty="0" err="1">
                <a:latin typeface="Open Sans" panose="020B0606030504020204" pitchFamily="34" charset="0"/>
                <a:ea typeface="Open Sans" panose="020B0606030504020204" pitchFamily="34" charset="0"/>
                <a:cs typeface="Open Sans" panose="020B0606030504020204" pitchFamily="34" charset="0"/>
              </a:rPr>
              <a:t>Pädagog</a:t>
            </a:r>
            <a:r>
              <a:rPr lang="de-DE" sz="1100" dirty="0">
                <a:latin typeface="Open Sans" panose="020B0606030504020204" pitchFamily="34" charset="0"/>
                <a:ea typeface="Open Sans" panose="020B0606030504020204" pitchFamily="34" charset="0"/>
                <a:cs typeface="Open Sans" panose="020B0606030504020204" pitchFamily="34" charset="0"/>
              </a:rPr>
              <a:t>*innen mit einem Fachhochschul- oder Universitätsabschluss sowie staatlich anerkannte </a:t>
            </a:r>
            <a:r>
              <a:rPr lang="de-DE" sz="1100" dirty="0" err="1">
                <a:latin typeface="Open Sans" panose="020B0606030504020204" pitchFamily="34" charset="0"/>
                <a:ea typeface="Open Sans" panose="020B0606030504020204" pitchFamily="34" charset="0"/>
                <a:cs typeface="Open Sans" panose="020B0606030504020204" pitchFamily="34" charset="0"/>
              </a:rPr>
              <a:t>Kindheitspädagog</a:t>
            </a:r>
            <a:r>
              <a:rPr lang="de-DE" sz="1100" dirty="0">
                <a:latin typeface="Open Sans" panose="020B0606030504020204" pitchFamily="34" charset="0"/>
                <a:ea typeface="Open Sans" panose="020B0606030504020204" pitchFamily="34" charset="0"/>
                <a:cs typeface="Open Sans" panose="020B0606030504020204" pitchFamily="34" charset="0"/>
              </a:rPr>
              <a:t>*innen (inkl. Bachelor/Master). Der Anteil der Beschäftigten mit einem fachlich einschlägigen Hochschulabschluss ist in den verschiedenen Arbeitsfeldern unterschiedlich ausgeprägt.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Kindertagesbetreuung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Kindertageseinrichtungen haben 2019 im Vergleich zur restlichen Kinder- und Jugendhilfe mit knapp 6 % den mit Abstand geringsten Anteil von Personal mit einem einschlägigen akademischen Abschluss. Allerdings wird hier auch in der Regel keine akademische Ausbildung vorausgesetzt. Hier dominiert stattdessen der Abschluss als Erzieher*-in, über den 66 % der dort Tätigen verfügen. Bedingt durch den Ausbau frühpädagogischer Hochschulstudiengänge und die vorrangige Einstellung von akademisch Qualifizierten für besondere Aufgaben inklusive Leitungsaufgaben hat sich dieser in den letzten Jahren jedoch leicht erhöht.</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Im Unterschied zu den Kindertageseinrichtungen ist für die Ausübung der Tätigkeit als Tagespflegeperson ein fachspezifischer Abschluss nicht zwingend notwendig; meist wird hier die Teilnahme an einem Grundqualifizierungskurs von mindestens 160 Stunden gefordert. 2019 verfügten 73 % der Tagespflegepersonen über diese Qualifikation und insgesamt 3 % hatten einen einschlägigen Hochschulabschluss.</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Allgemeiner Sozialer Dienst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Der Allgemeine Soziale Dienst gehört zu den Arbeitsfeldern in der Kinder- und Jugendhilfe mit dem höchsten Anteil von Personal, das über eine fachlich einschlägige akademische Ausbildung verfügt. 2018 waren es 92 % der Beschäftigten.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Jugendsozialarbeit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Die Beschäftigten im Arbeitsfeld Jugendsozialarbeit verfügen – mit Ausnahme der unterkunftsbezogenen Jugendsozialarbeit – in hohem Maße über einschlägige sozialpädagogische Hochschulabschlüsse. Beispielsweise lagen diese im Bereich der Schulsozialarbeit 2018 rund 85 %, sodass das Lehrpersonal an Schulen mit einem gleichermaßen hochschulqualifizierten Personal zusammenarbeiten kann.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Kinder- und Jugendarbeit</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Das Qualifikationsprofil der Beschäftigten in der Kinder- und Jugendarbeit ist breit gestreut und reicht von sozialpädagogischen über hauswirtschaftliche bis hin zu künstlerischen Ausbildungen. Die Beschäftigten in der Kinder- und Jugendarbeit verfügten Ende 2018 in der Regel über eine abgeschlossene berufliche Ausbildung oder einen Hochschulabschluss. Von den rund 32.100 erfassten tätigen Personen konnten zuletzt etwa 45 % auf einen fachlich einschlägigen akademischen Abschluss verweisen, vor allem der Fachhochschulen.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Hilfen zur Erziehung</a:t>
            </a:r>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dirty="0">
                <a:latin typeface="Open Sans" panose="020B0606030504020204" pitchFamily="34" charset="0"/>
                <a:ea typeface="Open Sans" panose="020B0606030504020204" pitchFamily="34" charset="0"/>
                <a:cs typeface="Open Sans" panose="020B0606030504020204" pitchFamily="34" charset="0"/>
              </a:rPr>
              <a:t>Gut jede/-r dritte Beschäftigte (38 %) im Arbeitsfeld der Hilfen zur Erziehung verfügt über eine fachlich einschlägige akademische Ausbildung mit Unterschieden in den Arbeitsbereichen: Der Anteil der Fachkräfte mit dieser Qualifikation in der Heimerziehung liegt – Stand 2018 – bei rund 30 % und ist damit nach wie vor deutlich unter der Quote im ambulanten bzw. teilstationären Leistungsbereich (57 %) und dem Anteil bei der Erziehungsberatung (54 %). Bei der Erziehungsberatung gilt die Besonderheit, dass hier mit weiteren 35 % ein besonders großer Teil der Beschäftigten über einen anderen Hochschulabschluss verfügt, zumeist in psychologischen Fachrichtungen.</a:t>
            </a: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r>
              <a:rPr lang="de-DE" sz="1100" b="1" dirty="0">
                <a:latin typeface="Open Sans" panose="020B0606030504020204" pitchFamily="34" charset="0"/>
                <a:ea typeface="Open Sans" panose="020B0606030504020204" pitchFamily="34" charset="0"/>
                <a:cs typeface="Open Sans" panose="020B0606030504020204" pitchFamily="34" charset="0"/>
              </a:rPr>
              <a:t>Literatur</a:t>
            </a:r>
            <a:endParaRPr lang="de-DE" sz="1100" dirty="0">
              <a:latin typeface="Open Sans" panose="020B0606030504020204" pitchFamily="34" charset="0"/>
              <a:ea typeface="Open Sans" panose="020B0606030504020204" pitchFamily="34" charset="0"/>
              <a:cs typeface="Open Sans" panose="020B0606030504020204" pitchFamily="34" charset="0"/>
            </a:endParaRPr>
          </a:p>
          <a:p>
            <a:endParaRPr lang="de-DE"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Mühlmann</a:t>
            </a:r>
            <a:r>
              <a:rPr lang="de-DE" sz="1100" dirty="0">
                <a:latin typeface="Open Sans" panose="020B0606030504020204" pitchFamily="34" charset="0"/>
                <a:ea typeface="Open Sans" panose="020B0606030504020204" pitchFamily="34" charset="0"/>
                <a:cs typeface="Open Sans" panose="020B0606030504020204" pitchFamily="34" charset="0"/>
              </a:rPr>
              <a:t>, Thomas/</a:t>
            </a:r>
            <a:r>
              <a:rPr lang="de-DE" sz="1100" dirty="0" err="1">
                <a:latin typeface="Open Sans" panose="020B0606030504020204" pitchFamily="34" charset="0"/>
                <a:ea typeface="Open Sans" panose="020B0606030504020204" pitchFamily="34" charset="0"/>
                <a:cs typeface="Open Sans" panose="020B0606030504020204" pitchFamily="34" charset="0"/>
              </a:rPr>
              <a:t>Olszenka</a:t>
            </a:r>
            <a:r>
              <a:rPr lang="de-DE" sz="1100" dirty="0">
                <a:latin typeface="Open Sans" panose="020B0606030504020204" pitchFamily="34" charset="0"/>
                <a:ea typeface="Open Sans" panose="020B0606030504020204" pitchFamily="34" charset="0"/>
                <a:cs typeface="Open Sans" panose="020B0606030504020204" pitchFamily="34" charset="0"/>
              </a:rPr>
              <a:t>, Ninja/Fendrich, Sandra (2020): Das Personal in der Kinder- und Jugendhilfe – ein aktueller Überblick, in: </a:t>
            </a:r>
            <a:r>
              <a:rPr lang="de-DE" sz="1100" dirty="0" err="1">
                <a:latin typeface="Open Sans" panose="020B0606030504020204" pitchFamily="34" charset="0"/>
                <a:ea typeface="Open Sans" panose="020B0606030504020204" pitchFamily="34" charset="0"/>
                <a:cs typeface="Open Sans" panose="020B0606030504020204" pitchFamily="34" charset="0"/>
              </a:rPr>
              <a:t>Kom</a:t>
            </a:r>
            <a:r>
              <a:rPr lang="de-DE" sz="1100" baseline="30000" dirty="0" err="1">
                <a:latin typeface="Open Sans" panose="020B0606030504020204" pitchFamily="34" charset="0"/>
                <a:ea typeface="Open Sans" panose="020B0606030504020204" pitchFamily="34" charset="0"/>
                <a:cs typeface="Open Sans" panose="020B0606030504020204" pitchFamily="34" charset="0"/>
              </a:rPr>
              <a:t>Dat</a:t>
            </a:r>
            <a:r>
              <a:rPr lang="de-DE" sz="1100" dirty="0">
                <a:latin typeface="Open Sans" panose="020B0606030504020204" pitchFamily="34" charset="0"/>
                <a:ea typeface="Open Sans" panose="020B0606030504020204" pitchFamily="34" charset="0"/>
                <a:cs typeface="Open Sans" panose="020B0606030504020204" pitchFamily="34" charset="0"/>
              </a:rPr>
              <a:t> Jugendhilfe, Heft 1, S. 1−6.</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Fuchs-</a:t>
            </a:r>
            <a:r>
              <a:rPr lang="de-DE" sz="1100" dirty="0" err="1">
                <a:latin typeface="Open Sans" panose="020B0606030504020204" pitchFamily="34" charset="0"/>
                <a:ea typeface="Open Sans" panose="020B0606030504020204" pitchFamily="34" charset="0"/>
                <a:cs typeface="Open Sans" panose="020B0606030504020204" pitchFamily="34" charset="0"/>
              </a:rPr>
              <a:t>Rechlin</a:t>
            </a:r>
            <a:r>
              <a:rPr lang="de-DE" sz="1100" dirty="0">
                <a:latin typeface="Open Sans" panose="020B0606030504020204" pitchFamily="34" charset="0"/>
                <a:ea typeface="Open Sans" panose="020B0606030504020204" pitchFamily="34" charset="0"/>
                <a:cs typeface="Open Sans" panose="020B0606030504020204" pitchFamily="34" charset="0"/>
              </a:rPr>
              <a:t>, Kirsten/Rauschenbach, Thomas (2019): Neue Herausforderungen, neue Kompetenzen? Sozialer Wandel und die Konsequenzen für die Professionalisierung, in: AGJ (Hrsg.), Ohne uns geht nichts! Fachkräfte in der Kinder- und Jugendhilfe, Berlin, S. 44−64.</a:t>
            </a:r>
          </a:p>
          <a:p>
            <a:pPr marL="171450" indent="-171450">
              <a:buFont typeface="Wingdings" panose="05000000000000000000" pitchFamily="2" charset="2"/>
              <a:buChar char="Ø"/>
            </a:pPr>
            <a:r>
              <a:rPr lang="de-DE" sz="1100" dirty="0" err="1">
                <a:latin typeface="Open Sans" panose="020B0606030504020204" pitchFamily="34" charset="0"/>
                <a:ea typeface="Open Sans" panose="020B0606030504020204" pitchFamily="34" charset="0"/>
                <a:cs typeface="Open Sans" panose="020B0606030504020204" pitchFamily="34" charset="0"/>
              </a:rPr>
              <a:t>Kunhenn</a:t>
            </a:r>
            <a:r>
              <a:rPr lang="de-DE" sz="1100" dirty="0">
                <a:latin typeface="Open Sans" panose="020B0606030504020204" pitchFamily="34" charset="0"/>
                <a:ea typeface="Open Sans" panose="020B0606030504020204" pitchFamily="34" charset="0"/>
                <a:cs typeface="Open Sans" panose="020B0606030504020204" pitchFamily="34" charset="0"/>
              </a:rPr>
              <a:t>, Jacqueline/</a:t>
            </a:r>
            <a:r>
              <a:rPr lang="de-DE" sz="1100" dirty="0" err="1">
                <a:latin typeface="Open Sans" panose="020B0606030504020204" pitchFamily="34" charset="0"/>
                <a:ea typeface="Open Sans" panose="020B0606030504020204" pitchFamily="34" charset="0"/>
                <a:cs typeface="Open Sans" panose="020B0606030504020204" pitchFamily="34" charset="0"/>
              </a:rPr>
              <a:t>Oelerich</a:t>
            </a:r>
            <a:r>
              <a:rPr lang="de-DE" sz="1100" dirty="0">
                <a:latin typeface="Open Sans" panose="020B0606030504020204" pitchFamily="34" charset="0"/>
                <a:ea typeface="Open Sans" panose="020B0606030504020204" pitchFamily="34" charset="0"/>
                <a:cs typeface="Open Sans" panose="020B0606030504020204" pitchFamily="34" charset="0"/>
              </a:rPr>
              <a:t>, Gertrud (2019): Fachkraft – Fachkräftegebot, in: AGJ (Hrsg.), Ohne uns geht nichts! Fachkräfte in der Kinder- und Jugendhilfe, Berlin, S. 35−43.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(2023): Statistiken der Kinder- und Jugendhilfe – Kinder und tätige Personen in Tageseinrichtungen und in öffentlich geförderter Kindertagespflege 2022; Online: </a:t>
            </a:r>
            <a:r>
              <a:rPr lang="de-DE" sz="1800" dirty="0">
                <a:effectLst/>
                <a:latin typeface="Open Sans" pitchFamily="2" charset="0"/>
                <a:ea typeface="Calibri" panose="020F0502020204030204" pitchFamily="34" charset="0"/>
              </a:rPr>
              <a:t>https://www.destatis.de/DE/Themen/Gesellschaft-Umwelt/Soziales/Kindertagesbetreuung/Publikationen/_publikationen-innen-kinder-taetige-personen.html </a:t>
            </a:r>
            <a:r>
              <a:rPr lang="de-DE" sz="1100" dirty="0">
                <a:latin typeface="Open Sans" panose="020B0606030504020204" pitchFamily="34" charset="0"/>
                <a:ea typeface="Open Sans" panose="020B0606030504020204" pitchFamily="34" charset="0"/>
                <a:cs typeface="Open Sans" panose="020B0606030504020204" pitchFamily="34" charset="0"/>
              </a:rPr>
              <a:t>(Zugriff: 10.06.2023).</a:t>
            </a:r>
          </a:p>
          <a:p>
            <a:pPr marL="171450" indent="-171450">
              <a:buFont typeface="Wingdings" panose="05000000000000000000" pitchFamily="2" charset="2"/>
              <a:buChar char="Ø"/>
            </a:pPr>
            <a:r>
              <a:rPr lang="de-DE" sz="1100" dirty="0">
                <a:latin typeface="Open Sans" panose="020B0606030504020204" pitchFamily="34" charset="0"/>
                <a:ea typeface="Open Sans" panose="020B0606030504020204" pitchFamily="34" charset="0"/>
                <a:cs typeface="Open Sans" panose="020B0606030504020204" pitchFamily="34" charset="0"/>
              </a:rPr>
              <a:t>Statistisches Bundesamt (2022): Statistiken der Kinder- und Jugendhilfe – Einrichtungen und tätige Personen 2020; Online: </a:t>
            </a:r>
            <a:r>
              <a:rPr lang="de-DE" sz="1800" dirty="0">
                <a:effectLst/>
                <a:latin typeface="Open Sans" pitchFamily="2" charset="0"/>
                <a:ea typeface="Calibri" panose="020F0502020204030204" pitchFamily="34" charset="0"/>
              </a:rPr>
              <a:t>https://www.destatis.de/DE/Themen/Gesellschaft-Umwelt/Soziales/Kinderhilfe-Jugendhilfe/Publikationen/Downloads-Kinder-und-Jugendhilfe/sonstige-einrichtungen-5225403209004.pdf?__blob=publicationFile </a:t>
            </a:r>
            <a:r>
              <a:rPr lang="de-DE" sz="1100" dirty="0">
                <a:latin typeface="Open Sans" panose="020B0606030504020204" pitchFamily="34" charset="0"/>
                <a:ea typeface="Open Sans" panose="020B0606030504020204" pitchFamily="34" charset="0"/>
                <a:cs typeface="Open Sans" panose="020B0606030504020204" pitchFamily="34" charset="0"/>
              </a:rPr>
              <a:t>(Zugriff: 10.06.2023).</a:t>
            </a:r>
          </a:p>
        </p:txBody>
      </p:sp>
      <p:sp>
        <p:nvSpPr>
          <p:cNvPr id="4" name="Foliennummernplatzhalter 3"/>
          <p:cNvSpPr>
            <a:spLocks noGrp="1"/>
          </p:cNvSpPr>
          <p:nvPr>
            <p:ph type="sldNum" sz="quarter" idx="10"/>
          </p:nvPr>
        </p:nvSpPr>
        <p:spPr/>
        <p:txBody>
          <a:bodyPr/>
          <a:lstStyle/>
          <a:p>
            <a:fld id="{178ACBB0-B8BD-7243-B5CA-EEE1A71994D0}" type="slidenum">
              <a:rPr lang="de-DE" smtClean="0"/>
              <a:t>99</a:t>
            </a:fld>
            <a:endParaRPr lang="de-DE"/>
          </a:p>
        </p:txBody>
      </p:sp>
    </p:spTree>
    <p:extLst>
      <p:ext uri="{BB962C8B-B14F-4D97-AF65-F5344CB8AC3E}">
        <p14:creationId xmlns:p14="http://schemas.microsoft.com/office/powerpoint/2010/main" val="37923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kinder-jugendhilfe.info/"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FD837D52-B844-1743-B310-1B0BEE8EED79}"/>
              </a:ext>
            </a:extLst>
          </p:cNvPr>
          <p:cNvSpPr/>
          <p:nvPr userDrawn="1"/>
        </p:nvSpPr>
        <p:spPr>
          <a:xfrm>
            <a:off x="254000" y="1007533"/>
            <a:ext cx="8627533" cy="2455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 name="Title 1"/>
          <p:cNvSpPr>
            <a:spLocks noGrp="1"/>
          </p:cNvSpPr>
          <p:nvPr>
            <p:ph type="ctrTitle"/>
          </p:nvPr>
        </p:nvSpPr>
        <p:spPr>
          <a:xfrm>
            <a:off x="685799" y="1535239"/>
            <a:ext cx="7772400" cy="2273565"/>
          </a:xfrm>
        </p:spPr>
        <p:txBody>
          <a:bodyPr anchor="b"/>
          <a:lstStyle>
            <a:lvl1pPr algn="ctr">
              <a:defRPr sz="4400" b="1" i="0">
                <a:solidFill>
                  <a:srgbClr val="0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85800" y="3864208"/>
            <a:ext cx="7772399" cy="1320801"/>
          </a:xfrm>
        </p:spPr>
        <p:txBody>
          <a:bodyPr/>
          <a:lstStyle>
            <a:lvl1pPr marL="0" indent="0" algn="ctr">
              <a:buNone/>
              <a:defRPr sz="2400" b="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1" name="Rechteck 10">
            <a:extLst>
              <a:ext uri="{FF2B5EF4-FFF2-40B4-BE49-F238E27FC236}">
                <a16:creationId xmlns:a16="http://schemas.microsoft.com/office/drawing/2014/main" id="{3D58F9C9-9316-5C44-8B8C-F68CA67D75D0}"/>
              </a:ext>
            </a:extLst>
          </p:cNvPr>
          <p:cNvSpPr/>
          <p:nvPr userDrawn="1"/>
        </p:nvSpPr>
        <p:spPr>
          <a:xfrm>
            <a:off x="4044099" y="1253067"/>
            <a:ext cx="999241" cy="358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398922806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foli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400151" y="6513893"/>
            <a:ext cx="4972049" cy="226714"/>
          </a:xfrm>
        </p:spPr>
        <p:txBody>
          <a:bodyPr/>
          <a:lstStyle/>
          <a:p>
            <a:endParaRPr lang="de-DE" dirty="0"/>
          </a:p>
        </p:txBody>
      </p:sp>
      <p:sp>
        <p:nvSpPr>
          <p:cNvPr id="5" name="Rechteck 4">
            <a:extLst>
              <a:ext uri="{FF2B5EF4-FFF2-40B4-BE49-F238E27FC236}">
                <a16:creationId xmlns:a16="http://schemas.microsoft.com/office/drawing/2014/main" id="{3B2658ED-57C7-4B46-83CB-7464C30D75F0}"/>
              </a:ext>
            </a:extLst>
          </p:cNvPr>
          <p:cNvSpPr/>
          <p:nvPr userDrawn="1"/>
        </p:nvSpPr>
        <p:spPr>
          <a:xfrm>
            <a:off x="254000" y="1007533"/>
            <a:ext cx="8627533" cy="2455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59364003-D478-5E49-84EE-7D386E195099}"/>
              </a:ext>
            </a:extLst>
          </p:cNvPr>
          <p:cNvPicPr>
            <a:picLocks noChangeAspect="1"/>
          </p:cNvPicPr>
          <p:nvPr userDrawn="1"/>
        </p:nvPicPr>
        <p:blipFill rotWithShape="1">
          <a:blip r:embed="rId2"/>
          <a:srcRect t="1424" b="-1400"/>
          <a:stretch/>
        </p:blipFill>
        <p:spPr>
          <a:xfrm>
            <a:off x="2271142" y="1988840"/>
            <a:ext cx="4715794" cy="1714834"/>
          </a:xfrm>
          <a:prstGeom prst="rect">
            <a:avLst/>
          </a:prstGeom>
        </p:spPr>
      </p:pic>
      <p:sp>
        <p:nvSpPr>
          <p:cNvPr id="4" name="Rechteck 3"/>
          <p:cNvSpPr/>
          <p:nvPr userDrawn="1"/>
        </p:nvSpPr>
        <p:spPr>
          <a:xfrm>
            <a:off x="2960020" y="4581128"/>
            <a:ext cx="3223959" cy="507831"/>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de-DE" i="0" dirty="0">
                <a:solidFill>
                  <a:srgbClr val="000000"/>
                </a:solidFill>
                <a:ea typeface="Open Sans" panose="020B0606030504020204" pitchFamily="34" charset="0"/>
                <a:cs typeface="Open Sans" panose="020B0606030504020204" pitchFamily="34" charset="0"/>
                <a:hlinkClick r:id="rId3"/>
              </a:rPr>
              <a:t>www.kinder-jugendhilfe.info</a:t>
            </a:r>
            <a:endParaRPr lang="de-DE" i="0" dirty="0">
              <a:solidFill>
                <a:srgbClr val="00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7876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42" y="1742466"/>
            <a:ext cx="7918516" cy="4351338"/>
          </a:xfrm>
        </p:spPr>
        <p:txBody>
          <a:bodyPr/>
          <a:lstStyle>
            <a:lvl1pPr>
              <a:lnSpc>
                <a:spcPct val="120000"/>
              </a:lnSpc>
              <a:defRPr>
                <a:solidFill>
                  <a:srgbClr val="000000"/>
                </a:solidFill>
              </a:defRPr>
            </a:lvl1pPr>
            <a:lvl2pPr>
              <a:lnSpc>
                <a:spcPct val="120000"/>
              </a:lnSpc>
              <a:defRPr>
                <a:solidFill>
                  <a:srgbClr val="000000"/>
                </a:solidFill>
              </a:defRPr>
            </a:lvl2pPr>
            <a:lvl3pPr>
              <a:lnSpc>
                <a:spcPct val="120000"/>
              </a:lnSpc>
              <a:defRPr>
                <a:solidFill>
                  <a:srgbClr val="000000"/>
                </a:solidFill>
              </a:defRPr>
            </a:lvl3pPr>
            <a:lvl4pPr>
              <a:lnSpc>
                <a:spcPct val="120000"/>
              </a:lnSpc>
              <a:defRPr>
                <a:solidFill>
                  <a:srgbClr val="000000"/>
                </a:solidFill>
              </a:defRPr>
            </a:lvl4pPr>
            <a:lvl5pPr>
              <a:lnSpc>
                <a:spcPct val="120000"/>
              </a:lnSpc>
              <a:defRPr>
                <a:solidFill>
                  <a:srgbClr val="000000"/>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Titel 8">
            <a:extLst>
              <a:ext uri="{FF2B5EF4-FFF2-40B4-BE49-F238E27FC236}">
                <a16:creationId xmlns:a16="http://schemas.microsoft.com/office/drawing/2014/main" id="{61D01AF0-3798-F448-91AB-0A1DCE31E8E6}"/>
              </a:ext>
            </a:extLst>
          </p:cNvPr>
          <p:cNvSpPr>
            <a:spLocks noGrp="1"/>
          </p:cNvSpPr>
          <p:nvPr>
            <p:ph type="title"/>
          </p:nvPr>
        </p:nvSpPr>
        <p:spPr/>
        <p:txBody>
          <a:bodyPr/>
          <a:lstStyle/>
          <a:p>
            <a:r>
              <a:rPr lang="de-DE"/>
              <a:t>Titelmasterformat durch Klicken bearbeiten</a:t>
            </a:r>
          </a:p>
        </p:txBody>
      </p:sp>
      <p:sp>
        <p:nvSpPr>
          <p:cNvPr id="7" name="Datumsplatzhalter 1"/>
          <p:cNvSpPr txBox="1">
            <a:spLocks/>
          </p:cNvSpPr>
          <p:nvPr userDrawn="1"/>
        </p:nvSpPr>
        <p:spPr>
          <a:xfrm>
            <a:off x="222092" y="6513893"/>
            <a:ext cx="1181556" cy="227475"/>
          </a:xfrm>
          <a:prstGeom prst="rect">
            <a:avLst/>
          </a:prstGeom>
        </p:spPr>
        <p:txBody>
          <a:bodyPr vert="horz" lIns="91440" tIns="45720" rIns="91440" bIns="45720" rtlCol="0" anchor="ctr"/>
          <a:lstStyle>
            <a:defPPr>
              <a:defRPr lang="en-US"/>
            </a:defPPr>
            <a:lvl1pPr marL="0" algn="l" defTabSz="457200" rtl="0" eaLnBrk="1" latinLnBrk="0" hangingPunct="1">
              <a:defRPr sz="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Stand: </a:t>
            </a:r>
          </a:p>
        </p:txBody>
      </p:sp>
      <p:sp>
        <p:nvSpPr>
          <p:cNvPr id="8"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4123997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42" y="1742466"/>
            <a:ext cx="7918515" cy="4351338"/>
          </a:xfrm>
        </p:spPr>
        <p:txBody>
          <a:bodyPr/>
          <a:lstStyle>
            <a:lvl1pPr marL="7938" indent="-7938">
              <a:lnSpc>
                <a:spcPct val="120000"/>
              </a:lnSpc>
              <a:buNone/>
              <a:tabLst/>
              <a:defRPr b="0">
                <a:solidFill>
                  <a:schemeClr val="tx1"/>
                </a:solidFill>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a:t>Textmasterformat bearbeiten</a:t>
            </a:r>
          </a:p>
        </p:txBody>
      </p:sp>
      <p:sp>
        <p:nvSpPr>
          <p:cNvPr id="9" name="Titel 8">
            <a:extLst>
              <a:ext uri="{FF2B5EF4-FFF2-40B4-BE49-F238E27FC236}">
                <a16:creationId xmlns:a16="http://schemas.microsoft.com/office/drawing/2014/main" id="{61D01AF0-3798-F448-91AB-0A1DCE31E8E6}"/>
              </a:ext>
            </a:extLst>
          </p:cNvPr>
          <p:cNvSpPr>
            <a:spLocks noGrp="1"/>
          </p:cNvSpPr>
          <p:nvPr>
            <p:ph type="title"/>
          </p:nvPr>
        </p:nvSpPr>
        <p:spPr/>
        <p:txBody>
          <a:bodyPr/>
          <a:lstStyle/>
          <a:p>
            <a:r>
              <a:rPr lang="de-DE"/>
              <a:t>Titelmasterformat durch Klicken bearbeiten</a:t>
            </a:r>
          </a:p>
        </p:txBody>
      </p:sp>
      <p:sp>
        <p:nvSpPr>
          <p:cNvPr id="8"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103247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spaltiger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43" y="1742466"/>
            <a:ext cx="3864990" cy="4351338"/>
          </a:xfrm>
        </p:spPr>
        <p:txBody>
          <a:bodyPr/>
          <a:lstStyle>
            <a:lvl1pPr marL="7938" indent="-7938">
              <a:lnSpc>
                <a:spcPct val="120000"/>
              </a:lnSpc>
              <a:buNone/>
              <a:tabLst/>
              <a:defRPr b="0">
                <a:solidFill>
                  <a:schemeClr val="tx1"/>
                </a:solidFill>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a:t>Textmasterformat bearbeiten</a:t>
            </a:r>
          </a:p>
        </p:txBody>
      </p:sp>
      <p:sp>
        <p:nvSpPr>
          <p:cNvPr id="9" name="Titel 8">
            <a:extLst>
              <a:ext uri="{FF2B5EF4-FFF2-40B4-BE49-F238E27FC236}">
                <a16:creationId xmlns:a16="http://schemas.microsoft.com/office/drawing/2014/main" id="{61D01AF0-3798-F448-91AB-0A1DCE31E8E6}"/>
              </a:ext>
            </a:extLst>
          </p:cNvPr>
          <p:cNvSpPr>
            <a:spLocks noGrp="1"/>
          </p:cNvSpPr>
          <p:nvPr>
            <p:ph type="title"/>
          </p:nvPr>
        </p:nvSpPr>
        <p:spPr/>
        <p:txBody>
          <a:bodyPr/>
          <a:lstStyle/>
          <a:p>
            <a:r>
              <a:rPr lang="de-DE"/>
              <a:t>Titelmasterformat durch Klicken bearbeiten</a:t>
            </a:r>
          </a:p>
        </p:txBody>
      </p:sp>
      <p:sp>
        <p:nvSpPr>
          <p:cNvPr id="7" name="Content Placeholder 2">
            <a:extLst>
              <a:ext uri="{FF2B5EF4-FFF2-40B4-BE49-F238E27FC236}">
                <a16:creationId xmlns:a16="http://schemas.microsoft.com/office/drawing/2014/main" id="{A133C3B1-C15F-1C44-918B-C17C317C7F5D}"/>
              </a:ext>
            </a:extLst>
          </p:cNvPr>
          <p:cNvSpPr>
            <a:spLocks noGrp="1"/>
          </p:cNvSpPr>
          <p:nvPr>
            <p:ph idx="13"/>
          </p:nvPr>
        </p:nvSpPr>
        <p:spPr>
          <a:xfrm>
            <a:off x="4666267" y="1742466"/>
            <a:ext cx="3864990" cy="4351338"/>
          </a:xfrm>
        </p:spPr>
        <p:txBody>
          <a:bodyPr/>
          <a:lstStyle>
            <a:lvl1pPr marL="7938" indent="-7938">
              <a:lnSpc>
                <a:spcPct val="120000"/>
              </a:lnSpc>
              <a:buNone/>
              <a:tabLst/>
              <a:defRPr b="0">
                <a:solidFill>
                  <a:schemeClr val="tx1"/>
                </a:solidFill>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a:t>Textmasterformat bearbeiten</a:t>
            </a:r>
          </a:p>
        </p:txBody>
      </p:sp>
      <p:sp>
        <p:nvSpPr>
          <p:cNvPr id="15"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139345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376041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629842" y="2505075"/>
            <a:ext cx="3868340" cy="3684588"/>
          </a:xfrm>
        </p:spPr>
        <p:txBody>
          <a:bodyPr/>
          <a:lstStyle>
            <a:lvl1pPr>
              <a:defRPr b="0">
                <a:solidFill>
                  <a:schemeClr val="tx1"/>
                </a:solidFill>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4629150" y="2505075"/>
            <a:ext cx="3887391" cy="3684588"/>
          </a:xfrm>
        </p:spPr>
        <p:txBody>
          <a:bodyPr/>
          <a:lstStyle>
            <a:lvl1pPr>
              <a:defRPr b="0">
                <a:solidFill>
                  <a:schemeClr val="tx1"/>
                </a:solidFill>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Titel 9">
            <a:extLst>
              <a:ext uri="{FF2B5EF4-FFF2-40B4-BE49-F238E27FC236}">
                <a16:creationId xmlns:a16="http://schemas.microsoft.com/office/drawing/2014/main" id="{B78BB128-B8E2-3341-ADF5-F7CC09EEEB85}"/>
              </a:ext>
            </a:extLst>
          </p:cNvPr>
          <p:cNvSpPr>
            <a:spLocks noGrp="1"/>
          </p:cNvSpPr>
          <p:nvPr>
            <p:ph type="title"/>
          </p:nvPr>
        </p:nvSpPr>
        <p:spPr/>
        <p:txBody>
          <a:bodyPr/>
          <a:lstStyle/>
          <a:p>
            <a:r>
              <a:rPr lang="de-DE"/>
              <a:t>Titelmasterformat durch Klicken bearbeiten</a:t>
            </a:r>
          </a:p>
        </p:txBody>
      </p:sp>
      <p:sp>
        <p:nvSpPr>
          <p:cNvPr id="13"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66409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7"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139971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B2658ED-57C7-4B46-83CB-7464C30D75F0}"/>
              </a:ext>
            </a:extLst>
          </p:cNvPr>
          <p:cNvSpPr/>
          <p:nvPr userDrawn="1"/>
        </p:nvSpPr>
        <p:spPr>
          <a:xfrm>
            <a:off x="254000" y="1007533"/>
            <a:ext cx="8627533" cy="2455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Rechteck 5">
            <a:extLst>
              <a:ext uri="{FF2B5EF4-FFF2-40B4-BE49-F238E27FC236}">
                <a16:creationId xmlns:a16="http://schemas.microsoft.com/office/drawing/2014/main" id="{6451EBF3-64F0-204A-AD8B-B6023345954D}"/>
              </a:ext>
            </a:extLst>
          </p:cNvPr>
          <p:cNvSpPr/>
          <p:nvPr userDrawn="1"/>
        </p:nvSpPr>
        <p:spPr>
          <a:xfrm>
            <a:off x="4044099" y="1253067"/>
            <a:ext cx="999241" cy="358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308695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und Inhalt">
    <p:spTree>
      <p:nvGrpSpPr>
        <p:cNvPr id="1" name=""/>
        <p:cNvGrpSpPr/>
        <p:nvPr/>
      </p:nvGrpSpPr>
      <p:grpSpPr>
        <a:xfrm>
          <a:off x="0" y="0"/>
          <a:ext cx="0" cy="0"/>
          <a:chOff x="0" y="0"/>
          <a:chExt cx="0" cy="0"/>
        </a:xfrm>
      </p:grpSpPr>
      <p:sp>
        <p:nvSpPr>
          <p:cNvPr id="2" name="Title 1"/>
          <p:cNvSpPr>
            <a:spLocks noGrp="1"/>
          </p:cNvSpPr>
          <p:nvPr>
            <p:ph type="title"/>
          </p:nvPr>
        </p:nvSpPr>
        <p:spPr>
          <a:xfrm>
            <a:off x="771193" y="4606834"/>
            <a:ext cx="2348049" cy="1661146"/>
          </a:xfrm>
        </p:spPr>
        <p:txBody>
          <a:bodyPr anchor="t"/>
          <a:lstStyle>
            <a:lvl1pPr algn="r">
              <a:defRPr sz="2400"/>
            </a:lvl1pPr>
          </a:lstStyle>
          <a:p>
            <a:r>
              <a:rPr lang="de-DE"/>
              <a:t>Titelmasterformat durch Klicken bearbeiten</a:t>
            </a:r>
            <a:endParaRPr lang="en-US" dirty="0"/>
          </a:p>
        </p:txBody>
      </p:sp>
      <p:sp>
        <p:nvSpPr>
          <p:cNvPr id="3" name="Content Placeholder 2"/>
          <p:cNvSpPr>
            <a:spLocks noGrp="1"/>
          </p:cNvSpPr>
          <p:nvPr>
            <p:ph idx="1"/>
          </p:nvPr>
        </p:nvSpPr>
        <p:spPr>
          <a:xfrm>
            <a:off x="3290267" y="4531360"/>
            <a:ext cx="5082540" cy="1736620"/>
          </a:xfrm>
        </p:spPr>
        <p:txBody>
          <a:bodyPr anchor="t"/>
          <a:lstStyle>
            <a:lvl1pPr>
              <a:lnSpc>
                <a:spcPct val="120000"/>
              </a:lnSpc>
              <a:defRPr sz="2400"/>
            </a:lvl1pPr>
            <a:lvl2pPr>
              <a:lnSpc>
                <a:spcPct val="120000"/>
              </a:lnSpc>
              <a:defRPr/>
            </a:lvl2pPr>
            <a:lvl3pPr>
              <a:lnSpc>
                <a:spcPct val="120000"/>
              </a:lnSpc>
              <a:defRPr/>
            </a:lvl3pPr>
            <a:lvl4pPr>
              <a:lnSpc>
                <a:spcPct val="120000"/>
              </a:lnSpc>
              <a:defRPr/>
            </a:lvl4pPr>
            <a:lvl5pPr>
              <a:lnSpc>
                <a:spcPct val="120000"/>
              </a:lnSpc>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Rechteck 8">
            <a:extLst>
              <a:ext uri="{FF2B5EF4-FFF2-40B4-BE49-F238E27FC236}">
                <a16:creationId xmlns:a16="http://schemas.microsoft.com/office/drawing/2014/main" id="{483EF376-87A9-F840-BE42-CC3A623442C7}"/>
              </a:ext>
            </a:extLst>
          </p:cNvPr>
          <p:cNvSpPr/>
          <p:nvPr userDrawn="1"/>
        </p:nvSpPr>
        <p:spPr>
          <a:xfrm>
            <a:off x="0" y="0"/>
            <a:ext cx="9144000" cy="42383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BF32C3DD-8B23-1A4F-819C-59C2455B1586}"/>
              </a:ext>
            </a:extLst>
          </p:cNvPr>
          <p:cNvSpPr/>
          <p:nvPr userDrawn="1"/>
        </p:nvSpPr>
        <p:spPr>
          <a:xfrm>
            <a:off x="0" y="0"/>
            <a:ext cx="9144000" cy="4135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Bildplatzhalter 11">
            <a:extLst>
              <a:ext uri="{FF2B5EF4-FFF2-40B4-BE49-F238E27FC236}">
                <a16:creationId xmlns:a16="http://schemas.microsoft.com/office/drawing/2014/main" id="{828BAC73-FF7E-FD42-B4AD-F33D1977605F}"/>
              </a:ext>
            </a:extLst>
          </p:cNvPr>
          <p:cNvSpPr>
            <a:spLocks noGrp="1"/>
          </p:cNvSpPr>
          <p:nvPr>
            <p:ph type="pic" sz="quarter" idx="13"/>
          </p:nvPr>
        </p:nvSpPr>
        <p:spPr>
          <a:xfrm>
            <a:off x="0" y="0"/>
            <a:ext cx="9144000" cy="3840480"/>
          </a:xfrm>
        </p:spPr>
        <p:txBody>
          <a:bodyPr/>
          <a:lstStyle/>
          <a:p>
            <a:r>
              <a:rPr lang="de-DE"/>
              <a:t>Bild durch Klicken auf Symbol hinzufügen</a:t>
            </a:r>
          </a:p>
        </p:txBody>
      </p:sp>
      <p:sp>
        <p:nvSpPr>
          <p:cNvPr id="11" name="Footer Placeholder 2"/>
          <p:cNvSpPr>
            <a:spLocks noGrp="1"/>
          </p:cNvSpPr>
          <p:nvPr>
            <p:ph type="ftr" sz="quarter" idx="11"/>
          </p:nvPr>
        </p:nvSpPr>
        <p:spPr>
          <a:xfrm>
            <a:off x="1400151" y="6513893"/>
            <a:ext cx="4972049" cy="226714"/>
          </a:xfrm>
        </p:spPr>
        <p:txBody>
          <a:bodyPr/>
          <a:lstStyle/>
          <a:p>
            <a:endParaRPr lang="de-DE" dirty="0"/>
          </a:p>
        </p:txBody>
      </p:sp>
    </p:spTree>
    <p:extLst>
      <p:ext uri="{BB962C8B-B14F-4D97-AF65-F5344CB8AC3E}">
        <p14:creationId xmlns:p14="http://schemas.microsoft.com/office/powerpoint/2010/main" val="252507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C1D3ACFF-83C3-3148-8CBB-A4082D723695}"/>
              </a:ext>
            </a:extLst>
          </p:cNvPr>
          <p:cNvSpPr/>
          <p:nvPr userDrawn="1"/>
        </p:nvSpPr>
        <p:spPr>
          <a:xfrm>
            <a:off x="0" y="0"/>
            <a:ext cx="9144000" cy="61963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7A192967-66DA-AD44-84FA-CFDD9F5A0B48}"/>
              </a:ext>
            </a:extLst>
          </p:cNvPr>
          <p:cNvSpPr/>
          <p:nvPr userDrawn="1"/>
        </p:nvSpPr>
        <p:spPr>
          <a:xfrm>
            <a:off x="4206417" y="1400200"/>
            <a:ext cx="731166" cy="41563"/>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D408648F-382F-C14C-8BCC-BCD41825461C}"/>
              </a:ext>
            </a:extLst>
          </p:cNvPr>
          <p:cNvSpPr/>
          <p:nvPr userDrawn="1"/>
        </p:nvSpPr>
        <p:spPr>
          <a:xfrm>
            <a:off x="0" y="6378993"/>
            <a:ext cx="9144000" cy="10800"/>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2" name="Title Placeholder 1"/>
          <p:cNvSpPr>
            <a:spLocks noGrp="1"/>
          </p:cNvSpPr>
          <p:nvPr>
            <p:ph type="title"/>
          </p:nvPr>
        </p:nvSpPr>
        <p:spPr>
          <a:xfrm>
            <a:off x="342900" y="912349"/>
            <a:ext cx="8458200" cy="428738"/>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612740" y="1785522"/>
            <a:ext cx="7918517" cy="448245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3"/>
          </p:nvPr>
        </p:nvSpPr>
        <p:spPr>
          <a:xfrm>
            <a:off x="1400151" y="6513893"/>
            <a:ext cx="4972049" cy="226714"/>
          </a:xfrm>
          <a:prstGeom prst="rect">
            <a:avLst/>
          </a:prstGeom>
        </p:spPr>
        <p:txBody>
          <a:bodyPr vert="horz" lIns="91440" tIns="45720" rIns="91440" bIns="45720" rtlCol="0" anchor="ctr"/>
          <a:lstStyle>
            <a:lvl1pPr algn="l">
              <a:defRPr lang="de-DE" sz="800" b="1" i="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de-DE" dirty="0"/>
              <a:t>Fußzeile</a:t>
            </a:r>
          </a:p>
        </p:txBody>
      </p:sp>
      <p:pic>
        <p:nvPicPr>
          <p:cNvPr id="15" name="Grafik 14">
            <a:extLst>
              <a:ext uri="{FF2B5EF4-FFF2-40B4-BE49-F238E27FC236}">
                <a16:creationId xmlns:a16="http://schemas.microsoft.com/office/drawing/2014/main" id="{37263A4B-0641-AE4B-BD0C-25CDE704CA6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86360" y="6504984"/>
            <a:ext cx="226550" cy="185091"/>
          </a:xfrm>
          <a:prstGeom prst="rect">
            <a:avLst/>
          </a:prstGeom>
        </p:spPr>
      </p:pic>
      <p:sp>
        <p:nvSpPr>
          <p:cNvPr id="16" name="Textfeld 15">
            <a:extLst>
              <a:ext uri="{FF2B5EF4-FFF2-40B4-BE49-F238E27FC236}">
                <a16:creationId xmlns:a16="http://schemas.microsoft.com/office/drawing/2014/main" id="{F6D75F37-E6E5-B343-A125-212188813A8F}"/>
              </a:ext>
            </a:extLst>
          </p:cNvPr>
          <p:cNvSpPr txBox="1"/>
          <p:nvPr userDrawn="1"/>
        </p:nvSpPr>
        <p:spPr>
          <a:xfrm>
            <a:off x="6952108" y="6496971"/>
            <a:ext cx="296589" cy="243636"/>
          </a:xfrm>
          <a:prstGeom prst="rect">
            <a:avLst/>
          </a:prstGeom>
        </p:spPr>
        <p:txBody>
          <a:bodyPr vert="horz" lIns="91440" tIns="45720" rIns="91440" bIns="45720" rtlCol="0" anchor="ctr"/>
          <a:lstStyle>
            <a:defPPr>
              <a:defRPr lang="en-US"/>
            </a:defPPr>
            <a:lvl1pPr>
              <a:defRPr sz="8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b="0" dirty="0">
                <a:solidFill>
                  <a:schemeClr val="tx2">
                    <a:lumMod val="60000"/>
                    <a:lumOff val="40000"/>
                  </a:schemeClr>
                </a:solidFill>
              </a:rPr>
              <a:t>©</a:t>
            </a:r>
          </a:p>
        </p:txBody>
      </p:sp>
      <p:sp>
        <p:nvSpPr>
          <p:cNvPr id="18" name="Textfeld 17">
            <a:extLst>
              <a:ext uri="{FF2B5EF4-FFF2-40B4-BE49-F238E27FC236}">
                <a16:creationId xmlns:a16="http://schemas.microsoft.com/office/drawing/2014/main" id="{CBADCA75-9944-6143-95C7-3AA6745495C9}"/>
              </a:ext>
            </a:extLst>
          </p:cNvPr>
          <p:cNvSpPr txBox="1"/>
          <p:nvPr userDrawn="1"/>
        </p:nvSpPr>
        <p:spPr>
          <a:xfrm>
            <a:off x="7363485" y="6488569"/>
            <a:ext cx="1437615" cy="243636"/>
          </a:xfrm>
          <a:prstGeom prst="rect">
            <a:avLst/>
          </a:prstGeom>
        </p:spPr>
        <p:txBody>
          <a:bodyPr vert="horz" lIns="91440" tIns="45720" rIns="91440" bIns="45720" rtlCol="0" anchor="ctr"/>
          <a:lstStyle>
            <a:defPPr>
              <a:defRPr lang="en-US"/>
            </a:defPPr>
            <a:lvl1pPr>
              <a:defRPr sz="8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lgn="r"/>
            <a:r>
              <a:rPr lang="de-DE" b="0" dirty="0">
                <a:solidFill>
                  <a:schemeClr val="tx2">
                    <a:lumMod val="60000"/>
                    <a:lumOff val="40000"/>
                  </a:schemeClr>
                </a:solidFill>
              </a:rPr>
              <a:t>kinder-</a:t>
            </a:r>
            <a:r>
              <a:rPr lang="de-DE" b="0" dirty="0" err="1">
                <a:solidFill>
                  <a:schemeClr val="tx2">
                    <a:lumMod val="60000"/>
                    <a:lumOff val="40000"/>
                  </a:schemeClr>
                </a:solidFill>
              </a:rPr>
              <a:t>jugendhilfe.info</a:t>
            </a:r>
            <a:endParaRPr lang="de-DE" b="0" dirty="0">
              <a:solidFill>
                <a:schemeClr val="tx2">
                  <a:lumMod val="60000"/>
                  <a:lumOff val="40000"/>
                </a:schemeClr>
              </a:solidFill>
            </a:endParaRPr>
          </a:p>
        </p:txBody>
      </p:sp>
      <p:pic>
        <p:nvPicPr>
          <p:cNvPr id="19" name="Grafik 18" descr="Ein Bild, das Text enthält.&#10;&#10;Automatisch generierte Beschreibung">
            <a:extLst>
              <a:ext uri="{FF2B5EF4-FFF2-40B4-BE49-F238E27FC236}">
                <a16:creationId xmlns:a16="http://schemas.microsoft.com/office/drawing/2014/main" id="{8B012BF6-F0EA-074D-A18B-EF4B37B94C63}"/>
              </a:ext>
            </a:extLst>
          </p:cNvPr>
          <p:cNvPicPr>
            <a:picLocks noChangeAspect="1"/>
          </p:cNvPicPr>
          <p:nvPr userDrawn="1"/>
        </p:nvPicPr>
        <p:blipFill>
          <a:blip r:embed="rId13"/>
          <a:stretch>
            <a:fillRect/>
          </a:stretch>
        </p:blipFill>
        <p:spPr>
          <a:xfrm>
            <a:off x="2752705" y="45074"/>
            <a:ext cx="3638585" cy="475815"/>
          </a:xfrm>
          <a:prstGeom prst="rect">
            <a:avLst/>
          </a:prstGeom>
        </p:spPr>
      </p:pic>
      <p:sp>
        <p:nvSpPr>
          <p:cNvPr id="17" name="Datumsplatzhalter 1"/>
          <p:cNvSpPr txBox="1">
            <a:spLocks/>
          </p:cNvSpPr>
          <p:nvPr userDrawn="1"/>
        </p:nvSpPr>
        <p:spPr>
          <a:xfrm>
            <a:off x="222092" y="6513893"/>
            <a:ext cx="1181556" cy="227475"/>
          </a:xfrm>
          <a:prstGeom prst="rect">
            <a:avLst/>
          </a:prstGeom>
        </p:spPr>
        <p:txBody>
          <a:bodyPr vert="horz" lIns="91440" tIns="45720" rIns="91440" bIns="45720" rtlCol="0" anchor="ctr"/>
          <a:lstStyle>
            <a:defPPr>
              <a:defRPr lang="en-US"/>
            </a:defPPr>
            <a:lvl1pPr marL="0" algn="l" defTabSz="457200" rtl="0" eaLnBrk="1" latinLnBrk="0" hangingPunct="1">
              <a:defRPr sz="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Stand: 01.08.2023</a:t>
            </a:r>
          </a:p>
        </p:txBody>
      </p:sp>
    </p:spTree>
    <p:extLst>
      <p:ext uri="{BB962C8B-B14F-4D97-AF65-F5344CB8AC3E}">
        <p14:creationId xmlns:p14="http://schemas.microsoft.com/office/powerpoint/2010/main" val="1407360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64" r:id="rId5"/>
    <p:sldLayoutId id="2147483665" r:id="rId6"/>
    <p:sldLayoutId id="2147483666" r:id="rId7"/>
    <p:sldLayoutId id="2147483667" r:id="rId8"/>
    <p:sldLayoutId id="2147483668" r:id="rId9"/>
    <p:sldLayoutId id="2147483669" r:id="rId10"/>
  </p:sldLayoutIdLst>
  <p:hf hdr="0"/>
  <p:txStyles>
    <p:titleStyle>
      <a:lvl1pPr algn="ctr" defTabSz="914400" rtl="0" eaLnBrk="1" latinLnBrk="0" hangingPunct="1">
        <a:lnSpc>
          <a:spcPct val="90000"/>
        </a:lnSpc>
        <a:spcBef>
          <a:spcPct val="0"/>
        </a:spcBef>
        <a:buNone/>
        <a:defRPr sz="2200" b="1" u="none" kern="1200">
          <a:ln>
            <a:noFill/>
          </a:ln>
          <a:solidFill>
            <a:srgbClr val="000000"/>
          </a:solidFill>
          <a:effectLst/>
          <a:latin typeface="+mj-lt"/>
          <a:ea typeface="+mj-ea"/>
          <a:cs typeface="+mj-cs"/>
        </a:defRPr>
      </a:lvl1pPr>
    </p:titleStyle>
    <p:bodyStyle>
      <a:lvl1pPr marL="228600" indent="-228600" algn="l" defTabSz="914400" rtl="0" eaLnBrk="1" latinLnBrk="0" hangingPunct="1">
        <a:lnSpc>
          <a:spcPct val="140000"/>
        </a:lnSpc>
        <a:spcBef>
          <a:spcPts val="1000"/>
        </a:spcBef>
        <a:buClr>
          <a:schemeClr val="accent3"/>
        </a:buClr>
        <a:buSzPct val="160000"/>
        <a:buFont typeface="Arial" panose="020B0604020202020204" pitchFamily="34" charset="0"/>
        <a:buChar char="•"/>
        <a:defRPr sz="2000" b="1" kern="1200">
          <a:solidFill>
            <a:srgbClr val="000000"/>
          </a:solidFill>
          <a:latin typeface="+mn-lt"/>
          <a:ea typeface="+mn-ea"/>
          <a:cs typeface="+mn-cs"/>
        </a:defRPr>
      </a:lvl1pPr>
      <a:lvl2pPr marL="490538" indent="-220663" algn="l" defTabSz="914400" rtl="0" eaLnBrk="1" latinLnBrk="0" hangingPunct="1">
        <a:lnSpc>
          <a:spcPct val="140000"/>
        </a:lnSpc>
        <a:spcBef>
          <a:spcPts val="500"/>
        </a:spcBef>
        <a:buClr>
          <a:schemeClr val="accent3"/>
        </a:buClr>
        <a:buSzPct val="160000"/>
        <a:buFont typeface="Arial" panose="020B0604020202020204" pitchFamily="34" charset="0"/>
        <a:buChar char="•"/>
        <a:tabLst/>
        <a:defRPr sz="1800" kern="1200">
          <a:solidFill>
            <a:srgbClr val="000000"/>
          </a:solidFill>
          <a:latin typeface="+mn-lt"/>
          <a:ea typeface="+mn-ea"/>
          <a:cs typeface="+mn-cs"/>
        </a:defRPr>
      </a:lvl2pPr>
      <a:lvl3pPr marL="803275" indent="-228600" algn="l" defTabSz="914400" rtl="0" eaLnBrk="1" latinLnBrk="0" hangingPunct="1">
        <a:lnSpc>
          <a:spcPct val="140000"/>
        </a:lnSpc>
        <a:spcBef>
          <a:spcPts val="500"/>
        </a:spcBef>
        <a:buClr>
          <a:schemeClr val="accent3"/>
        </a:buClr>
        <a:buSzPct val="160000"/>
        <a:buFont typeface="Arial" panose="020B0604020202020204" pitchFamily="34" charset="0"/>
        <a:buChar char="•"/>
        <a:tabLst/>
        <a:defRPr sz="1600" kern="1200">
          <a:solidFill>
            <a:srgbClr val="000000"/>
          </a:solidFill>
          <a:latin typeface="+mn-lt"/>
          <a:ea typeface="+mn-ea"/>
          <a:cs typeface="+mn-cs"/>
        </a:defRPr>
      </a:lvl3pPr>
      <a:lvl4pPr marL="1117600" indent="-228600" algn="l" defTabSz="914400" rtl="0" eaLnBrk="1" latinLnBrk="0" hangingPunct="1">
        <a:lnSpc>
          <a:spcPct val="140000"/>
        </a:lnSpc>
        <a:spcBef>
          <a:spcPts val="500"/>
        </a:spcBef>
        <a:buClr>
          <a:schemeClr val="accent3"/>
        </a:buClr>
        <a:buSzPct val="160000"/>
        <a:buFont typeface="Arial" panose="020B0604020202020204" pitchFamily="34" charset="0"/>
        <a:buChar char="•"/>
        <a:tabLst/>
        <a:defRPr sz="1400" kern="1200">
          <a:solidFill>
            <a:srgbClr val="000000"/>
          </a:solidFill>
          <a:latin typeface="+mn-lt"/>
          <a:ea typeface="+mn-ea"/>
          <a:cs typeface="+mn-cs"/>
        </a:defRPr>
      </a:lvl4pPr>
      <a:lvl5pPr marL="1514475" indent="-228600" algn="l" defTabSz="914400" rtl="0" eaLnBrk="1" latinLnBrk="0" hangingPunct="1">
        <a:lnSpc>
          <a:spcPct val="140000"/>
        </a:lnSpc>
        <a:spcBef>
          <a:spcPts val="500"/>
        </a:spcBef>
        <a:buClr>
          <a:schemeClr val="accent3"/>
        </a:buClr>
        <a:buSzPct val="160000"/>
        <a:buFont typeface="Arial" panose="020B0604020202020204" pitchFamily="34" charset="0"/>
        <a:buChar char="•"/>
        <a:tabLst/>
        <a:defRPr sz="1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Karte_Deutschland.sv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9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5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1.1.6 Soziale Ungleichheit</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buNone/>
            </a:pPr>
            <a:r>
              <a:rPr lang="de-DE" sz="1800" dirty="0">
                <a:solidFill>
                  <a:srgbClr val="000000"/>
                </a:solidFill>
              </a:rPr>
              <a:t>Soziale Ungleichheit</a:t>
            </a:r>
            <a:r>
              <a:rPr lang="de-DE" sz="1800" b="0" dirty="0">
                <a:solidFill>
                  <a:srgbClr val="000000"/>
                </a:solidFill>
              </a:rPr>
              <a:t> ist dann gegeben, wenn die Ressourcen-ausstattung oder die Lebensbedingungen von Menschen aus gesellschaftlichen Gründen so beschaffen sind, dass bestimmte Bevölkerungsteile regelmäßig bessere Lebens- und Verwirklichungschancen haben als andere Gruppierungen.</a:t>
            </a:r>
            <a:endParaRPr lang="de-DE" sz="1800" dirty="0">
              <a:solidFill>
                <a:srgbClr val="000000"/>
              </a:solidFill>
            </a:endParaRPr>
          </a:p>
          <a:p>
            <a:pPr marL="0" indent="0">
              <a:buNone/>
            </a:pPr>
            <a:r>
              <a:rPr lang="de-DE" sz="1800" dirty="0">
                <a:solidFill>
                  <a:srgbClr val="000000"/>
                </a:solidFill>
              </a:rPr>
              <a:t>Dimensionen sozialer Ungleichheit:</a:t>
            </a:r>
          </a:p>
          <a:p>
            <a:pPr lvl="1"/>
            <a:r>
              <a:rPr lang="de-DE" dirty="0">
                <a:solidFill>
                  <a:srgbClr val="000000"/>
                </a:solidFill>
              </a:rPr>
              <a:t>Einkommensverteilung,</a:t>
            </a:r>
          </a:p>
          <a:p>
            <a:pPr lvl="1"/>
            <a:r>
              <a:rPr lang="de-DE" dirty="0">
                <a:solidFill>
                  <a:srgbClr val="000000"/>
                </a:solidFill>
              </a:rPr>
              <a:t>Vermögensverteilung,</a:t>
            </a:r>
          </a:p>
          <a:p>
            <a:pPr lvl="1"/>
            <a:r>
              <a:rPr lang="de-DE" dirty="0">
                <a:solidFill>
                  <a:srgbClr val="000000"/>
                </a:solidFill>
              </a:rPr>
              <a:t>Bildungschancen,</a:t>
            </a:r>
          </a:p>
          <a:p>
            <a:pPr lvl="1"/>
            <a:r>
              <a:rPr lang="de-DE" dirty="0">
                <a:solidFill>
                  <a:srgbClr val="000000"/>
                </a:solidFill>
              </a:rPr>
              <a:t>Wohnverhältnisse.</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37433930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feld 28"/>
          <p:cNvSpPr txBox="1"/>
          <p:nvPr/>
        </p:nvSpPr>
        <p:spPr>
          <a:xfrm>
            <a:off x="300672" y="1556792"/>
            <a:ext cx="8568952" cy="4770537"/>
          </a:xfrm>
          <a:prstGeom prst="rect">
            <a:avLst/>
          </a:prstGeom>
          <a:noFill/>
        </p:spPr>
        <p:txBody>
          <a:bodyPr wrap="square" rtlCol="0">
            <a:spAutoFit/>
          </a:bodyPr>
          <a:lstStyle/>
          <a:p>
            <a:pPr lvl="0"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Redaktion: Prof. Dr. Reinhold Schone, Norbert Struck</a:t>
            </a:r>
          </a:p>
          <a:p>
            <a:pPr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Koordination: Dr. Dirk Hänisch</a:t>
            </a:r>
          </a:p>
          <a:p>
            <a:pPr algn="ctr">
              <a:defRPr/>
            </a:pP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Texte und Begleitkommentierungen: </a:t>
            </a:r>
          </a:p>
          <a:p>
            <a:pPr lvl="0"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Dr. Michaela Berghaus, Sandra Fendrich, Lydia Schönecker,</a:t>
            </a:r>
            <a:b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Prof. Dr. Reinhold Schone, Prof. Dr. Wolfgang Schröer, </a:t>
            </a:r>
          </a:p>
          <a:p>
            <a:pPr lvl="0"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Norbert Struck, Prof. Dr. Benedikt </a:t>
            </a:r>
            <a:r>
              <a:rPr lang="de-DE" sz="1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Sturzenhecker</a:t>
            </a: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lgn="ctr">
              <a:defRPr/>
            </a:pP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Weitere Mitwirkung: Dirk Lampe, Dr. Jens </a:t>
            </a:r>
            <a:r>
              <a:rPr lang="de-DE" sz="16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Pothmann</a:t>
            </a: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b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Annemarie Schmoll</a:t>
            </a:r>
          </a:p>
          <a:p>
            <a:pPr algn="ctr">
              <a:defRPr/>
            </a:pP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Aktualisierung 2023: Prof. Dr. Reinhold Schone, Norbert Struck</a:t>
            </a:r>
          </a:p>
          <a:p>
            <a:pPr algn="ctr">
              <a:defRPr/>
            </a:pP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Projektleitung IJAB: Susanne Klinzing</a:t>
            </a:r>
          </a:p>
          <a:p>
            <a:pPr algn="ctr">
              <a:defRPr/>
            </a:pPr>
            <a:r>
              <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Bonn, 2023</a:t>
            </a:r>
          </a:p>
          <a:p>
            <a:pPr algn="ctr">
              <a:defRPr/>
            </a:pP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a:defRPr/>
            </a:pP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a:defRPr/>
            </a:pP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a:defRPr/>
            </a:pPr>
            <a:endParaRPr 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6">
            <a:extLst>
              <a:ext uri="{FF2B5EF4-FFF2-40B4-BE49-F238E27FC236}">
                <a16:creationId xmlns:a16="http://schemas.microsoft.com/office/drawing/2014/main" id="{3A4041DB-BB20-29FA-6274-BDC7B89B8A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538" y="5298704"/>
            <a:ext cx="3054350" cy="65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54FB2124-CFAA-7383-AC3D-CCCE1B1F5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264" y="4954107"/>
            <a:ext cx="2016224" cy="1421593"/>
          </a:xfrm>
          <a:prstGeom prst="rect">
            <a:avLst/>
          </a:prstGeom>
        </p:spPr>
      </p:pic>
    </p:spTree>
    <p:extLst>
      <p:ext uri="{BB962C8B-B14F-4D97-AF65-F5344CB8AC3E}">
        <p14:creationId xmlns:p14="http://schemas.microsoft.com/office/powerpoint/2010/main" val="2744470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t>1.1.7 Armut</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lnSpcReduction="10000"/>
          </a:bodyPr>
          <a:lstStyle/>
          <a:p>
            <a:pPr marL="0" indent="0">
              <a:buNone/>
            </a:pPr>
            <a:r>
              <a:rPr lang="de-DE" sz="1800" dirty="0">
                <a:solidFill>
                  <a:srgbClr val="000000"/>
                </a:solidFill>
              </a:rPr>
              <a:t>Armut</a:t>
            </a:r>
            <a:r>
              <a:rPr lang="de-DE" sz="1800" b="0" dirty="0">
                <a:solidFill>
                  <a:srgbClr val="000000"/>
                </a:solidFill>
              </a:rPr>
              <a:t> ist im Wesentlichen als ein Mangel an Mitteln und Möglichkeiten zu verstehen, das Leben so zu leben und zu gestalten, wie es in der jeweiligen Gesellschaft üblicherweise auf Basis des historisch erreichten Wohlstandsniveaus möglich wäre.</a:t>
            </a:r>
          </a:p>
          <a:p>
            <a:pPr marL="0" indent="0">
              <a:buNone/>
            </a:pPr>
            <a:r>
              <a:rPr lang="de-DE" sz="1800" dirty="0">
                <a:solidFill>
                  <a:srgbClr val="000000"/>
                </a:solidFill>
              </a:rPr>
              <a:t>Armutsgefährdungsquoten in Deutschland 2021:</a:t>
            </a:r>
          </a:p>
          <a:p>
            <a:pPr lvl="1"/>
            <a:r>
              <a:rPr lang="de-DE" dirty="0">
                <a:solidFill>
                  <a:srgbClr val="000000"/>
                </a:solidFill>
              </a:rPr>
              <a:t>Gesamt: 16,9 %</a:t>
            </a:r>
          </a:p>
          <a:p>
            <a:pPr lvl="1"/>
            <a:r>
              <a:rPr lang="de-DE" dirty="0">
                <a:solidFill>
                  <a:srgbClr val="000000"/>
                </a:solidFill>
              </a:rPr>
              <a:t>Unter 18 Jahre: </a:t>
            </a:r>
            <a:r>
              <a:rPr lang="de-DE" dirty="0"/>
              <a:t>21,3</a:t>
            </a:r>
            <a:r>
              <a:rPr lang="de-DE" dirty="0">
                <a:solidFill>
                  <a:srgbClr val="000000"/>
                </a:solidFill>
              </a:rPr>
              <a:t> %; 18-25 Jahre: 25,8 %</a:t>
            </a:r>
          </a:p>
          <a:p>
            <a:pPr lvl="1"/>
            <a:r>
              <a:rPr lang="de-DE" dirty="0"/>
              <a:t>Erwerbslose: 49,4 %</a:t>
            </a:r>
            <a:endParaRPr lang="de-DE" dirty="0">
              <a:solidFill>
                <a:srgbClr val="000000"/>
              </a:solidFill>
            </a:endParaRPr>
          </a:p>
          <a:p>
            <a:pPr lvl="1"/>
            <a:r>
              <a:rPr lang="de-DE" dirty="0">
                <a:solidFill>
                  <a:srgbClr val="000000"/>
                </a:solidFill>
              </a:rPr>
              <a:t>Alleinerziehende: 42,3 %</a:t>
            </a:r>
          </a:p>
          <a:p>
            <a:pPr lvl="1"/>
            <a:r>
              <a:rPr lang="de-DE" dirty="0">
                <a:solidFill>
                  <a:srgbClr val="000000"/>
                </a:solidFill>
              </a:rPr>
              <a:t>Familien mit 3 oder mehr Kindern: </a:t>
            </a:r>
            <a:r>
              <a:rPr lang="de-DE" dirty="0"/>
              <a:t>32,2</a:t>
            </a:r>
            <a:r>
              <a:rPr lang="de-DE" dirty="0">
                <a:solidFill>
                  <a:srgbClr val="000000"/>
                </a:solidFill>
              </a:rPr>
              <a:t> %</a:t>
            </a:r>
          </a:p>
          <a:p>
            <a:pPr lvl="1"/>
            <a:r>
              <a:rPr lang="de-DE" dirty="0">
                <a:solidFill>
                  <a:srgbClr val="000000"/>
                </a:solidFill>
              </a:rPr>
              <a:t>Personen mit Migrationshintergrund: 28,1 %</a:t>
            </a:r>
          </a:p>
          <a:p>
            <a:pPr lvl="1"/>
            <a:r>
              <a:rPr lang="de-DE" dirty="0"/>
              <a:t>Kinder mit Behinderungen: 25 %</a:t>
            </a:r>
            <a:endParaRPr lang="de-DE"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3642967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1.1.8 Migration und Flucht</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269875" lvl="1" indent="0">
              <a:buNone/>
            </a:pPr>
            <a:r>
              <a:rPr lang="de-DE" b="1" dirty="0">
                <a:solidFill>
                  <a:srgbClr val="000000"/>
                </a:solidFill>
              </a:rPr>
              <a:t>10,9 Mio. der Deutschen (13 % der Bevölkerung) haben einen Migrationshintergrund, jede*r Dritte davon lebt seit Geburt in Deutschland. 83,2 Mio. Menschen leben in Deutschland in Privathaushalten:</a:t>
            </a:r>
          </a:p>
          <a:p>
            <a:pPr lvl="2"/>
            <a:r>
              <a:rPr lang="de-DE" dirty="0">
                <a:solidFill>
                  <a:srgbClr val="000000"/>
                </a:solidFill>
              </a:rPr>
              <a:t>davon sind 11,2 Mio. Ausländer*innen, davon wiederum 43 % EU-Bürger*innen.</a:t>
            </a:r>
          </a:p>
          <a:p>
            <a:pPr lvl="2"/>
            <a:r>
              <a:rPr lang="de-DE" dirty="0">
                <a:solidFill>
                  <a:srgbClr val="000000"/>
                </a:solidFill>
              </a:rPr>
              <a:t>davon haben 21,9 Mio. Einwohner*innen einen Migrationshintergrund. In der Altersgruppe von 10 bis 20 Jahren beträgt dieser Anteil etwa 36 %. </a:t>
            </a:r>
          </a:p>
          <a:p>
            <a:pPr lvl="2"/>
            <a:r>
              <a:rPr lang="de-DE" dirty="0">
                <a:solidFill>
                  <a:srgbClr val="000000"/>
                </a:solidFill>
              </a:rPr>
              <a:t>244.132 Menschen beantragten 2022 in Deutschland Asyl (Erst- und Folgeanträge)</a:t>
            </a:r>
          </a:p>
          <a:p>
            <a:pPr lvl="2"/>
            <a:r>
              <a:rPr lang="de-DE" dirty="0">
                <a:solidFill>
                  <a:srgbClr val="000000"/>
                </a:solidFill>
              </a:rPr>
              <a:t>Im Jahr 2022 gab es 28.600 Inobhutnahmen nach unbegleiteter Einreise. Davon waren 19.100 vorläufige und 9.500 reguläre Inobhutnahmen.</a:t>
            </a:r>
          </a:p>
          <a:p>
            <a:pPr lvl="2"/>
            <a:endParaRPr lang="de-DE"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219933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t>1.1.9 Behinderungen</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77500" lnSpcReduction="20000"/>
          </a:bodyPr>
          <a:lstStyle/>
          <a:p>
            <a:pPr marL="0" indent="0">
              <a:buNone/>
            </a:pPr>
            <a:r>
              <a:rPr lang="de-DE" sz="2300" b="0" dirty="0">
                <a:solidFill>
                  <a:srgbClr val="000000"/>
                </a:solidFill>
              </a:rPr>
              <a:t>Gemäß UN-BRK sind </a:t>
            </a:r>
            <a:r>
              <a:rPr lang="de-DE" sz="2300" dirty="0">
                <a:solidFill>
                  <a:srgbClr val="000000"/>
                </a:solidFill>
              </a:rPr>
              <a:t>junge Menschen mit Behinderungen</a:t>
            </a:r>
            <a:r>
              <a:rPr lang="de-DE" sz="2300" b="0" dirty="0">
                <a:solidFill>
                  <a:srgbClr val="000000"/>
                </a:solidFill>
              </a:rPr>
              <a:t> Menschen, die körperliche, seelische, geistige oder Sinnesbeeinträchtigungen haben, die sie in Wechselwirkung mit einstellungs- und umweltbedingten Barrieren an der gleichberechtigten Teilhabe an der Gesellschaft mit hoher Wahrscheinlichkeit länger als sechs Monate hindern können. </a:t>
            </a:r>
          </a:p>
          <a:p>
            <a:pPr lvl="1"/>
            <a:r>
              <a:rPr lang="de-DE" sz="1900" dirty="0">
                <a:solidFill>
                  <a:srgbClr val="000000"/>
                </a:solidFill>
              </a:rPr>
              <a:t>Berücksichtigt man alle Formen von Beeinträchtigung nach ICF, so hatten Anfang 2022 ca. 415.780 Kinder und Jugendliche eine Beeinträchtigung – demzufolge sind ca. 3 % der Kinder und Jugendlichen von einer Behinderung betroffen.</a:t>
            </a:r>
          </a:p>
          <a:p>
            <a:pPr lvl="1"/>
            <a:r>
              <a:rPr lang="de-DE" sz="1900" dirty="0">
                <a:solidFill>
                  <a:srgbClr val="000000"/>
                </a:solidFill>
              </a:rPr>
              <a:t>Im Schuljahr 2021/2022 hatten ca. 600.000 Schüler*innen einen sozialpädagogischen Förderbedarf. Die größte Gruppe davon sind Schüler*innen mit dem Förderschwerpunkt Lernen (39,5 %)</a:t>
            </a:r>
          </a:p>
          <a:p>
            <a:pPr lvl="1"/>
            <a:r>
              <a:rPr lang="de-DE" sz="1900" dirty="0">
                <a:solidFill>
                  <a:srgbClr val="000000"/>
                </a:solidFill>
              </a:rPr>
              <a:t>14.400 Kinder und Jugendliche mit Eingliederungshilfebedarf leben in stationären Wohneinrichtungen, ca. 9.800 in Einrichtungen der Kinder- und Jugendhilfe und ca. 4.600 in Einrichtungen der Behindertenhilfe. </a:t>
            </a:r>
          </a:p>
        </p:txBody>
      </p:sp>
      <p:sp>
        <p:nvSpPr>
          <p:cNvPr id="12"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988429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descr="Dient als Rahmen für die hier benannten Schnittstellen der Kooperation zwischen der Kinder- und Jugendhilfen und verschiedenen anderen Arbeitsfeldern" title="Grafisches Element"/>
          <p:cNvSpPr/>
          <p:nvPr/>
        </p:nvSpPr>
        <p:spPr>
          <a:xfrm>
            <a:off x="302586" y="1559343"/>
            <a:ext cx="8577254" cy="46890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07504" y="912349"/>
            <a:ext cx="8928992" cy="428738"/>
          </a:xfrm>
        </p:spPr>
        <p:txBody>
          <a:bodyPr>
            <a:noAutofit/>
          </a:bodyPr>
          <a:lstStyle/>
          <a:p>
            <a:r>
              <a:rPr lang="de-DE" dirty="0"/>
              <a:t>1.1.10 Kinder- und Jugendhilfe - Schnittstellen der Kooperation</a:t>
            </a:r>
          </a:p>
        </p:txBody>
      </p:sp>
      <p:sp>
        <p:nvSpPr>
          <p:cNvPr id="11" name="Rad 10" descr="soll deutlich machen, dass Kinder- und Jugendhilfe mit anderen Arbeitsfeldern zusammenwirkt" title="orangefarbener Kreis"/>
          <p:cNvSpPr/>
          <p:nvPr/>
        </p:nvSpPr>
        <p:spPr>
          <a:xfrm>
            <a:off x="2947726" y="2199863"/>
            <a:ext cx="2968485" cy="2822710"/>
          </a:xfrm>
          <a:prstGeom prst="donut">
            <a:avLst>
              <a:gd name="adj" fmla="val 27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Freihandform 18" title="Grafisches Element"/>
          <p:cNvSpPr/>
          <p:nvPr/>
        </p:nvSpPr>
        <p:spPr>
          <a:xfrm>
            <a:off x="4786351" y="1588719"/>
            <a:ext cx="3347058" cy="1494812"/>
          </a:xfrm>
          <a:custGeom>
            <a:avLst/>
            <a:gdLst>
              <a:gd name="connsiteX0" fmla="*/ 497841 w 2551928"/>
              <a:gd name="connsiteY0" fmla="*/ 0 h 1494812"/>
              <a:gd name="connsiteX1" fmla="*/ 140032 w 2551928"/>
              <a:gd name="connsiteY1" fmla="*/ 1417982 h 1494812"/>
              <a:gd name="connsiteX2" fmla="*/ 2551928 w 2551928"/>
              <a:gd name="connsiteY2" fmla="*/ 1179443 h 1494812"/>
            </a:gdLst>
            <a:ahLst/>
            <a:cxnLst>
              <a:cxn ang="0">
                <a:pos x="connsiteX0" y="connsiteY0"/>
              </a:cxn>
              <a:cxn ang="0">
                <a:pos x="connsiteX1" y="connsiteY1"/>
              </a:cxn>
              <a:cxn ang="0">
                <a:pos x="connsiteX2" y="connsiteY2"/>
              </a:cxn>
            </a:cxnLst>
            <a:rect l="l" t="t" r="r" b="b"/>
            <a:pathLst>
              <a:path w="2551928" h="1494812">
                <a:moveTo>
                  <a:pt x="497841" y="0"/>
                </a:moveTo>
                <a:cubicBezTo>
                  <a:pt x="147762" y="610704"/>
                  <a:pt x="-202316" y="1221408"/>
                  <a:pt x="140032" y="1417982"/>
                </a:cubicBezTo>
                <a:cubicBezTo>
                  <a:pt x="482380" y="1614556"/>
                  <a:pt x="1517154" y="1396999"/>
                  <a:pt x="2551928" y="1179443"/>
                </a:cubicBezTo>
              </a:path>
            </a:pathLst>
          </a:custGeom>
          <a:noFill/>
          <a:ln w="28575">
            <a:solidFill>
              <a:schemeClr val="accent3"/>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ihandform 24" title="Grafisches Element"/>
          <p:cNvSpPr/>
          <p:nvPr/>
        </p:nvSpPr>
        <p:spPr>
          <a:xfrm>
            <a:off x="5425879" y="3363375"/>
            <a:ext cx="3414207" cy="1791726"/>
          </a:xfrm>
          <a:custGeom>
            <a:avLst/>
            <a:gdLst>
              <a:gd name="connsiteX0" fmla="*/ 497841 w 2551928"/>
              <a:gd name="connsiteY0" fmla="*/ 0 h 1494812"/>
              <a:gd name="connsiteX1" fmla="*/ 140032 w 2551928"/>
              <a:gd name="connsiteY1" fmla="*/ 1417982 h 1494812"/>
              <a:gd name="connsiteX2" fmla="*/ 2551928 w 2551928"/>
              <a:gd name="connsiteY2" fmla="*/ 1179443 h 1494812"/>
            </a:gdLst>
            <a:ahLst/>
            <a:cxnLst>
              <a:cxn ang="0">
                <a:pos x="connsiteX0" y="connsiteY0"/>
              </a:cxn>
              <a:cxn ang="0">
                <a:pos x="connsiteX1" y="connsiteY1"/>
              </a:cxn>
              <a:cxn ang="0">
                <a:pos x="connsiteX2" y="connsiteY2"/>
              </a:cxn>
            </a:cxnLst>
            <a:rect l="l" t="t" r="r" b="b"/>
            <a:pathLst>
              <a:path w="2551928" h="1494812">
                <a:moveTo>
                  <a:pt x="497841" y="0"/>
                </a:moveTo>
                <a:cubicBezTo>
                  <a:pt x="147762" y="610704"/>
                  <a:pt x="-202316" y="1221408"/>
                  <a:pt x="140032" y="1417982"/>
                </a:cubicBezTo>
                <a:cubicBezTo>
                  <a:pt x="482380" y="1614556"/>
                  <a:pt x="1517154" y="1396999"/>
                  <a:pt x="2551928" y="1179443"/>
                </a:cubicBezTo>
              </a:path>
            </a:pathLst>
          </a:custGeom>
          <a:noFill/>
          <a:ln w="28575">
            <a:solidFill>
              <a:schemeClr val="accent3"/>
            </a:solidFill>
          </a:ln>
          <a:scene3d>
            <a:camera prst="orthographicFront">
              <a:rot lat="108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title="Grafisches Element"/>
          <p:cNvSpPr/>
          <p:nvPr/>
        </p:nvSpPr>
        <p:spPr>
          <a:xfrm>
            <a:off x="282266" y="3571471"/>
            <a:ext cx="3347058" cy="1494812"/>
          </a:xfrm>
          <a:custGeom>
            <a:avLst/>
            <a:gdLst>
              <a:gd name="connsiteX0" fmla="*/ 497841 w 2551928"/>
              <a:gd name="connsiteY0" fmla="*/ 0 h 1494812"/>
              <a:gd name="connsiteX1" fmla="*/ 140032 w 2551928"/>
              <a:gd name="connsiteY1" fmla="*/ 1417982 h 1494812"/>
              <a:gd name="connsiteX2" fmla="*/ 2551928 w 2551928"/>
              <a:gd name="connsiteY2" fmla="*/ 1179443 h 1494812"/>
            </a:gdLst>
            <a:ahLst/>
            <a:cxnLst>
              <a:cxn ang="0">
                <a:pos x="connsiteX0" y="connsiteY0"/>
              </a:cxn>
              <a:cxn ang="0">
                <a:pos x="connsiteX1" y="connsiteY1"/>
              </a:cxn>
              <a:cxn ang="0">
                <a:pos x="connsiteX2" y="connsiteY2"/>
              </a:cxn>
            </a:cxnLst>
            <a:rect l="l" t="t" r="r" b="b"/>
            <a:pathLst>
              <a:path w="2551928" h="1494812">
                <a:moveTo>
                  <a:pt x="497841" y="0"/>
                </a:moveTo>
                <a:cubicBezTo>
                  <a:pt x="147762" y="610704"/>
                  <a:pt x="-202316" y="1221408"/>
                  <a:pt x="140032" y="1417982"/>
                </a:cubicBezTo>
                <a:cubicBezTo>
                  <a:pt x="482380" y="1614556"/>
                  <a:pt x="1517154" y="1396999"/>
                  <a:pt x="2551928" y="1179443"/>
                </a:cubicBezTo>
              </a:path>
            </a:pathLst>
          </a:custGeom>
          <a:noFill/>
          <a:ln w="28575">
            <a:solidFill>
              <a:schemeClr val="accent3"/>
            </a:solidFill>
          </a:ln>
          <a:scene3d>
            <a:camera prst="orthographicFront">
              <a:rot lat="10800000" lon="10799475" rev="21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title="Grafisches Element"/>
          <p:cNvSpPr/>
          <p:nvPr/>
        </p:nvSpPr>
        <p:spPr>
          <a:xfrm>
            <a:off x="3009127" y="4518991"/>
            <a:ext cx="2862470" cy="1643270"/>
          </a:xfrm>
          <a:custGeom>
            <a:avLst/>
            <a:gdLst>
              <a:gd name="connsiteX0" fmla="*/ 2862470 w 2862470"/>
              <a:gd name="connsiteY0" fmla="*/ 1643270 h 1643270"/>
              <a:gd name="connsiteX1" fmla="*/ 1391478 w 2862470"/>
              <a:gd name="connsiteY1" fmla="*/ 0 h 1643270"/>
              <a:gd name="connsiteX2" fmla="*/ 0 w 2862470"/>
              <a:gd name="connsiteY2" fmla="*/ 1643270 h 1643270"/>
              <a:gd name="connsiteX3" fmla="*/ 0 w 2862470"/>
              <a:gd name="connsiteY3" fmla="*/ 1643270 h 1643270"/>
              <a:gd name="connsiteX4" fmla="*/ 0 w 2862470"/>
              <a:gd name="connsiteY4" fmla="*/ 1643270 h 1643270"/>
              <a:gd name="connsiteX5" fmla="*/ 0 w 2862470"/>
              <a:gd name="connsiteY5" fmla="*/ 1643270 h 1643270"/>
              <a:gd name="connsiteX6" fmla="*/ 0 w 2862470"/>
              <a:gd name="connsiteY6" fmla="*/ 1643270 h 164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470" h="1643270">
                <a:moveTo>
                  <a:pt x="2862470" y="1643270"/>
                </a:moveTo>
                <a:cubicBezTo>
                  <a:pt x="2365513" y="821635"/>
                  <a:pt x="1868556" y="0"/>
                  <a:pt x="1391478" y="0"/>
                </a:cubicBezTo>
                <a:cubicBezTo>
                  <a:pt x="914400" y="0"/>
                  <a:pt x="0" y="1643270"/>
                  <a:pt x="0" y="1643270"/>
                </a:cubicBezTo>
                <a:lnTo>
                  <a:pt x="0" y="1643270"/>
                </a:lnTo>
                <a:lnTo>
                  <a:pt x="0" y="1643270"/>
                </a:lnTo>
                <a:lnTo>
                  <a:pt x="0" y="1643270"/>
                </a:lnTo>
                <a:lnTo>
                  <a:pt x="0" y="1643270"/>
                </a:lnTo>
              </a:path>
            </a:pathLst>
          </a:cu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title="Grafisches Element"/>
          <p:cNvSpPr/>
          <p:nvPr/>
        </p:nvSpPr>
        <p:spPr>
          <a:xfrm>
            <a:off x="529639" y="1539023"/>
            <a:ext cx="3347058" cy="1494812"/>
          </a:xfrm>
          <a:custGeom>
            <a:avLst/>
            <a:gdLst>
              <a:gd name="connsiteX0" fmla="*/ 497841 w 2551928"/>
              <a:gd name="connsiteY0" fmla="*/ 0 h 1494812"/>
              <a:gd name="connsiteX1" fmla="*/ 140032 w 2551928"/>
              <a:gd name="connsiteY1" fmla="*/ 1417982 h 1494812"/>
              <a:gd name="connsiteX2" fmla="*/ 2551928 w 2551928"/>
              <a:gd name="connsiteY2" fmla="*/ 1179443 h 1494812"/>
            </a:gdLst>
            <a:ahLst/>
            <a:cxnLst>
              <a:cxn ang="0">
                <a:pos x="connsiteX0" y="connsiteY0"/>
              </a:cxn>
              <a:cxn ang="0">
                <a:pos x="connsiteX1" y="connsiteY1"/>
              </a:cxn>
              <a:cxn ang="0">
                <a:pos x="connsiteX2" y="connsiteY2"/>
              </a:cxn>
            </a:cxnLst>
            <a:rect l="l" t="t" r="r" b="b"/>
            <a:pathLst>
              <a:path w="2551928" h="1494812">
                <a:moveTo>
                  <a:pt x="497841" y="0"/>
                </a:moveTo>
                <a:cubicBezTo>
                  <a:pt x="147762" y="610704"/>
                  <a:pt x="-202316" y="1221408"/>
                  <a:pt x="140032" y="1417982"/>
                </a:cubicBezTo>
                <a:cubicBezTo>
                  <a:pt x="482380" y="1614556"/>
                  <a:pt x="1517154" y="1396999"/>
                  <a:pt x="2551928" y="1179443"/>
                </a:cubicBezTo>
              </a:path>
            </a:pathLst>
          </a:custGeom>
          <a:noFill/>
          <a:ln w="34925">
            <a:solidFill>
              <a:schemeClr val="accent3"/>
            </a:solidFill>
          </a:ln>
          <a:scene3d>
            <a:camera prst="orthographicFront">
              <a:rot lat="12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a:off x="3225027" y="3094559"/>
            <a:ext cx="2591803" cy="1161023"/>
          </a:xfrm>
          <a:prstGeom prst="rect">
            <a:avLst/>
          </a:prstGeom>
          <a:noFill/>
        </p:spPr>
        <p:txBody>
          <a:bodyPr wrap="square" rtlCol="0">
            <a:spAutoFit/>
          </a:bodyPr>
          <a:lstStyle/>
          <a:p>
            <a:pPr algn="ctr">
              <a:lnSpc>
                <a:spcPct val="150000"/>
              </a:lnSpc>
            </a:pPr>
            <a:r>
              <a:rPr lang="de-DE" sz="1600" b="1" dirty="0">
                <a:solidFill>
                  <a:srgbClr val="050607"/>
                </a:solidFill>
              </a:rPr>
              <a:t>Kinder- und Jugendhilfe </a:t>
            </a:r>
          </a:p>
          <a:p>
            <a:pPr algn="ctr">
              <a:lnSpc>
                <a:spcPct val="150000"/>
              </a:lnSpc>
            </a:pPr>
            <a:r>
              <a:rPr lang="de-DE" sz="1600" b="1" dirty="0">
                <a:solidFill>
                  <a:srgbClr val="050607"/>
                </a:solidFill>
              </a:rPr>
              <a:t>Öffentliche und</a:t>
            </a:r>
          </a:p>
          <a:p>
            <a:pPr algn="ctr">
              <a:lnSpc>
                <a:spcPct val="150000"/>
              </a:lnSpc>
            </a:pPr>
            <a:r>
              <a:rPr lang="de-DE" sz="1600" b="1" dirty="0">
                <a:solidFill>
                  <a:srgbClr val="050607"/>
                </a:solidFill>
              </a:rPr>
              <a:t>freie Träger</a:t>
            </a:r>
          </a:p>
        </p:txBody>
      </p:sp>
      <p:sp>
        <p:nvSpPr>
          <p:cNvPr id="31" name="Textfeld 30"/>
          <p:cNvSpPr txBox="1"/>
          <p:nvPr/>
        </p:nvSpPr>
        <p:spPr>
          <a:xfrm>
            <a:off x="579827" y="1827099"/>
            <a:ext cx="2475020" cy="984885"/>
          </a:xfrm>
          <a:prstGeom prst="rect">
            <a:avLst/>
          </a:prstGeom>
          <a:noFill/>
        </p:spPr>
        <p:txBody>
          <a:bodyPr wrap="square" rtlCol="0">
            <a:spAutoFit/>
          </a:bodyPr>
          <a:lstStyle/>
          <a:p>
            <a:pPr algn="ctr"/>
            <a:r>
              <a:rPr lang="de-DE" sz="1400" b="1" dirty="0">
                <a:solidFill>
                  <a:srgbClr val="000000"/>
                </a:solidFill>
              </a:rPr>
              <a:t>Justiz</a:t>
            </a:r>
          </a:p>
          <a:p>
            <a:pPr algn="ctr"/>
            <a:br>
              <a:rPr lang="de-DE" sz="600" dirty="0">
                <a:solidFill>
                  <a:srgbClr val="000000"/>
                </a:solidFill>
              </a:rPr>
            </a:br>
            <a:r>
              <a:rPr lang="de-DE" sz="1200" dirty="0">
                <a:solidFill>
                  <a:srgbClr val="000000"/>
                </a:solidFill>
              </a:rPr>
              <a:t>Sicherung des Kinderschutzes durch gerichtliche Entscheidungen</a:t>
            </a:r>
          </a:p>
        </p:txBody>
      </p:sp>
      <p:sp>
        <p:nvSpPr>
          <p:cNvPr id="32" name="Textfeld 31"/>
          <p:cNvSpPr txBox="1"/>
          <p:nvPr/>
        </p:nvSpPr>
        <p:spPr>
          <a:xfrm>
            <a:off x="5232398" y="1832410"/>
            <a:ext cx="3667762" cy="954107"/>
          </a:xfrm>
          <a:prstGeom prst="rect">
            <a:avLst/>
          </a:prstGeom>
          <a:noFill/>
        </p:spPr>
        <p:txBody>
          <a:bodyPr wrap="square" rtlCol="0">
            <a:spAutoFit/>
          </a:bodyPr>
          <a:lstStyle/>
          <a:p>
            <a:pPr algn="ctr"/>
            <a:r>
              <a:rPr lang="de-DE" sz="1400" b="1" dirty="0">
                <a:solidFill>
                  <a:srgbClr val="000000"/>
                </a:solidFill>
              </a:rPr>
              <a:t>Gesundheitswesen/Eingliederungshilfe</a:t>
            </a:r>
            <a:br>
              <a:rPr lang="de-DE" sz="1600" b="1" dirty="0">
                <a:solidFill>
                  <a:srgbClr val="050607"/>
                </a:solidFill>
              </a:rPr>
            </a:br>
            <a:endParaRPr lang="de-DE" sz="600" b="1" dirty="0">
              <a:solidFill>
                <a:srgbClr val="050607"/>
              </a:solidFill>
            </a:endParaRPr>
          </a:p>
          <a:p>
            <a:pPr algn="ctr"/>
            <a:r>
              <a:rPr lang="de-DE" sz="1200" dirty="0" err="1">
                <a:solidFill>
                  <a:srgbClr val="000000"/>
                </a:solidFill>
              </a:rPr>
              <a:t>Ärzt</a:t>
            </a:r>
            <a:r>
              <a:rPr lang="de-DE" sz="1200" dirty="0">
                <a:solidFill>
                  <a:srgbClr val="000000"/>
                </a:solidFill>
              </a:rPr>
              <a:t>*innen, Therapeut*innen, </a:t>
            </a:r>
          </a:p>
          <a:p>
            <a:pPr algn="ctr"/>
            <a:r>
              <a:rPr lang="de-DE" sz="1200" dirty="0">
                <a:solidFill>
                  <a:srgbClr val="000000"/>
                </a:solidFill>
              </a:rPr>
              <a:t>Kliniken, Öffentlicher </a:t>
            </a:r>
          </a:p>
          <a:p>
            <a:pPr algn="ctr"/>
            <a:r>
              <a:rPr lang="de-DE" sz="1200" dirty="0">
                <a:solidFill>
                  <a:srgbClr val="000000"/>
                </a:solidFill>
              </a:rPr>
              <a:t>Gesundheitsdienst</a:t>
            </a:r>
          </a:p>
        </p:txBody>
      </p:sp>
      <p:sp>
        <p:nvSpPr>
          <p:cNvPr id="33" name="Textfeld 32"/>
          <p:cNvSpPr txBox="1"/>
          <p:nvPr/>
        </p:nvSpPr>
        <p:spPr>
          <a:xfrm>
            <a:off x="466351" y="4110561"/>
            <a:ext cx="2803290" cy="954107"/>
          </a:xfrm>
          <a:prstGeom prst="rect">
            <a:avLst/>
          </a:prstGeom>
          <a:noFill/>
        </p:spPr>
        <p:txBody>
          <a:bodyPr wrap="square" rtlCol="0">
            <a:spAutoFit/>
          </a:bodyPr>
          <a:lstStyle/>
          <a:p>
            <a:pPr algn="ctr"/>
            <a:r>
              <a:rPr lang="de-DE" sz="1400" b="1" dirty="0">
                <a:solidFill>
                  <a:srgbClr val="050607"/>
                </a:solidFill>
              </a:rPr>
              <a:t>Schule</a:t>
            </a:r>
          </a:p>
          <a:p>
            <a:pPr algn="ctr"/>
            <a:endParaRPr lang="de-DE" sz="600" dirty="0">
              <a:solidFill>
                <a:srgbClr val="050607"/>
              </a:solidFill>
            </a:endParaRPr>
          </a:p>
          <a:p>
            <a:pPr algn="ctr"/>
            <a:r>
              <a:rPr lang="de-DE" sz="1200" dirty="0">
                <a:solidFill>
                  <a:srgbClr val="050607"/>
                </a:solidFill>
              </a:rPr>
              <a:t>Betreuung, Erziehung, Bildung, Offene Ganztagsschule, Schulsozialarbeit</a:t>
            </a:r>
          </a:p>
        </p:txBody>
      </p:sp>
      <p:sp>
        <p:nvSpPr>
          <p:cNvPr id="34" name="Textfeld 33"/>
          <p:cNvSpPr txBox="1"/>
          <p:nvPr/>
        </p:nvSpPr>
        <p:spPr>
          <a:xfrm>
            <a:off x="6006329" y="4136189"/>
            <a:ext cx="2591803" cy="769441"/>
          </a:xfrm>
          <a:prstGeom prst="rect">
            <a:avLst/>
          </a:prstGeom>
          <a:noFill/>
        </p:spPr>
        <p:txBody>
          <a:bodyPr wrap="square" rtlCol="0">
            <a:spAutoFit/>
          </a:bodyPr>
          <a:lstStyle/>
          <a:p>
            <a:pPr algn="ctr"/>
            <a:r>
              <a:rPr lang="de-DE" sz="1400" b="1" dirty="0">
                <a:solidFill>
                  <a:srgbClr val="000000"/>
                </a:solidFill>
              </a:rPr>
              <a:t>Grundsicherung/Hartz</a:t>
            </a:r>
            <a:r>
              <a:rPr lang="de-DE" sz="1400" b="1" dirty="0">
                <a:solidFill>
                  <a:srgbClr val="050607"/>
                </a:solidFill>
              </a:rPr>
              <a:t> IV</a:t>
            </a:r>
          </a:p>
          <a:p>
            <a:pPr algn="ctr"/>
            <a:endParaRPr lang="de-DE" sz="600" dirty="0"/>
          </a:p>
          <a:p>
            <a:pPr algn="ctr"/>
            <a:r>
              <a:rPr lang="de-DE" sz="1200" dirty="0">
                <a:solidFill>
                  <a:srgbClr val="000000"/>
                </a:solidFill>
              </a:rPr>
              <a:t>Materielle Existenzsicherung, Fallmanagement</a:t>
            </a:r>
          </a:p>
        </p:txBody>
      </p:sp>
      <p:sp>
        <p:nvSpPr>
          <p:cNvPr id="35" name="Textfeld 34"/>
          <p:cNvSpPr txBox="1"/>
          <p:nvPr/>
        </p:nvSpPr>
        <p:spPr>
          <a:xfrm>
            <a:off x="3421380" y="5238554"/>
            <a:ext cx="2029690" cy="954107"/>
          </a:xfrm>
          <a:prstGeom prst="rect">
            <a:avLst/>
          </a:prstGeom>
          <a:noFill/>
        </p:spPr>
        <p:txBody>
          <a:bodyPr wrap="square" rtlCol="0">
            <a:spAutoFit/>
          </a:bodyPr>
          <a:lstStyle/>
          <a:p>
            <a:pPr algn="ctr"/>
            <a:r>
              <a:rPr lang="de-DE" sz="1400" b="1" dirty="0">
                <a:solidFill>
                  <a:srgbClr val="050607"/>
                </a:solidFill>
              </a:rPr>
              <a:t>Agentur für Arbeit</a:t>
            </a:r>
          </a:p>
          <a:p>
            <a:pPr algn="ctr"/>
            <a:endParaRPr lang="de-DE" sz="600" dirty="0">
              <a:solidFill>
                <a:srgbClr val="050607"/>
              </a:solidFill>
            </a:endParaRPr>
          </a:p>
          <a:p>
            <a:pPr algn="ctr"/>
            <a:r>
              <a:rPr lang="de-DE" sz="1200" dirty="0">
                <a:solidFill>
                  <a:srgbClr val="050607"/>
                </a:solidFill>
              </a:rPr>
              <a:t>Berufsfindung, Berufsausbildung, Arbeitsmarktintegration</a:t>
            </a:r>
          </a:p>
        </p:txBody>
      </p:sp>
      <p:sp>
        <p:nvSpPr>
          <p:cNvPr id="20"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119536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1.1.11 Kinder- und Jugendhilfe und Schule - Kooperation</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446315" y="1742466"/>
            <a:ext cx="8196942" cy="4351338"/>
          </a:xfrm>
        </p:spPr>
        <p:txBody>
          <a:bodyPr>
            <a:normAutofit fontScale="92500" lnSpcReduction="20000"/>
          </a:bodyPr>
          <a:lstStyle/>
          <a:p>
            <a:pPr marL="269875" lvl="1" indent="0">
              <a:buNone/>
            </a:pPr>
            <a:r>
              <a:rPr lang="de-DE" sz="1900" dirty="0">
                <a:solidFill>
                  <a:srgbClr val="000000"/>
                </a:solidFill>
              </a:rPr>
              <a:t>Das </a:t>
            </a:r>
            <a:r>
              <a:rPr lang="de-DE" sz="1900" b="1" dirty="0">
                <a:solidFill>
                  <a:srgbClr val="000000"/>
                </a:solidFill>
              </a:rPr>
              <a:t>Schulsystem in Deutschland </a:t>
            </a:r>
            <a:r>
              <a:rPr lang="de-DE" sz="1900" dirty="0">
                <a:solidFill>
                  <a:srgbClr val="000000"/>
                </a:solidFill>
              </a:rPr>
              <a:t>befindet sich in einem Wandlungsprozess von der traditionellen Halbtags- zur Ganztagsschule mit erweiterten Aufgaben. Das sind über Qualifikation (Unterricht) hinaus:</a:t>
            </a:r>
          </a:p>
          <a:p>
            <a:pPr lvl="2"/>
            <a:r>
              <a:rPr lang="de-DE" dirty="0">
                <a:solidFill>
                  <a:srgbClr val="000000"/>
                </a:solidFill>
              </a:rPr>
              <a:t>Verbesserung der Vereinbarkeit von Familie und Beruf (Betreuung),</a:t>
            </a:r>
          </a:p>
          <a:p>
            <a:pPr lvl="2"/>
            <a:r>
              <a:rPr lang="de-DE" dirty="0">
                <a:solidFill>
                  <a:srgbClr val="000000"/>
                </a:solidFill>
              </a:rPr>
              <a:t>Verbesserung der (in Deutschland ungenügenden) Bildungsgerechtigkeit,</a:t>
            </a:r>
          </a:p>
          <a:p>
            <a:pPr lvl="2"/>
            <a:r>
              <a:rPr lang="de-DE" dirty="0">
                <a:solidFill>
                  <a:srgbClr val="000000"/>
                </a:solidFill>
              </a:rPr>
              <a:t>Gestaltung inklusiver Lernangebote für Kinder mit und ohne Behinderungen,</a:t>
            </a:r>
          </a:p>
          <a:p>
            <a:pPr lvl="2"/>
            <a:r>
              <a:rPr lang="de-DE" dirty="0">
                <a:solidFill>
                  <a:srgbClr val="000000"/>
                </a:solidFill>
              </a:rPr>
              <a:t>Gestaltung der Bildungsqualität,</a:t>
            </a:r>
          </a:p>
          <a:p>
            <a:pPr lvl="2"/>
            <a:r>
              <a:rPr lang="de-DE" dirty="0">
                <a:solidFill>
                  <a:srgbClr val="000000"/>
                </a:solidFill>
              </a:rPr>
              <a:t>Verbesserung der Lebensqualität von Kindern und Jugendlichen,</a:t>
            </a:r>
          </a:p>
          <a:p>
            <a:pPr lvl="2"/>
            <a:r>
              <a:rPr lang="de-DE" dirty="0">
                <a:solidFill>
                  <a:srgbClr val="000000"/>
                </a:solidFill>
              </a:rPr>
              <a:t>Förderung von Demokratie und Vielfalt.</a:t>
            </a:r>
          </a:p>
          <a:p>
            <a:pPr marL="269875" lvl="1" indent="0">
              <a:buNone/>
              <a:tabLst>
                <a:tab pos="446088" algn="l"/>
              </a:tabLst>
            </a:pPr>
            <a:r>
              <a:rPr lang="de-DE" sz="1900" b="1" dirty="0">
                <a:solidFill>
                  <a:srgbClr val="000000"/>
                </a:solidFill>
              </a:rPr>
              <a:t>Dafür benötigt Schule die Kooperation mit der Kinder- und Jugendhilfe. </a:t>
            </a:r>
          </a:p>
          <a:p>
            <a:pPr marL="269875" lvl="1" indent="0">
              <a:buNone/>
            </a:pPr>
            <a:r>
              <a:rPr lang="de-DE" sz="1900" dirty="0">
                <a:solidFill>
                  <a:srgbClr val="000000"/>
                </a:solidFill>
              </a:rPr>
              <a:t>Schule und Kinder- und Jugendhilfe bringen sich gemeinsam in die Entwicklung lokaler Bildungslandschaften ein.</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317476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1.1.12 Kinder- und Jugendhilfe und Arbeitsverwaltung</a:t>
            </a:r>
          </a:p>
        </p:txBody>
      </p:sp>
      <p:sp>
        <p:nvSpPr>
          <p:cNvPr id="3" name="Inhaltsplatzhalter 2"/>
          <p:cNvSpPr>
            <a:spLocks noGrp="1"/>
          </p:cNvSpPr>
          <p:nvPr>
            <p:ph idx="1"/>
          </p:nvPr>
        </p:nvSpPr>
        <p:spPr/>
        <p:txBody>
          <a:bodyPr>
            <a:normAutofit fontScale="25000" lnSpcReduction="20000"/>
          </a:bodyPr>
          <a:lstStyle/>
          <a:p>
            <a:pPr marL="0" indent="0">
              <a:spcAft>
                <a:spcPts val="600"/>
              </a:spcAft>
              <a:buNone/>
            </a:pPr>
            <a:r>
              <a:rPr lang="de-DE" sz="7200" b="0" dirty="0">
                <a:solidFill>
                  <a:srgbClr val="000000"/>
                </a:solidFill>
              </a:rPr>
              <a:t>Die </a:t>
            </a:r>
            <a:r>
              <a:rPr lang="de-DE" sz="7200" dirty="0">
                <a:solidFill>
                  <a:srgbClr val="000000"/>
                </a:solidFill>
              </a:rPr>
              <a:t>Berufsvorbereitung nach der Schule </a:t>
            </a:r>
            <a:r>
              <a:rPr lang="de-DE" sz="7200" b="0" dirty="0">
                <a:solidFill>
                  <a:srgbClr val="000000"/>
                </a:solidFill>
              </a:rPr>
              <a:t>erfolgt in Deutschland in der Regel durch ein Studium oder durch eine betriebliche Ausbildung (duales Ausbildungssystem). </a:t>
            </a:r>
          </a:p>
          <a:p>
            <a:pPr marL="0" indent="0">
              <a:spcAft>
                <a:spcPts val="600"/>
              </a:spcAft>
              <a:buNone/>
            </a:pPr>
            <a:r>
              <a:rPr lang="de-DE" sz="7200" b="0" dirty="0">
                <a:solidFill>
                  <a:srgbClr val="000000"/>
                </a:solidFill>
              </a:rPr>
              <a:t>Federführend bei der Vermittlung in betriebliche Ausbildung ist – wenn die individuelle Ausbildungsplatzsuche erfolglos geblieben ist – die Arbeitsverwaltung (Agentur für Arbeit). </a:t>
            </a:r>
          </a:p>
          <a:p>
            <a:pPr marL="0" indent="0">
              <a:spcAft>
                <a:spcPts val="600"/>
              </a:spcAft>
              <a:buNone/>
            </a:pPr>
            <a:r>
              <a:rPr lang="de-DE" sz="5600" dirty="0">
                <a:solidFill>
                  <a:srgbClr val="000000"/>
                </a:solidFill>
              </a:rPr>
              <a:t>Kinder- und Jugendhilfe UND Agentur für Arbeit </a:t>
            </a:r>
            <a:r>
              <a:rPr lang="de-DE" sz="5600" b="0" dirty="0">
                <a:solidFill>
                  <a:srgbClr val="000000"/>
                </a:solidFill>
              </a:rPr>
              <a:t>sind wechselseitig aufeinander angewiesen, wenn es gilt, </a:t>
            </a:r>
          </a:p>
          <a:p>
            <a:pPr lvl="1">
              <a:spcAft>
                <a:spcPts val="600"/>
              </a:spcAft>
            </a:pPr>
            <a:r>
              <a:rPr lang="de-DE" altLang="de-DE" sz="5600" b="0" dirty="0">
                <a:solidFill>
                  <a:srgbClr val="000000"/>
                </a:solidFill>
              </a:rPr>
              <a:t>bezogen auf die Zielgruppe „individuell beeinträchtigter und sozial benachteiligter junger Menschen“ Integrationsleistungen im Hinblick auf Ausbildung und Eingliederung in die Arbeitswelt zu erbringen und</a:t>
            </a:r>
          </a:p>
          <a:p>
            <a:pPr lvl="1">
              <a:spcAft>
                <a:spcPts val="600"/>
              </a:spcAft>
            </a:pPr>
            <a:r>
              <a:rPr lang="de-DE" altLang="de-DE" sz="5600" b="0" dirty="0">
                <a:solidFill>
                  <a:srgbClr val="000000"/>
                </a:solidFill>
              </a:rPr>
              <a:t>Bildungsangebote im Übergangssystem Schule-Ausbildung zu realisieren.</a:t>
            </a:r>
          </a:p>
          <a:p>
            <a:pPr marL="7937" indent="0">
              <a:spcAft>
                <a:spcPts val="600"/>
              </a:spcAft>
              <a:buNone/>
            </a:pPr>
            <a:r>
              <a:rPr lang="de-DE" altLang="de-DE" sz="5200" b="0" dirty="0">
                <a:solidFill>
                  <a:srgbClr val="000000"/>
                </a:solidFill>
              </a:rPr>
              <a:t>Dies erfolgt in Koordination mit der Agentur für Arbeit, mit Trägern betrieblicher und außer-betrieblicher Ausbildung sowie mit Trägern von Beschäftigungsangeboten (§ 13 Abs. 4 SGB VIII).</a:t>
            </a:r>
            <a:endParaRPr lang="de-DE" sz="5200" dirty="0">
              <a:solidFill>
                <a:srgbClr val="000000"/>
              </a:solidFill>
              <a:latin typeface="Franklin Gothic Medium" pitchFamily="34" charset="0"/>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2906133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t>1.1.13 Kinder- und Jugendhilfe und Gesundheitswesen</a:t>
            </a:r>
          </a:p>
        </p:txBody>
      </p:sp>
      <p:sp>
        <p:nvSpPr>
          <p:cNvPr id="4" name="Inhaltsplatzhalter 3"/>
          <p:cNvSpPr>
            <a:spLocks noGrp="1"/>
          </p:cNvSpPr>
          <p:nvPr>
            <p:ph idx="1"/>
          </p:nvPr>
        </p:nvSpPr>
        <p:spPr>
          <a:xfrm>
            <a:off x="612742" y="1742466"/>
            <a:ext cx="7918516" cy="4351338"/>
          </a:xfrm>
        </p:spPr>
        <p:txBody>
          <a:bodyPr>
            <a:normAutofit fontScale="77500" lnSpcReduction="20000"/>
          </a:bodyPr>
          <a:lstStyle/>
          <a:p>
            <a:pPr marL="0" indent="0">
              <a:lnSpc>
                <a:spcPct val="130000"/>
              </a:lnSpc>
              <a:buNone/>
            </a:pPr>
            <a:r>
              <a:rPr lang="de-DE" sz="2300" dirty="0">
                <a:solidFill>
                  <a:srgbClr val="000000"/>
                </a:solidFill>
              </a:rPr>
              <a:t>Kinder- und Jugendhilfe und Gesundheitswesen </a:t>
            </a:r>
            <a:r>
              <a:rPr lang="de-DE" sz="2300" b="0" dirty="0">
                <a:solidFill>
                  <a:srgbClr val="000000"/>
                </a:solidFill>
              </a:rPr>
              <a:t>haben vielfältige Schnittstellen, die eine Kooperation erforderlich machen. Zu den hauptsächlichen Kooperationspartnern der Kinder- und Jugendhilfe zählen:</a:t>
            </a:r>
          </a:p>
          <a:p>
            <a:pPr marL="533400" indent="-358775">
              <a:spcAft>
                <a:spcPts val="600"/>
              </a:spcAft>
            </a:pPr>
            <a:r>
              <a:rPr lang="de-DE" b="0" dirty="0">
                <a:solidFill>
                  <a:srgbClr val="000000"/>
                </a:solidFill>
              </a:rPr>
              <a:t>Kinder- und Jugendpsychiatrie, mit der ständig virulenten Frage der Zuständigkeit für Kinder/Jugendliche mit verstörenden Verhaltensweisen;</a:t>
            </a:r>
          </a:p>
          <a:p>
            <a:pPr marL="533400" indent="-358775">
              <a:spcAft>
                <a:spcPts val="600"/>
              </a:spcAft>
            </a:pPr>
            <a:r>
              <a:rPr lang="de-DE" b="0" dirty="0">
                <a:solidFill>
                  <a:srgbClr val="000000"/>
                </a:solidFill>
              </a:rPr>
              <a:t>Erwachsenenpsychiatrie einerseits bei der Versorgung junger Volljähriger (im Jugendhilfebezug) und andererseits im Kontext von Hilfebedarfen von Kindern psychisch kranker Eltern;</a:t>
            </a:r>
          </a:p>
          <a:p>
            <a:pPr marL="533400" indent="-358775">
              <a:spcAft>
                <a:spcPts val="600"/>
              </a:spcAft>
            </a:pPr>
            <a:r>
              <a:rPr lang="de-DE" b="0" dirty="0">
                <a:solidFill>
                  <a:srgbClr val="000000"/>
                </a:solidFill>
              </a:rPr>
              <a:t>Pädiatrie im Kontext des Erkennens und Abwendens verschiedener Formen der Kindeswohlgefährdung;</a:t>
            </a:r>
          </a:p>
          <a:p>
            <a:pPr marL="533400" indent="-358775">
              <a:spcAft>
                <a:spcPts val="600"/>
              </a:spcAft>
            </a:pPr>
            <a:r>
              <a:rPr lang="de-DE" b="0" dirty="0">
                <a:solidFill>
                  <a:srgbClr val="000000"/>
                </a:solidFill>
              </a:rPr>
              <a:t>Mediziner*innen allgemein im Kontext des Aufbaus eines Systems „früher Hilfen“ für Kinder unter drei Jahren.</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4179305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1.1.14 Kinder- und Jugendhilfe und materielle Sicherung</a:t>
            </a:r>
          </a:p>
        </p:txBody>
      </p:sp>
      <p:sp>
        <p:nvSpPr>
          <p:cNvPr id="3" name="Inhaltsplatzhalter 2"/>
          <p:cNvSpPr>
            <a:spLocks noGrp="1"/>
          </p:cNvSpPr>
          <p:nvPr>
            <p:ph idx="1"/>
          </p:nvPr>
        </p:nvSpPr>
        <p:spPr/>
        <p:txBody>
          <a:bodyPr>
            <a:normAutofit fontScale="77500" lnSpcReduction="20000"/>
          </a:bodyPr>
          <a:lstStyle/>
          <a:p>
            <a:pPr marL="0" indent="0">
              <a:buNone/>
            </a:pPr>
            <a:r>
              <a:rPr lang="de-DE" sz="2300" b="0" dirty="0">
                <a:solidFill>
                  <a:srgbClr val="000000"/>
                </a:solidFill>
              </a:rPr>
              <a:t>Die zentrale Stelle für die </a:t>
            </a:r>
            <a:r>
              <a:rPr lang="de-DE" sz="2300" dirty="0">
                <a:solidFill>
                  <a:srgbClr val="000000"/>
                </a:solidFill>
              </a:rPr>
              <a:t>materielle Sicherung</a:t>
            </a:r>
            <a:r>
              <a:rPr lang="de-DE" sz="2300" b="0" dirty="0">
                <a:solidFill>
                  <a:srgbClr val="000000"/>
                </a:solidFill>
              </a:rPr>
              <a:t> von nicht erwerbs-tätigen Menschen sind die Jobcenter in den kreisfreien Städten und Gemeinden. </a:t>
            </a:r>
          </a:p>
          <a:p>
            <a:pPr marL="0" indent="0">
              <a:buNone/>
            </a:pPr>
            <a:r>
              <a:rPr lang="de-DE" sz="2100" b="0" dirty="0">
                <a:solidFill>
                  <a:srgbClr val="000000"/>
                </a:solidFill>
              </a:rPr>
              <a:t>Die Jobcenter sind dafür zuständig, die Grundsicherung für Menschen sicherzustellen, die auf Transfereinkommen angewiesen sind. In Deutschland sind das ca. 6,6 Mio. Menschen, ca. 1,8 Mio. davon Kinder und Jugendliche.</a:t>
            </a:r>
          </a:p>
          <a:p>
            <a:pPr marL="446088" indent="-174625"/>
            <a:r>
              <a:rPr lang="de-DE" sz="1900" b="0" dirty="0">
                <a:solidFill>
                  <a:srgbClr val="000000"/>
                </a:solidFill>
              </a:rPr>
              <a:t>Diese Kinder und Jugendlichen finden sich in allen Handlungsbereichen der Kinder- und Jugendhilfe wieder.</a:t>
            </a:r>
          </a:p>
          <a:p>
            <a:pPr marL="446088" indent="-174625">
              <a:spcAft>
                <a:spcPts val="1200"/>
              </a:spcAft>
            </a:pPr>
            <a:r>
              <a:rPr lang="de-DE" sz="1900" b="0" dirty="0">
                <a:solidFill>
                  <a:srgbClr val="000000"/>
                </a:solidFill>
              </a:rPr>
              <a:t>Eine deutliche Überrepräsentanz dieser Kinder/Jugendlichen gibt es in den Hilfen zur Erziehung und bei den Sorgerechtseingriffen durch Familiengerichte. </a:t>
            </a:r>
          </a:p>
          <a:p>
            <a:pPr marL="0" indent="0">
              <a:spcAft>
                <a:spcPts val="1200"/>
              </a:spcAft>
              <a:buNone/>
            </a:pPr>
            <a:r>
              <a:rPr lang="de-DE" sz="2300" dirty="0">
                <a:solidFill>
                  <a:srgbClr val="000000"/>
                </a:solidFill>
              </a:rPr>
              <a:t>Trotz dieser eindeutigen Schnittmenge gibt es bislang kaum abgestimmte Konzepte zwischen Kinder- und Jugendhilfe und materieller Sicherung.</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1693063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t>1.1.15 Kinder- und Jugendhilfe und Justiz</a:t>
            </a:r>
          </a:p>
        </p:txBody>
      </p:sp>
      <p:sp>
        <p:nvSpPr>
          <p:cNvPr id="3" name="Inhaltsplatzhalter 2"/>
          <p:cNvSpPr>
            <a:spLocks noGrp="1"/>
          </p:cNvSpPr>
          <p:nvPr>
            <p:ph idx="1"/>
          </p:nvPr>
        </p:nvSpPr>
        <p:spPr/>
        <p:txBody>
          <a:bodyPr>
            <a:normAutofit fontScale="85000" lnSpcReduction="10000"/>
          </a:bodyPr>
          <a:lstStyle/>
          <a:p>
            <a:pPr marL="0" indent="0">
              <a:buNone/>
            </a:pPr>
            <a:r>
              <a:rPr lang="de-DE" sz="2100" b="0" dirty="0">
                <a:solidFill>
                  <a:srgbClr val="000000"/>
                </a:solidFill>
              </a:rPr>
              <a:t>Die Kinder- und Jugendhilfe ist in mehrerlei Hinsicht auf die Kooperation mit den an den Amtsgerichten angesiedelten </a:t>
            </a:r>
            <a:r>
              <a:rPr lang="de-DE" sz="2100" dirty="0">
                <a:solidFill>
                  <a:srgbClr val="000000"/>
                </a:solidFill>
              </a:rPr>
              <a:t>Familien- und Jugendgerichten</a:t>
            </a:r>
            <a:r>
              <a:rPr lang="de-DE" sz="2100" b="0" dirty="0">
                <a:solidFill>
                  <a:srgbClr val="000000"/>
                </a:solidFill>
              </a:rPr>
              <a:t> angewiesen:</a:t>
            </a:r>
          </a:p>
          <a:p>
            <a:pPr lvl="1"/>
            <a:r>
              <a:rPr lang="de-DE" dirty="0">
                <a:solidFill>
                  <a:srgbClr val="000000"/>
                </a:solidFill>
              </a:rPr>
              <a:t>Das Familiengericht ist zuständig für Sorgerechtsfragen und damit verbundenen Fragen im Kontext von Trennung und Scheidung von Eltern und anderseits für Entscheidungen über notwendige Interventionen zur Abwendung einer Kindeswohlgefährdung.</a:t>
            </a:r>
          </a:p>
          <a:p>
            <a:pPr lvl="1"/>
            <a:r>
              <a:rPr lang="de-DE" dirty="0">
                <a:solidFill>
                  <a:srgbClr val="000000"/>
                </a:solidFill>
              </a:rPr>
              <a:t>Das Jugendgericht ist zuständig für Jugendliche und junge Heranwachsende, die straffällig geworden sind und sich nun einem jugendstrafrechtlichen Verfahren nach dem Jugendgerichtsgesetz stellen müssen.</a:t>
            </a:r>
          </a:p>
          <a:p>
            <a:pPr marL="0" indent="0">
              <a:spcAft>
                <a:spcPts val="1200"/>
              </a:spcAft>
              <a:buNone/>
            </a:pPr>
            <a:r>
              <a:rPr lang="de-DE" sz="2100" dirty="0">
                <a:solidFill>
                  <a:srgbClr val="000000"/>
                </a:solidFill>
              </a:rPr>
              <a:t>Die Kinder- und Jugendhilfe ist zur Mitwirkung in diesen gerichtlichen Verfahren verpflichtet (§ 50 und 52 SGB VIII). Die Gerichte haben die Jugendämter bei allen diesen Verfahren zu beteiligen (FamFG und JGG).</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70841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Orientierung und Überblick</a:t>
            </a:r>
          </a:p>
        </p:txBody>
      </p:sp>
    </p:spTree>
    <p:extLst>
      <p:ext uri="{BB962C8B-B14F-4D97-AF65-F5344CB8AC3E}">
        <p14:creationId xmlns:p14="http://schemas.microsoft.com/office/powerpoint/2010/main" val="1168741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1.1.16	Kinder- und Jugendhilfe und Inklusion</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342900" y="1742466"/>
            <a:ext cx="8606890" cy="4634058"/>
          </a:xfrm>
        </p:spPr>
        <p:txBody>
          <a:bodyPr>
            <a:normAutofit fontScale="92500"/>
          </a:bodyPr>
          <a:lstStyle/>
          <a:p>
            <a:pPr marL="0" indent="0">
              <a:buNone/>
            </a:pPr>
            <a:r>
              <a:rPr lang="de-DE" sz="1900" b="0" dirty="0">
                <a:solidFill>
                  <a:srgbClr val="000000"/>
                </a:solidFill>
              </a:rPr>
              <a:t>Bis heute (2023) ist die von der UN-Behindertenrechtskonvention (UN-BRK) geforderte gleichberechtigte </a:t>
            </a:r>
            <a:r>
              <a:rPr lang="de-DE" sz="1900" dirty="0">
                <a:solidFill>
                  <a:srgbClr val="000000"/>
                </a:solidFill>
              </a:rPr>
              <a:t>Teilhabe von Kindern mit körperlichen und geistigen Behinderungen</a:t>
            </a:r>
            <a:r>
              <a:rPr lang="de-DE" sz="1900" b="0" dirty="0">
                <a:solidFill>
                  <a:srgbClr val="000000"/>
                </a:solidFill>
              </a:rPr>
              <a:t> an den Leistungen der Kinder- und Jugendhilfe nicht realisiert.</a:t>
            </a:r>
          </a:p>
          <a:p>
            <a:pPr lvl="1"/>
            <a:r>
              <a:rPr lang="de-DE" dirty="0">
                <a:solidFill>
                  <a:srgbClr val="000000"/>
                </a:solidFill>
              </a:rPr>
              <a:t>Die Zuständigkeit für Teilhabeleistungen für diese Kinder/Jugendlichen liegt bislang bei dem für Erwachsene zuständigen System (Eingliederungshilfe gem. SGB IX).</a:t>
            </a:r>
          </a:p>
          <a:p>
            <a:pPr lvl="1"/>
            <a:r>
              <a:rPr lang="de-DE" dirty="0">
                <a:solidFill>
                  <a:srgbClr val="000000"/>
                </a:solidFill>
              </a:rPr>
              <a:t>Exklusion wirkt aktuell selbst dort, wo Aufgaben (Kinderschutz) und Leistungen (z. B. Jugendarbeit) des SGB VIII eigentlich schon für alle Kinder gelten.</a:t>
            </a:r>
          </a:p>
          <a:p>
            <a:pPr marL="0" indent="0">
              <a:buNone/>
            </a:pPr>
            <a:r>
              <a:rPr lang="de-DE" sz="1900" dirty="0">
                <a:solidFill>
                  <a:srgbClr val="000000"/>
                </a:solidFill>
              </a:rPr>
              <a:t>Das Kinder- und Jugendstärkungsgesetz (KJSG) (2021) stellt verbindlich die Weichen für eine inklusive Weiterentwicklung des SGB VIII, insbesondere auch zur Gesamtzuständigkeit der Kinder- und Jugendhilfe für alle Kinder – ob mit oder ohne Behinderungen – ab 2028.</a:t>
            </a:r>
            <a:endParaRPr lang="de-DE" sz="1900" b="0"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414404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85000" lnSpcReduction="20000"/>
          </a:bodyPr>
          <a:lstStyle/>
          <a:p>
            <a:pPr marL="0" lvl="1" indent="0">
              <a:spcBef>
                <a:spcPts val="1000"/>
              </a:spcBef>
              <a:buNone/>
            </a:pPr>
            <a:r>
              <a:rPr lang="de-DE" altLang="de-DE" sz="2100" dirty="0">
                <a:solidFill>
                  <a:srgbClr val="000000"/>
                </a:solidFill>
                <a:sym typeface="Wingdings" panose="05000000000000000000" pitchFamily="2" charset="2"/>
              </a:rPr>
              <a:t>Die fortschreitende </a:t>
            </a:r>
            <a:r>
              <a:rPr lang="de-DE" altLang="de-DE" sz="2100" b="1" dirty="0">
                <a:solidFill>
                  <a:srgbClr val="000000"/>
                </a:solidFill>
                <a:sym typeface="Wingdings" panose="05000000000000000000" pitchFamily="2" charset="2"/>
              </a:rPr>
              <a:t>Digitalisierung</a:t>
            </a:r>
            <a:r>
              <a:rPr lang="de-DE" altLang="de-DE" sz="2100" dirty="0">
                <a:solidFill>
                  <a:srgbClr val="000000"/>
                </a:solidFill>
                <a:sym typeface="Wingdings" panose="05000000000000000000" pitchFamily="2" charset="2"/>
              </a:rPr>
              <a:t> mit ihrer gleichzeitigen Durchdringung von Lebenswelten junger Menschen und professionellen Handlungsformen Sozialer Arbeit </a:t>
            </a:r>
            <a:r>
              <a:rPr lang="de-DE" altLang="de-DE" sz="2100" b="1" dirty="0">
                <a:solidFill>
                  <a:srgbClr val="000000"/>
                </a:solidFill>
                <a:sym typeface="Wingdings" panose="05000000000000000000" pitchFamily="2" charset="2"/>
              </a:rPr>
              <a:t>verändert Kinder- und Jugendhilfe</a:t>
            </a:r>
            <a:r>
              <a:rPr lang="de-DE" altLang="de-DE" sz="2100" dirty="0">
                <a:solidFill>
                  <a:srgbClr val="000000"/>
                </a:solidFill>
                <a:sym typeface="Wingdings" panose="05000000000000000000" pitchFamily="2" charset="2"/>
              </a:rPr>
              <a:t> auf verschiedenen Ebenen:</a:t>
            </a:r>
            <a:endParaRPr lang="de-DE" altLang="de-DE" dirty="0">
              <a:solidFill>
                <a:srgbClr val="000000"/>
              </a:solidFill>
              <a:sym typeface="Wingdings" panose="05000000000000000000" pitchFamily="2" charset="2"/>
            </a:endParaRPr>
          </a:p>
          <a:p>
            <a:pPr lvl="1"/>
            <a:r>
              <a:rPr lang="de-DE" sz="1900" dirty="0">
                <a:solidFill>
                  <a:srgbClr val="000000"/>
                </a:solidFill>
              </a:rPr>
              <a:t>Auf der ersten Ebene bestimmt die Digitalisierung mit ihren digitalen </a:t>
            </a:r>
            <a:r>
              <a:rPr lang="de-DE" sz="1900" b="1" dirty="0">
                <a:solidFill>
                  <a:srgbClr val="000000"/>
                </a:solidFill>
              </a:rPr>
              <a:t>Erfahrungsräumen</a:t>
            </a:r>
            <a:r>
              <a:rPr lang="de-DE" sz="1900" dirty="0">
                <a:solidFill>
                  <a:srgbClr val="000000"/>
                </a:solidFill>
              </a:rPr>
              <a:t> die Erfahrungswelten von Kindern und Jugendlichen. Reale und virtuelle Lebensräume verschränken sich auf vielfältige Weise. </a:t>
            </a:r>
          </a:p>
          <a:p>
            <a:pPr lvl="1"/>
            <a:r>
              <a:rPr lang="de-DE" altLang="de-DE" sz="1900" dirty="0">
                <a:solidFill>
                  <a:srgbClr val="000000"/>
                </a:solidFill>
                <a:sym typeface="Wingdings" panose="05000000000000000000" pitchFamily="2" charset="2"/>
              </a:rPr>
              <a:t>Auf der zweiten Ebene haben sich die </a:t>
            </a:r>
            <a:r>
              <a:rPr lang="de-DE" altLang="de-DE" sz="1900" b="1" dirty="0">
                <a:solidFill>
                  <a:srgbClr val="000000"/>
                </a:solidFill>
                <a:sym typeface="Wingdings" panose="05000000000000000000" pitchFamily="2" charset="2"/>
              </a:rPr>
              <a:t>Angebotsstrukturen</a:t>
            </a:r>
            <a:r>
              <a:rPr lang="de-DE" altLang="de-DE" sz="1900" dirty="0">
                <a:solidFill>
                  <a:srgbClr val="000000"/>
                </a:solidFill>
                <a:sym typeface="Wingdings" panose="05000000000000000000" pitchFamily="2" charset="2"/>
              </a:rPr>
              <a:t> in den verschiedenen Leistungsfeldern zunehmend der Anforderung der Digitalisierung stellen, um anschlussfähig an jugendliche digitalisierte Lebenswelten zu sein.</a:t>
            </a:r>
          </a:p>
          <a:p>
            <a:pPr lvl="1"/>
            <a:r>
              <a:rPr lang="de-DE" altLang="de-DE" sz="1900" dirty="0">
                <a:solidFill>
                  <a:srgbClr val="000000"/>
                </a:solidFill>
                <a:sym typeface="Wingdings" panose="05000000000000000000" pitchFamily="2" charset="2"/>
              </a:rPr>
              <a:t>Auf der dritten Ebene haben die öffentlichen und freien Träger der Jugendhilfe im digitalen Zeitalter neue Formen der </a:t>
            </a:r>
            <a:r>
              <a:rPr lang="de-DE" altLang="de-DE" sz="1900" b="1" dirty="0">
                <a:solidFill>
                  <a:srgbClr val="000000"/>
                </a:solidFill>
                <a:sym typeface="Wingdings" panose="05000000000000000000" pitchFamily="2" charset="2"/>
              </a:rPr>
              <a:t>Verwaltung</a:t>
            </a:r>
            <a:r>
              <a:rPr lang="de-DE" altLang="de-DE" sz="1900" dirty="0">
                <a:solidFill>
                  <a:srgbClr val="000000"/>
                </a:solidFill>
                <a:sym typeface="Wingdings" panose="05000000000000000000" pitchFamily="2" charset="2"/>
              </a:rPr>
              <a:t> zu entwickeln, um zeitgemäße leistungsfähige Arbeits- und Kooperationsformen gewährleisten zu können.</a:t>
            </a:r>
            <a:endParaRPr lang="en-GB" altLang="de-DE" sz="1900" dirty="0">
              <a:solidFill>
                <a:srgbClr val="000000"/>
              </a:solidFill>
            </a:endParaRPr>
          </a:p>
        </p:txBody>
      </p:sp>
      <p:sp>
        <p:nvSpPr>
          <p:cNvPr id="3" name="Titel 2"/>
          <p:cNvSpPr>
            <a:spLocks noGrp="1"/>
          </p:cNvSpPr>
          <p:nvPr>
            <p:ph type="title"/>
          </p:nvPr>
        </p:nvSpPr>
        <p:spPr/>
        <p:txBody>
          <a:bodyPr/>
          <a:lstStyle/>
          <a:p>
            <a:r>
              <a:rPr lang="de-DE" dirty="0">
                <a:solidFill>
                  <a:srgbClr val="000000"/>
                </a:solidFill>
              </a:rPr>
              <a:t>1.1.17 Kinder- und Jugendhilfe und Digitalisierung</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1098843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2742" y="1556238"/>
            <a:ext cx="7918516" cy="4537566"/>
          </a:xfrm>
        </p:spPr>
        <p:txBody>
          <a:bodyPr>
            <a:normAutofit fontScale="25000" lnSpcReduction="20000"/>
          </a:bodyPr>
          <a:lstStyle/>
          <a:p>
            <a:pPr marL="0" indent="0">
              <a:buNone/>
            </a:pPr>
            <a:r>
              <a:rPr lang="de-DE" sz="7200" b="0" dirty="0">
                <a:solidFill>
                  <a:srgbClr val="000000"/>
                </a:solidFill>
              </a:rPr>
              <a:t>Die deutsche Gesellschaft lässt sich als sehr </a:t>
            </a:r>
            <a:r>
              <a:rPr lang="de-DE" sz="7200" dirty="0">
                <a:solidFill>
                  <a:srgbClr val="000000"/>
                </a:solidFill>
              </a:rPr>
              <a:t>unterschiedlich (ungleich) in Bezug auf Lebenslagen und vielgestaltig</a:t>
            </a:r>
            <a:r>
              <a:rPr lang="de-DE" sz="7200" b="0" dirty="0">
                <a:solidFill>
                  <a:srgbClr val="000000"/>
                </a:solidFill>
              </a:rPr>
              <a:t> mit Blick auf ethnische, kulturelle, materielle, religiöse oder bildungsbezogene Hintergründe von jungen Menschen und ihren Familien beschreiben. </a:t>
            </a:r>
          </a:p>
          <a:p>
            <a:pPr marL="0" indent="0">
              <a:buNone/>
            </a:pPr>
            <a:r>
              <a:rPr lang="de-DE" altLang="de-DE" sz="6400" b="0" dirty="0">
                <a:solidFill>
                  <a:srgbClr val="000000"/>
                </a:solidFill>
              </a:rPr>
              <a:t>Das erfordert von der Jugendhilfe,</a:t>
            </a:r>
          </a:p>
          <a:p>
            <a:pPr marL="350837" indent="-342900"/>
            <a:r>
              <a:rPr lang="de-DE" sz="5600" b="0" dirty="0">
                <a:solidFill>
                  <a:srgbClr val="000000"/>
                </a:solidFill>
              </a:rPr>
              <a:t>die vielfältigen unterschiedlichen Lebenslagen und -hintergründe von jungen Menschen und ihrer Eltern im Blick zu behalten und die jeweils damit verbundenen unterschiedlichen Bildungs-, Förderungs- und Hilfebedarfe zu identifizieren,</a:t>
            </a:r>
          </a:p>
          <a:p>
            <a:pPr marL="350837" indent="-342900"/>
            <a:r>
              <a:rPr lang="de-DE" sz="5600" b="0" dirty="0">
                <a:solidFill>
                  <a:srgbClr val="000000"/>
                </a:solidFill>
              </a:rPr>
              <a:t>vor diesem Hintergrund differenzierte Angebote für Kinder, Jugendliche, junge Erwachsene und deren Familien zu entwickeln und vorzuhalten,</a:t>
            </a:r>
          </a:p>
          <a:p>
            <a:pPr marL="350837" indent="-342900"/>
            <a:r>
              <a:rPr lang="de-DE" sz="5600" b="0" dirty="0">
                <a:solidFill>
                  <a:srgbClr val="000000"/>
                </a:solidFill>
              </a:rPr>
              <a:t>die Zugänglichkeit für Menschen aus verschiedenen Bevölkerungsgruppen sicherzustellen und zu diesem Zweck auch bei den Trägern der Kinder- und Jugendhilfe für eine Öffnung als strukturelles Element Sorge zu tragen.</a:t>
            </a:r>
          </a:p>
          <a:p>
            <a:pPr marL="0" indent="0">
              <a:buNone/>
            </a:pPr>
            <a:r>
              <a:rPr lang="de-DE" altLang="de-DE" sz="6400" dirty="0">
                <a:solidFill>
                  <a:srgbClr val="000000"/>
                </a:solidFill>
                <a:cs typeface="Arial" panose="020B0604020202020204" pitchFamily="34" charset="0"/>
              </a:rPr>
              <a:t>Als grundlegende Querschnittsaufgabe hat die Kinder- und Jugendhilfe allen Erscheinungsformen von Rassismus und Ausgrenzung aktiv entgegenzutreten!</a:t>
            </a:r>
            <a:endParaRPr lang="de-DE" dirty="0"/>
          </a:p>
        </p:txBody>
      </p:sp>
      <p:sp>
        <p:nvSpPr>
          <p:cNvPr id="3" name="Titel 2"/>
          <p:cNvSpPr>
            <a:spLocks noGrp="1"/>
          </p:cNvSpPr>
          <p:nvPr>
            <p:ph type="title"/>
          </p:nvPr>
        </p:nvSpPr>
        <p:spPr/>
        <p:txBody>
          <a:bodyPr/>
          <a:lstStyle/>
          <a:p>
            <a:r>
              <a:rPr lang="de-DE" dirty="0">
                <a:solidFill>
                  <a:srgbClr val="000000"/>
                </a:solidFill>
              </a:rPr>
              <a:t>1.1.18 Kinder- und Jugendhilfe und Umgang mit Vielfalt</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2142119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1. Allgemeine Rahmenbedingungen</a:t>
            </a:r>
          </a:p>
        </p:txBody>
      </p:sp>
      <p:sp>
        <p:nvSpPr>
          <p:cNvPr id="5" name="Untertitel 2">
            <a:extLst>
              <a:ext uri="{FF2B5EF4-FFF2-40B4-BE49-F238E27FC236}">
                <a16:creationId xmlns:a16="http://schemas.microsoft.com/office/drawing/2014/main" id="{8BC1E8A5-813B-AB43-BD54-3F917674DA8E}"/>
              </a:ext>
            </a:extLst>
          </p:cNvPr>
          <p:cNvSpPr>
            <a:spLocks noGrp="1"/>
          </p:cNvSpPr>
          <p:nvPr>
            <p:ph type="subTitle" idx="1"/>
          </p:nvPr>
        </p:nvSpPr>
        <p:spPr>
          <a:xfrm>
            <a:off x="685800" y="3864208"/>
            <a:ext cx="7772399" cy="1320801"/>
          </a:xfrm>
        </p:spPr>
        <p:txBody>
          <a:bodyPr>
            <a:normAutofit lnSpcReduction="10000"/>
          </a:bodyPr>
          <a:lstStyle/>
          <a:p>
            <a:endParaRPr lang="de-DE" sz="2800" dirty="0">
              <a:solidFill>
                <a:srgbClr val="000000"/>
              </a:solidFill>
            </a:endParaRPr>
          </a:p>
          <a:p>
            <a:r>
              <a:rPr lang="de-DE" sz="2800" dirty="0">
                <a:solidFill>
                  <a:srgbClr val="000000"/>
                </a:solidFill>
              </a:rPr>
              <a:t>1.2 Staat</a:t>
            </a:r>
          </a:p>
        </p:txBody>
      </p:sp>
    </p:spTree>
    <p:extLst>
      <p:ext uri="{BB962C8B-B14F-4D97-AF65-F5344CB8AC3E}">
        <p14:creationId xmlns:p14="http://schemas.microsoft.com/office/powerpoint/2010/main" val="4013003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1.2.1 Rechtsstaat</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501706" y="1645361"/>
            <a:ext cx="8299394" cy="4663960"/>
          </a:xfrm>
        </p:spPr>
        <p:txBody>
          <a:bodyPr>
            <a:normAutofit/>
          </a:bodyPr>
          <a:lstStyle/>
          <a:p>
            <a:pPr marL="0" indent="0">
              <a:buNone/>
            </a:pPr>
            <a:r>
              <a:rPr lang="de-DE" sz="1800" b="0" dirty="0">
                <a:solidFill>
                  <a:srgbClr val="000000"/>
                </a:solidFill>
              </a:rPr>
              <a:t>Die Bundesrepublik Deutschland ist ein republikanischer, demokratischer und sozialer </a:t>
            </a:r>
            <a:r>
              <a:rPr lang="de-DE" sz="1800" dirty="0">
                <a:solidFill>
                  <a:srgbClr val="000000"/>
                </a:solidFill>
              </a:rPr>
              <a:t>Rechtsstaat </a:t>
            </a:r>
            <a:r>
              <a:rPr lang="de-DE" sz="1800" b="0" dirty="0">
                <a:solidFill>
                  <a:srgbClr val="000000"/>
                </a:solidFill>
              </a:rPr>
              <a:t>(Art. 20 Abs. 3, Art. 28 GG), d. h. Bindung an die verfassungsmäßige Ordnung und an Gesetz und Recht.</a:t>
            </a:r>
          </a:p>
          <a:p>
            <a:pPr marL="0" indent="0">
              <a:buNone/>
            </a:pPr>
            <a:r>
              <a:rPr lang="de-DE" sz="1800" dirty="0">
                <a:solidFill>
                  <a:srgbClr val="000000"/>
                </a:solidFill>
              </a:rPr>
              <a:t>Wichtigste Ausprägungen:</a:t>
            </a:r>
          </a:p>
          <a:p>
            <a:r>
              <a:rPr lang="de-DE" sz="1800" b="0" dirty="0">
                <a:solidFill>
                  <a:srgbClr val="000000"/>
                </a:solidFill>
              </a:rPr>
              <a:t>Bindung an </a:t>
            </a:r>
            <a:r>
              <a:rPr lang="de-DE" sz="1800" b="1" dirty="0">
                <a:solidFill>
                  <a:srgbClr val="000000"/>
                </a:solidFill>
              </a:rPr>
              <a:t>Grundrechte </a:t>
            </a:r>
            <a:r>
              <a:rPr lang="de-DE" sz="1800" b="0" dirty="0">
                <a:solidFill>
                  <a:srgbClr val="000000"/>
                </a:solidFill>
              </a:rPr>
              <a:t>sowie </a:t>
            </a:r>
            <a:r>
              <a:rPr lang="de-DE" sz="1800" b="1" dirty="0">
                <a:solidFill>
                  <a:srgbClr val="000000"/>
                </a:solidFill>
              </a:rPr>
              <a:t>Recht und Gesetz </a:t>
            </a:r>
            <a:r>
              <a:rPr lang="de-DE" sz="1800" b="0" dirty="0">
                <a:solidFill>
                  <a:srgbClr val="000000"/>
                </a:solidFill>
              </a:rPr>
              <a:t>(Gesetzesvorbehalt)</a:t>
            </a:r>
          </a:p>
          <a:p>
            <a:r>
              <a:rPr lang="de-DE" sz="1800" b="1" dirty="0">
                <a:solidFill>
                  <a:srgbClr val="000000"/>
                </a:solidFill>
              </a:rPr>
              <a:t>Gewaltenteilung </a:t>
            </a:r>
            <a:r>
              <a:rPr lang="de-DE" sz="1800" b="0" dirty="0">
                <a:solidFill>
                  <a:srgbClr val="000000"/>
                </a:solidFill>
              </a:rPr>
              <a:t>zwischen</a:t>
            </a:r>
            <a:r>
              <a:rPr lang="de-DE" sz="1900" b="0" dirty="0">
                <a:solidFill>
                  <a:srgbClr val="000000"/>
                </a:solidFill>
              </a:rPr>
              <a:t> </a:t>
            </a:r>
          </a:p>
          <a:p>
            <a:pPr lvl="2"/>
            <a:r>
              <a:rPr lang="de-DE" dirty="0">
                <a:solidFill>
                  <a:srgbClr val="000000"/>
                </a:solidFill>
              </a:rPr>
              <a:t>Legislative (Gesetzgebung): </a:t>
            </a:r>
            <a:r>
              <a:rPr lang="de-DE" b="1" dirty="0">
                <a:solidFill>
                  <a:srgbClr val="000000"/>
                </a:solidFill>
              </a:rPr>
              <a:t>Parlament</a:t>
            </a:r>
            <a:endParaRPr lang="de-DE" dirty="0">
              <a:solidFill>
                <a:srgbClr val="000000"/>
              </a:solidFill>
            </a:endParaRPr>
          </a:p>
          <a:p>
            <a:pPr lvl="2"/>
            <a:r>
              <a:rPr lang="de-DE" dirty="0">
                <a:solidFill>
                  <a:srgbClr val="000000"/>
                </a:solidFill>
              </a:rPr>
              <a:t>Exekutive (vollziehende Gewalt): </a:t>
            </a:r>
            <a:r>
              <a:rPr lang="de-DE" b="1" dirty="0">
                <a:solidFill>
                  <a:srgbClr val="000000"/>
                </a:solidFill>
              </a:rPr>
              <a:t>Regierung/Verwaltung</a:t>
            </a:r>
          </a:p>
          <a:p>
            <a:pPr lvl="2"/>
            <a:r>
              <a:rPr lang="de-DE" dirty="0">
                <a:solidFill>
                  <a:srgbClr val="000000"/>
                </a:solidFill>
              </a:rPr>
              <a:t>Judikative (Rechtsprechung): </a:t>
            </a:r>
            <a:r>
              <a:rPr lang="de-DE" b="1" dirty="0">
                <a:solidFill>
                  <a:srgbClr val="000000"/>
                </a:solidFill>
              </a:rPr>
              <a:t>Gerichte</a:t>
            </a:r>
            <a:endParaRPr lang="de-DE" dirty="0">
              <a:solidFill>
                <a:srgbClr val="000000"/>
              </a:solidFill>
            </a:endParaRPr>
          </a:p>
          <a:p>
            <a:pPr marL="285750" indent="-285750"/>
            <a:r>
              <a:rPr lang="de-DE" sz="1800" b="0" dirty="0">
                <a:solidFill>
                  <a:srgbClr val="000000"/>
                </a:solidFill>
              </a:rPr>
              <a:t>Gewährleistung eines </a:t>
            </a:r>
            <a:r>
              <a:rPr lang="de-DE" sz="1800" dirty="0">
                <a:solidFill>
                  <a:srgbClr val="000000"/>
                </a:solidFill>
              </a:rPr>
              <a:t>umfassenden </a:t>
            </a:r>
            <a:r>
              <a:rPr lang="de-DE" sz="1800" b="1" dirty="0">
                <a:solidFill>
                  <a:srgbClr val="000000"/>
                </a:solidFill>
              </a:rPr>
              <a:t>Rechtsschutzes durch unabhängige Richter </a:t>
            </a:r>
            <a:r>
              <a:rPr lang="de-DE" sz="1800" b="0" dirty="0">
                <a:solidFill>
                  <a:srgbClr val="000000"/>
                </a:solidFill>
              </a:rPr>
              <a:t>in einem fairen Verfahren</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Staat</a:t>
            </a:r>
          </a:p>
        </p:txBody>
      </p:sp>
    </p:spTree>
    <p:extLst>
      <p:ext uri="{BB962C8B-B14F-4D97-AF65-F5344CB8AC3E}">
        <p14:creationId xmlns:p14="http://schemas.microsoft.com/office/powerpoint/2010/main" val="199709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1.2.2 Die Bundesrepublik Deutschland als Sozialstaat </a:t>
            </a:r>
          </a:p>
        </p:txBody>
      </p:sp>
      <p:sp>
        <p:nvSpPr>
          <p:cNvPr id="23" name="Inhaltsplatzhalter 22"/>
          <p:cNvSpPr>
            <a:spLocks noGrp="1"/>
          </p:cNvSpPr>
          <p:nvPr>
            <p:ph idx="1"/>
          </p:nvPr>
        </p:nvSpPr>
        <p:spPr/>
        <p:txBody>
          <a:bodyPr>
            <a:noAutofit/>
          </a:bodyPr>
          <a:lstStyle/>
          <a:p>
            <a:pPr marL="0" indent="0">
              <a:buNone/>
            </a:pPr>
            <a:r>
              <a:rPr lang="de-DE" sz="1800" b="0" dirty="0">
                <a:solidFill>
                  <a:srgbClr val="000000"/>
                </a:solidFill>
              </a:rPr>
              <a:t>Der Begriff ‚</a:t>
            </a:r>
            <a:r>
              <a:rPr lang="de-DE" sz="1800" dirty="0">
                <a:solidFill>
                  <a:srgbClr val="000000"/>
                </a:solidFill>
              </a:rPr>
              <a:t>Sozialstaat</a:t>
            </a:r>
            <a:r>
              <a:rPr lang="de-DE" sz="1800" b="0" dirty="0">
                <a:solidFill>
                  <a:srgbClr val="000000"/>
                </a:solidFill>
              </a:rPr>
              <a:t>‘ hat sowohl eine normative als auch eine beschreibende Komponente:</a:t>
            </a:r>
          </a:p>
          <a:p>
            <a:r>
              <a:rPr lang="de-DE" sz="1600" dirty="0">
                <a:solidFill>
                  <a:srgbClr val="000000"/>
                </a:solidFill>
              </a:rPr>
              <a:t>Normativ</a:t>
            </a:r>
            <a:r>
              <a:rPr lang="de-DE" sz="1600" b="0" dirty="0">
                <a:solidFill>
                  <a:srgbClr val="000000"/>
                </a:solidFill>
              </a:rPr>
              <a:t> bezeichnet der Begriff das in der Verfassung (Grundgesetz) fixierte Staatsziel der Gewährleistung sozialer Gerechtigkeit: </a:t>
            </a:r>
          </a:p>
          <a:p>
            <a:pPr lvl="1"/>
            <a:r>
              <a:rPr lang="de-DE" sz="1600" dirty="0">
                <a:solidFill>
                  <a:srgbClr val="000000"/>
                </a:solidFill>
              </a:rPr>
              <a:t>„Die Bundesrepublik Deutschland ist ein demokratischer und sozialer Bundesstaat.“ (Art. 20 Abs. 1 GG)</a:t>
            </a:r>
          </a:p>
          <a:p>
            <a:pPr lvl="1"/>
            <a:r>
              <a:rPr lang="de-DE" sz="1600" dirty="0">
                <a:solidFill>
                  <a:srgbClr val="000000"/>
                </a:solidFill>
              </a:rPr>
              <a:t>„Die verfassungsmäßige Ordnung in den Ländern muss den Grundsätzen des republikanischen, demokratischen und sozialen Rechtsstaates im Sinne dieses Grundgesetzes entsprechen...“.  (Art. 28 Abs. 1 GG)</a:t>
            </a:r>
            <a:endParaRPr lang="de-DE" sz="1600" b="0" dirty="0">
              <a:solidFill>
                <a:srgbClr val="000000"/>
              </a:solidFill>
            </a:endParaRPr>
          </a:p>
          <a:p>
            <a:r>
              <a:rPr lang="de-DE" altLang="de-DE" sz="1600" dirty="0">
                <a:solidFill>
                  <a:srgbClr val="000000"/>
                </a:solidFill>
                <a:sym typeface="Wingdings" panose="05000000000000000000" pitchFamily="2" charset="2"/>
              </a:rPr>
              <a:t>Beschreibend</a:t>
            </a:r>
            <a:r>
              <a:rPr lang="de-DE" altLang="de-DE" sz="1600" b="0" dirty="0">
                <a:solidFill>
                  <a:srgbClr val="000000"/>
                </a:solidFill>
                <a:sym typeface="Wingdings" panose="05000000000000000000" pitchFamily="2" charset="2"/>
              </a:rPr>
              <a:t> nimmt der Begriff die aus dieser normativen Grundlage erwachsenden Strukturen und den Umfang der staatlichen Maßnahmen in den Blick, die zur Verwirklichung größerer sozialer Gerechtigkeit (soziale Sicherheit und sozialer Ausgleich) ergriffen wurden. </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Staat</a:t>
            </a:r>
          </a:p>
        </p:txBody>
      </p:sp>
    </p:spTree>
    <p:extLst>
      <p:ext uri="{BB962C8B-B14F-4D97-AF65-F5344CB8AC3E}">
        <p14:creationId xmlns:p14="http://schemas.microsoft.com/office/powerpoint/2010/main" val="194060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2742" y="1700808"/>
            <a:ext cx="7918516" cy="4638862"/>
          </a:xfrm>
        </p:spPr>
        <p:txBody>
          <a:bodyPr>
            <a:normAutofit fontScale="25000" lnSpcReduction="20000"/>
          </a:bodyPr>
          <a:lstStyle/>
          <a:p>
            <a:pPr marL="0" indent="0">
              <a:buNone/>
            </a:pPr>
            <a:r>
              <a:rPr lang="de-DE" altLang="de-DE" sz="6800" dirty="0">
                <a:solidFill>
                  <a:srgbClr val="000000"/>
                </a:solidFill>
              </a:rPr>
              <a:t>… als Staatsform der Bundesrepublik Deutschland</a:t>
            </a:r>
          </a:p>
          <a:p>
            <a:pPr marL="269875" lvl="1" indent="0">
              <a:buNone/>
            </a:pPr>
            <a:r>
              <a:rPr lang="de-DE" altLang="de-DE" sz="6000" dirty="0">
                <a:solidFill>
                  <a:srgbClr val="000000"/>
                </a:solidFill>
              </a:rPr>
              <a:t>Art. 20 Abs. 2 GG: „Alle Staatsgewalt geht vom Volke aus. Sie wird vom Volk in Wahlen und Abstimmungen und durch besondere Organe der Gesetzgebung, der vollziehenden Gewalt und der Rechtsprechung ausgeübt.“</a:t>
            </a:r>
          </a:p>
          <a:p>
            <a:pPr marL="0" indent="0">
              <a:buNone/>
            </a:pPr>
            <a:r>
              <a:rPr lang="de-DE" altLang="de-DE" sz="6800" dirty="0">
                <a:solidFill>
                  <a:srgbClr val="000000"/>
                </a:solidFill>
              </a:rPr>
              <a:t>… als Parteienpluralismus</a:t>
            </a:r>
          </a:p>
          <a:p>
            <a:pPr marL="269875" lvl="1" indent="0">
              <a:buNone/>
            </a:pPr>
            <a:r>
              <a:rPr lang="de-DE" altLang="de-DE" sz="6000" dirty="0">
                <a:solidFill>
                  <a:srgbClr val="000000"/>
                </a:solidFill>
              </a:rPr>
              <a:t>Art. 21 Abs. 1 GG: „Die Parteien wirken bei der politischen Willensbildung </a:t>
            </a:r>
            <a:br>
              <a:rPr lang="de-DE" altLang="de-DE" sz="6000" dirty="0">
                <a:solidFill>
                  <a:srgbClr val="000000"/>
                </a:solidFill>
              </a:rPr>
            </a:br>
            <a:r>
              <a:rPr lang="de-DE" altLang="de-DE" sz="6000" dirty="0">
                <a:solidFill>
                  <a:srgbClr val="000000"/>
                </a:solidFill>
              </a:rPr>
              <a:t>des Volkes mit. Ihre Gründung ist frei. Ihre innere Ordnung muss demokratischen Grundsätzen entsprechen ...“</a:t>
            </a:r>
          </a:p>
          <a:p>
            <a:pPr marL="0" indent="0">
              <a:buNone/>
            </a:pPr>
            <a:r>
              <a:rPr lang="de-DE" altLang="de-DE" sz="6800" dirty="0">
                <a:solidFill>
                  <a:srgbClr val="000000"/>
                </a:solidFill>
              </a:rPr>
              <a:t>… und Zivilgesellschaft</a:t>
            </a:r>
          </a:p>
          <a:p>
            <a:pPr marL="269875" lvl="1" indent="0">
              <a:buNone/>
            </a:pPr>
            <a:r>
              <a:rPr lang="de-DE" altLang="de-DE" sz="6000" dirty="0">
                <a:solidFill>
                  <a:srgbClr val="000000"/>
                </a:solidFill>
              </a:rPr>
              <a:t>Demokratie basiert auf Selbstbestimmung, zivilgesellschaftlicher Beteiligung und Entscheidungsmacht aller Bürger*innen (Mitwirkungsrechte, Mitbestimmung, Bürgerinitiativen).</a:t>
            </a:r>
          </a:p>
          <a:p>
            <a:pPr marL="0" indent="0">
              <a:buNone/>
            </a:pPr>
            <a:r>
              <a:rPr lang="de-DE" altLang="de-DE" sz="6800" dirty="0">
                <a:solidFill>
                  <a:srgbClr val="000000"/>
                </a:solidFill>
              </a:rPr>
              <a:t>… und demokratische Bildung</a:t>
            </a:r>
          </a:p>
          <a:p>
            <a:pPr marL="269875" lvl="1" indent="0">
              <a:buNone/>
            </a:pPr>
            <a:r>
              <a:rPr lang="de-DE" altLang="de-DE" sz="6000" dirty="0">
                <a:solidFill>
                  <a:srgbClr val="000000"/>
                </a:solidFill>
              </a:rPr>
              <a:t>Junge Menschen haben in der Demokratie ein Recht auf demokratische Bildung. Sie haben nicht nur Beteiligungsrechte, sondern sie sind in ihrem zivilgesellschaftlichen und politischen Engagement zu fördern. Dies ist eine Querschnittsaufgabe der Kinder- und Jugendhilfe in Deutschland.</a:t>
            </a:r>
            <a:endParaRPr lang="de-DE" sz="6000" dirty="0"/>
          </a:p>
        </p:txBody>
      </p:sp>
      <p:sp>
        <p:nvSpPr>
          <p:cNvPr id="3" name="Titel 2"/>
          <p:cNvSpPr>
            <a:spLocks noGrp="1"/>
          </p:cNvSpPr>
          <p:nvPr>
            <p:ph type="title"/>
          </p:nvPr>
        </p:nvSpPr>
        <p:spPr/>
        <p:txBody>
          <a:bodyPr/>
          <a:lstStyle/>
          <a:p>
            <a:r>
              <a:rPr lang="de-DE" dirty="0"/>
              <a:t>1.2.3 Demokratie</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Staat</a:t>
            </a:r>
          </a:p>
        </p:txBody>
      </p:sp>
    </p:spTree>
    <p:extLst>
      <p:ext uri="{BB962C8B-B14F-4D97-AF65-F5344CB8AC3E}">
        <p14:creationId xmlns:p14="http://schemas.microsoft.com/office/powerpoint/2010/main" val="3955989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t>1.2.4 Föderativer Aufbau</a:t>
            </a:r>
          </a:p>
        </p:txBody>
      </p:sp>
      <p:sp>
        <p:nvSpPr>
          <p:cNvPr id="12"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Staat</a:t>
            </a:r>
          </a:p>
        </p:txBody>
      </p:sp>
      <p:sp>
        <p:nvSpPr>
          <p:cNvPr id="3" name="Textfeld 2"/>
          <p:cNvSpPr txBox="1"/>
          <p:nvPr/>
        </p:nvSpPr>
        <p:spPr>
          <a:xfrm>
            <a:off x="7627912" y="6069795"/>
            <a:ext cx="1480592" cy="246221"/>
          </a:xfrm>
          <a:prstGeom prst="rect">
            <a:avLst/>
          </a:prstGeom>
          <a:noFill/>
        </p:spPr>
        <p:txBody>
          <a:bodyPr wrap="square" rtlCol="0">
            <a:spAutoFit/>
          </a:bodyPr>
          <a:lstStyle/>
          <a:p>
            <a:r>
              <a:rPr lang="de-DE" sz="500" dirty="0"/>
              <a:t>Erstellt auf Basis der</a:t>
            </a:r>
            <a:br>
              <a:rPr lang="de-DE" sz="500" dirty="0"/>
            </a:br>
            <a:r>
              <a:rPr lang="de-DE" sz="500" dirty="0">
                <a:hlinkClick r:id="rId3"/>
              </a:rPr>
              <a:t>Karte Deutschland (Wikimedia </a:t>
            </a:r>
            <a:r>
              <a:rPr lang="de-DE" sz="500" dirty="0" err="1">
                <a:hlinkClick r:id="rId3"/>
              </a:rPr>
              <a:t>Commons</a:t>
            </a:r>
            <a:r>
              <a:rPr lang="de-DE" sz="500" dirty="0">
                <a:hlinkClick r:id="rId3"/>
              </a:rPr>
              <a:t>)</a:t>
            </a:r>
            <a:endParaRPr lang="de-DE" sz="500" dirty="0"/>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1498446"/>
            <a:ext cx="6264696" cy="4882882"/>
          </a:xfrm>
          <a:prstGeom prst="rect">
            <a:avLst/>
          </a:prstGeom>
        </p:spPr>
      </p:pic>
    </p:spTree>
    <p:extLst>
      <p:ext uri="{BB962C8B-B14F-4D97-AF65-F5344CB8AC3E}">
        <p14:creationId xmlns:p14="http://schemas.microsoft.com/office/powerpoint/2010/main" val="1293311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1.2.5 Rolle der Kommunen</a:t>
            </a:r>
          </a:p>
        </p:txBody>
      </p:sp>
      <p:graphicFrame>
        <p:nvGraphicFramePr>
          <p:cNvPr id="4" name="Tabelle 4" descr="Erläutert die Aufgaben der Kommune im jeweiligen Wirklungskreis" title="Tabelle">
            <a:extLst>
              <a:ext uri="{FF2B5EF4-FFF2-40B4-BE49-F238E27FC236}">
                <a16:creationId xmlns:a16="http://schemas.microsoft.com/office/drawing/2014/main" id="{21918280-ABC3-E64E-B8FE-54A4831D920A}"/>
              </a:ext>
            </a:extLst>
          </p:cNvPr>
          <p:cNvGraphicFramePr>
            <a:graphicFrameLocks noGrp="1"/>
          </p:cNvGraphicFramePr>
          <p:nvPr>
            <p:extLst>
              <p:ext uri="{D42A27DB-BD31-4B8C-83A1-F6EECF244321}">
                <p14:modId xmlns:p14="http://schemas.microsoft.com/office/powerpoint/2010/main" val="1850113013"/>
              </p:ext>
            </p:extLst>
          </p:nvPr>
        </p:nvGraphicFramePr>
        <p:xfrm>
          <a:off x="542040" y="2730416"/>
          <a:ext cx="8134416" cy="2499360"/>
        </p:xfrm>
        <a:graphic>
          <a:graphicData uri="http://schemas.openxmlformats.org/drawingml/2006/table">
            <a:tbl>
              <a:tblPr firstRow="1" bandRow="1">
                <a:tableStyleId>{00A15C55-8517-42AA-B614-E9B94910E393}</a:tableStyleId>
              </a:tblPr>
              <a:tblGrid>
                <a:gridCol w="1898718">
                  <a:extLst>
                    <a:ext uri="{9D8B030D-6E8A-4147-A177-3AD203B41FA5}">
                      <a16:colId xmlns:a16="http://schemas.microsoft.com/office/drawing/2014/main" val="2898298108"/>
                    </a:ext>
                  </a:extLst>
                </a:gridCol>
                <a:gridCol w="2168490">
                  <a:extLst>
                    <a:ext uri="{9D8B030D-6E8A-4147-A177-3AD203B41FA5}">
                      <a16:colId xmlns:a16="http://schemas.microsoft.com/office/drawing/2014/main" val="651429367"/>
                    </a:ext>
                  </a:extLst>
                </a:gridCol>
                <a:gridCol w="2033604">
                  <a:extLst>
                    <a:ext uri="{9D8B030D-6E8A-4147-A177-3AD203B41FA5}">
                      <a16:colId xmlns:a16="http://schemas.microsoft.com/office/drawing/2014/main" val="87933733"/>
                    </a:ext>
                  </a:extLst>
                </a:gridCol>
                <a:gridCol w="2033604">
                  <a:extLst>
                    <a:ext uri="{9D8B030D-6E8A-4147-A177-3AD203B41FA5}">
                      <a16:colId xmlns:a16="http://schemas.microsoft.com/office/drawing/2014/main" val="3754661361"/>
                    </a:ext>
                  </a:extLst>
                </a:gridCol>
              </a:tblGrid>
              <a:tr h="0">
                <a:tc gridSpan="2">
                  <a:txBody>
                    <a:bodyPr/>
                    <a:lstStyle/>
                    <a:p>
                      <a:pPr algn="ctr"/>
                      <a:r>
                        <a:rPr lang="de-DE" sz="1600" b="1" dirty="0">
                          <a:solidFill>
                            <a:srgbClr val="000000"/>
                          </a:solidFill>
                        </a:rPr>
                        <a:t>Aufgaben im eigenen Wirkungskreis</a:t>
                      </a:r>
                    </a:p>
                  </a:txBody>
                  <a:tcPr>
                    <a:solidFill>
                      <a:schemeClr val="accent1">
                        <a:lumMod val="60000"/>
                        <a:lumOff val="40000"/>
                      </a:schemeClr>
                    </a:solidFill>
                  </a:tcPr>
                </a:tc>
                <a:tc hMerge="1">
                  <a:txBody>
                    <a:bodyPr/>
                    <a:lstStyle/>
                    <a:p>
                      <a:endParaRPr lang="de-DE" dirty="0"/>
                    </a:p>
                  </a:txBody>
                  <a:tcPr/>
                </a:tc>
                <a:tc gridSpan="2">
                  <a:txBody>
                    <a:bodyPr/>
                    <a:lstStyle/>
                    <a:p>
                      <a:pPr algn="ctr"/>
                      <a:r>
                        <a:rPr lang="de-DE" sz="1600" b="1" dirty="0">
                          <a:solidFill>
                            <a:srgbClr val="000000"/>
                          </a:solidFill>
                        </a:rPr>
                        <a:t>Aufgaben im übertragenen Wirkungskreis</a:t>
                      </a:r>
                    </a:p>
                  </a:txBody>
                  <a:tcPr>
                    <a:solidFill>
                      <a:schemeClr val="accent3">
                        <a:lumMod val="40000"/>
                        <a:lumOff val="60000"/>
                      </a:schemeClr>
                    </a:solidFill>
                  </a:tcPr>
                </a:tc>
                <a:tc hMerge="1">
                  <a:txBody>
                    <a:bodyPr/>
                    <a:lstStyle/>
                    <a:p>
                      <a:endParaRPr lang="de-DE" dirty="0"/>
                    </a:p>
                  </a:txBody>
                  <a:tcPr/>
                </a:tc>
                <a:extLst>
                  <a:ext uri="{0D108BD9-81ED-4DB2-BD59-A6C34878D82A}">
                    <a16:rowId xmlns:a16="http://schemas.microsoft.com/office/drawing/2014/main" val="363129332"/>
                  </a:ext>
                </a:extLst>
              </a:tr>
              <a:tr h="370840">
                <a:tc>
                  <a:txBody>
                    <a:bodyPr/>
                    <a:lstStyle/>
                    <a:p>
                      <a:pPr marL="215900" indent="-215900">
                        <a:buFont typeface="+mj-lt"/>
                        <a:buAutoNum type="arabicPeriod"/>
                        <a:tabLst/>
                      </a:pPr>
                      <a:r>
                        <a:rPr lang="de-DE" sz="1400" dirty="0">
                          <a:solidFill>
                            <a:srgbClr val="000000"/>
                          </a:solidFill>
                        </a:rPr>
                        <a:t>Freiwillige Aufgaben</a:t>
                      </a:r>
                    </a:p>
                  </a:txBody>
                  <a:tcPr>
                    <a:solidFill>
                      <a:schemeClr val="accent1">
                        <a:lumMod val="20000"/>
                        <a:lumOff val="80000"/>
                      </a:schemeClr>
                    </a:solidFill>
                  </a:tcPr>
                </a:tc>
                <a:tc>
                  <a:txBody>
                    <a:bodyPr/>
                    <a:lstStyle/>
                    <a:p>
                      <a:pPr marL="266700" indent="-228600">
                        <a:tabLst/>
                      </a:pPr>
                      <a:r>
                        <a:rPr lang="de-DE" sz="1400" dirty="0">
                          <a:solidFill>
                            <a:srgbClr val="000000"/>
                          </a:solidFill>
                        </a:rPr>
                        <a:t>2. Pflichtaufgaben in Selbstverwaltung</a:t>
                      </a:r>
                    </a:p>
                  </a:txBody>
                  <a:tcPr>
                    <a:solidFill>
                      <a:schemeClr val="accent1">
                        <a:lumMod val="20000"/>
                        <a:lumOff val="80000"/>
                      </a:schemeClr>
                    </a:solidFill>
                  </a:tcPr>
                </a:tc>
                <a:tc>
                  <a:txBody>
                    <a:bodyPr/>
                    <a:lstStyle/>
                    <a:p>
                      <a:pPr marL="215900" indent="-215900">
                        <a:tabLst/>
                      </a:pPr>
                      <a:r>
                        <a:rPr lang="de-DE" sz="1400" dirty="0">
                          <a:solidFill>
                            <a:srgbClr val="000000"/>
                          </a:solidFill>
                        </a:rPr>
                        <a:t>3. Pflichtaufgaben zur Erfüllung nach Weisung</a:t>
                      </a:r>
                    </a:p>
                  </a:txBody>
                  <a:tcPr/>
                </a:tc>
                <a:tc>
                  <a:txBody>
                    <a:bodyPr/>
                    <a:lstStyle/>
                    <a:p>
                      <a:pPr marL="215900" indent="-215900">
                        <a:tabLst/>
                      </a:pPr>
                      <a:r>
                        <a:rPr lang="de-DE" sz="1400" dirty="0">
                          <a:solidFill>
                            <a:srgbClr val="000000"/>
                          </a:solidFill>
                        </a:rPr>
                        <a:t>4. Staatliche Auftrags-angelegenheiten</a:t>
                      </a:r>
                    </a:p>
                  </a:txBody>
                  <a:tcPr/>
                </a:tc>
                <a:extLst>
                  <a:ext uri="{0D108BD9-81ED-4DB2-BD59-A6C34878D82A}">
                    <a16:rowId xmlns:a16="http://schemas.microsoft.com/office/drawing/2014/main" val="1869555044"/>
                  </a:ext>
                </a:extLst>
              </a:tr>
              <a:tr h="370840">
                <a:tc>
                  <a:txBody>
                    <a:bodyPr/>
                    <a:lstStyle/>
                    <a:p>
                      <a:r>
                        <a:rPr lang="de-DE" sz="1200" i="1" dirty="0">
                          <a:solidFill>
                            <a:srgbClr val="000000"/>
                          </a:solidFill>
                        </a:rPr>
                        <a:t>Freizeiteinrichtungen; Öffentlicher Nahverkehr; Spielplätze; Zuschüsse für Kinder- und Jugendarbeit</a:t>
                      </a:r>
                    </a:p>
                  </a:txBody>
                  <a:tcPr>
                    <a:solidFill>
                      <a:schemeClr val="accent1">
                        <a:lumMod val="60000"/>
                        <a:lumOff val="40000"/>
                      </a:schemeClr>
                    </a:solidFill>
                  </a:tcPr>
                </a:tc>
                <a:tc>
                  <a:txBody>
                    <a:bodyPr/>
                    <a:lstStyle/>
                    <a:p>
                      <a:r>
                        <a:rPr lang="de-DE" sz="1200" i="1" dirty="0"/>
                        <a:t>Müllabfuhr; Wasser- und Energieversorgung; Bau von Kindergärten und Schulen, </a:t>
                      </a:r>
                      <a:r>
                        <a:rPr lang="de-DE" sz="1400" b="1" i="0" dirty="0"/>
                        <a:t>Kinder- und Jugendhilfe</a:t>
                      </a:r>
                      <a:endParaRPr lang="de-DE" sz="1200" b="1" i="0" dirty="0"/>
                    </a:p>
                  </a:txBody>
                  <a:tcPr>
                    <a:solidFill>
                      <a:schemeClr val="accent1">
                        <a:lumMod val="60000"/>
                        <a:lumOff val="40000"/>
                      </a:schemeClr>
                    </a:solidFill>
                  </a:tcPr>
                </a:tc>
                <a:tc>
                  <a:txBody>
                    <a:bodyPr/>
                    <a:lstStyle/>
                    <a:p>
                      <a:r>
                        <a:rPr lang="de-DE" sz="1200" i="1" dirty="0">
                          <a:solidFill>
                            <a:srgbClr val="000000"/>
                          </a:solidFill>
                        </a:rPr>
                        <a:t>Bereitstellung von Feuerwehr, Rettungsdiensten und Katastrophenschutz; Auszahlung von Sozial- und Wohngeld</a:t>
                      </a:r>
                    </a:p>
                  </a:txBody>
                  <a:tcPr/>
                </a:tc>
                <a:tc>
                  <a:txBody>
                    <a:bodyPr/>
                    <a:lstStyle/>
                    <a:p>
                      <a:r>
                        <a:rPr lang="de-DE" sz="1200" i="1" dirty="0">
                          <a:solidFill>
                            <a:srgbClr val="000000"/>
                          </a:solidFill>
                        </a:rPr>
                        <a:t>Durchführung von Bundestags- und Kommunalwahlen sowie Volkszählungen; Erfassung der Wehrpflichtigen</a:t>
                      </a:r>
                    </a:p>
                  </a:txBody>
                  <a:tcPr/>
                </a:tc>
                <a:extLst>
                  <a:ext uri="{0D108BD9-81ED-4DB2-BD59-A6C34878D82A}">
                    <a16:rowId xmlns:a16="http://schemas.microsoft.com/office/drawing/2014/main" val="1995021436"/>
                  </a:ext>
                </a:extLst>
              </a:tr>
            </a:tbl>
          </a:graphicData>
        </a:graphic>
      </p:graphicFrame>
      <p:sp>
        <p:nvSpPr>
          <p:cNvPr id="14" name="Rechteck 13">
            <a:extLst>
              <a:ext uri="{FF2B5EF4-FFF2-40B4-BE49-F238E27FC236}">
                <a16:creationId xmlns:a16="http://schemas.microsoft.com/office/drawing/2014/main" id="{5FEFE679-C873-944A-8D8E-3971712DF5B8}"/>
              </a:ext>
            </a:extLst>
          </p:cNvPr>
          <p:cNvSpPr/>
          <p:nvPr/>
        </p:nvSpPr>
        <p:spPr>
          <a:xfrm>
            <a:off x="542040" y="1711200"/>
            <a:ext cx="8097163" cy="6274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Kommune als rechtsstaatliche, exekutive Instanz staatlicher Angelegenheiten</a:t>
            </a:r>
          </a:p>
        </p:txBody>
      </p:sp>
      <p:sp>
        <p:nvSpPr>
          <p:cNvPr id="15" name="Rechteck 14">
            <a:extLst>
              <a:ext uri="{FF2B5EF4-FFF2-40B4-BE49-F238E27FC236}">
                <a16:creationId xmlns:a16="http://schemas.microsoft.com/office/drawing/2014/main" id="{28347E07-C985-7544-885B-C84302EA025F}"/>
              </a:ext>
            </a:extLst>
          </p:cNvPr>
          <p:cNvSpPr/>
          <p:nvPr/>
        </p:nvSpPr>
        <p:spPr>
          <a:xfrm>
            <a:off x="542040" y="5617058"/>
            <a:ext cx="8097159" cy="62741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rgbClr val="000000"/>
                </a:solidFill>
              </a:rPr>
              <a:t>Kommune als rechtsstaatliche Instanz der lokalen und demokratischen Selbstverwaltung</a:t>
            </a:r>
          </a:p>
        </p:txBody>
      </p:sp>
      <p:sp>
        <p:nvSpPr>
          <p:cNvPr id="16" name="Pfeil nach oben 15" descr="führt zu den Aufgaben der Kommune als rechtsstaatliche, exekutive Instanz staatlicher Angelegenheiten" title="Pfeil nach unten">
            <a:extLst>
              <a:ext uri="{FF2B5EF4-FFF2-40B4-BE49-F238E27FC236}">
                <a16:creationId xmlns:a16="http://schemas.microsoft.com/office/drawing/2014/main" id="{CC01D6CB-43DE-6144-9B89-5CCA2F9A9982}"/>
              </a:ext>
            </a:extLst>
          </p:cNvPr>
          <p:cNvSpPr/>
          <p:nvPr/>
        </p:nvSpPr>
        <p:spPr>
          <a:xfrm rot="10800000">
            <a:off x="6374614" y="2338613"/>
            <a:ext cx="512034" cy="402168"/>
          </a:xfrm>
          <a:prstGeom prst="upArrow">
            <a:avLst>
              <a:gd name="adj1" fmla="val 40698"/>
              <a:gd name="adj2"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oben 16" descr="führt zu den Aufgaben der Kommune als rechtsstaatliche Instanz der lokalen und demokratischen Selbstverwaltung" title="Pfeil nach oben">
            <a:extLst>
              <a:ext uri="{FF2B5EF4-FFF2-40B4-BE49-F238E27FC236}">
                <a16:creationId xmlns:a16="http://schemas.microsoft.com/office/drawing/2014/main" id="{EFBEB4A6-8C3D-BB4E-82D3-E86588A828A5}"/>
              </a:ext>
            </a:extLst>
          </p:cNvPr>
          <p:cNvSpPr/>
          <p:nvPr/>
        </p:nvSpPr>
        <p:spPr>
          <a:xfrm>
            <a:off x="2170914" y="5225492"/>
            <a:ext cx="512034" cy="402168"/>
          </a:xfrm>
          <a:prstGeom prst="upArrow">
            <a:avLst>
              <a:gd name="adj1" fmla="val 40698"/>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Staat</a:t>
            </a:r>
          </a:p>
        </p:txBody>
      </p:sp>
    </p:spTree>
    <p:extLst>
      <p:ext uri="{BB962C8B-B14F-4D97-AF65-F5344CB8AC3E}">
        <p14:creationId xmlns:p14="http://schemas.microsoft.com/office/powerpoint/2010/main" val="4169094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1.2.6 Finanzverfassung</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457326"/>
            <a:ext cx="7918516" cy="2287678"/>
          </a:xfrm>
        </p:spPr>
        <p:txBody>
          <a:bodyPr>
            <a:normAutofit fontScale="55000" lnSpcReduction="20000"/>
          </a:bodyPr>
          <a:lstStyle/>
          <a:p>
            <a:pPr marL="0" indent="0">
              <a:buNone/>
            </a:pPr>
            <a:r>
              <a:rPr lang="de-DE" sz="3300" dirty="0">
                <a:solidFill>
                  <a:srgbClr val="000000"/>
                </a:solidFill>
              </a:rPr>
              <a:t>Einnahmen:</a:t>
            </a:r>
          </a:p>
          <a:p>
            <a:pPr lvl="1"/>
            <a:r>
              <a:rPr lang="de-DE" sz="2900" dirty="0">
                <a:solidFill>
                  <a:srgbClr val="000000"/>
                </a:solidFill>
              </a:rPr>
              <a:t>Die Steuereinnahmen in Deutschland betrugen im Jahr 2022 insgesamt 895,7 Mrd. €.</a:t>
            </a:r>
          </a:p>
          <a:p>
            <a:pPr lvl="1"/>
            <a:r>
              <a:rPr lang="de-DE" sz="2900" dirty="0">
                <a:solidFill>
                  <a:srgbClr val="000000"/>
                </a:solidFill>
              </a:rPr>
              <a:t>Die wichtigsten Steuerquellen sind die sog. Gemeinschaftssteuern (hier vor allem die Lohn- und Einkommenssteuer und die Umsatzsteuer), die nach einem bestimmten Schlüssel auf Bund, Länder und Gemeinden aufgeteilt werden. Sie machten 2022 zusammen 75,4 % des gesamten Steueraufkommens aus.</a:t>
            </a:r>
          </a:p>
        </p:txBody>
      </p:sp>
      <p:sp>
        <p:nvSpPr>
          <p:cNvPr id="9" name="Inhaltsplatzhalter 2">
            <a:extLst>
              <a:ext uri="{FF2B5EF4-FFF2-40B4-BE49-F238E27FC236}">
                <a16:creationId xmlns:a16="http://schemas.microsoft.com/office/drawing/2014/main" id="{44442D46-0B6C-5448-B05C-55961C26E490}"/>
              </a:ext>
            </a:extLst>
          </p:cNvPr>
          <p:cNvSpPr txBox="1">
            <a:spLocks/>
          </p:cNvSpPr>
          <p:nvPr/>
        </p:nvSpPr>
        <p:spPr>
          <a:xfrm>
            <a:off x="660367" y="3745004"/>
            <a:ext cx="8026797" cy="25264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20000"/>
              </a:lnSpc>
              <a:spcBef>
                <a:spcPts val="1000"/>
              </a:spcBef>
              <a:buClr>
                <a:schemeClr val="accent3"/>
              </a:buClr>
              <a:buSzPct val="160000"/>
              <a:buFont typeface="Arial" panose="020B0604020202020204" pitchFamily="34" charset="0"/>
              <a:buChar char="•"/>
              <a:defRPr sz="2000" b="1" kern="1200">
                <a:solidFill>
                  <a:schemeClr val="tx2"/>
                </a:solidFill>
                <a:latin typeface="+mn-lt"/>
                <a:ea typeface="+mn-ea"/>
                <a:cs typeface="+mn-cs"/>
              </a:defRPr>
            </a:lvl1pPr>
            <a:lvl2pPr marL="490538" indent="-220663"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800" kern="1200">
                <a:solidFill>
                  <a:schemeClr val="tx1"/>
                </a:solidFill>
                <a:latin typeface="+mn-lt"/>
                <a:ea typeface="+mn-ea"/>
                <a:cs typeface="+mn-cs"/>
              </a:defRPr>
            </a:lvl2pPr>
            <a:lvl3pPr marL="8032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600" kern="1200">
                <a:solidFill>
                  <a:schemeClr val="tx1"/>
                </a:solidFill>
                <a:latin typeface="+mn-lt"/>
                <a:ea typeface="+mn-ea"/>
                <a:cs typeface="+mn-cs"/>
              </a:defRPr>
            </a:lvl3pPr>
            <a:lvl4pPr marL="1117600"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400" kern="1200">
                <a:solidFill>
                  <a:schemeClr val="tx1"/>
                </a:solidFill>
                <a:latin typeface="+mn-lt"/>
                <a:ea typeface="+mn-ea"/>
                <a:cs typeface="+mn-cs"/>
              </a:defRPr>
            </a:lvl4pPr>
            <a:lvl5pPr marL="15144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900" dirty="0">
                <a:solidFill>
                  <a:srgbClr val="000000"/>
                </a:solidFill>
              </a:rPr>
              <a:t>Finanzierungsquellen:</a:t>
            </a:r>
          </a:p>
          <a:p>
            <a:pPr lvl="1"/>
            <a:r>
              <a:rPr lang="de-DE" sz="2500" dirty="0">
                <a:solidFill>
                  <a:srgbClr val="000000"/>
                </a:solidFill>
              </a:rPr>
              <a:t>Der Bund erhält seine Mittel im Wesentlichen aus Bundessteuern und Bundesanteilen an den Gemeinschaftssteuern.</a:t>
            </a:r>
          </a:p>
          <a:p>
            <a:pPr lvl="1"/>
            <a:r>
              <a:rPr lang="de-DE" sz="2500" dirty="0">
                <a:solidFill>
                  <a:srgbClr val="000000"/>
                </a:solidFill>
              </a:rPr>
              <a:t>Die Länder erhalten ihre Mittel im Wesentlichen aus Ländersteuern und den Länderanteilen der Gemeinschaftssteuern sowie aus dem Länderfinanzausgleich und Bundesergänzungszuweisungen. </a:t>
            </a:r>
          </a:p>
          <a:p>
            <a:pPr lvl="1"/>
            <a:r>
              <a:rPr lang="de-DE" sz="2500" dirty="0">
                <a:solidFill>
                  <a:srgbClr val="000000"/>
                </a:solidFill>
              </a:rPr>
              <a:t>Die Gemeinden erhalten ihre Mittel im Wesentlichen aus Gemeindesteuern, dem Gemeindeanteil an den Gemeinschaftssteuern und der Gewerbesteuer sowie aus Landeszuweisungen.</a:t>
            </a:r>
          </a:p>
        </p:txBody>
      </p:sp>
      <p:sp>
        <p:nvSpPr>
          <p:cNvPr id="1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Staat</a:t>
            </a:r>
          </a:p>
        </p:txBody>
      </p:sp>
    </p:spTree>
    <p:extLst>
      <p:ext uri="{BB962C8B-B14F-4D97-AF65-F5344CB8AC3E}">
        <p14:creationId xmlns:p14="http://schemas.microsoft.com/office/powerpoint/2010/main" val="384098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descr="Hintergrund als grafisches Element zur Darstellung der Bereiche, die Kinder- und Jugendhilfe in Deutschland umfasst" title="Ellipse">
            <a:extLst>
              <a:ext uri="{FF2B5EF4-FFF2-40B4-BE49-F238E27FC236}">
                <a16:creationId xmlns:a16="http://schemas.microsoft.com/office/drawing/2014/main" id="{12B0352A-229D-4C70-B762-E16DD9E49082}"/>
              </a:ext>
            </a:extLst>
          </p:cNvPr>
          <p:cNvSpPr/>
          <p:nvPr/>
        </p:nvSpPr>
        <p:spPr>
          <a:xfrm>
            <a:off x="239108" y="1419806"/>
            <a:ext cx="8716181" cy="380939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graphicFrame>
        <p:nvGraphicFramePr>
          <p:cNvPr id="6" name="Diagramm 5" descr="Benennt einen Bereich der Kinder- und Jugendhilfe: &#10;Förderung der Erziehung in der Familie §§ 16–21 Sozialgesetzbuch (SGB) Acht (VIII)" title="Textfeld"/>
          <p:cNvGraphicFramePr/>
          <p:nvPr>
            <p:extLst>
              <p:ext uri="{D42A27DB-BD31-4B8C-83A1-F6EECF244321}">
                <p14:modId xmlns:p14="http://schemas.microsoft.com/office/powerpoint/2010/main" val="3868485182"/>
              </p:ext>
            </p:extLst>
          </p:nvPr>
        </p:nvGraphicFramePr>
        <p:xfrm>
          <a:off x="1979711" y="1824601"/>
          <a:ext cx="2080225" cy="668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m 6" descr="Benennt einen Bereich der Kinder- und Jugendhilfe in Deutschland: &#10;Hoheitliche Aufgaben zum Schutz von Kindern und Jugendliche §§ 42–58 Sozialgesetzbuch (SGB) Acht (VIII)" title="Textfeld"/>
          <p:cNvGraphicFramePr/>
          <p:nvPr>
            <p:extLst>
              <p:ext uri="{D42A27DB-BD31-4B8C-83A1-F6EECF244321}">
                <p14:modId xmlns:p14="http://schemas.microsoft.com/office/powerpoint/2010/main" val="1799632933"/>
              </p:ext>
            </p:extLst>
          </p:nvPr>
        </p:nvGraphicFramePr>
        <p:xfrm>
          <a:off x="2843808" y="4293096"/>
          <a:ext cx="3163571" cy="6529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Mond 1" descr="Element, um sichtbar zu machen, dass alle zuvor genannten Bereiche eingebunden sind in die gesellschaftlichen Rahmenbedingungen des Aufwachsens" title="Grafisches Element">
            <a:extLst>
              <a:ext uri="{FF2B5EF4-FFF2-40B4-BE49-F238E27FC236}">
                <a16:creationId xmlns:a16="http://schemas.microsoft.com/office/drawing/2014/main" id="{F2ADF633-B087-0041-930E-2B0EFACD0C48}"/>
              </a:ext>
            </a:extLst>
          </p:cNvPr>
          <p:cNvSpPr/>
          <p:nvPr/>
        </p:nvSpPr>
        <p:spPr>
          <a:xfrm rot="16200000">
            <a:off x="3737223" y="879401"/>
            <a:ext cx="1732363" cy="8703768"/>
          </a:xfrm>
          <a:prstGeom prst="mo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b="1" dirty="0">
              <a:solidFill>
                <a:schemeClr val="bg1"/>
              </a:solidFill>
            </a:endParaRPr>
          </a:p>
        </p:txBody>
      </p:sp>
      <p:sp>
        <p:nvSpPr>
          <p:cNvPr id="3" name="Textfeld 2" descr="Alle die oben genannten Bereiche sind eingebunden in die gesellschaftlichen Rahmenbedingungen des Aufwachsens" title="Textfeld">
            <a:extLst>
              <a:ext uri="{FF2B5EF4-FFF2-40B4-BE49-F238E27FC236}">
                <a16:creationId xmlns:a16="http://schemas.microsoft.com/office/drawing/2014/main" id="{BCB8BF96-0E5D-4C4C-841B-82057C39BFD9}"/>
              </a:ext>
            </a:extLst>
          </p:cNvPr>
          <p:cNvSpPr txBox="1"/>
          <p:nvPr/>
        </p:nvSpPr>
        <p:spPr>
          <a:xfrm>
            <a:off x="1619672" y="5377715"/>
            <a:ext cx="6048672" cy="715581"/>
          </a:xfrm>
          <a:prstGeom prst="rect">
            <a:avLst/>
          </a:prstGeom>
          <a:noFill/>
        </p:spPr>
        <p:txBody>
          <a:bodyPr wrap="square" rtlCol="0">
            <a:spAutoFit/>
          </a:bodyPr>
          <a:lstStyle/>
          <a:p>
            <a:pPr algn="ctr"/>
            <a:r>
              <a:rPr lang="de-DE" sz="1350" b="1" dirty="0">
                <a:solidFill>
                  <a:schemeClr val="bg1"/>
                </a:solidFill>
              </a:rPr>
              <a:t>eingebunden in die gesellschaftlichen Rahmenbedingungen </a:t>
            </a:r>
          </a:p>
          <a:p>
            <a:pPr algn="ctr"/>
            <a:r>
              <a:rPr lang="de-DE" sz="1350" b="1" dirty="0">
                <a:solidFill>
                  <a:schemeClr val="bg1"/>
                </a:solidFill>
              </a:rPr>
              <a:t>des Aufwachsens</a:t>
            </a:r>
          </a:p>
          <a:p>
            <a:endParaRPr lang="de-DE" sz="1350" dirty="0"/>
          </a:p>
        </p:txBody>
      </p:sp>
      <p:graphicFrame>
        <p:nvGraphicFramePr>
          <p:cNvPr id="8" name="Diagramm 7" descr="Benennt, was die Einheit der Jugendhilfe heißt:&#10;- Förderung von Erziehung und Bildung&#10;- Hilfen zur Erziehung&#10;- Schutz vor Gefahren im Rahmen gemeinsamer Arbeitsprinzipien und  aufeinander bezogener Arbeitsbereiche" title="Textfeld"/>
          <p:cNvGraphicFramePr/>
          <p:nvPr>
            <p:extLst>
              <p:ext uri="{D42A27DB-BD31-4B8C-83A1-F6EECF244321}">
                <p14:modId xmlns:p14="http://schemas.microsoft.com/office/powerpoint/2010/main" val="3563895756"/>
              </p:ext>
            </p:extLst>
          </p:nvPr>
        </p:nvGraphicFramePr>
        <p:xfrm>
          <a:off x="2699792" y="2636912"/>
          <a:ext cx="3456423" cy="141999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m 15" descr="Benennt einen Bereich der Kinder- und Jugendhilfe in Deutschland: &#10;Jugendarbeit; Jugendsozialarbeit;&#10;erzieherischer Kinder- und &#10;Jugendschutz §§ 11–15 Sozialgesetzbuch (SGB) Acht (VIII)" title="Textfeld"/>
          <p:cNvGraphicFramePr/>
          <p:nvPr>
            <p:extLst>
              <p:ext uri="{D42A27DB-BD31-4B8C-83A1-F6EECF244321}">
                <p14:modId xmlns:p14="http://schemas.microsoft.com/office/powerpoint/2010/main" val="1203496313"/>
              </p:ext>
            </p:extLst>
          </p:nvPr>
        </p:nvGraphicFramePr>
        <p:xfrm>
          <a:off x="439506" y="2636912"/>
          <a:ext cx="2116270" cy="136815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7" name="Diagramm 16" descr="Benennt einen Bereich der Kinder- und Jugendhilfe in Deutschland: &#10;Förderung von Kindern in Tageseinrichtungen und Tagespflege &#10;§§ 22–26 Sozialgesetzbuch (SGB) Acht (VIII)" title="Textfeld"/>
          <p:cNvGraphicFramePr/>
          <p:nvPr>
            <p:extLst>
              <p:ext uri="{D42A27DB-BD31-4B8C-83A1-F6EECF244321}">
                <p14:modId xmlns:p14="http://schemas.microsoft.com/office/powerpoint/2010/main" val="2784129017"/>
              </p:ext>
            </p:extLst>
          </p:nvPr>
        </p:nvGraphicFramePr>
        <p:xfrm>
          <a:off x="4355976" y="1824601"/>
          <a:ext cx="2952328" cy="66829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9" name="Diagramm 18" descr="Benennt einen Bereich der Kinder- und Jugendhilfe: &#10;Hilfen zur Erziehung; Hilfen für junge Volljährige; Eingliederungshilfen für junge Menschen mit seelischen Behinderungen §§ 27–41 Sozialgesetzbuch (SGB) Acht (VIII)" title="Textfeld"/>
          <p:cNvGraphicFramePr/>
          <p:nvPr>
            <p:extLst>
              <p:ext uri="{D42A27DB-BD31-4B8C-83A1-F6EECF244321}">
                <p14:modId xmlns:p14="http://schemas.microsoft.com/office/powerpoint/2010/main" val="3193961633"/>
              </p:ext>
            </p:extLst>
          </p:nvPr>
        </p:nvGraphicFramePr>
        <p:xfrm>
          <a:off x="6300192" y="2621291"/>
          <a:ext cx="2432303" cy="138377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2" name="Orientierung und Überblick">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Orientierung und Überblick</a:t>
            </a:r>
          </a:p>
        </p:txBody>
      </p:sp>
      <p:sp>
        <p:nvSpPr>
          <p:cNvPr id="15" name="Kinder- und Jugendhilfe in Deutschland umfasst ..." title="Welche Bereiche umfasst die Kinder- und Jugendhlfe?">
            <a:extLst>
              <a:ext uri="{FF2B5EF4-FFF2-40B4-BE49-F238E27FC236}">
                <a16:creationId xmlns:a16="http://schemas.microsoft.com/office/drawing/2014/main" id="{7C6D8D9B-86FD-DF42-AA8A-19CF982DCB11}"/>
              </a:ext>
            </a:extLst>
          </p:cNvPr>
          <p:cNvSpPr txBox="1">
            <a:spLocks/>
          </p:cNvSpPr>
          <p:nvPr/>
        </p:nvSpPr>
        <p:spPr>
          <a:xfrm>
            <a:off x="342900" y="836712"/>
            <a:ext cx="8458200" cy="428738"/>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4400" b="1" i="0" u="none" kern="1200">
                <a:ln>
                  <a:noFill/>
                </a:ln>
                <a:solidFill>
                  <a:schemeClr val="tx2"/>
                </a:solidFill>
                <a:effectLst/>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dirty="0">
                <a:solidFill>
                  <a:srgbClr val="000000"/>
                </a:solidFill>
              </a:rPr>
              <a:t>Kinder- und Jugendhilfe in Deutschland umfasst …</a:t>
            </a:r>
          </a:p>
        </p:txBody>
      </p:sp>
    </p:spTree>
    <p:extLst>
      <p:ext uri="{BB962C8B-B14F-4D97-AF65-F5344CB8AC3E}">
        <p14:creationId xmlns:p14="http://schemas.microsoft.com/office/powerpoint/2010/main" val="135082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1.2.7 Deutsche Jugendpolitik und EU</a:t>
            </a:r>
          </a:p>
        </p:txBody>
      </p:sp>
      <p:sp>
        <p:nvSpPr>
          <p:cNvPr id="4" name="Inhaltsplatzhalter 3"/>
          <p:cNvSpPr>
            <a:spLocks noGrp="1"/>
          </p:cNvSpPr>
          <p:nvPr>
            <p:ph idx="1"/>
          </p:nvPr>
        </p:nvSpPr>
        <p:spPr/>
        <p:txBody>
          <a:bodyPr>
            <a:normAutofit fontScale="70000" lnSpcReduction="20000"/>
          </a:bodyPr>
          <a:lstStyle/>
          <a:p>
            <a:pPr marL="0" indent="0">
              <a:buNone/>
            </a:pPr>
            <a:r>
              <a:rPr lang="de-DE" sz="2400" b="0" dirty="0">
                <a:solidFill>
                  <a:srgbClr val="000000"/>
                </a:solidFill>
              </a:rPr>
              <a:t>Die Bundesrepublik Deutschland ist seit 1958 Mitglied der Europäischen Union. </a:t>
            </a:r>
          </a:p>
          <a:p>
            <a:pPr marL="0" indent="0">
              <a:buNone/>
            </a:pPr>
            <a:r>
              <a:rPr lang="de-DE" sz="2400" b="0" dirty="0">
                <a:solidFill>
                  <a:srgbClr val="000000"/>
                </a:solidFill>
              </a:rPr>
              <a:t>Gegenwärtig wird über die EU-Jugendstrategie der jugendpolitische Rahmen der Mitgliedstaaten abgesteckt. Die </a:t>
            </a:r>
            <a:r>
              <a:rPr lang="de-DE" sz="2400" dirty="0">
                <a:solidFill>
                  <a:srgbClr val="000000"/>
                </a:solidFill>
              </a:rPr>
              <a:t>Gestaltung der deutschen Kinder- und Jugendhilfe </a:t>
            </a:r>
            <a:r>
              <a:rPr lang="de-DE" sz="2400" b="0" dirty="0">
                <a:solidFill>
                  <a:srgbClr val="000000"/>
                </a:solidFill>
              </a:rPr>
              <a:t>ist also </a:t>
            </a:r>
            <a:r>
              <a:rPr lang="de-DE" sz="2400" dirty="0">
                <a:solidFill>
                  <a:srgbClr val="000000"/>
                </a:solidFill>
              </a:rPr>
              <a:t>mit der europäischen Jugendpolitik verbunden</a:t>
            </a:r>
            <a:r>
              <a:rPr lang="de-DE" sz="2400" b="0" dirty="0">
                <a:solidFill>
                  <a:srgbClr val="000000"/>
                </a:solidFill>
              </a:rPr>
              <a:t>.</a:t>
            </a:r>
          </a:p>
          <a:p>
            <a:pPr marL="0" indent="0">
              <a:buNone/>
            </a:pPr>
            <a:r>
              <a:rPr lang="de-DE" sz="2400" b="0" dirty="0">
                <a:solidFill>
                  <a:srgbClr val="000000"/>
                </a:solidFill>
              </a:rPr>
              <a:t>Über das Programm Erasmus+ werden einzelne junge Menschen, aber auch Organisationen in ihrem Austausch und internationalen Bildungsaktivitäten gefördert. Im Mittelpunkt stehen:</a:t>
            </a:r>
            <a:r>
              <a:rPr lang="de-DE" b="0" dirty="0">
                <a:solidFill>
                  <a:srgbClr val="000000"/>
                </a:solidFill>
              </a:rPr>
              <a:t> </a:t>
            </a:r>
          </a:p>
          <a:p>
            <a:pPr lvl="0"/>
            <a:r>
              <a:rPr lang="de-DE" sz="2100" b="0" dirty="0">
                <a:solidFill>
                  <a:srgbClr val="000000"/>
                </a:solidFill>
              </a:rPr>
              <a:t>die schulische, akademische und berufliche Ausbildung sowie die berufliche Weiterbildung,</a:t>
            </a:r>
          </a:p>
          <a:p>
            <a:pPr lvl="0">
              <a:lnSpc>
                <a:spcPct val="100000"/>
              </a:lnSpc>
            </a:pPr>
            <a:r>
              <a:rPr lang="de-DE" sz="2100" b="0" dirty="0">
                <a:solidFill>
                  <a:srgbClr val="000000"/>
                </a:solidFill>
              </a:rPr>
              <a:t>der zivilgesellschaftliche Jugendaustausch,</a:t>
            </a:r>
          </a:p>
          <a:p>
            <a:pPr lvl="0">
              <a:lnSpc>
                <a:spcPct val="100000"/>
              </a:lnSpc>
            </a:pPr>
            <a:r>
              <a:rPr lang="de-DE" sz="2100" b="0" dirty="0">
                <a:solidFill>
                  <a:srgbClr val="000000"/>
                </a:solidFill>
              </a:rPr>
              <a:t>die Etablierung von Partnerschaften zwischen Jugendgruppen und Organisationen etc.,</a:t>
            </a:r>
          </a:p>
          <a:p>
            <a:pPr lvl="0">
              <a:lnSpc>
                <a:spcPct val="100000"/>
              </a:lnSpc>
            </a:pPr>
            <a:r>
              <a:rPr lang="de-DE" sz="2100" b="0" dirty="0">
                <a:solidFill>
                  <a:srgbClr val="000000"/>
                </a:solidFill>
              </a:rPr>
              <a:t>der Austausch von Politiken, Wissen und Innovationen im Feld der Kinder- und Jugendpolitik sowie im Bildungssektor.</a:t>
            </a:r>
            <a:endParaRPr lang="de-DE" dirty="0"/>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Staat</a:t>
            </a:r>
          </a:p>
        </p:txBody>
      </p:sp>
    </p:spTree>
    <p:extLst>
      <p:ext uri="{BB962C8B-B14F-4D97-AF65-F5344CB8AC3E}">
        <p14:creationId xmlns:p14="http://schemas.microsoft.com/office/powerpoint/2010/main" val="200854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1. Allgemeine Rahmenbedingungen</a:t>
            </a: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1.3 Recht</a:t>
            </a:r>
          </a:p>
        </p:txBody>
      </p:sp>
    </p:spTree>
    <p:extLst>
      <p:ext uri="{BB962C8B-B14F-4D97-AF65-F5344CB8AC3E}">
        <p14:creationId xmlns:p14="http://schemas.microsoft.com/office/powerpoint/2010/main" val="3736802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1.3.1 Grundrechte</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47500" lnSpcReduction="20000"/>
          </a:bodyPr>
          <a:lstStyle/>
          <a:p>
            <a:pPr marL="0" indent="0">
              <a:buNone/>
            </a:pPr>
            <a:r>
              <a:rPr lang="de-DE" sz="3600" dirty="0">
                <a:solidFill>
                  <a:srgbClr val="000000"/>
                </a:solidFill>
              </a:rPr>
              <a:t>Art. 1 Grundgesetz (GG):</a:t>
            </a:r>
          </a:p>
          <a:p>
            <a:pPr lvl="1"/>
            <a:r>
              <a:rPr lang="de-DE" sz="2700" dirty="0">
                <a:solidFill>
                  <a:srgbClr val="000000"/>
                </a:solidFill>
              </a:rPr>
              <a:t>(1) Die Würde des Menschen ist unantastbar. Sie zu achten und zu schützen ist Verpflichtung aller staatlichen Gewalt.</a:t>
            </a:r>
          </a:p>
          <a:p>
            <a:pPr lvl="1"/>
            <a:r>
              <a:rPr lang="de-DE" sz="2700" dirty="0">
                <a:solidFill>
                  <a:srgbClr val="000000"/>
                </a:solidFill>
              </a:rPr>
              <a:t>(2) Das Deutsche Volk bekennt sich darum zu unverletzlichen und unveräußerlichen Menschenrechten als Grundlage jeder menschlichen Gemeinschaft, des Friedens und der Gerechtigkeit in der Welt.</a:t>
            </a:r>
          </a:p>
          <a:p>
            <a:pPr lvl="1"/>
            <a:r>
              <a:rPr lang="de-DE" sz="2700" dirty="0">
                <a:solidFill>
                  <a:srgbClr val="000000"/>
                </a:solidFill>
              </a:rPr>
              <a:t>(3) Die nachfolgenden Grundrechte binden Gesetzgebung, vollziehende Gewalt und Rechtsprechung als unmittelbar geltendes Recht.</a:t>
            </a:r>
          </a:p>
          <a:p>
            <a:pPr marL="0" indent="0">
              <a:buNone/>
            </a:pPr>
            <a:r>
              <a:rPr lang="de-DE" sz="3600" dirty="0">
                <a:solidFill>
                  <a:srgbClr val="000000"/>
                </a:solidFill>
              </a:rPr>
              <a:t>Art. 6 Abs. 2 GG: </a:t>
            </a:r>
          </a:p>
          <a:p>
            <a:pPr lvl="1"/>
            <a:r>
              <a:rPr lang="de-DE" sz="2700" dirty="0">
                <a:solidFill>
                  <a:srgbClr val="000000"/>
                </a:solidFill>
              </a:rPr>
              <a:t>„Pflege und Erziehung der Kinder sind das natürliche Recht der Eltern und die zuvörderst ihnen obliegende Pflicht. Über ihre Betätigung wacht die staatliche Gemeinschaft.“</a:t>
            </a:r>
          </a:p>
          <a:p>
            <a:pPr marL="0" indent="0">
              <a:buNone/>
            </a:pPr>
            <a:r>
              <a:rPr lang="de-DE" sz="3600" dirty="0">
                <a:solidFill>
                  <a:srgbClr val="000000"/>
                </a:solidFill>
              </a:rPr>
              <a:t>Art. 19 Abs. 4 GG: </a:t>
            </a:r>
          </a:p>
          <a:p>
            <a:pPr lvl="1"/>
            <a:r>
              <a:rPr lang="de-DE" sz="2700" dirty="0">
                <a:solidFill>
                  <a:srgbClr val="000000"/>
                </a:solidFill>
              </a:rPr>
              <a:t>„Wird jemand durch die öffentliche Gewalt in seinen Rechten verletzt, so steht ihm der Rechtsweg offen. Soweit eine andere Zuständigkeit nicht begründet ist, ist der ordentliche Rechtsweg gegeben ...”</a:t>
            </a:r>
            <a:endParaRPr lang="de-DE" sz="2700" i="1" dirty="0">
              <a:solidFill>
                <a:srgbClr val="000000"/>
              </a:solidFill>
            </a:endParaRPr>
          </a:p>
          <a:p>
            <a:pPr marL="0" lvl="1" indent="0">
              <a:buNone/>
            </a:pPr>
            <a:r>
              <a:rPr lang="de-DE" sz="3600" b="1" dirty="0">
                <a:solidFill>
                  <a:srgbClr val="000000"/>
                </a:solidFill>
              </a:rPr>
              <a:t>Auch Kinder und Jugendliche sind Grundrechtsträger*innen.</a:t>
            </a:r>
            <a:endParaRPr lang="de-DE" sz="3600"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Recht</a:t>
            </a:r>
          </a:p>
        </p:txBody>
      </p:sp>
    </p:spTree>
    <p:extLst>
      <p:ext uri="{BB962C8B-B14F-4D97-AF65-F5344CB8AC3E}">
        <p14:creationId xmlns:p14="http://schemas.microsoft.com/office/powerpoint/2010/main" val="516538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1.3.2 Eltern- und Kinderrechte</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55000" lnSpcReduction="20000"/>
          </a:bodyPr>
          <a:lstStyle/>
          <a:p>
            <a:pPr marL="0" indent="0">
              <a:lnSpc>
                <a:spcPct val="130000"/>
              </a:lnSpc>
              <a:spcBef>
                <a:spcPts val="0"/>
              </a:spcBef>
              <a:spcAft>
                <a:spcPts val="600"/>
              </a:spcAft>
              <a:buNone/>
            </a:pPr>
            <a:r>
              <a:rPr lang="de-DE" sz="3300" dirty="0">
                <a:solidFill>
                  <a:srgbClr val="000000"/>
                </a:solidFill>
              </a:rPr>
              <a:t>Artikel 6 Grundgesetz (GG) regelt das Verhältnis von Kindern, Eltern und Staat.</a:t>
            </a:r>
          </a:p>
          <a:p>
            <a:pPr marL="533400" indent="-317500">
              <a:lnSpc>
                <a:spcPct val="130000"/>
              </a:lnSpc>
              <a:spcBef>
                <a:spcPts val="0"/>
              </a:spcBef>
              <a:spcAft>
                <a:spcPts val="600"/>
              </a:spcAft>
            </a:pPr>
            <a:r>
              <a:rPr lang="de-DE" sz="2500" b="0" dirty="0">
                <a:solidFill>
                  <a:srgbClr val="000000"/>
                </a:solidFill>
              </a:rPr>
              <a:t>Subsidiaritätsprinzip dient als zentrale Orientierung für die Bestimmung des Verhältnisses.</a:t>
            </a:r>
          </a:p>
          <a:p>
            <a:pPr marL="533400" indent="-317500">
              <a:lnSpc>
                <a:spcPct val="130000"/>
              </a:lnSpc>
              <a:spcBef>
                <a:spcPts val="0"/>
              </a:spcBef>
              <a:spcAft>
                <a:spcPts val="600"/>
              </a:spcAft>
            </a:pPr>
            <a:r>
              <a:rPr lang="de-DE" sz="2500" b="0" dirty="0">
                <a:solidFill>
                  <a:srgbClr val="000000"/>
                </a:solidFill>
              </a:rPr>
              <a:t>Kinderrechte sind noch nicht explizit in das GG aufgenommen, aber verfassungsrechtlich ist klar, dass Kinder Grundrechtsträger sind. (</a:t>
            </a:r>
            <a:r>
              <a:rPr lang="de-DE" sz="2500" b="0" u="sng" dirty="0">
                <a:solidFill>
                  <a:srgbClr val="000000"/>
                </a:solidFill>
              </a:rPr>
              <a:t>Aktuell: </a:t>
            </a:r>
            <a:r>
              <a:rPr lang="de-DE" sz="2500" b="0" dirty="0">
                <a:solidFill>
                  <a:srgbClr val="000000"/>
                </a:solidFill>
              </a:rPr>
              <a:t>Bestrebungen der Aufnahme von Kinderrechten in das GG)</a:t>
            </a:r>
          </a:p>
          <a:p>
            <a:pPr marL="0" indent="0">
              <a:lnSpc>
                <a:spcPct val="130000"/>
              </a:lnSpc>
              <a:spcBef>
                <a:spcPts val="0"/>
              </a:spcBef>
              <a:spcAft>
                <a:spcPts val="600"/>
              </a:spcAft>
              <a:buNone/>
            </a:pPr>
            <a:r>
              <a:rPr lang="de-DE" sz="3300" dirty="0">
                <a:solidFill>
                  <a:srgbClr val="000000"/>
                </a:solidFill>
              </a:rPr>
              <a:t>Die UN-Kinderrechtskonvention </a:t>
            </a:r>
            <a:r>
              <a:rPr lang="de-DE" sz="3300" b="0" dirty="0">
                <a:solidFill>
                  <a:srgbClr val="000000"/>
                </a:solidFill>
              </a:rPr>
              <a:t>(ratifiziert in Deutschland am 05.04.1992)</a:t>
            </a:r>
            <a:r>
              <a:rPr lang="de-DE" sz="3300" dirty="0">
                <a:solidFill>
                  <a:srgbClr val="000000"/>
                </a:solidFill>
              </a:rPr>
              <a:t> differenziert die Kinderrechte in</a:t>
            </a:r>
          </a:p>
          <a:p>
            <a:pPr marL="627063" indent="-360363">
              <a:lnSpc>
                <a:spcPct val="130000"/>
              </a:lnSpc>
              <a:spcBef>
                <a:spcPts val="0"/>
              </a:spcBef>
            </a:pPr>
            <a:r>
              <a:rPr lang="de-DE" sz="2500" b="0" dirty="0">
                <a:solidFill>
                  <a:srgbClr val="000000"/>
                </a:solidFill>
              </a:rPr>
              <a:t>Versorgungs- und Förderrechte („</a:t>
            </a:r>
            <a:r>
              <a:rPr lang="de-DE" sz="2500" b="0" dirty="0" err="1">
                <a:solidFill>
                  <a:srgbClr val="000000"/>
                </a:solidFill>
              </a:rPr>
              <a:t>provision</a:t>
            </a:r>
            <a:r>
              <a:rPr lang="de-DE" sz="2500" b="0" dirty="0">
                <a:solidFill>
                  <a:srgbClr val="000000"/>
                </a:solidFill>
              </a:rPr>
              <a:t>“),</a:t>
            </a:r>
          </a:p>
          <a:p>
            <a:pPr marL="627063" indent="-360363">
              <a:lnSpc>
                <a:spcPct val="130000"/>
              </a:lnSpc>
              <a:spcBef>
                <a:spcPts val="0"/>
              </a:spcBef>
            </a:pPr>
            <a:r>
              <a:rPr lang="de-DE" sz="2500" b="0" dirty="0">
                <a:solidFill>
                  <a:srgbClr val="000000"/>
                </a:solidFill>
              </a:rPr>
              <a:t>Schutzrechte („</a:t>
            </a:r>
            <a:r>
              <a:rPr lang="de-DE" sz="2500" b="0" dirty="0" err="1">
                <a:solidFill>
                  <a:srgbClr val="000000"/>
                </a:solidFill>
              </a:rPr>
              <a:t>protection</a:t>
            </a:r>
            <a:r>
              <a:rPr lang="de-DE" sz="2500" b="0" dirty="0">
                <a:solidFill>
                  <a:srgbClr val="000000"/>
                </a:solidFill>
              </a:rPr>
              <a:t>“),</a:t>
            </a:r>
          </a:p>
          <a:p>
            <a:pPr marL="627063" indent="-360363">
              <a:lnSpc>
                <a:spcPct val="130000"/>
              </a:lnSpc>
              <a:spcBef>
                <a:spcPts val="0"/>
              </a:spcBef>
            </a:pPr>
            <a:r>
              <a:rPr lang="de-DE" sz="2500" b="0" dirty="0">
                <a:solidFill>
                  <a:srgbClr val="000000"/>
                </a:solidFill>
              </a:rPr>
              <a:t>Beteiligungsrechte („</a:t>
            </a:r>
            <a:r>
              <a:rPr lang="de-DE" sz="2500" b="0" dirty="0" err="1">
                <a:solidFill>
                  <a:srgbClr val="000000"/>
                </a:solidFill>
              </a:rPr>
              <a:t>participation</a:t>
            </a:r>
            <a:r>
              <a:rPr lang="de-DE" sz="2500" b="0" dirty="0">
                <a:solidFill>
                  <a:srgbClr val="000000"/>
                </a:solidFill>
              </a:rPr>
              <a:t>“).</a:t>
            </a:r>
          </a:p>
          <a:p>
            <a:pPr marL="627063" indent="-360363">
              <a:lnSpc>
                <a:spcPct val="130000"/>
              </a:lnSpc>
              <a:spcBef>
                <a:spcPts val="0"/>
              </a:spcBef>
            </a:pPr>
            <a:endParaRPr lang="de-DE" sz="2100" dirty="0">
              <a:solidFill>
                <a:srgbClr val="000000"/>
              </a:solidFill>
            </a:endParaRPr>
          </a:p>
          <a:p>
            <a:pPr marL="0" indent="0">
              <a:lnSpc>
                <a:spcPct val="130000"/>
              </a:lnSpc>
              <a:spcBef>
                <a:spcPts val="0"/>
              </a:spcBef>
              <a:spcAft>
                <a:spcPts val="600"/>
              </a:spcAft>
              <a:buNone/>
            </a:pPr>
            <a:r>
              <a:rPr lang="de-DE" sz="2900" dirty="0">
                <a:solidFill>
                  <a:srgbClr val="000000"/>
                </a:solidFill>
              </a:rPr>
              <a:t>Weitere gesetzliche (Beteiligungs-)Rechte von Kindern, Jugendlichen und Eltern finden sich im SGB VIII.</a:t>
            </a:r>
          </a:p>
          <a:p>
            <a:endParaRPr lang="de-DE" dirty="0"/>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Recht</a:t>
            </a:r>
          </a:p>
        </p:txBody>
      </p:sp>
    </p:spTree>
    <p:extLst>
      <p:ext uri="{BB962C8B-B14F-4D97-AF65-F5344CB8AC3E}">
        <p14:creationId xmlns:p14="http://schemas.microsoft.com/office/powerpoint/2010/main" val="913963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1.3.3 Sozialgesetzbücher</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85000" lnSpcReduction="20000"/>
          </a:bodyPr>
          <a:lstStyle/>
          <a:p>
            <a:pPr marL="0" indent="0">
              <a:buNone/>
            </a:pPr>
            <a:r>
              <a:rPr lang="de-DE" sz="2100" b="0" dirty="0">
                <a:solidFill>
                  <a:srgbClr val="000000"/>
                </a:solidFill>
              </a:rPr>
              <a:t>Das verfassungsrechtliche Sozialstaatsprinzip wird durch die </a:t>
            </a:r>
            <a:r>
              <a:rPr lang="de-DE" sz="2100" dirty="0">
                <a:solidFill>
                  <a:srgbClr val="000000"/>
                </a:solidFill>
              </a:rPr>
              <a:t>Sozialgesetzbücher (SGB) </a:t>
            </a:r>
            <a:r>
              <a:rPr lang="de-DE" sz="2100" b="0" dirty="0">
                <a:solidFill>
                  <a:srgbClr val="000000"/>
                </a:solidFill>
              </a:rPr>
              <a:t>konkretisiert. Das SGB I (Allgemeiner Teil) und das SGB X (Sozialverwaltungsverfahren und Datenschutz) gelten übergreifend für alle speziellen SGB.</a:t>
            </a:r>
          </a:p>
          <a:p>
            <a:pPr marL="0" indent="0">
              <a:buNone/>
            </a:pPr>
            <a:r>
              <a:rPr lang="de-DE" b="0" dirty="0">
                <a:solidFill>
                  <a:srgbClr val="000000"/>
                </a:solidFill>
                <a:effectLst/>
                <a:ea typeface="Calibri" panose="020F0502020204030204" pitchFamily="34" charset="0"/>
                <a:cs typeface="Times New Roman" panose="02020603050405020304" pitchFamily="18" charset="0"/>
              </a:rPr>
              <a:t>Spezielle Sozialgesetzbücher sind zum Beispiel:</a:t>
            </a:r>
          </a:p>
          <a:p>
            <a:pPr marL="449580">
              <a:lnSpc>
                <a:spcPct val="107000"/>
              </a:lnSpc>
              <a:spcAft>
                <a:spcPts val="800"/>
              </a:spcAft>
            </a:pPr>
            <a:r>
              <a:rPr lang="de-DE" sz="1800" b="0" dirty="0">
                <a:solidFill>
                  <a:srgbClr val="000000"/>
                </a:solidFill>
                <a:effectLst/>
                <a:ea typeface="Calibri" panose="020F0502020204030204" pitchFamily="34" charset="0"/>
                <a:cs typeface="Times New Roman" panose="02020603050405020304" pitchFamily="18" charset="0"/>
              </a:rPr>
              <a:t>SGB II – Grundsicherung für Arbeit (zuständig: Jobcenter),</a:t>
            </a:r>
          </a:p>
          <a:p>
            <a:pPr marL="449580">
              <a:lnSpc>
                <a:spcPct val="107000"/>
              </a:lnSpc>
              <a:spcAft>
                <a:spcPts val="800"/>
              </a:spcAft>
            </a:pPr>
            <a:r>
              <a:rPr lang="de-DE" sz="1800" b="0" dirty="0">
                <a:solidFill>
                  <a:srgbClr val="000000"/>
                </a:solidFill>
                <a:effectLst/>
                <a:ea typeface="Calibri" panose="020F0502020204030204" pitchFamily="34" charset="0"/>
                <a:cs typeface="Times New Roman" panose="02020603050405020304" pitchFamily="18" charset="0"/>
              </a:rPr>
              <a:t>SGB III – Arbeitsförderung (zuständig: Bundesagentur für Arbeit),</a:t>
            </a:r>
          </a:p>
          <a:p>
            <a:pPr marL="449580">
              <a:lnSpc>
                <a:spcPct val="107000"/>
              </a:lnSpc>
              <a:spcAft>
                <a:spcPts val="800"/>
              </a:spcAft>
            </a:pPr>
            <a:r>
              <a:rPr lang="de-DE" sz="1800" b="0" dirty="0">
                <a:solidFill>
                  <a:srgbClr val="000000"/>
                </a:solidFill>
                <a:effectLst/>
                <a:ea typeface="Calibri" panose="020F0502020204030204" pitchFamily="34" charset="0"/>
                <a:cs typeface="Times New Roman" panose="02020603050405020304" pitchFamily="18" charset="0"/>
              </a:rPr>
              <a:t>SGB V – Gesetzliche Krankenversicherung (zuständig: gesetzliche Krankenkassen),</a:t>
            </a:r>
          </a:p>
          <a:p>
            <a:pPr marL="449580">
              <a:lnSpc>
                <a:spcPct val="107000"/>
              </a:lnSpc>
              <a:spcAft>
                <a:spcPts val="800"/>
              </a:spcAft>
            </a:pPr>
            <a:r>
              <a:rPr lang="de-DE" sz="1800" dirty="0">
                <a:solidFill>
                  <a:srgbClr val="000000"/>
                </a:solidFill>
                <a:effectLst/>
                <a:ea typeface="Calibri" panose="020F0502020204030204" pitchFamily="34" charset="0"/>
                <a:cs typeface="Times New Roman" panose="02020603050405020304" pitchFamily="18" charset="0"/>
              </a:rPr>
              <a:t>SGB VIII – Kinder- und Jugendhilfe (zuständig: Jugendamt),</a:t>
            </a:r>
          </a:p>
          <a:p>
            <a:pPr marL="450215">
              <a:lnSpc>
                <a:spcPct val="107000"/>
              </a:lnSpc>
              <a:spcAft>
                <a:spcPts val="600"/>
              </a:spcAft>
            </a:pPr>
            <a:r>
              <a:rPr lang="de-DE" sz="1800" b="0" dirty="0">
                <a:solidFill>
                  <a:srgbClr val="000000"/>
                </a:solidFill>
                <a:effectLst/>
                <a:ea typeface="Calibri" panose="020F0502020204030204" pitchFamily="34" charset="0"/>
                <a:cs typeface="Times New Roman" panose="02020603050405020304" pitchFamily="18" charset="0"/>
              </a:rPr>
              <a:t>SGB IX – Rehabilitation und Teilhabe von Menschen mit Behinderungen (zuständig: Träger der Eingliederungshilfe),</a:t>
            </a:r>
          </a:p>
          <a:p>
            <a:pPr marL="450215">
              <a:lnSpc>
                <a:spcPct val="107000"/>
              </a:lnSpc>
              <a:spcAft>
                <a:spcPts val="600"/>
              </a:spcAft>
            </a:pPr>
            <a:r>
              <a:rPr lang="de-DE" sz="1800" b="0" dirty="0">
                <a:solidFill>
                  <a:srgbClr val="000000"/>
                </a:solidFill>
                <a:effectLst/>
                <a:ea typeface="Calibri" panose="020F0502020204030204" pitchFamily="34" charset="0"/>
                <a:cs typeface="Times New Roman" panose="02020603050405020304" pitchFamily="18" charset="0"/>
              </a:rPr>
              <a:t>SGB XII – Sozialhilfe (zuständig: Sozialämter).</a:t>
            </a:r>
          </a:p>
          <a:p>
            <a:pPr>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Recht</a:t>
            </a:r>
          </a:p>
        </p:txBody>
      </p:sp>
    </p:spTree>
    <p:extLst>
      <p:ext uri="{BB962C8B-B14F-4D97-AF65-F5344CB8AC3E}">
        <p14:creationId xmlns:p14="http://schemas.microsoft.com/office/powerpoint/2010/main" val="4026928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1484784"/>
            <a:ext cx="8458200" cy="428738"/>
          </a:xfrm>
        </p:spPr>
        <p:txBody>
          <a:bodyPr>
            <a:normAutofit fontScale="90000"/>
          </a:bodyPr>
          <a:lstStyle/>
          <a:p>
            <a:r>
              <a:rPr lang="de-DE" sz="2000" dirty="0">
                <a:solidFill>
                  <a:srgbClr val="000000"/>
                </a:solidFill>
              </a:rPr>
              <a:t>Struktur der Sozialleistungen nach Leistungsarten 2021 in Mrd. Euro</a:t>
            </a:r>
          </a:p>
        </p:txBody>
      </p:sp>
      <p:sp>
        <p:nvSpPr>
          <p:cNvPr id="12"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Recht</a:t>
            </a:r>
          </a:p>
        </p:txBody>
      </p:sp>
      <p:sp>
        <p:nvSpPr>
          <p:cNvPr id="6" name="Titel 1">
            <a:extLst>
              <a:ext uri="{FF2B5EF4-FFF2-40B4-BE49-F238E27FC236}">
                <a16:creationId xmlns:a16="http://schemas.microsoft.com/office/drawing/2014/main" id="{7C6D8D9B-86FD-DF42-AA8A-19CF982DCB11}"/>
              </a:ext>
            </a:extLst>
          </p:cNvPr>
          <p:cNvSpPr txBox="1">
            <a:spLocks/>
          </p:cNvSpPr>
          <p:nvPr/>
        </p:nvSpPr>
        <p:spPr>
          <a:xfrm>
            <a:off x="495300" y="908720"/>
            <a:ext cx="8458200" cy="4287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200" b="1" u="none" kern="1200">
                <a:ln>
                  <a:noFill/>
                </a:ln>
                <a:solidFill>
                  <a:schemeClr val="tx1"/>
                </a:solidFill>
                <a:effectLst/>
                <a:latin typeface="+mj-lt"/>
                <a:ea typeface="+mj-ea"/>
                <a:cs typeface="+mj-cs"/>
              </a:defRPr>
            </a:lvl1pPr>
          </a:lstStyle>
          <a:p>
            <a:r>
              <a:rPr lang="de-DE" dirty="0">
                <a:solidFill>
                  <a:srgbClr val="000000"/>
                </a:solidFill>
              </a:rPr>
              <a:t>1.3.4 Sozialleistungen</a:t>
            </a:r>
          </a:p>
        </p:txBody>
      </p:sp>
      <p:graphicFrame>
        <p:nvGraphicFramePr>
          <p:cNvPr id="7" name="Diagramm 6"/>
          <p:cNvGraphicFramePr>
            <a:graphicFrameLocks/>
          </p:cNvGraphicFramePr>
          <p:nvPr>
            <p:extLst>
              <p:ext uri="{D42A27DB-BD31-4B8C-83A1-F6EECF244321}">
                <p14:modId xmlns:p14="http://schemas.microsoft.com/office/powerpoint/2010/main" val="3482457946"/>
              </p:ext>
            </p:extLst>
          </p:nvPr>
        </p:nvGraphicFramePr>
        <p:xfrm>
          <a:off x="539552" y="1941094"/>
          <a:ext cx="7936556" cy="42517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3060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1.3.5 Zentrale Prinzipien des Sozialverwaltungsverfahrens</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431800" y="1597942"/>
            <a:ext cx="8369300" cy="1855530"/>
          </a:xfrm>
        </p:spPr>
        <p:txBody>
          <a:bodyPr>
            <a:normAutofit/>
          </a:bodyPr>
          <a:lstStyle/>
          <a:p>
            <a:pPr marL="0" indent="0">
              <a:buNone/>
            </a:pPr>
            <a:r>
              <a:rPr lang="de-DE" sz="1800" b="0" dirty="0">
                <a:solidFill>
                  <a:srgbClr val="000000"/>
                </a:solidFill>
              </a:rPr>
              <a:t>Das </a:t>
            </a:r>
            <a:r>
              <a:rPr lang="de-DE" sz="1800" dirty="0">
                <a:solidFill>
                  <a:srgbClr val="000000"/>
                </a:solidFill>
              </a:rPr>
              <a:t>Sozialverwaltungsverfahrensrecht</a:t>
            </a:r>
            <a:r>
              <a:rPr lang="de-DE" sz="1800" b="0" dirty="0">
                <a:solidFill>
                  <a:srgbClr val="000000"/>
                </a:solidFill>
              </a:rPr>
              <a:t> dient vorrangig der Realisierung von Sozialleistungen und soll die Adressat*innen stärken, sich leichter in dem komplexen System der unterschiedlichen Sozialgesetzbücher zurechtzufinden sowie Sozialleistungen zu beantragen und (zeitnaher) in Anspruch nehmen zu können.</a:t>
            </a:r>
          </a:p>
        </p:txBody>
      </p:sp>
      <p:graphicFrame>
        <p:nvGraphicFramePr>
          <p:cNvPr id="10" name="Tabelle 12">
            <a:extLst>
              <a:ext uri="{FF2B5EF4-FFF2-40B4-BE49-F238E27FC236}">
                <a16:creationId xmlns:a16="http://schemas.microsoft.com/office/drawing/2014/main" id="{187691AF-3495-8D49-A248-24820A474EFE}"/>
              </a:ext>
            </a:extLst>
          </p:cNvPr>
          <p:cNvGraphicFramePr>
            <a:graphicFrameLocks noGrp="1"/>
          </p:cNvGraphicFramePr>
          <p:nvPr>
            <p:extLst>
              <p:ext uri="{D42A27DB-BD31-4B8C-83A1-F6EECF244321}">
                <p14:modId xmlns:p14="http://schemas.microsoft.com/office/powerpoint/2010/main" val="3509431020"/>
              </p:ext>
            </p:extLst>
          </p:nvPr>
        </p:nvGraphicFramePr>
        <p:xfrm>
          <a:off x="520700" y="3453472"/>
          <a:ext cx="8280400" cy="2783840"/>
        </p:xfrm>
        <a:graphic>
          <a:graphicData uri="http://schemas.openxmlformats.org/drawingml/2006/table">
            <a:tbl>
              <a:tblPr firstRow="1" bandRow="1">
                <a:tableStyleId>{00A15C55-8517-42AA-B614-E9B94910E393}</a:tableStyleId>
              </a:tblPr>
              <a:tblGrid>
                <a:gridCol w="1897994">
                  <a:extLst>
                    <a:ext uri="{9D8B030D-6E8A-4147-A177-3AD203B41FA5}">
                      <a16:colId xmlns:a16="http://schemas.microsoft.com/office/drawing/2014/main" val="671715630"/>
                    </a:ext>
                  </a:extLst>
                </a:gridCol>
                <a:gridCol w="6382406">
                  <a:extLst>
                    <a:ext uri="{9D8B030D-6E8A-4147-A177-3AD203B41FA5}">
                      <a16:colId xmlns:a16="http://schemas.microsoft.com/office/drawing/2014/main" val="2472027633"/>
                    </a:ext>
                  </a:extLst>
                </a:gridCol>
              </a:tblGrid>
              <a:tr h="359923">
                <a:tc gridSpan="2">
                  <a:txBody>
                    <a:bodyPr/>
                    <a:lstStyle/>
                    <a:p>
                      <a:pPr algn="ctr"/>
                      <a:r>
                        <a:rPr lang="de-DE" sz="1600" dirty="0">
                          <a:solidFill>
                            <a:srgbClr val="000000"/>
                          </a:solidFill>
                        </a:rPr>
                        <a:t>Zentrale rechtliche Bestimmungen für die Verfahren betr. der Umsetzung von Sozialleistungen</a:t>
                      </a:r>
                    </a:p>
                  </a:txBody>
                  <a:tcPr/>
                </a:tc>
                <a:tc hMerge="1">
                  <a:txBody>
                    <a:bodyPr/>
                    <a:lstStyle/>
                    <a:p>
                      <a:endParaRPr lang="de-DE" dirty="0"/>
                    </a:p>
                  </a:txBody>
                  <a:tcPr/>
                </a:tc>
                <a:extLst>
                  <a:ext uri="{0D108BD9-81ED-4DB2-BD59-A6C34878D82A}">
                    <a16:rowId xmlns:a16="http://schemas.microsoft.com/office/drawing/2014/main" val="3746757479"/>
                  </a:ext>
                </a:extLst>
              </a:tr>
              <a:tr h="370840">
                <a:tc>
                  <a:txBody>
                    <a:bodyPr/>
                    <a:lstStyle/>
                    <a:p>
                      <a:r>
                        <a:rPr lang="de-DE" sz="1400" b="1" dirty="0">
                          <a:solidFill>
                            <a:srgbClr val="000000"/>
                          </a:solidFill>
                        </a:rPr>
                        <a:t>Beginn</a:t>
                      </a:r>
                    </a:p>
                  </a:txBody>
                  <a:tcPr/>
                </a:tc>
                <a:tc>
                  <a:txBody>
                    <a:bodyPr/>
                    <a:lstStyle/>
                    <a:p>
                      <a:r>
                        <a:rPr lang="de-DE" sz="1400" dirty="0">
                          <a:solidFill>
                            <a:srgbClr val="000000"/>
                          </a:solidFill>
                        </a:rPr>
                        <a:t>Das Verfahren wird in der Regel durch eine Antragstellung eingeleitet. </a:t>
                      </a:r>
                    </a:p>
                  </a:txBody>
                  <a:tcPr/>
                </a:tc>
                <a:extLst>
                  <a:ext uri="{0D108BD9-81ED-4DB2-BD59-A6C34878D82A}">
                    <a16:rowId xmlns:a16="http://schemas.microsoft.com/office/drawing/2014/main" val="1083620934"/>
                  </a:ext>
                </a:extLst>
              </a:tr>
              <a:tr h="370840">
                <a:tc>
                  <a:txBody>
                    <a:bodyPr/>
                    <a:lstStyle/>
                    <a:p>
                      <a:r>
                        <a:rPr lang="de-DE" sz="1400" b="1" dirty="0">
                          <a:solidFill>
                            <a:srgbClr val="000000"/>
                          </a:solidFill>
                        </a:rPr>
                        <a:t>Inhalt </a:t>
                      </a:r>
                    </a:p>
                  </a:txBody>
                  <a:tcPr/>
                </a:tc>
                <a:tc>
                  <a:txBody>
                    <a:bodyPr/>
                    <a:lstStyle/>
                    <a:p>
                      <a:r>
                        <a:rPr lang="de-DE" sz="1400" dirty="0">
                          <a:solidFill>
                            <a:srgbClr val="000000"/>
                          </a:solidFill>
                        </a:rPr>
                        <a:t>Im Mittelpunkt des Verfahrens steht die Prüfung der Anspruchsvoraussetzungen.</a:t>
                      </a:r>
                    </a:p>
                  </a:txBody>
                  <a:tcPr/>
                </a:tc>
                <a:extLst>
                  <a:ext uri="{0D108BD9-81ED-4DB2-BD59-A6C34878D82A}">
                    <a16:rowId xmlns:a16="http://schemas.microsoft.com/office/drawing/2014/main" val="261920656"/>
                  </a:ext>
                </a:extLst>
              </a:tr>
              <a:tr h="370840">
                <a:tc>
                  <a:txBody>
                    <a:bodyPr/>
                    <a:lstStyle/>
                    <a:p>
                      <a:r>
                        <a:rPr lang="de-DE" sz="1400" b="1" dirty="0">
                          <a:solidFill>
                            <a:srgbClr val="000000"/>
                          </a:solidFill>
                        </a:rPr>
                        <a:t>Beteiligtenrechte</a:t>
                      </a:r>
                    </a:p>
                  </a:txBody>
                  <a:tcPr/>
                </a:tc>
                <a:tc>
                  <a:txBody>
                    <a:bodyPr/>
                    <a:lstStyle/>
                    <a:p>
                      <a:pPr marL="285750" indent="-285750">
                        <a:buClr>
                          <a:schemeClr val="accent3"/>
                        </a:buClr>
                        <a:buFont typeface="Arial" panose="020B0604020202020204" pitchFamily="34" charset="0"/>
                        <a:buChar char="•"/>
                      </a:pPr>
                      <a:r>
                        <a:rPr lang="de-DE" sz="1400" dirty="0">
                          <a:solidFill>
                            <a:srgbClr val="000000"/>
                          </a:solidFill>
                        </a:rPr>
                        <a:t>Bestellung einer bevollmächtigten Person oder Begleitung durch einen Beistand</a:t>
                      </a:r>
                    </a:p>
                    <a:p>
                      <a:pPr marL="285750" indent="-285750">
                        <a:buClr>
                          <a:schemeClr val="accent3"/>
                        </a:buClr>
                        <a:buFont typeface="Arial" panose="020B0604020202020204" pitchFamily="34" charset="0"/>
                        <a:buChar char="•"/>
                      </a:pPr>
                      <a:r>
                        <a:rPr lang="de-DE" sz="1400" dirty="0">
                          <a:solidFill>
                            <a:srgbClr val="000000"/>
                          </a:solidFill>
                        </a:rPr>
                        <a:t>Akteneinsichtsrecht</a:t>
                      </a:r>
                    </a:p>
                    <a:p>
                      <a:pPr marL="285750" indent="-285750">
                        <a:buClr>
                          <a:schemeClr val="accent3"/>
                        </a:buClr>
                        <a:buFont typeface="Arial" panose="020B0604020202020204" pitchFamily="34" charset="0"/>
                        <a:buChar char="•"/>
                      </a:pPr>
                      <a:r>
                        <a:rPr lang="de-DE" sz="1400" dirty="0">
                          <a:solidFill>
                            <a:srgbClr val="000000"/>
                          </a:solidFill>
                        </a:rPr>
                        <a:t>Anhörungsrecht</a:t>
                      </a:r>
                    </a:p>
                  </a:txBody>
                  <a:tcPr/>
                </a:tc>
                <a:extLst>
                  <a:ext uri="{0D108BD9-81ED-4DB2-BD59-A6C34878D82A}">
                    <a16:rowId xmlns:a16="http://schemas.microsoft.com/office/drawing/2014/main" val="728820056"/>
                  </a:ext>
                </a:extLst>
              </a:tr>
              <a:tr h="370840">
                <a:tc>
                  <a:txBody>
                    <a:bodyPr/>
                    <a:lstStyle/>
                    <a:p>
                      <a:r>
                        <a:rPr lang="de-DE" sz="1400" b="1" dirty="0">
                          <a:solidFill>
                            <a:srgbClr val="000000"/>
                          </a:solidFill>
                        </a:rPr>
                        <a:t>Abschluss</a:t>
                      </a:r>
                    </a:p>
                  </a:txBody>
                  <a:tcPr/>
                </a:tc>
                <a:tc>
                  <a:txBody>
                    <a:bodyPr/>
                    <a:lstStyle/>
                    <a:p>
                      <a:pPr marL="0" indent="0">
                        <a:buFont typeface="Arial" panose="020B0604020202020204" pitchFamily="34" charset="0"/>
                        <a:buNone/>
                      </a:pPr>
                      <a:r>
                        <a:rPr lang="de-DE" sz="1400" dirty="0">
                          <a:solidFill>
                            <a:srgbClr val="000000"/>
                          </a:solidFill>
                        </a:rPr>
                        <a:t>Verwaltungsakt (Bescheid)</a:t>
                      </a:r>
                    </a:p>
                  </a:txBody>
                  <a:tcPr/>
                </a:tc>
                <a:extLst>
                  <a:ext uri="{0D108BD9-81ED-4DB2-BD59-A6C34878D82A}">
                    <a16:rowId xmlns:a16="http://schemas.microsoft.com/office/drawing/2014/main" val="1503169288"/>
                  </a:ext>
                </a:extLst>
              </a:tr>
            </a:tbl>
          </a:graphicData>
        </a:graphic>
      </p:graphicFrame>
      <p:sp>
        <p:nvSpPr>
          <p:cNvPr id="1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Recht</a:t>
            </a:r>
          </a:p>
        </p:txBody>
      </p:sp>
    </p:spTree>
    <p:extLst>
      <p:ext uri="{BB962C8B-B14F-4D97-AF65-F5344CB8AC3E}">
        <p14:creationId xmlns:p14="http://schemas.microsoft.com/office/powerpoint/2010/main" val="3591500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07504" y="912349"/>
            <a:ext cx="8693596" cy="428738"/>
          </a:xfrm>
        </p:spPr>
        <p:txBody>
          <a:bodyPr>
            <a:noAutofit/>
          </a:bodyPr>
          <a:lstStyle/>
          <a:p>
            <a:r>
              <a:rPr lang="de-DE" dirty="0">
                <a:solidFill>
                  <a:srgbClr val="000000"/>
                </a:solidFill>
              </a:rPr>
              <a:t>1.3.6 Einbindung in internationale Verträge/Übereinkommen</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85000" lnSpcReduction="20000"/>
          </a:bodyPr>
          <a:lstStyle/>
          <a:p>
            <a:pPr marL="0" indent="0">
              <a:buNone/>
            </a:pPr>
            <a:r>
              <a:rPr lang="de-DE" dirty="0">
                <a:solidFill>
                  <a:srgbClr val="000000"/>
                </a:solidFill>
              </a:rPr>
              <a:t>UN-Konventionen</a:t>
            </a:r>
          </a:p>
          <a:p>
            <a:pPr marL="269875" lvl="1" indent="0">
              <a:buNone/>
            </a:pPr>
            <a:r>
              <a:rPr lang="de-DE" dirty="0">
                <a:solidFill>
                  <a:srgbClr val="000000"/>
                </a:solidFill>
              </a:rPr>
              <a:t>UN-Kinderrechtskonvention (UN-KRK); UN-Behindertenrechtskonvention (UN-BRK)</a:t>
            </a:r>
          </a:p>
          <a:p>
            <a:pPr marL="0" indent="0">
              <a:buNone/>
            </a:pPr>
            <a:r>
              <a:rPr lang="de-DE" dirty="0">
                <a:solidFill>
                  <a:srgbClr val="000000"/>
                </a:solidFill>
              </a:rPr>
              <a:t>Übereinkommen des Europarats</a:t>
            </a:r>
          </a:p>
          <a:p>
            <a:pPr marL="269875" lvl="1" indent="0">
              <a:buNone/>
            </a:pPr>
            <a:r>
              <a:rPr lang="de-DE" dirty="0">
                <a:solidFill>
                  <a:srgbClr val="000000"/>
                </a:solidFill>
              </a:rPr>
              <a:t>gegen häusliche Gewalt; gegen sexuelle Ausbeutung und Missbrauch von Kindern</a:t>
            </a:r>
          </a:p>
          <a:p>
            <a:pPr marL="0" indent="0">
              <a:buNone/>
            </a:pPr>
            <a:r>
              <a:rPr lang="de-DE" dirty="0">
                <a:solidFill>
                  <a:srgbClr val="000000"/>
                </a:solidFill>
              </a:rPr>
              <a:t>Haager Übereinkommen</a:t>
            </a:r>
          </a:p>
          <a:p>
            <a:pPr marL="269875" lvl="1" indent="0">
              <a:buNone/>
            </a:pPr>
            <a:r>
              <a:rPr lang="de-DE" dirty="0">
                <a:solidFill>
                  <a:srgbClr val="000000"/>
                </a:solidFill>
              </a:rPr>
              <a:t>Haager Übereinkommen über den Schutz von Kindern (KSÜ); Haager </a:t>
            </a:r>
            <a:r>
              <a:rPr lang="de-DE" dirty="0" err="1">
                <a:solidFill>
                  <a:srgbClr val="000000"/>
                </a:solidFill>
              </a:rPr>
              <a:t>Minderjährigenschutzübereinkommen</a:t>
            </a:r>
            <a:r>
              <a:rPr lang="de-DE" dirty="0">
                <a:solidFill>
                  <a:srgbClr val="000000"/>
                </a:solidFill>
              </a:rPr>
              <a:t> (MSA); Haager Adoptionsübereinkommen (HAÜ); Haager Kindesentführungsübereinkommen (HKÜ); Haager Unterhaltsübereinkommen (HUÜ)</a:t>
            </a:r>
          </a:p>
          <a:p>
            <a:pPr marL="0" indent="0">
              <a:buNone/>
            </a:pPr>
            <a:r>
              <a:rPr lang="de-DE" dirty="0">
                <a:solidFill>
                  <a:srgbClr val="000000"/>
                </a:solidFill>
              </a:rPr>
              <a:t>Bilateral</a:t>
            </a:r>
          </a:p>
          <a:p>
            <a:pPr marL="269875" lvl="1" indent="0">
              <a:buNone/>
            </a:pPr>
            <a:r>
              <a:rPr lang="de-DE" dirty="0"/>
              <a:t>Deutsch-Französisches Jugendwerk; Deutsch-Polnisches Jugendwerk; Deutsch-Griechisches Jugendwerk; </a:t>
            </a:r>
            <a:r>
              <a:rPr lang="de-DE" dirty="0" err="1"/>
              <a:t>ConAct</a:t>
            </a:r>
            <a:r>
              <a:rPr lang="de-DE" dirty="0"/>
              <a:t> – Koordinierungszentrum Deutsch-Israelischer Jugendaustausch</a:t>
            </a:r>
            <a:r>
              <a:rPr lang="de-DE" dirty="0">
                <a:solidFill>
                  <a:srgbClr val="000000"/>
                </a:solidFill>
              </a:rPr>
              <a:t> (Deutsch-Israelisches Jugendwerk in Planung); </a:t>
            </a:r>
            <a:r>
              <a:rPr lang="de-DE" dirty="0"/>
              <a:t>Koordinierungszentrum Deutsch-Tschechischer Jugendaustausch – Tandem; </a:t>
            </a:r>
            <a:r>
              <a:rPr lang="de-DE" dirty="0">
                <a:solidFill>
                  <a:srgbClr val="000000"/>
                </a:solidFill>
              </a:rPr>
              <a:t>Stiftung Deutsch-Russischer Jugendaustausch gGmbH </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1. Allgemeine Rahmenbedingungen – Recht</a:t>
            </a:r>
          </a:p>
        </p:txBody>
      </p:sp>
    </p:spTree>
    <p:extLst>
      <p:ext uri="{BB962C8B-B14F-4D97-AF65-F5344CB8AC3E}">
        <p14:creationId xmlns:p14="http://schemas.microsoft.com/office/powerpoint/2010/main" val="2032419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Aufgaben und Handlungsfelder</a:t>
            </a: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2.1 Auftrag und Anspruch</a:t>
            </a:r>
          </a:p>
        </p:txBody>
      </p:sp>
    </p:spTree>
    <p:extLst>
      <p:ext uri="{BB962C8B-B14F-4D97-AF65-F5344CB8AC3E}">
        <p14:creationId xmlns:p14="http://schemas.microsoft.com/office/powerpoint/2010/main" val="4196020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hidden="1">
            <a:extLst>
              <a:ext uri="{FF2B5EF4-FFF2-40B4-BE49-F238E27FC236}">
                <a16:creationId xmlns:a16="http://schemas.microsoft.com/office/drawing/2014/main" id="{B4B5B772-8A54-41EB-AE76-C881365E5F41}"/>
              </a:ext>
            </a:extLst>
          </p:cNvPr>
          <p:cNvSpPr>
            <a:spLocks noSelect="1" noChangeArrowheads="1"/>
          </p:cNvSpPr>
          <p:nvPr/>
        </p:nvSpPr>
        <p:spPr bwMode="auto">
          <a:xfrm>
            <a:off x="114300" y="971550"/>
            <a:ext cx="476250" cy="476250"/>
          </a:xfrm>
          <a:prstGeom prst="rect">
            <a:avLst/>
          </a:prstGeom>
          <a:solidFill>
            <a:srgbClr val="FFFFFF"/>
          </a:solidFill>
          <a:ln w="9525">
            <a:solidFill>
              <a:srgbClr val="000000"/>
            </a:solidFill>
            <a:round/>
            <a:headEnd/>
            <a:tailEnd/>
          </a:ln>
        </p:spPr>
        <p:txBody>
          <a:bodyPr rot="0" vert="horz" wrap="square" lIns="68580" tIns="34290" rIns="68580" bIns="34290" anchor="t" anchorCtr="0" upright="1">
            <a:noAutofit/>
          </a:bodyPr>
          <a:lstStyle/>
          <a:p>
            <a:endParaRPr lang="de-DE" sz="1350"/>
          </a:p>
        </p:txBody>
      </p:sp>
      <p:sp>
        <p:nvSpPr>
          <p:cNvPr id="17" name="Titel 1">
            <a:extLst>
              <a:ext uri="{FF2B5EF4-FFF2-40B4-BE49-F238E27FC236}">
                <a16:creationId xmlns:a16="http://schemas.microsoft.com/office/drawing/2014/main" id="{692854ED-905F-449A-9902-D293F18FF41D}"/>
              </a:ext>
            </a:extLst>
          </p:cNvPr>
          <p:cNvSpPr>
            <a:spLocks noGrp="1"/>
          </p:cNvSpPr>
          <p:nvPr>
            <p:ph type="title"/>
          </p:nvPr>
        </p:nvSpPr>
        <p:spPr>
          <a:xfrm>
            <a:off x="114300" y="912349"/>
            <a:ext cx="8850188" cy="428738"/>
          </a:xfrm>
        </p:spPr>
        <p:txBody>
          <a:bodyPr>
            <a:noAutofit/>
          </a:bodyPr>
          <a:lstStyle/>
          <a:p>
            <a:r>
              <a:rPr lang="de-DE" dirty="0">
                <a:solidFill>
                  <a:srgbClr val="000000"/>
                </a:solidFill>
              </a:rPr>
              <a:t>2.1.1 Aufgaben und Auftrag der Kinder- und Jugendhilfe – </a:t>
            </a:r>
            <a:br>
              <a:rPr lang="de-DE" dirty="0">
                <a:solidFill>
                  <a:srgbClr val="000000"/>
                </a:solidFill>
              </a:rPr>
            </a:br>
            <a:r>
              <a:rPr lang="de-DE" dirty="0">
                <a:solidFill>
                  <a:srgbClr val="000000"/>
                </a:solidFill>
              </a:rPr>
              <a:t>§ 1 SGB VIII</a:t>
            </a:r>
          </a:p>
        </p:txBody>
      </p:sp>
      <p:sp>
        <p:nvSpPr>
          <p:cNvPr id="14" name="Rectangle 12">
            <a:extLst>
              <a:ext uri="{FF2B5EF4-FFF2-40B4-BE49-F238E27FC236}">
                <a16:creationId xmlns:a16="http://schemas.microsoft.com/office/drawing/2014/main" id="{8BC43B95-80AF-4D67-BF61-7A4BFCCAD2F3}"/>
              </a:ext>
            </a:extLst>
          </p:cNvPr>
          <p:cNvSpPr>
            <a:spLocks noChangeArrowheads="1"/>
          </p:cNvSpPr>
          <p:nvPr/>
        </p:nvSpPr>
        <p:spPr bwMode="auto">
          <a:xfrm>
            <a:off x="443484" y="1670462"/>
            <a:ext cx="8458200" cy="452348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1pPr>
            <a:lvl2pPr marL="8001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2pPr>
            <a:lvl3pPr marL="12573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3pPr>
            <a:lvl4pPr marL="17145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4pPr>
            <a:lvl5pPr marL="2171700" indent="-342900">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5pPr>
            <a:lvl6pPr marL="2628900" indent="-342900" defTabSz="449263"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6pPr>
            <a:lvl7pPr marL="3086100" indent="-342900" defTabSz="449263"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7pPr>
            <a:lvl8pPr marL="3543300" indent="-342900" defTabSz="449263"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8pPr>
            <a:lvl9pPr marL="4000500" indent="-342900" defTabSz="449263"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9pPr>
          </a:lstStyle>
          <a:p>
            <a:pPr>
              <a:spcAft>
                <a:spcPts val="600"/>
              </a:spcAft>
              <a:buFont typeface="Arial" panose="020B0604020202020204" pitchFamily="34" charset="0"/>
              <a:buAutoNum type="arabicParenBoth"/>
            </a:pPr>
            <a:r>
              <a:rPr lang="de-DE" altLang="de-DE" sz="1600" dirty="0">
                <a:latin typeface="+mn-lt"/>
              </a:rPr>
              <a:t>Jeder junge Mensch hat ein Recht auf Förderung seiner Entwicklung und auf Erziehung zu einer selbstbestimmten, eigenverantwortlichen und gemeinschaftsfähigen Persönlichkeit.</a:t>
            </a:r>
          </a:p>
          <a:p>
            <a:pPr>
              <a:spcAft>
                <a:spcPts val="600"/>
              </a:spcAft>
            </a:pPr>
            <a:r>
              <a:rPr lang="de-DE" altLang="de-DE" sz="1600" dirty="0">
                <a:latin typeface="+mn-lt"/>
              </a:rPr>
              <a:t>(2) …</a:t>
            </a:r>
            <a:endParaRPr lang="en-GB" altLang="de-DE" sz="1600" dirty="0">
              <a:latin typeface="+mn-lt"/>
            </a:endParaRPr>
          </a:p>
          <a:p>
            <a:pPr>
              <a:spcAft>
                <a:spcPts val="600"/>
              </a:spcAft>
              <a:buFont typeface="Arial" panose="020B0604020202020204" pitchFamily="34" charset="0"/>
              <a:buNone/>
            </a:pPr>
            <a:r>
              <a:rPr lang="en-GB" altLang="de-DE" sz="1600" dirty="0">
                <a:latin typeface="+mn-lt"/>
              </a:rPr>
              <a:t>(3) </a:t>
            </a:r>
            <a:r>
              <a:rPr lang="de-DE" altLang="de-DE" sz="1600" dirty="0">
                <a:latin typeface="+mn-lt"/>
              </a:rPr>
              <a:t>Jugendhilfe soll zur Verwirklichung des Rechts […] insbesondere</a:t>
            </a:r>
          </a:p>
          <a:p>
            <a:pPr marL="703263">
              <a:spcAft>
                <a:spcPts val="600"/>
              </a:spcAft>
              <a:buAutoNum type="arabicPeriod"/>
            </a:pPr>
            <a:r>
              <a:rPr lang="de-DE" altLang="de-DE" sz="1600" dirty="0">
                <a:latin typeface="+mn-lt"/>
              </a:rPr>
              <a:t>junge Menschen in ihrer individuellen und sozialen Entwicklung fördern und dazu beitragen, Benachteiligungen zu vermeiden oder abzubauen,</a:t>
            </a:r>
          </a:p>
          <a:p>
            <a:pPr marL="703263">
              <a:spcAft>
                <a:spcPts val="600"/>
              </a:spcAft>
              <a:buFont typeface="Arial" panose="020B0604020202020204" pitchFamily="34" charset="0"/>
              <a:buAutoNum type="arabicPeriod"/>
            </a:pPr>
            <a:r>
              <a:rPr lang="de-DE" sz="1600" dirty="0">
                <a:latin typeface="+mn-lt"/>
              </a:rPr>
              <a:t>jungen Menschen ermöglichen oder erleichtern, entsprechend ihrem Alter und ihrer individuellen Fähigkeiten in allen sie betreffenden Lebensbereichen selbstbestimmt zu interagieren und damit gleichberechtigt am Leben in der Gesellschaft teilhaben zu können,</a:t>
            </a:r>
          </a:p>
          <a:p>
            <a:pPr marL="703263">
              <a:spcAft>
                <a:spcPts val="600"/>
              </a:spcAft>
              <a:buAutoNum type="arabicPeriod"/>
            </a:pPr>
            <a:r>
              <a:rPr lang="de-DE" altLang="de-DE" sz="1600" dirty="0">
                <a:latin typeface="+mn-lt"/>
              </a:rPr>
              <a:t>Eltern und andere Erziehungsberechtigte bei der Erziehung beraten und unterstützen,</a:t>
            </a:r>
          </a:p>
          <a:p>
            <a:pPr marL="703263">
              <a:spcAft>
                <a:spcPts val="600"/>
              </a:spcAft>
              <a:buAutoNum type="arabicPeriod"/>
            </a:pPr>
            <a:r>
              <a:rPr lang="de-DE" altLang="de-DE" sz="1600" dirty="0">
                <a:latin typeface="+mn-lt"/>
                <a:ea typeface="Times New Roman" panose="02020603050405020304" pitchFamily="18" charset="0"/>
                <a:cs typeface="Arial" panose="020B0604020202020204" pitchFamily="34" charset="0"/>
              </a:rPr>
              <a:t>Kinder und Jugendliche vor Gefahren für ihr Wohl schützen,</a:t>
            </a:r>
          </a:p>
          <a:p>
            <a:pPr marL="703263">
              <a:spcAft>
                <a:spcPts val="600"/>
              </a:spcAft>
              <a:buAutoNum type="arabicPeriod"/>
            </a:pPr>
            <a:r>
              <a:rPr lang="de-DE" altLang="de-DE" sz="1600" dirty="0">
                <a:latin typeface="+mn-lt"/>
              </a:rPr>
              <a:t>dazu beitragen, positive Lebensbedingungen für junge Menschen und ihre Familien sowie eine kinder- und familienfreundliche Umwelt zu erhalten oder zu schaffen.</a:t>
            </a:r>
            <a:r>
              <a:rPr lang="en-GB" altLang="de-DE" sz="1600" dirty="0">
                <a:latin typeface="+mn-lt"/>
              </a:rPr>
              <a:t> </a:t>
            </a:r>
          </a:p>
        </p:txBody>
      </p:sp>
      <p:sp>
        <p:nvSpPr>
          <p:cNvPr id="16"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Auftrag und Anspruch</a:t>
            </a:r>
          </a:p>
        </p:txBody>
      </p:sp>
    </p:spTree>
    <p:extLst>
      <p:ext uri="{BB962C8B-B14F-4D97-AF65-F5344CB8AC3E}">
        <p14:creationId xmlns:p14="http://schemas.microsoft.com/office/powerpoint/2010/main" val="96863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1. Allgemeine Rahmenbedingungen</a:t>
            </a: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1.1 Gesellschaft</a:t>
            </a:r>
          </a:p>
        </p:txBody>
      </p:sp>
    </p:spTree>
    <p:extLst>
      <p:ext uri="{BB962C8B-B14F-4D97-AF65-F5344CB8AC3E}">
        <p14:creationId xmlns:p14="http://schemas.microsoft.com/office/powerpoint/2010/main" val="3793334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912349"/>
            <a:ext cx="9144000" cy="428738"/>
          </a:xfrm>
        </p:spPr>
        <p:txBody>
          <a:bodyPr>
            <a:noAutofit/>
          </a:bodyPr>
          <a:lstStyle/>
          <a:p>
            <a:r>
              <a:rPr lang="de-DE" dirty="0"/>
              <a:t>2.1.2 Aufgabenfelder der Kinder- und Jugendhilfe – </a:t>
            </a:r>
            <a:br>
              <a:rPr lang="de-DE" dirty="0"/>
            </a:br>
            <a:r>
              <a:rPr lang="de-DE" dirty="0"/>
              <a:t>§§ 11–60 SGB VIII</a:t>
            </a:r>
          </a:p>
        </p:txBody>
      </p:sp>
      <p:grpSp>
        <p:nvGrpSpPr>
          <p:cNvPr id="42" name="Group 7" descr="Benennt Leistungen der Kinder- und Jugendhilfe: &#10;Förderung der Erziehung in der Familie §§ 16–21 Sozialgesetzbuch (SGB) Acht (VIII)" title="Textfeld">
            <a:extLst>
              <a:ext uri="{FF2B5EF4-FFF2-40B4-BE49-F238E27FC236}">
                <a16:creationId xmlns:a16="http://schemas.microsoft.com/office/drawing/2014/main" id="{BDA752D3-1B1D-45BD-92C1-5287E5737C69}"/>
              </a:ext>
            </a:extLst>
          </p:cNvPr>
          <p:cNvGrpSpPr>
            <a:grpSpLocks/>
          </p:cNvGrpSpPr>
          <p:nvPr/>
        </p:nvGrpSpPr>
        <p:grpSpPr bwMode="auto">
          <a:xfrm>
            <a:off x="2692097" y="2204864"/>
            <a:ext cx="1172766" cy="1271588"/>
            <a:chOff x="1330" y="1480"/>
            <a:chExt cx="985" cy="1068"/>
          </a:xfrm>
        </p:grpSpPr>
        <p:sp>
          <p:nvSpPr>
            <p:cNvPr id="43" name="Rectangle 8">
              <a:extLst>
                <a:ext uri="{FF2B5EF4-FFF2-40B4-BE49-F238E27FC236}">
                  <a16:creationId xmlns:a16="http://schemas.microsoft.com/office/drawing/2014/main" id="{C0391CE9-3393-4F30-B434-06D28EA53740}"/>
                </a:ext>
              </a:extLst>
            </p:cNvPr>
            <p:cNvSpPr>
              <a:spLocks noChangeArrowheads="1"/>
            </p:cNvSpPr>
            <p:nvPr/>
          </p:nvSpPr>
          <p:spPr bwMode="auto">
            <a:xfrm>
              <a:off x="1330" y="1662"/>
              <a:ext cx="985" cy="886"/>
            </a:xfrm>
            <a:prstGeom prst="rect">
              <a:avLst/>
            </a:prstGeom>
            <a:solidFill>
              <a:schemeClr val="accent1">
                <a:lumMod val="60000"/>
                <a:lumOff val="40000"/>
              </a:schemeClr>
            </a:solidFill>
            <a:ln w="12700">
              <a:noFill/>
              <a:miter lim="800000"/>
              <a:headEnd/>
              <a:tailEnd/>
            </a:ln>
            <a:effectLst/>
          </p:spPr>
          <p:txBody>
            <a:bodyPr lIns="57150" tIns="28575" rIns="57150" bIns="28575">
              <a:spAutoFit/>
            </a:bodyPr>
            <a:lstStyle/>
            <a:p>
              <a:pPr defTabSz="583406" eaLnBrk="0" hangingPunct="0">
                <a:spcAft>
                  <a:spcPct val="20000"/>
                </a:spcAft>
              </a:pPr>
              <a:r>
                <a:rPr lang="de-DE" sz="1200" dirty="0">
                  <a:cs typeface="Arial" pitchFamily="34" charset="0"/>
                </a:rPr>
                <a:t>Förderung der Erziehung in der Familie</a:t>
              </a:r>
            </a:p>
            <a:p>
              <a:pPr defTabSz="583406" eaLnBrk="0" hangingPunct="0">
                <a:spcAft>
                  <a:spcPct val="20000"/>
                </a:spcAft>
              </a:pPr>
              <a:r>
                <a:rPr lang="de-DE" sz="1200" dirty="0">
                  <a:cs typeface="Arial" pitchFamily="34" charset="0"/>
                </a:rPr>
                <a:t>§§ 16–21 SGB VIII</a:t>
              </a:r>
            </a:p>
          </p:txBody>
        </p:sp>
        <p:sp>
          <p:nvSpPr>
            <p:cNvPr id="44" name="Line 9">
              <a:extLst>
                <a:ext uri="{FF2B5EF4-FFF2-40B4-BE49-F238E27FC236}">
                  <a16:creationId xmlns:a16="http://schemas.microsoft.com/office/drawing/2014/main" id="{0C6D3E02-CCF1-4C4D-AE18-70F003B2934B}"/>
                </a:ext>
              </a:extLst>
            </p:cNvPr>
            <p:cNvSpPr>
              <a:spLocks noChangeShapeType="1"/>
            </p:cNvSpPr>
            <p:nvPr/>
          </p:nvSpPr>
          <p:spPr bwMode="auto">
            <a:xfrm>
              <a:off x="1819" y="1480"/>
              <a:ext cx="0" cy="186"/>
            </a:xfrm>
            <a:prstGeom prst="line">
              <a:avLst/>
            </a:prstGeom>
            <a:noFill/>
            <a:ln w="50800">
              <a:solidFill>
                <a:schemeClr val="accent1">
                  <a:lumMod val="60000"/>
                  <a:lumOff val="40000"/>
                </a:schemeClr>
              </a:solidFill>
              <a:round/>
              <a:headEnd/>
              <a:tailEnd/>
            </a:ln>
            <a:effectLst/>
          </p:spPr>
          <p:txBody>
            <a:bodyPr/>
            <a:lstStyle/>
            <a:p>
              <a:endParaRPr lang="de-DE" sz="1200"/>
            </a:p>
          </p:txBody>
        </p:sp>
      </p:grpSp>
      <p:grpSp>
        <p:nvGrpSpPr>
          <p:cNvPr id="45" name="Group 10" descr="Benennt Leistungen der Kinder- und Jugendhilfe: &#10;Förderung von Kindern in Tages-einrichtungen und Kindertagespflege&#10;§§ 22–26 Sozialgesetzbuch (SGB) Acht (VIII)" title="Textfeld">
            <a:extLst>
              <a:ext uri="{FF2B5EF4-FFF2-40B4-BE49-F238E27FC236}">
                <a16:creationId xmlns:a16="http://schemas.microsoft.com/office/drawing/2014/main" id="{C73A242C-17D7-4355-AC81-2F8FB3542495}"/>
              </a:ext>
            </a:extLst>
          </p:cNvPr>
          <p:cNvGrpSpPr>
            <a:grpSpLocks/>
          </p:cNvGrpSpPr>
          <p:nvPr/>
        </p:nvGrpSpPr>
        <p:grpSpPr bwMode="auto">
          <a:xfrm>
            <a:off x="3934898" y="2204864"/>
            <a:ext cx="1172765" cy="2007395"/>
            <a:chOff x="2401" y="1474"/>
            <a:chExt cx="985" cy="1686"/>
          </a:xfrm>
        </p:grpSpPr>
        <p:sp>
          <p:nvSpPr>
            <p:cNvPr id="46" name="Rectangle 11">
              <a:extLst>
                <a:ext uri="{FF2B5EF4-FFF2-40B4-BE49-F238E27FC236}">
                  <a16:creationId xmlns:a16="http://schemas.microsoft.com/office/drawing/2014/main" id="{D5CBE107-8602-45A5-92C6-471763EC878A}"/>
                </a:ext>
              </a:extLst>
            </p:cNvPr>
            <p:cNvSpPr>
              <a:spLocks noChangeArrowheads="1"/>
            </p:cNvSpPr>
            <p:nvPr/>
          </p:nvSpPr>
          <p:spPr bwMode="auto">
            <a:xfrm>
              <a:off x="2401" y="1654"/>
              <a:ext cx="985" cy="1506"/>
            </a:xfrm>
            <a:prstGeom prst="rect">
              <a:avLst/>
            </a:prstGeom>
            <a:solidFill>
              <a:schemeClr val="accent1">
                <a:lumMod val="60000"/>
                <a:lumOff val="40000"/>
              </a:schemeClr>
            </a:solidFill>
            <a:ln w="12700">
              <a:solidFill>
                <a:schemeClr val="accent1">
                  <a:lumMod val="60000"/>
                  <a:lumOff val="40000"/>
                </a:schemeClr>
              </a:solidFill>
              <a:miter lim="800000"/>
              <a:headEnd/>
              <a:tailEnd/>
            </a:ln>
            <a:effectLst/>
          </p:spPr>
          <p:txBody>
            <a:bodyPr lIns="57150" tIns="28575" rIns="57150" bIns="28575">
              <a:spAutoFit/>
            </a:bodyPr>
            <a:lstStyle/>
            <a:p>
              <a:pPr algn="ctr" defTabSz="583406" eaLnBrk="0" hangingPunct="0">
                <a:spcAft>
                  <a:spcPct val="20000"/>
                </a:spcAft>
              </a:pPr>
              <a:r>
                <a:rPr lang="de-DE" sz="1200" dirty="0">
                  <a:cs typeface="Arial" pitchFamily="34" charset="0"/>
                </a:rPr>
                <a:t>Förderung von Kindern in Tages-einrichtungen und Kindertages-pflege</a:t>
              </a:r>
            </a:p>
            <a:p>
              <a:pPr algn="ctr" defTabSz="583406" eaLnBrk="0" hangingPunct="0">
                <a:spcAft>
                  <a:spcPct val="20000"/>
                </a:spcAft>
              </a:pPr>
              <a:r>
                <a:rPr lang="de-DE" sz="1200" dirty="0">
                  <a:cs typeface="Arial" pitchFamily="34" charset="0"/>
                </a:rPr>
                <a:t>§§ 22–26 SGB VIII</a:t>
              </a:r>
            </a:p>
          </p:txBody>
        </p:sp>
        <p:sp>
          <p:nvSpPr>
            <p:cNvPr id="47" name="Line 12">
              <a:extLst>
                <a:ext uri="{FF2B5EF4-FFF2-40B4-BE49-F238E27FC236}">
                  <a16:creationId xmlns:a16="http://schemas.microsoft.com/office/drawing/2014/main" id="{00B47AE1-1A25-44A7-B81E-5E3CE35841CE}"/>
                </a:ext>
              </a:extLst>
            </p:cNvPr>
            <p:cNvSpPr>
              <a:spLocks noChangeShapeType="1"/>
            </p:cNvSpPr>
            <p:nvPr/>
          </p:nvSpPr>
          <p:spPr bwMode="auto">
            <a:xfrm>
              <a:off x="2880" y="1474"/>
              <a:ext cx="0" cy="186"/>
            </a:xfrm>
            <a:prstGeom prst="line">
              <a:avLst/>
            </a:prstGeom>
            <a:noFill/>
            <a:ln w="50800">
              <a:solidFill>
                <a:schemeClr val="accent1">
                  <a:lumMod val="60000"/>
                  <a:lumOff val="40000"/>
                </a:schemeClr>
              </a:solidFill>
              <a:round/>
              <a:headEnd/>
              <a:tailEnd/>
            </a:ln>
            <a:effectLst/>
          </p:spPr>
          <p:txBody>
            <a:bodyPr/>
            <a:lstStyle/>
            <a:p>
              <a:endParaRPr lang="de-DE" sz="1200"/>
            </a:p>
          </p:txBody>
        </p:sp>
      </p:grpSp>
      <p:grpSp>
        <p:nvGrpSpPr>
          <p:cNvPr id="48" name="Group 16" title="Gruppierungselement">
            <a:extLst>
              <a:ext uri="{FF2B5EF4-FFF2-40B4-BE49-F238E27FC236}">
                <a16:creationId xmlns:a16="http://schemas.microsoft.com/office/drawing/2014/main" id="{E4F731E7-505C-4CDA-806F-D03608CBE06D}"/>
              </a:ext>
            </a:extLst>
          </p:cNvPr>
          <p:cNvGrpSpPr>
            <a:grpSpLocks/>
          </p:cNvGrpSpPr>
          <p:nvPr/>
        </p:nvGrpSpPr>
        <p:grpSpPr bwMode="auto">
          <a:xfrm>
            <a:off x="1302043" y="1700808"/>
            <a:ext cx="6529984" cy="519112"/>
            <a:chOff x="142" y="1091"/>
            <a:chExt cx="5434" cy="436"/>
          </a:xfrm>
        </p:grpSpPr>
        <p:sp>
          <p:nvSpPr>
            <p:cNvPr id="49" name="Rectangle 17">
              <a:extLst>
                <a:ext uri="{FF2B5EF4-FFF2-40B4-BE49-F238E27FC236}">
                  <a16:creationId xmlns:a16="http://schemas.microsoft.com/office/drawing/2014/main" id="{991E4929-0282-4CC3-B299-4D50FC649648}"/>
                </a:ext>
              </a:extLst>
            </p:cNvPr>
            <p:cNvSpPr>
              <a:spLocks noChangeArrowheads="1"/>
            </p:cNvSpPr>
            <p:nvPr/>
          </p:nvSpPr>
          <p:spPr bwMode="auto">
            <a:xfrm>
              <a:off x="146" y="1091"/>
              <a:ext cx="2651" cy="211"/>
            </a:xfrm>
            <a:prstGeom prst="rect">
              <a:avLst/>
            </a:prstGeom>
            <a:solidFill>
              <a:srgbClr val="F77218"/>
            </a:solidFill>
            <a:ln w="12700">
              <a:noFill/>
              <a:miter lim="800000"/>
              <a:headEnd/>
              <a:tailEnd/>
            </a:ln>
            <a:effectLst/>
          </p:spPr>
          <p:txBody>
            <a:bodyPr wrap="none" anchor="ctr"/>
            <a:lstStyle/>
            <a:p>
              <a:endParaRPr lang="de-DE" sz="1350"/>
            </a:p>
          </p:txBody>
        </p:sp>
        <p:sp>
          <p:nvSpPr>
            <p:cNvPr id="50" name="Rectangle 18" descr="Überschrift 'Leistungen' für die darunter aufgeführten Leistungen der Kinder- und Jugendhilfe" title="Textfeld">
              <a:extLst>
                <a:ext uri="{FF2B5EF4-FFF2-40B4-BE49-F238E27FC236}">
                  <a16:creationId xmlns:a16="http://schemas.microsoft.com/office/drawing/2014/main" id="{C7120E6C-97ED-4792-92F1-608F5A072F70}"/>
                </a:ext>
              </a:extLst>
            </p:cNvPr>
            <p:cNvSpPr>
              <a:spLocks noChangeArrowheads="1"/>
            </p:cNvSpPr>
            <p:nvPr/>
          </p:nvSpPr>
          <p:spPr bwMode="auto">
            <a:xfrm>
              <a:off x="142" y="1091"/>
              <a:ext cx="4279" cy="242"/>
            </a:xfrm>
            <a:prstGeom prst="rect">
              <a:avLst/>
            </a:prstGeom>
            <a:solidFill>
              <a:schemeClr val="accent1">
                <a:lumMod val="60000"/>
                <a:lumOff val="40000"/>
              </a:schemeClr>
            </a:solidFill>
            <a:ln w="12700">
              <a:noFill/>
              <a:miter lim="800000"/>
              <a:headEnd/>
              <a:tailEnd/>
            </a:ln>
            <a:effectLst/>
          </p:spPr>
          <p:txBody>
            <a:bodyPr wrap="square" lIns="57150" tIns="28575" rIns="57150" bIns="28575">
              <a:spAutoFit/>
            </a:bodyPr>
            <a:lstStyle/>
            <a:p>
              <a:pPr algn="ctr" defTabSz="583406" eaLnBrk="0" hangingPunct="0"/>
              <a:r>
                <a:rPr lang="de-DE" sz="1500" b="1" dirty="0">
                  <a:cs typeface="Arial" pitchFamily="34" charset="0"/>
                </a:rPr>
                <a:t>Leistungen</a:t>
              </a:r>
            </a:p>
          </p:txBody>
        </p:sp>
        <p:sp>
          <p:nvSpPr>
            <p:cNvPr id="51" name="Rectangle 19" descr="Überschrift 'Andere Aufgaben' für die darunter benannten anderen Aufgaben der Kinder- und Jugendhilfe, nämlich 'Hoheitliche Aufgaben zum Schutz von Kindern und Jugendlichen §§ 42–60 Sozialgesetzbuch (SGB) Acht (VIII)'" title="Textfeld">
              <a:extLst>
                <a:ext uri="{FF2B5EF4-FFF2-40B4-BE49-F238E27FC236}">
                  <a16:creationId xmlns:a16="http://schemas.microsoft.com/office/drawing/2014/main" id="{A709593B-03B4-436A-A7F2-89AD4D8F31AD}"/>
                </a:ext>
              </a:extLst>
            </p:cNvPr>
            <p:cNvSpPr>
              <a:spLocks noChangeArrowheads="1"/>
            </p:cNvSpPr>
            <p:nvPr/>
          </p:nvSpPr>
          <p:spPr bwMode="auto">
            <a:xfrm>
              <a:off x="4505" y="1091"/>
              <a:ext cx="1071" cy="436"/>
            </a:xfrm>
            <a:prstGeom prst="rect">
              <a:avLst/>
            </a:prstGeom>
            <a:solidFill>
              <a:schemeClr val="accent3"/>
            </a:solidFill>
            <a:ln w="12700">
              <a:noFill/>
              <a:miter lim="800000"/>
              <a:headEnd/>
              <a:tailEnd/>
            </a:ln>
            <a:effectLst/>
          </p:spPr>
          <p:txBody>
            <a:bodyPr wrap="square" lIns="57150" tIns="28575" rIns="57150" bIns="28575">
              <a:spAutoFit/>
            </a:bodyPr>
            <a:lstStyle/>
            <a:p>
              <a:pPr algn="ctr" defTabSz="583406" eaLnBrk="0" hangingPunct="0"/>
              <a:r>
                <a:rPr lang="de-DE" sz="1500" b="1" dirty="0">
                  <a:solidFill>
                    <a:schemeClr val="bg1"/>
                  </a:solidFill>
                  <a:cs typeface="Arial" pitchFamily="34" charset="0"/>
                </a:rPr>
                <a:t>Andere </a:t>
              </a:r>
            </a:p>
            <a:p>
              <a:pPr algn="ctr" defTabSz="583406" eaLnBrk="0" hangingPunct="0"/>
              <a:r>
                <a:rPr lang="de-DE" sz="1500" b="1" dirty="0">
                  <a:solidFill>
                    <a:schemeClr val="bg1"/>
                  </a:solidFill>
                  <a:cs typeface="Arial" pitchFamily="34" charset="0"/>
                </a:rPr>
                <a:t>Aufgaben</a:t>
              </a:r>
            </a:p>
          </p:txBody>
        </p:sp>
      </p:grpSp>
      <p:grpSp>
        <p:nvGrpSpPr>
          <p:cNvPr id="52" name="Group 21" title="Gruppierungselement">
            <a:extLst>
              <a:ext uri="{FF2B5EF4-FFF2-40B4-BE49-F238E27FC236}">
                <a16:creationId xmlns:a16="http://schemas.microsoft.com/office/drawing/2014/main" id="{D588DD20-46FC-4B89-AF2B-19CB64BC2302}"/>
              </a:ext>
            </a:extLst>
          </p:cNvPr>
          <p:cNvGrpSpPr>
            <a:grpSpLocks/>
          </p:cNvGrpSpPr>
          <p:nvPr/>
        </p:nvGrpSpPr>
        <p:grpSpPr bwMode="auto">
          <a:xfrm>
            <a:off x="6544961" y="2219822"/>
            <a:ext cx="1287066" cy="1778795"/>
            <a:chOff x="4549" y="1457"/>
            <a:chExt cx="1081" cy="1494"/>
          </a:xfrm>
        </p:grpSpPr>
        <p:sp>
          <p:nvSpPr>
            <p:cNvPr id="53" name="Rectangle 22" descr="Benennt die anderen Aufgaben der Kinder- und Jugendhilfe, nämlich 'Hoheitliche Aufgaben zum Schutz von Kindern und Jugendlichen §§ 42–60 Sozialgesetzbuch (SGB) Acht (VIII)'" title="Textfeld">
              <a:extLst>
                <a:ext uri="{FF2B5EF4-FFF2-40B4-BE49-F238E27FC236}">
                  <a16:creationId xmlns:a16="http://schemas.microsoft.com/office/drawing/2014/main" id="{043A7DEB-2F45-4A7D-9990-0A1D3EAE4420}"/>
                </a:ext>
              </a:extLst>
            </p:cNvPr>
            <p:cNvSpPr>
              <a:spLocks noChangeArrowheads="1"/>
            </p:cNvSpPr>
            <p:nvPr/>
          </p:nvSpPr>
          <p:spPr bwMode="auto">
            <a:xfrm>
              <a:off x="4549" y="1755"/>
              <a:ext cx="1081" cy="1196"/>
            </a:xfrm>
            <a:prstGeom prst="rect">
              <a:avLst/>
            </a:prstGeom>
            <a:solidFill>
              <a:schemeClr val="accent3"/>
            </a:solidFill>
            <a:ln w="12700">
              <a:noFill/>
              <a:miter lim="800000"/>
              <a:headEnd/>
              <a:tailEnd/>
            </a:ln>
            <a:effectLst/>
          </p:spPr>
          <p:txBody>
            <a:bodyPr wrap="square" lIns="57150" tIns="28575" rIns="57150" bIns="28575">
              <a:spAutoFit/>
            </a:bodyPr>
            <a:lstStyle/>
            <a:p>
              <a:pPr algn="ctr" defTabSz="183356" eaLnBrk="0" hangingPunct="0">
                <a:spcAft>
                  <a:spcPct val="20000"/>
                </a:spcAft>
              </a:pPr>
              <a:r>
                <a:rPr lang="de-DE" sz="1200" dirty="0">
                  <a:solidFill>
                    <a:schemeClr val="bg1"/>
                  </a:solidFill>
                  <a:cs typeface="Arial" pitchFamily="34" charset="0"/>
                </a:rPr>
                <a:t>Hoheitliche Aufgaben zum Schutz von Kindern und Jugendlichen</a:t>
              </a:r>
            </a:p>
            <a:p>
              <a:pPr marL="183356" indent="-183356" algn="ctr" defTabSz="183356" eaLnBrk="0" hangingPunct="0">
                <a:spcAft>
                  <a:spcPct val="20000"/>
                </a:spcAft>
              </a:pPr>
              <a:r>
                <a:rPr lang="de-DE" sz="1200" dirty="0">
                  <a:solidFill>
                    <a:schemeClr val="bg1"/>
                  </a:solidFill>
                  <a:cs typeface="Arial" pitchFamily="34" charset="0"/>
                </a:rPr>
                <a:t>§§ 42–60 SGB VIII </a:t>
              </a:r>
            </a:p>
          </p:txBody>
        </p:sp>
        <p:sp>
          <p:nvSpPr>
            <p:cNvPr id="54" name="Line 23">
              <a:extLst>
                <a:ext uri="{FF2B5EF4-FFF2-40B4-BE49-F238E27FC236}">
                  <a16:creationId xmlns:a16="http://schemas.microsoft.com/office/drawing/2014/main" id="{C645DF02-DBE2-4C65-B037-749E77182A41}"/>
                </a:ext>
              </a:extLst>
            </p:cNvPr>
            <p:cNvSpPr>
              <a:spLocks noChangeShapeType="1"/>
            </p:cNvSpPr>
            <p:nvPr/>
          </p:nvSpPr>
          <p:spPr bwMode="auto">
            <a:xfrm>
              <a:off x="5069" y="1457"/>
              <a:ext cx="0" cy="298"/>
            </a:xfrm>
            <a:prstGeom prst="line">
              <a:avLst/>
            </a:prstGeom>
            <a:noFill/>
            <a:ln w="50800">
              <a:solidFill>
                <a:schemeClr val="accent3"/>
              </a:solidFill>
              <a:round/>
              <a:headEnd/>
              <a:tailEnd/>
            </a:ln>
            <a:effectLst/>
          </p:spPr>
          <p:txBody>
            <a:bodyPr/>
            <a:lstStyle/>
            <a:p>
              <a:endParaRPr lang="de-DE" sz="1200"/>
            </a:p>
          </p:txBody>
        </p:sp>
      </p:grpSp>
      <p:sp>
        <p:nvSpPr>
          <p:cNvPr id="58" name="Rechteck 57">
            <a:extLst>
              <a:ext uri="{FF2B5EF4-FFF2-40B4-BE49-F238E27FC236}">
                <a16:creationId xmlns:a16="http://schemas.microsoft.com/office/drawing/2014/main" id="{4AAC332B-6DF6-4C96-9556-E85D9DB435E0}"/>
              </a:ext>
            </a:extLst>
          </p:cNvPr>
          <p:cNvSpPr/>
          <p:nvPr/>
        </p:nvSpPr>
        <p:spPr>
          <a:xfrm>
            <a:off x="6544961" y="4941168"/>
            <a:ext cx="1483423" cy="1194238"/>
          </a:xfrm>
          <a:prstGeom prst="rect">
            <a:avLst/>
          </a:prstGeom>
        </p:spPr>
        <p:txBody>
          <a:bodyPr wrap="square">
            <a:spAutoFit/>
          </a:bodyPr>
          <a:lstStyle/>
          <a:p>
            <a:pPr marL="183356" indent="-183356" defTabSz="183356" eaLnBrk="0" hangingPunct="0">
              <a:lnSpc>
                <a:spcPct val="93000"/>
              </a:lnSpc>
            </a:pPr>
            <a:r>
              <a:rPr lang="de-DE" sz="1100" dirty="0">
                <a:cs typeface="Arial" pitchFamily="34" charset="0"/>
              </a:rPr>
              <a:t>z. B. </a:t>
            </a:r>
          </a:p>
          <a:p>
            <a:pPr marL="171450" indent="-171450">
              <a:lnSpc>
                <a:spcPct val="93000"/>
              </a:lnSpc>
              <a:buClr>
                <a:schemeClr val="accent3"/>
              </a:buClr>
              <a:buFont typeface="Arial" panose="020B0604020202020204" pitchFamily="34" charset="0"/>
              <a:buChar char="•"/>
            </a:pPr>
            <a:r>
              <a:rPr lang="de-DE" altLang="de-DE" sz="1100" dirty="0">
                <a:solidFill>
                  <a:srgbClr val="000000"/>
                </a:solidFill>
                <a:cs typeface="Times New Roman" panose="02020603050405020304" pitchFamily="18" charset="0"/>
              </a:rPr>
              <a:t>I</a:t>
            </a:r>
            <a:r>
              <a:rPr lang="de-DE" sz="1100" dirty="0">
                <a:cs typeface="Arial" pitchFamily="34" charset="0"/>
              </a:rPr>
              <a:t>n</a:t>
            </a:r>
            <a:r>
              <a:rPr lang="de-DE" sz="1100" dirty="0">
                <a:solidFill>
                  <a:srgbClr val="000000"/>
                </a:solidFill>
                <a:cs typeface="Times New Roman" panose="02020603050405020304" pitchFamily="18" charset="0"/>
              </a:rPr>
              <a:t>o</a:t>
            </a:r>
            <a:r>
              <a:rPr lang="de-DE" sz="1100" dirty="0">
                <a:cs typeface="Arial" pitchFamily="34" charset="0"/>
              </a:rPr>
              <a:t>bhutnahme</a:t>
            </a:r>
          </a:p>
          <a:p>
            <a:pPr marL="171450" indent="-171450">
              <a:lnSpc>
                <a:spcPct val="93000"/>
              </a:lnSpc>
              <a:buClr>
                <a:schemeClr val="accent3"/>
              </a:buClr>
              <a:buFont typeface="Arial" panose="020B0604020202020204" pitchFamily="34" charset="0"/>
              <a:buChar char="•"/>
            </a:pPr>
            <a:r>
              <a:rPr lang="de-DE" sz="1100" dirty="0">
                <a:cs typeface="Arial" pitchFamily="34" charset="0"/>
              </a:rPr>
              <a:t>Mitwirkung vor Familien- und Jugendgerichten</a:t>
            </a:r>
          </a:p>
          <a:p>
            <a:pPr marL="171450" indent="-171450" eaLnBrk="0" hangingPunct="0">
              <a:lnSpc>
                <a:spcPct val="93000"/>
              </a:lnSpc>
              <a:buClr>
                <a:schemeClr val="accent3"/>
              </a:buClr>
              <a:buFont typeface="Arial" panose="020B0604020202020204" pitchFamily="34" charset="0"/>
              <a:buChar char="•"/>
            </a:pPr>
            <a:r>
              <a:rPr lang="de-DE" sz="1100" dirty="0">
                <a:cs typeface="Arial" pitchFamily="34" charset="0"/>
              </a:rPr>
              <a:t>Amtsvormund-</a:t>
            </a:r>
            <a:r>
              <a:rPr lang="de-DE" sz="1100" dirty="0" err="1">
                <a:cs typeface="Arial" pitchFamily="34" charset="0"/>
              </a:rPr>
              <a:t>schaften</a:t>
            </a:r>
            <a:endParaRPr lang="de-DE" sz="1100" dirty="0">
              <a:cs typeface="Arial" pitchFamily="34" charset="0"/>
            </a:endParaRPr>
          </a:p>
        </p:txBody>
      </p:sp>
      <p:sp>
        <p:nvSpPr>
          <p:cNvPr id="59" name="Text Box 36">
            <a:extLst>
              <a:ext uri="{FF2B5EF4-FFF2-40B4-BE49-F238E27FC236}">
                <a16:creationId xmlns:a16="http://schemas.microsoft.com/office/drawing/2014/main" id="{FD206F37-9C3F-48C5-84E4-B7D9E374E49B}"/>
              </a:ext>
            </a:extLst>
          </p:cNvPr>
          <p:cNvSpPr txBox="1">
            <a:spLocks noChangeArrowheads="1"/>
          </p:cNvSpPr>
          <p:nvPr/>
        </p:nvSpPr>
        <p:spPr bwMode="auto">
          <a:xfrm>
            <a:off x="1215441" y="4941168"/>
            <a:ext cx="1427260" cy="13516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3000"/>
              </a:lnSpc>
              <a:buSzTx/>
            </a:pPr>
            <a:r>
              <a:rPr lang="de-DE" altLang="de-DE" sz="1100" dirty="0">
                <a:solidFill>
                  <a:srgbClr val="000000"/>
                </a:solidFill>
                <a:cs typeface="Times New Roman" panose="02020603050405020304" pitchFamily="18" charset="0"/>
              </a:rPr>
              <a:t>z. B.</a:t>
            </a:r>
          </a:p>
          <a:p>
            <a:pPr marL="171450" indent="-17145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Internationale</a:t>
            </a:r>
            <a:br>
              <a:rPr lang="de-DE" altLang="de-DE" sz="1100" dirty="0">
                <a:solidFill>
                  <a:srgbClr val="000000"/>
                </a:solidFill>
                <a:cs typeface="Times New Roman" panose="02020603050405020304" pitchFamily="18" charset="0"/>
              </a:rPr>
            </a:br>
            <a:r>
              <a:rPr lang="de-DE" altLang="de-DE" sz="1100" dirty="0">
                <a:solidFill>
                  <a:srgbClr val="000000"/>
                </a:solidFill>
                <a:cs typeface="Times New Roman" panose="02020603050405020304" pitchFamily="18" charset="0"/>
              </a:rPr>
              <a:t>Jugendarbeit </a:t>
            </a:r>
          </a:p>
          <a:p>
            <a:pPr marL="171450" indent="-171450" eaLnBrk="0" hangingPunct="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Förderung der Jugendverbände</a:t>
            </a:r>
          </a:p>
          <a:p>
            <a:pPr marL="171450" indent="-171450" eaLnBrk="0" hangingPunct="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Hilfen zum</a:t>
            </a:r>
            <a:br>
              <a:rPr lang="de-DE" altLang="de-DE" sz="1100" dirty="0">
                <a:solidFill>
                  <a:srgbClr val="000000"/>
                </a:solidFill>
                <a:cs typeface="Times New Roman" panose="02020603050405020304" pitchFamily="18" charset="0"/>
              </a:rPr>
            </a:br>
            <a:r>
              <a:rPr lang="de-DE" altLang="de-DE" sz="1100" dirty="0">
                <a:solidFill>
                  <a:srgbClr val="000000"/>
                </a:solidFill>
                <a:cs typeface="Times New Roman" panose="02020603050405020304" pitchFamily="18" charset="0"/>
              </a:rPr>
              <a:t>Übergang</a:t>
            </a:r>
            <a:br>
              <a:rPr lang="de-DE" altLang="de-DE" sz="1100" dirty="0">
                <a:solidFill>
                  <a:srgbClr val="000000"/>
                </a:solidFill>
                <a:cs typeface="Times New Roman" panose="02020603050405020304" pitchFamily="18" charset="0"/>
              </a:rPr>
            </a:br>
            <a:r>
              <a:rPr lang="de-DE" altLang="de-DE" sz="1100" dirty="0">
                <a:solidFill>
                  <a:srgbClr val="000000"/>
                </a:solidFill>
                <a:cs typeface="Times New Roman" panose="02020603050405020304" pitchFamily="18" charset="0"/>
              </a:rPr>
              <a:t>Schule–Beruf</a:t>
            </a:r>
            <a:endParaRPr lang="de-DE" altLang="de-DE" sz="1100" dirty="0"/>
          </a:p>
        </p:txBody>
      </p:sp>
      <p:sp>
        <p:nvSpPr>
          <p:cNvPr id="60" name="Text Box 38">
            <a:extLst>
              <a:ext uri="{FF2B5EF4-FFF2-40B4-BE49-F238E27FC236}">
                <a16:creationId xmlns:a16="http://schemas.microsoft.com/office/drawing/2014/main" id="{D55A39D8-EFBE-4EA5-90F4-7CBEA65218F1}"/>
              </a:ext>
            </a:extLst>
          </p:cNvPr>
          <p:cNvSpPr txBox="1">
            <a:spLocks noChangeArrowheads="1"/>
          </p:cNvSpPr>
          <p:nvPr/>
        </p:nvSpPr>
        <p:spPr bwMode="auto">
          <a:xfrm>
            <a:off x="2537118" y="4941168"/>
            <a:ext cx="1530826" cy="11942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3000"/>
              </a:lnSpc>
              <a:buSzTx/>
            </a:pPr>
            <a:r>
              <a:rPr lang="de-DE" altLang="de-DE" sz="1100" dirty="0">
                <a:solidFill>
                  <a:srgbClr val="000000"/>
                </a:solidFill>
                <a:cs typeface="Times New Roman" panose="02020603050405020304" pitchFamily="18" charset="0"/>
              </a:rPr>
              <a:t>z. B.</a:t>
            </a:r>
          </a:p>
          <a:p>
            <a:pPr marL="171450" indent="-17145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Familienbildung</a:t>
            </a:r>
          </a:p>
          <a:p>
            <a:pPr marL="171450" indent="-171450" eaLnBrk="0" hangingPunct="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Familienberatung</a:t>
            </a:r>
          </a:p>
          <a:p>
            <a:pPr marL="171450" indent="-171450" eaLnBrk="0" hangingPunct="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Familienerholung</a:t>
            </a:r>
          </a:p>
          <a:p>
            <a:pPr marL="171450" indent="-171450" eaLnBrk="0" hangingPunct="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Trennungs- und</a:t>
            </a:r>
            <a:br>
              <a:rPr lang="de-DE" altLang="de-DE" sz="1100" dirty="0">
                <a:solidFill>
                  <a:srgbClr val="000000"/>
                </a:solidFill>
                <a:cs typeface="Times New Roman" panose="02020603050405020304" pitchFamily="18" charset="0"/>
              </a:rPr>
            </a:br>
            <a:r>
              <a:rPr lang="de-DE" altLang="de-DE" sz="1100" dirty="0" err="1">
                <a:solidFill>
                  <a:srgbClr val="000000"/>
                </a:solidFill>
                <a:cs typeface="Times New Roman" panose="02020603050405020304" pitchFamily="18" charset="0"/>
              </a:rPr>
              <a:t>Scheidungsbe-ratung</a:t>
            </a:r>
            <a:endParaRPr lang="de-DE" altLang="de-DE" sz="1100" dirty="0">
              <a:solidFill>
                <a:srgbClr val="000000"/>
              </a:solidFill>
              <a:cs typeface="Times New Roman" panose="02020603050405020304" pitchFamily="18" charset="0"/>
            </a:endParaRPr>
          </a:p>
        </p:txBody>
      </p:sp>
      <p:sp>
        <p:nvSpPr>
          <p:cNvPr id="61" name="Text Box 40">
            <a:extLst>
              <a:ext uri="{FF2B5EF4-FFF2-40B4-BE49-F238E27FC236}">
                <a16:creationId xmlns:a16="http://schemas.microsoft.com/office/drawing/2014/main" id="{7FF12718-4A5D-4F0E-89CC-C64AFAC1234E}"/>
              </a:ext>
            </a:extLst>
          </p:cNvPr>
          <p:cNvSpPr txBox="1">
            <a:spLocks noChangeArrowheads="1"/>
          </p:cNvSpPr>
          <p:nvPr/>
        </p:nvSpPr>
        <p:spPr bwMode="auto">
          <a:xfrm>
            <a:off x="3995936" y="4939255"/>
            <a:ext cx="1290738" cy="7219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3000"/>
              </a:lnSpc>
              <a:buSzTx/>
            </a:pPr>
            <a:r>
              <a:rPr lang="de-DE" altLang="de-DE" sz="1100" dirty="0">
                <a:solidFill>
                  <a:srgbClr val="000000"/>
                </a:solidFill>
                <a:cs typeface="Times New Roman" panose="02020603050405020304" pitchFamily="18" charset="0"/>
              </a:rPr>
              <a:t>z. B.</a:t>
            </a:r>
          </a:p>
          <a:p>
            <a:pPr marL="171450" indent="-17145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Krippe </a:t>
            </a:r>
          </a:p>
          <a:p>
            <a:pPr marL="171450" indent="-171450" eaLnBrk="0" hangingPunct="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Kindergarten </a:t>
            </a:r>
          </a:p>
          <a:p>
            <a:pPr marL="171450" indent="-171450" eaLnBrk="0" hangingPunct="0">
              <a:lnSpc>
                <a:spcPct val="93000"/>
              </a:lnSpc>
              <a:buClr>
                <a:schemeClr val="accent3"/>
              </a:buClr>
              <a:buSzTx/>
              <a:buFont typeface="Arial" panose="020B0604020202020204" pitchFamily="34" charset="0"/>
              <a:buChar char="•"/>
            </a:pPr>
            <a:r>
              <a:rPr lang="de-DE" altLang="de-DE" sz="1100" dirty="0">
                <a:solidFill>
                  <a:srgbClr val="000000"/>
                </a:solidFill>
                <a:cs typeface="Times New Roman" panose="02020603050405020304" pitchFamily="18" charset="0"/>
              </a:rPr>
              <a:t>Horte  </a:t>
            </a:r>
            <a:endParaRPr lang="de-DE" altLang="de-DE" sz="1100" dirty="0"/>
          </a:p>
        </p:txBody>
      </p:sp>
      <p:sp>
        <p:nvSpPr>
          <p:cNvPr id="62" name="Text Box 42">
            <a:extLst>
              <a:ext uri="{FF2B5EF4-FFF2-40B4-BE49-F238E27FC236}">
                <a16:creationId xmlns:a16="http://schemas.microsoft.com/office/drawing/2014/main" id="{BAE38004-9FEE-4B1A-AE7B-FF8BE8140502}"/>
              </a:ext>
            </a:extLst>
          </p:cNvPr>
          <p:cNvSpPr txBox="1">
            <a:spLocks noChangeArrowheads="1"/>
          </p:cNvSpPr>
          <p:nvPr/>
        </p:nvSpPr>
        <p:spPr bwMode="auto">
          <a:xfrm>
            <a:off x="5131802" y="4925856"/>
            <a:ext cx="1413159" cy="8794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3000"/>
              </a:lnSpc>
              <a:buSzTx/>
            </a:pPr>
            <a:r>
              <a:rPr lang="de-DE" altLang="de-DE" sz="1100" dirty="0">
                <a:solidFill>
                  <a:srgbClr val="000000"/>
                </a:solidFill>
                <a:cs typeface="Times New Roman" panose="02020603050405020304" pitchFamily="18" charset="0"/>
              </a:rPr>
              <a:t>z. B.</a:t>
            </a:r>
          </a:p>
          <a:p>
            <a:pPr marL="171450" indent="-171450">
              <a:lnSpc>
                <a:spcPct val="93000"/>
              </a:lnSpc>
              <a:buClr>
                <a:schemeClr val="accent3"/>
              </a:buClr>
              <a:buFont typeface="Arial" panose="020B0604020202020204" pitchFamily="34" charset="0"/>
              <a:buChar char="•"/>
            </a:pPr>
            <a:r>
              <a:rPr lang="de-DE" altLang="de-DE" sz="1100" dirty="0">
                <a:solidFill>
                  <a:srgbClr val="000000"/>
                </a:solidFill>
                <a:cs typeface="Times New Roman" panose="02020603050405020304" pitchFamily="18" charset="0"/>
              </a:rPr>
              <a:t>Ambulante Er-</a:t>
            </a:r>
            <a:r>
              <a:rPr lang="de-DE" altLang="de-DE" sz="1100" dirty="0" err="1">
                <a:solidFill>
                  <a:srgbClr val="000000"/>
                </a:solidFill>
                <a:cs typeface="Times New Roman" panose="02020603050405020304" pitchFamily="18" charset="0"/>
              </a:rPr>
              <a:t>ziehungshilfen</a:t>
            </a:r>
            <a:r>
              <a:rPr lang="de-DE" altLang="de-DE" sz="1100" dirty="0">
                <a:solidFill>
                  <a:srgbClr val="000000"/>
                </a:solidFill>
                <a:cs typeface="Times New Roman" panose="02020603050405020304" pitchFamily="18" charset="0"/>
              </a:rPr>
              <a:t> </a:t>
            </a:r>
          </a:p>
          <a:p>
            <a:pPr marL="171450" indent="-171450" eaLnBrk="0" hangingPunct="0">
              <a:lnSpc>
                <a:spcPct val="93000"/>
              </a:lnSpc>
              <a:buClr>
                <a:schemeClr val="accent3"/>
              </a:buClr>
              <a:buFont typeface="Arial" panose="020B0604020202020204" pitchFamily="34" charset="0"/>
              <a:buChar char="•"/>
            </a:pPr>
            <a:r>
              <a:rPr lang="de-DE" altLang="de-DE" sz="1100" dirty="0">
                <a:solidFill>
                  <a:srgbClr val="000000"/>
                </a:solidFill>
                <a:cs typeface="Times New Roman" panose="02020603050405020304" pitchFamily="18" charset="0"/>
              </a:rPr>
              <a:t>Pflegefamilie </a:t>
            </a:r>
          </a:p>
          <a:p>
            <a:pPr marL="171450" indent="-171450" eaLnBrk="0" hangingPunct="0">
              <a:lnSpc>
                <a:spcPct val="93000"/>
              </a:lnSpc>
              <a:buClr>
                <a:schemeClr val="accent3"/>
              </a:buClr>
              <a:buFont typeface="Arial" panose="020B0604020202020204" pitchFamily="34" charset="0"/>
              <a:buChar char="•"/>
            </a:pPr>
            <a:r>
              <a:rPr lang="de-DE" altLang="de-DE" sz="1100" dirty="0">
                <a:solidFill>
                  <a:srgbClr val="000000"/>
                </a:solidFill>
                <a:cs typeface="Times New Roman" panose="02020603050405020304" pitchFamily="18" charset="0"/>
              </a:rPr>
              <a:t>Heimerziehung</a:t>
            </a:r>
            <a:endParaRPr lang="de-DE" altLang="de-DE" sz="1100" dirty="0"/>
          </a:p>
        </p:txBody>
      </p:sp>
      <p:sp>
        <p:nvSpPr>
          <p:cNvPr id="63" name="Line 4" title="Grafisches Element">
            <a:extLst>
              <a:ext uri="{FF2B5EF4-FFF2-40B4-BE49-F238E27FC236}">
                <a16:creationId xmlns:a16="http://schemas.microsoft.com/office/drawing/2014/main" id="{F04F8CE0-C504-484F-A149-E23F47B1C116}"/>
              </a:ext>
            </a:extLst>
          </p:cNvPr>
          <p:cNvSpPr>
            <a:spLocks noChangeShapeType="1"/>
          </p:cNvSpPr>
          <p:nvPr/>
        </p:nvSpPr>
        <p:spPr bwMode="auto">
          <a:xfrm>
            <a:off x="3923928" y="1988840"/>
            <a:ext cx="0" cy="215768"/>
          </a:xfrm>
          <a:prstGeom prst="line">
            <a:avLst/>
          </a:prstGeom>
          <a:noFill/>
          <a:ln w="50800">
            <a:solidFill>
              <a:schemeClr val="accent1">
                <a:lumMod val="60000"/>
                <a:lumOff val="40000"/>
              </a:schemeClr>
            </a:solidFill>
            <a:round/>
            <a:headEnd/>
            <a:tailEnd/>
          </a:ln>
          <a:effectLst/>
        </p:spPr>
        <p:txBody>
          <a:bodyPr/>
          <a:lstStyle/>
          <a:p>
            <a:endParaRPr lang="de-DE" sz="1350"/>
          </a:p>
        </p:txBody>
      </p:sp>
      <p:sp>
        <p:nvSpPr>
          <p:cNvPr id="64" name="Line 5" title="Grafisches Element">
            <a:extLst>
              <a:ext uri="{FF2B5EF4-FFF2-40B4-BE49-F238E27FC236}">
                <a16:creationId xmlns:a16="http://schemas.microsoft.com/office/drawing/2014/main" id="{3BEA68CB-02B3-4386-8740-44F6C669B6F3}"/>
              </a:ext>
            </a:extLst>
          </p:cNvPr>
          <p:cNvSpPr>
            <a:spLocks noChangeShapeType="1"/>
          </p:cNvSpPr>
          <p:nvPr/>
        </p:nvSpPr>
        <p:spPr bwMode="auto">
          <a:xfrm>
            <a:off x="2015917" y="2204865"/>
            <a:ext cx="3780219" cy="12658"/>
          </a:xfrm>
          <a:prstGeom prst="line">
            <a:avLst/>
          </a:prstGeom>
          <a:noFill/>
          <a:ln w="50800">
            <a:solidFill>
              <a:schemeClr val="accent1">
                <a:lumMod val="60000"/>
                <a:lumOff val="40000"/>
              </a:schemeClr>
            </a:solidFill>
            <a:round/>
            <a:headEnd/>
            <a:tailEnd/>
          </a:ln>
          <a:effectLst/>
        </p:spPr>
        <p:txBody>
          <a:bodyPr/>
          <a:lstStyle/>
          <a:p>
            <a:endParaRPr lang="de-DE" sz="1350"/>
          </a:p>
        </p:txBody>
      </p:sp>
      <p:grpSp>
        <p:nvGrpSpPr>
          <p:cNvPr id="65" name="Group 2" descr="Benennt Leistungen der Kinder- und Jugendhilfe: &#10;Jugendarbeit, Jugendsozialarbeit, Schulsozialarbeit, erzieherischer Kinder- und Jugendschutz §§ 11–15 Sozialgesetzbuch (SGB) Acht (VIII)" title="Textfeld">
            <a:extLst>
              <a:ext uri="{FF2B5EF4-FFF2-40B4-BE49-F238E27FC236}">
                <a16:creationId xmlns:a16="http://schemas.microsoft.com/office/drawing/2014/main" id="{406E6E48-AFB8-40E6-85C4-18B4CA697DF8}"/>
              </a:ext>
            </a:extLst>
          </p:cNvPr>
          <p:cNvGrpSpPr>
            <a:grpSpLocks/>
          </p:cNvGrpSpPr>
          <p:nvPr/>
        </p:nvGrpSpPr>
        <p:grpSpPr bwMode="auto">
          <a:xfrm>
            <a:off x="1308571" y="2204864"/>
            <a:ext cx="1319213" cy="2083595"/>
            <a:chOff x="142" y="1480"/>
            <a:chExt cx="1108" cy="1750"/>
          </a:xfrm>
        </p:grpSpPr>
        <p:sp>
          <p:nvSpPr>
            <p:cNvPr id="66" name="Rectangle 3">
              <a:extLst>
                <a:ext uri="{FF2B5EF4-FFF2-40B4-BE49-F238E27FC236}">
                  <a16:creationId xmlns:a16="http://schemas.microsoft.com/office/drawing/2014/main" id="{0157290F-F710-4904-830D-164AD18B11A3}"/>
                </a:ext>
              </a:extLst>
            </p:cNvPr>
            <p:cNvSpPr>
              <a:spLocks noChangeArrowheads="1"/>
            </p:cNvSpPr>
            <p:nvPr/>
          </p:nvSpPr>
          <p:spPr bwMode="auto">
            <a:xfrm>
              <a:off x="142" y="1662"/>
              <a:ext cx="1108" cy="1568"/>
            </a:xfrm>
            <a:prstGeom prst="rect">
              <a:avLst/>
            </a:prstGeom>
            <a:solidFill>
              <a:schemeClr val="accent1">
                <a:lumMod val="60000"/>
                <a:lumOff val="40000"/>
              </a:schemeClr>
            </a:solidFill>
            <a:ln w="12700">
              <a:noFill/>
              <a:miter lim="800000"/>
              <a:headEnd/>
              <a:tailEnd/>
            </a:ln>
            <a:effectLst/>
          </p:spPr>
          <p:txBody>
            <a:bodyPr lIns="57150" tIns="28575" rIns="57150" bIns="28575">
              <a:spAutoFit/>
            </a:bodyPr>
            <a:lstStyle/>
            <a:p>
              <a:pPr algn="ctr" defTabSz="583406" eaLnBrk="0" hangingPunct="0">
                <a:spcAft>
                  <a:spcPct val="20000"/>
                </a:spcAft>
              </a:pPr>
              <a:r>
                <a:rPr lang="de-DE" sz="1200" dirty="0">
                  <a:cs typeface="Arial" pitchFamily="34" charset="0"/>
                </a:rPr>
                <a:t>Jugendarbeit</a:t>
              </a:r>
            </a:p>
            <a:p>
              <a:pPr algn="ctr" defTabSz="583406" eaLnBrk="0" hangingPunct="0">
                <a:spcAft>
                  <a:spcPct val="20000"/>
                </a:spcAft>
              </a:pPr>
              <a:r>
                <a:rPr lang="de-DE" sz="1200" dirty="0">
                  <a:cs typeface="Arial" pitchFamily="34" charset="0"/>
                </a:rPr>
                <a:t>Jugendsozial-arbeit</a:t>
              </a:r>
            </a:p>
            <a:p>
              <a:pPr algn="ctr" defTabSz="583406" eaLnBrk="0" hangingPunct="0">
                <a:spcAft>
                  <a:spcPct val="20000"/>
                </a:spcAft>
              </a:pPr>
              <a:r>
                <a:rPr lang="de-DE" sz="1200" dirty="0">
                  <a:cs typeface="Arial" pitchFamily="34" charset="0"/>
                </a:rPr>
                <a:t>Schulsozialarbeit</a:t>
              </a:r>
            </a:p>
            <a:p>
              <a:pPr algn="ctr" defTabSz="583406" eaLnBrk="0" hangingPunct="0">
                <a:spcAft>
                  <a:spcPct val="20000"/>
                </a:spcAft>
              </a:pPr>
              <a:r>
                <a:rPr lang="de-DE" sz="1200" dirty="0">
                  <a:cs typeface="Arial" pitchFamily="34" charset="0"/>
                </a:rPr>
                <a:t>erzieherischer Kinder- und Jugendschutz</a:t>
              </a:r>
            </a:p>
            <a:p>
              <a:pPr algn="ctr" defTabSz="583406" eaLnBrk="0" hangingPunct="0">
                <a:spcAft>
                  <a:spcPct val="20000"/>
                </a:spcAft>
              </a:pPr>
              <a:r>
                <a:rPr lang="de-DE" sz="1200" dirty="0">
                  <a:cs typeface="Arial" pitchFamily="34" charset="0"/>
                </a:rPr>
                <a:t>§§ 11–15 SGB VIII</a:t>
              </a:r>
            </a:p>
          </p:txBody>
        </p:sp>
        <p:sp>
          <p:nvSpPr>
            <p:cNvPr id="67" name="Line 6">
              <a:extLst>
                <a:ext uri="{FF2B5EF4-FFF2-40B4-BE49-F238E27FC236}">
                  <a16:creationId xmlns:a16="http://schemas.microsoft.com/office/drawing/2014/main" id="{7138159E-E794-496F-958A-46CBE589BFDF}"/>
                </a:ext>
              </a:extLst>
            </p:cNvPr>
            <p:cNvSpPr>
              <a:spLocks noChangeShapeType="1"/>
            </p:cNvSpPr>
            <p:nvPr/>
          </p:nvSpPr>
          <p:spPr bwMode="auto">
            <a:xfrm>
              <a:off x="758" y="1480"/>
              <a:ext cx="0" cy="186"/>
            </a:xfrm>
            <a:prstGeom prst="line">
              <a:avLst/>
            </a:prstGeom>
            <a:noFill/>
            <a:ln w="50800">
              <a:solidFill>
                <a:schemeClr val="accent1">
                  <a:lumMod val="60000"/>
                  <a:lumOff val="40000"/>
                </a:schemeClr>
              </a:solidFill>
              <a:round/>
              <a:headEnd/>
              <a:tailEnd/>
            </a:ln>
            <a:effectLst/>
          </p:spPr>
          <p:txBody>
            <a:bodyPr/>
            <a:lstStyle/>
            <a:p>
              <a:endParaRPr lang="de-DE" sz="1200"/>
            </a:p>
          </p:txBody>
        </p:sp>
      </p:grpSp>
      <p:sp>
        <p:nvSpPr>
          <p:cNvPr id="36"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Auftrag und Anspruch</a:t>
            </a:r>
          </a:p>
        </p:txBody>
      </p:sp>
      <p:grpSp>
        <p:nvGrpSpPr>
          <p:cNvPr id="30" name="Group 10">
            <a:extLst>
              <a:ext uri="{FF2B5EF4-FFF2-40B4-BE49-F238E27FC236}">
                <a16:creationId xmlns:a16="http://schemas.microsoft.com/office/drawing/2014/main" id="{C73A242C-17D7-4355-AC81-2F8FB3542495}"/>
              </a:ext>
            </a:extLst>
          </p:cNvPr>
          <p:cNvGrpSpPr>
            <a:grpSpLocks/>
          </p:cNvGrpSpPr>
          <p:nvPr/>
        </p:nvGrpSpPr>
        <p:grpSpPr bwMode="auto">
          <a:xfrm>
            <a:off x="5185693" y="2204864"/>
            <a:ext cx="1258515" cy="2636044"/>
            <a:chOff x="2401" y="1474"/>
            <a:chExt cx="985" cy="2214"/>
          </a:xfrm>
        </p:grpSpPr>
        <p:sp>
          <p:nvSpPr>
            <p:cNvPr id="31" name="Rectangle 11">
              <a:extLst>
                <a:ext uri="{FF2B5EF4-FFF2-40B4-BE49-F238E27FC236}">
                  <a16:creationId xmlns:a16="http://schemas.microsoft.com/office/drawing/2014/main" id="{D5CBE107-8602-45A5-92C6-471763EC878A}"/>
                </a:ext>
              </a:extLst>
            </p:cNvPr>
            <p:cNvSpPr>
              <a:spLocks noChangeArrowheads="1"/>
            </p:cNvSpPr>
            <p:nvPr/>
          </p:nvSpPr>
          <p:spPr bwMode="auto">
            <a:xfrm>
              <a:off x="2401" y="1654"/>
              <a:ext cx="985" cy="2034"/>
            </a:xfrm>
            <a:prstGeom prst="rect">
              <a:avLst/>
            </a:prstGeom>
            <a:solidFill>
              <a:schemeClr val="accent1">
                <a:lumMod val="60000"/>
                <a:lumOff val="40000"/>
              </a:schemeClr>
            </a:solidFill>
            <a:ln w="12700">
              <a:solidFill>
                <a:schemeClr val="accent1">
                  <a:lumMod val="60000"/>
                  <a:lumOff val="40000"/>
                </a:schemeClr>
              </a:solidFill>
              <a:miter lim="800000"/>
              <a:headEnd/>
              <a:tailEnd/>
            </a:ln>
            <a:effectLst/>
          </p:spPr>
          <p:txBody>
            <a:bodyPr lIns="57150" tIns="28575" rIns="57150" bIns="28575">
              <a:spAutoFit/>
            </a:bodyPr>
            <a:lstStyle/>
            <a:p>
              <a:pPr algn="ctr" defTabSz="583406" eaLnBrk="0" hangingPunct="0">
                <a:spcAft>
                  <a:spcPct val="20000"/>
                </a:spcAft>
              </a:pPr>
              <a:r>
                <a:rPr lang="de-DE" sz="1200" dirty="0">
                  <a:cs typeface="Arial" pitchFamily="34" charset="0"/>
                </a:rPr>
                <a:t>Hilfen zur Erziehung</a:t>
              </a:r>
            </a:p>
            <a:p>
              <a:pPr algn="ctr" defTabSz="583406" eaLnBrk="0" hangingPunct="0">
                <a:spcAft>
                  <a:spcPct val="20000"/>
                </a:spcAft>
              </a:pPr>
              <a:r>
                <a:rPr lang="de-DE" sz="1200" dirty="0">
                  <a:cs typeface="Arial" pitchFamily="34" charset="0"/>
                </a:rPr>
                <a:t>Eingliederungs-</a:t>
              </a:r>
            </a:p>
            <a:p>
              <a:pPr algn="ctr" defTabSz="583406" eaLnBrk="0" hangingPunct="0">
                <a:spcAft>
                  <a:spcPct val="20000"/>
                </a:spcAft>
              </a:pPr>
              <a:r>
                <a:rPr lang="de-DE" sz="1200" dirty="0" err="1">
                  <a:cs typeface="Arial" pitchFamily="34" charset="0"/>
                </a:rPr>
                <a:t>hilfe</a:t>
              </a:r>
              <a:r>
                <a:rPr lang="de-DE" sz="1200" dirty="0">
                  <a:cs typeface="Arial" pitchFamily="34" charset="0"/>
                </a:rPr>
                <a:t> für seelisch behinderte Kinder und Jugendliche</a:t>
              </a:r>
            </a:p>
            <a:p>
              <a:pPr algn="ctr" defTabSz="583406" eaLnBrk="0" hangingPunct="0">
                <a:spcAft>
                  <a:spcPct val="20000"/>
                </a:spcAft>
              </a:pPr>
              <a:r>
                <a:rPr lang="de-DE" sz="1200" dirty="0">
                  <a:cs typeface="Arial" pitchFamily="34" charset="0"/>
                </a:rPr>
                <a:t>Hilfen für junge Volljährige</a:t>
              </a:r>
            </a:p>
            <a:p>
              <a:pPr algn="ctr" defTabSz="583406" eaLnBrk="0" hangingPunct="0">
                <a:spcAft>
                  <a:spcPct val="20000"/>
                </a:spcAft>
              </a:pPr>
              <a:r>
                <a:rPr lang="de-DE" sz="1200" dirty="0">
                  <a:cs typeface="Arial" pitchFamily="34" charset="0"/>
                </a:rPr>
                <a:t>§§ 27–41 SGB VIII</a:t>
              </a:r>
            </a:p>
          </p:txBody>
        </p:sp>
        <p:sp>
          <p:nvSpPr>
            <p:cNvPr id="32" name="Line 12">
              <a:extLst>
                <a:ext uri="{FF2B5EF4-FFF2-40B4-BE49-F238E27FC236}">
                  <a16:creationId xmlns:a16="http://schemas.microsoft.com/office/drawing/2014/main" id="{00B47AE1-1A25-44A7-B81E-5E3CE35841CE}"/>
                </a:ext>
              </a:extLst>
            </p:cNvPr>
            <p:cNvSpPr>
              <a:spLocks noChangeShapeType="1"/>
            </p:cNvSpPr>
            <p:nvPr/>
          </p:nvSpPr>
          <p:spPr bwMode="auto">
            <a:xfrm>
              <a:off x="2868" y="1474"/>
              <a:ext cx="0" cy="186"/>
            </a:xfrm>
            <a:prstGeom prst="line">
              <a:avLst/>
            </a:prstGeom>
            <a:noFill/>
            <a:ln w="50800">
              <a:solidFill>
                <a:schemeClr val="accent1">
                  <a:lumMod val="60000"/>
                  <a:lumOff val="40000"/>
                </a:schemeClr>
              </a:solidFill>
              <a:round/>
              <a:headEnd/>
              <a:tailEnd/>
            </a:ln>
            <a:effectLst/>
          </p:spPr>
          <p:txBody>
            <a:bodyPr/>
            <a:lstStyle/>
            <a:p>
              <a:endParaRPr lang="en-GB" sz="1200"/>
            </a:p>
          </p:txBody>
        </p:sp>
      </p:grpSp>
    </p:spTree>
    <p:extLst>
      <p:ext uri="{BB962C8B-B14F-4D97-AF65-F5344CB8AC3E}">
        <p14:creationId xmlns:p14="http://schemas.microsoft.com/office/powerpoint/2010/main" val="2642290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934" y="908720"/>
            <a:ext cx="9222446" cy="428738"/>
          </a:xfrm>
        </p:spPr>
        <p:txBody>
          <a:bodyPr>
            <a:noAutofit/>
          </a:bodyPr>
          <a:lstStyle/>
          <a:p>
            <a:r>
              <a:rPr lang="de-DE" dirty="0"/>
              <a:t>2.1.3 Kinder- und Jugendhilfe – Fördern, Unterstützen, Helfen, Schützen</a:t>
            </a:r>
          </a:p>
        </p:txBody>
      </p:sp>
      <p:sp>
        <p:nvSpPr>
          <p:cNvPr id="6" name="Text Box 10"/>
          <p:cNvSpPr txBox="1">
            <a:spLocks noChangeArrowheads="1"/>
          </p:cNvSpPr>
          <p:nvPr/>
        </p:nvSpPr>
        <p:spPr bwMode="auto">
          <a:xfrm>
            <a:off x="2290289" y="4653136"/>
            <a:ext cx="17056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Fördern</a:t>
            </a:r>
          </a:p>
        </p:txBody>
      </p:sp>
      <p:sp>
        <p:nvSpPr>
          <p:cNvPr id="7" name="Text Box 11"/>
          <p:cNvSpPr txBox="1">
            <a:spLocks noChangeArrowheads="1"/>
          </p:cNvSpPr>
          <p:nvPr/>
        </p:nvSpPr>
        <p:spPr bwMode="auto">
          <a:xfrm>
            <a:off x="6723301" y="4661104"/>
            <a:ext cx="2025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Schützen</a:t>
            </a:r>
          </a:p>
        </p:txBody>
      </p:sp>
      <p:sp>
        <p:nvSpPr>
          <p:cNvPr id="8" name="Text Box 12"/>
          <p:cNvSpPr txBox="1">
            <a:spLocks noChangeArrowheads="1"/>
          </p:cNvSpPr>
          <p:nvPr/>
        </p:nvSpPr>
        <p:spPr bwMode="auto">
          <a:xfrm>
            <a:off x="5649248" y="5039137"/>
            <a:ext cx="15987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Helfen</a:t>
            </a:r>
          </a:p>
        </p:txBody>
      </p:sp>
      <p:sp>
        <p:nvSpPr>
          <p:cNvPr id="9" name="Text Box 10">
            <a:extLst>
              <a:ext uri="{FF2B5EF4-FFF2-40B4-BE49-F238E27FC236}">
                <a16:creationId xmlns:a16="http://schemas.microsoft.com/office/drawing/2014/main" id="{0F3CAD2C-2A55-492C-8C7A-A9E23B2054E7}"/>
              </a:ext>
            </a:extLst>
          </p:cNvPr>
          <p:cNvSpPr txBox="1">
            <a:spLocks noChangeArrowheads="1"/>
          </p:cNvSpPr>
          <p:nvPr/>
        </p:nvSpPr>
        <p:spPr bwMode="auto">
          <a:xfrm>
            <a:off x="3286823" y="5031123"/>
            <a:ext cx="17056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Beraten</a:t>
            </a:r>
          </a:p>
        </p:txBody>
      </p:sp>
      <p:sp>
        <p:nvSpPr>
          <p:cNvPr id="10" name="Text Box 10">
            <a:extLst>
              <a:ext uri="{FF2B5EF4-FFF2-40B4-BE49-F238E27FC236}">
                <a16:creationId xmlns:a16="http://schemas.microsoft.com/office/drawing/2014/main" id="{32B9C9A3-5815-4F4A-92AC-A02A054DB33E}"/>
              </a:ext>
            </a:extLst>
          </p:cNvPr>
          <p:cNvSpPr txBox="1">
            <a:spLocks noChangeArrowheads="1"/>
          </p:cNvSpPr>
          <p:nvPr/>
        </p:nvSpPr>
        <p:spPr bwMode="auto">
          <a:xfrm>
            <a:off x="168592" y="4656310"/>
            <a:ext cx="1883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Bilden</a:t>
            </a:r>
          </a:p>
        </p:txBody>
      </p:sp>
      <p:sp>
        <p:nvSpPr>
          <p:cNvPr id="11" name="Text Box 10">
            <a:extLst>
              <a:ext uri="{FF2B5EF4-FFF2-40B4-BE49-F238E27FC236}">
                <a16:creationId xmlns:a16="http://schemas.microsoft.com/office/drawing/2014/main" id="{704596BF-1A83-4471-BD97-F89BA58008AA}"/>
              </a:ext>
            </a:extLst>
          </p:cNvPr>
          <p:cNvSpPr txBox="1">
            <a:spLocks noChangeArrowheads="1"/>
          </p:cNvSpPr>
          <p:nvPr/>
        </p:nvSpPr>
        <p:spPr bwMode="auto">
          <a:xfrm>
            <a:off x="4417064" y="4653136"/>
            <a:ext cx="1883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Unterstützen</a:t>
            </a:r>
          </a:p>
        </p:txBody>
      </p:sp>
      <p:sp>
        <p:nvSpPr>
          <p:cNvPr id="12" name="Text Box 10">
            <a:extLst>
              <a:ext uri="{FF2B5EF4-FFF2-40B4-BE49-F238E27FC236}">
                <a16:creationId xmlns:a16="http://schemas.microsoft.com/office/drawing/2014/main" id="{4FEEC7D5-4A58-4F1B-96D2-276364A07368}"/>
              </a:ext>
            </a:extLst>
          </p:cNvPr>
          <p:cNvSpPr txBox="1">
            <a:spLocks noChangeArrowheads="1"/>
          </p:cNvSpPr>
          <p:nvPr/>
        </p:nvSpPr>
        <p:spPr bwMode="auto">
          <a:xfrm>
            <a:off x="1032688" y="5039993"/>
            <a:ext cx="1883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de-DE" altLang="de-DE" sz="1800" b="1" dirty="0">
                <a:solidFill>
                  <a:srgbClr val="C86E21"/>
                </a:solidFill>
                <a:latin typeface="Open Sans" panose="020B0606030504020204" pitchFamily="34" charset="0"/>
                <a:ea typeface="Open Sans" panose="020B0606030504020204" pitchFamily="34" charset="0"/>
                <a:cs typeface="Open Sans" panose="020B0606030504020204" pitchFamily="34" charset="0"/>
              </a:rPr>
              <a:t>Erziehen</a:t>
            </a:r>
          </a:p>
        </p:txBody>
      </p:sp>
      <p:sp>
        <p:nvSpPr>
          <p:cNvPr id="13" name="Geschweifte Klammer links 12" descr="soll deutlich machen, dass Fördern, Unterstützen, Helfen, Schützen für alle oben genannten Bereiche gilt" title="Geschweifte Klammer">
            <a:extLst>
              <a:ext uri="{FF2B5EF4-FFF2-40B4-BE49-F238E27FC236}">
                <a16:creationId xmlns:a16="http://schemas.microsoft.com/office/drawing/2014/main" id="{A09C070E-2F14-4394-8D18-61F3F5CBB15D}"/>
              </a:ext>
            </a:extLst>
          </p:cNvPr>
          <p:cNvSpPr/>
          <p:nvPr/>
        </p:nvSpPr>
        <p:spPr>
          <a:xfrm rot="5400000">
            <a:off x="4182708" y="663070"/>
            <a:ext cx="793578" cy="79058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 name="Textfeld 13">
            <a:extLst>
              <a:ext uri="{FF2B5EF4-FFF2-40B4-BE49-F238E27FC236}">
                <a16:creationId xmlns:a16="http://schemas.microsoft.com/office/drawing/2014/main" id="{EA34BFF2-B858-4A8A-A298-3E686A7B012D}"/>
              </a:ext>
            </a:extLst>
          </p:cNvPr>
          <p:cNvSpPr txBox="1"/>
          <p:nvPr/>
        </p:nvSpPr>
        <p:spPr>
          <a:xfrm>
            <a:off x="467544" y="5656561"/>
            <a:ext cx="8277290" cy="646331"/>
          </a:xfrm>
          <a:prstGeom prst="rect">
            <a:avLst/>
          </a:prstGeom>
          <a:noFill/>
        </p:spPr>
        <p:txBody>
          <a:bodyPr wrap="square" rtlCol="0">
            <a:spAutoFit/>
          </a:bodyPr>
          <a:lstStyle/>
          <a:p>
            <a:r>
              <a:rPr lang="de-DE" dirty="0">
                <a:solidFill>
                  <a:srgbClr val="000000"/>
                </a:solidFill>
              </a:rPr>
              <a:t>Diese Aufgaben fallen – mit unterschiedlicher Gewichtung und Intensität – in allen Handlungsfeldern an.</a:t>
            </a:r>
          </a:p>
        </p:txBody>
      </p:sp>
      <p:sp>
        <p:nvSpPr>
          <p:cNvPr id="15" name="AutoShape 6" title="Rahmenelement für die dargestellen Inhalte">
            <a:extLst>
              <a:ext uri="{FF2B5EF4-FFF2-40B4-BE49-F238E27FC236}">
                <a16:creationId xmlns:a16="http://schemas.microsoft.com/office/drawing/2014/main" id="{616A74D3-84E2-420F-AE00-6AC721CEE734}"/>
              </a:ext>
            </a:extLst>
          </p:cNvPr>
          <p:cNvSpPr>
            <a:spLocks noChangeArrowheads="1"/>
          </p:cNvSpPr>
          <p:nvPr/>
        </p:nvSpPr>
        <p:spPr bwMode="auto">
          <a:xfrm rot="5400000">
            <a:off x="3096114" y="-927206"/>
            <a:ext cx="2997922" cy="7874730"/>
          </a:xfrm>
          <a:prstGeom prst="triangle">
            <a:avLst>
              <a:gd name="adj" fmla="val 5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9525">
            <a:solidFill>
              <a:schemeClr val="tx1"/>
            </a:solidFill>
            <a:miter lim="800000"/>
            <a:headEnd/>
            <a:tailEnd/>
          </a:ln>
          <a:effectLst/>
        </p:spPr>
        <p:txBody>
          <a:bodyPr wrap="none" anchor="ctr"/>
          <a:lstStyle/>
          <a:p>
            <a:pPr>
              <a:defRPr/>
            </a:pPr>
            <a:endParaRPr lang="de-DE" sz="1350" dirty="0">
              <a:latin typeface="Arial" charset="0"/>
            </a:endParaRPr>
          </a:p>
        </p:txBody>
      </p:sp>
      <p:sp>
        <p:nvSpPr>
          <p:cNvPr id="16" name="Textfeld 15">
            <a:extLst>
              <a:ext uri="{FF2B5EF4-FFF2-40B4-BE49-F238E27FC236}">
                <a16:creationId xmlns:a16="http://schemas.microsoft.com/office/drawing/2014/main" id="{7E9F3F65-FD09-45D9-9C40-F71A03C8F3A2}"/>
              </a:ext>
            </a:extLst>
          </p:cNvPr>
          <p:cNvSpPr txBox="1">
            <a:spLocks noChangeArrowheads="1"/>
          </p:cNvSpPr>
          <p:nvPr/>
        </p:nvSpPr>
        <p:spPr bwMode="auto">
          <a:xfrm>
            <a:off x="7164288" y="2564904"/>
            <a:ext cx="1369739" cy="92333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de-DE" altLang="de-DE" sz="1350" b="1" dirty="0">
                <a:latin typeface="Open Sans" panose="020B0606030504020204" pitchFamily="34" charset="0"/>
                <a:ea typeface="Open Sans" panose="020B0606030504020204" pitchFamily="34" charset="0"/>
                <a:cs typeface="Open Sans" panose="020B0606030504020204" pitchFamily="34" charset="0"/>
              </a:rPr>
              <a:t>Schutz vor Gefahren</a:t>
            </a:r>
          </a:p>
          <a:p>
            <a:pPr algn="ctr" eaLnBrk="1" hangingPunct="1">
              <a:spcBef>
                <a:spcPct val="0"/>
              </a:spcBef>
              <a:buFontTx/>
              <a:buNone/>
            </a:pPr>
            <a:r>
              <a:rPr lang="de-DE" altLang="de-DE" sz="1350" b="1" dirty="0">
                <a:latin typeface="Open Sans" panose="020B0606030504020204" pitchFamily="34" charset="0"/>
                <a:ea typeface="Open Sans" panose="020B0606030504020204" pitchFamily="34" charset="0"/>
                <a:cs typeface="Open Sans" panose="020B0606030504020204" pitchFamily="34" charset="0"/>
              </a:rPr>
              <a:t>Staatliches </a:t>
            </a:r>
          </a:p>
          <a:p>
            <a:pPr algn="ctr" eaLnBrk="1" hangingPunct="1">
              <a:spcBef>
                <a:spcPct val="0"/>
              </a:spcBef>
              <a:buFontTx/>
              <a:buNone/>
            </a:pPr>
            <a:r>
              <a:rPr lang="de-DE" altLang="de-DE" sz="1350" b="1" dirty="0">
                <a:latin typeface="Open Sans" panose="020B0606030504020204" pitchFamily="34" charset="0"/>
                <a:ea typeface="Open Sans" panose="020B0606030504020204" pitchFamily="34" charset="0"/>
                <a:cs typeface="Open Sans" panose="020B0606030504020204" pitchFamily="34" charset="0"/>
              </a:rPr>
              <a:t>Wächteramt</a:t>
            </a:r>
            <a:endParaRPr lang="de-DE" altLang="de-DE" sz="825"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feld 16">
            <a:extLst>
              <a:ext uri="{FF2B5EF4-FFF2-40B4-BE49-F238E27FC236}">
                <a16:creationId xmlns:a16="http://schemas.microsoft.com/office/drawing/2014/main" id="{9B30023A-20B4-4348-AA82-4DF27ED2FAC1}"/>
              </a:ext>
            </a:extLst>
          </p:cNvPr>
          <p:cNvSpPr txBox="1">
            <a:spLocks noChangeArrowheads="1"/>
          </p:cNvSpPr>
          <p:nvPr/>
        </p:nvSpPr>
        <p:spPr bwMode="auto">
          <a:xfrm>
            <a:off x="5000551" y="2348880"/>
            <a:ext cx="1659681" cy="133882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de-DE" altLang="de-DE" sz="1350" b="1" dirty="0">
                <a:latin typeface="Open Sans" panose="020B0606030504020204" pitchFamily="34" charset="0"/>
                <a:ea typeface="Open Sans" panose="020B0606030504020204" pitchFamily="34" charset="0"/>
                <a:cs typeface="Open Sans" panose="020B0606030504020204" pitchFamily="34" charset="0"/>
              </a:rPr>
              <a:t>Individuelle Hilfen in schwierigen Lebenslagen, Not- und Krisenlagen</a:t>
            </a:r>
          </a:p>
        </p:txBody>
      </p:sp>
      <p:sp>
        <p:nvSpPr>
          <p:cNvPr id="18" name="Textfeld 17">
            <a:extLst>
              <a:ext uri="{FF2B5EF4-FFF2-40B4-BE49-F238E27FC236}">
                <a16:creationId xmlns:a16="http://schemas.microsoft.com/office/drawing/2014/main" id="{70C8FBBA-AC6F-44FE-822B-8AF74E3A72FD}"/>
              </a:ext>
            </a:extLst>
          </p:cNvPr>
          <p:cNvSpPr txBox="1">
            <a:spLocks noChangeArrowheads="1"/>
          </p:cNvSpPr>
          <p:nvPr/>
        </p:nvSpPr>
        <p:spPr bwMode="auto">
          <a:xfrm>
            <a:off x="2627784" y="2348880"/>
            <a:ext cx="1728192" cy="133882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de-DE" altLang="de-DE" sz="1350" b="1" dirty="0">
                <a:latin typeface="Open Sans" panose="020B0606030504020204" pitchFamily="34" charset="0"/>
                <a:ea typeface="Open Sans" panose="020B0606030504020204" pitchFamily="34" charset="0"/>
                <a:cs typeface="Open Sans" panose="020B0606030504020204" pitchFamily="34" charset="0"/>
              </a:rPr>
              <a:t>Unterstützung junger Menschen/ihrer Familien in belastenden Lebenslagen</a:t>
            </a:r>
            <a:endParaRPr lang="de-DE" altLang="de-DE" sz="825" b="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feld 18">
            <a:extLst>
              <a:ext uri="{FF2B5EF4-FFF2-40B4-BE49-F238E27FC236}">
                <a16:creationId xmlns:a16="http://schemas.microsoft.com/office/drawing/2014/main" id="{53D7561D-0BC6-4F40-B26D-E1D0FF32C8FF}"/>
              </a:ext>
            </a:extLst>
          </p:cNvPr>
          <p:cNvSpPr txBox="1">
            <a:spLocks noChangeArrowheads="1"/>
          </p:cNvSpPr>
          <p:nvPr/>
        </p:nvSpPr>
        <p:spPr bwMode="auto">
          <a:xfrm>
            <a:off x="683568" y="2524762"/>
            <a:ext cx="1575909" cy="92333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de-DE" altLang="de-DE" sz="1350" b="1" dirty="0">
                <a:latin typeface="Open Sans" panose="020B0606030504020204" pitchFamily="34" charset="0"/>
                <a:ea typeface="Open Sans" panose="020B0606030504020204" pitchFamily="34" charset="0"/>
                <a:cs typeface="Open Sans" panose="020B0606030504020204" pitchFamily="34" charset="0"/>
              </a:rPr>
              <a:t>Allgemeine Förderung</a:t>
            </a:r>
          </a:p>
          <a:p>
            <a:pPr algn="ctr" eaLnBrk="1" hangingPunct="1">
              <a:spcBef>
                <a:spcPct val="0"/>
              </a:spcBef>
              <a:buFontTx/>
              <a:buNone/>
            </a:pPr>
            <a:r>
              <a:rPr lang="de-DE" altLang="de-DE" sz="1350" b="1" dirty="0">
                <a:latin typeface="Open Sans" panose="020B0606030504020204" pitchFamily="34" charset="0"/>
                <a:ea typeface="Open Sans" panose="020B0606030504020204" pitchFamily="34" charset="0"/>
                <a:cs typeface="Open Sans" panose="020B0606030504020204" pitchFamily="34" charset="0"/>
              </a:rPr>
              <a:t> von Bildung</a:t>
            </a:r>
          </a:p>
          <a:p>
            <a:pPr algn="ctr" eaLnBrk="1" hangingPunct="1">
              <a:spcBef>
                <a:spcPct val="0"/>
              </a:spcBef>
              <a:buFontTx/>
              <a:buNone/>
            </a:pPr>
            <a:r>
              <a:rPr lang="de-DE" altLang="de-DE" sz="1350" b="1" dirty="0">
                <a:latin typeface="Open Sans" panose="020B0606030504020204" pitchFamily="34" charset="0"/>
                <a:ea typeface="Open Sans" panose="020B0606030504020204" pitchFamily="34" charset="0"/>
                <a:cs typeface="Open Sans" panose="020B0606030504020204" pitchFamily="34" charset="0"/>
              </a:rPr>
              <a:t> und Erziehung</a:t>
            </a:r>
            <a:endParaRPr lang="de-DE" altLang="de-DE" sz="825" b="1"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Auftrag und Anspruch</a:t>
            </a:r>
          </a:p>
        </p:txBody>
      </p:sp>
    </p:spTree>
    <p:extLst>
      <p:ext uri="{BB962C8B-B14F-4D97-AF65-F5344CB8AC3E}">
        <p14:creationId xmlns:p14="http://schemas.microsoft.com/office/powerpoint/2010/main" val="1603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912349"/>
            <a:ext cx="9144000" cy="428738"/>
          </a:xfrm>
        </p:spPr>
        <p:txBody>
          <a:bodyPr>
            <a:noAutofit/>
          </a:bodyPr>
          <a:lstStyle/>
          <a:p>
            <a:r>
              <a:rPr lang="de-DE" dirty="0"/>
              <a:t>2.1.4 Recht auf Selbstbestimmung und demokratische Mitbestimmung</a:t>
            </a:r>
          </a:p>
        </p:txBody>
      </p:sp>
      <p:sp>
        <p:nvSpPr>
          <p:cNvPr id="9" name="Inhaltsplatzhalter 2">
            <a:extLst>
              <a:ext uri="{FF2B5EF4-FFF2-40B4-BE49-F238E27FC236}">
                <a16:creationId xmlns:a16="http://schemas.microsoft.com/office/drawing/2014/main" id="{44442D46-0B6C-5448-B05C-55961C26E490}"/>
              </a:ext>
            </a:extLst>
          </p:cNvPr>
          <p:cNvSpPr txBox="1">
            <a:spLocks/>
          </p:cNvSpPr>
          <p:nvPr/>
        </p:nvSpPr>
        <p:spPr>
          <a:xfrm>
            <a:off x="467544" y="1759847"/>
            <a:ext cx="8207113" cy="435133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3"/>
              </a:buClr>
              <a:buSzPct val="160000"/>
              <a:buFont typeface="Arial" panose="020B0604020202020204" pitchFamily="34" charset="0"/>
              <a:buChar char="•"/>
              <a:defRPr sz="2000" b="1" kern="1200">
                <a:solidFill>
                  <a:schemeClr val="tx2"/>
                </a:solidFill>
                <a:latin typeface="+mn-lt"/>
                <a:ea typeface="+mn-ea"/>
                <a:cs typeface="+mn-cs"/>
              </a:defRPr>
            </a:lvl1pPr>
            <a:lvl2pPr marL="490538" indent="-220663"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800" kern="1200">
                <a:solidFill>
                  <a:schemeClr val="tx1"/>
                </a:solidFill>
                <a:latin typeface="+mn-lt"/>
                <a:ea typeface="+mn-ea"/>
                <a:cs typeface="+mn-cs"/>
              </a:defRPr>
            </a:lvl2pPr>
            <a:lvl3pPr marL="8032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600" kern="1200">
                <a:solidFill>
                  <a:schemeClr val="tx1"/>
                </a:solidFill>
                <a:latin typeface="+mn-lt"/>
                <a:ea typeface="+mn-ea"/>
                <a:cs typeface="+mn-cs"/>
              </a:defRPr>
            </a:lvl3pPr>
            <a:lvl4pPr marL="1117600"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400" kern="1200">
                <a:solidFill>
                  <a:schemeClr val="tx1"/>
                </a:solidFill>
                <a:latin typeface="+mn-lt"/>
                <a:ea typeface="+mn-ea"/>
                <a:cs typeface="+mn-cs"/>
              </a:defRPr>
            </a:lvl4pPr>
            <a:lvl5pPr marL="15144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0" dirty="0">
                <a:solidFill>
                  <a:srgbClr val="000000"/>
                </a:solidFill>
              </a:rPr>
              <a:t>Kinder- und Jugendhilfe ist gebunden an das deutsche Grundgesetz und die Erklärung der Menschenrechte.</a:t>
            </a:r>
          </a:p>
          <a:p>
            <a:pPr marL="0" indent="0">
              <a:buNone/>
            </a:pPr>
            <a:r>
              <a:rPr lang="de-DE" sz="1800" b="0" dirty="0">
                <a:solidFill>
                  <a:srgbClr val="000000"/>
                </a:solidFill>
              </a:rPr>
              <a:t>Das Grundgesetz gewährleistet das </a:t>
            </a:r>
            <a:r>
              <a:rPr lang="de-DE" sz="1800" dirty="0">
                <a:solidFill>
                  <a:srgbClr val="000000"/>
                </a:solidFill>
              </a:rPr>
              <a:t>Recht auf Selbstbestimmung </a:t>
            </a:r>
            <a:r>
              <a:rPr lang="de-DE" sz="1800" b="0" dirty="0">
                <a:solidFill>
                  <a:srgbClr val="000000"/>
                </a:solidFill>
              </a:rPr>
              <a:t>der Person und auf ihre </a:t>
            </a:r>
            <a:r>
              <a:rPr lang="de-DE" sz="1800" dirty="0">
                <a:solidFill>
                  <a:srgbClr val="000000"/>
                </a:solidFill>
              </a:rPr>
              <a:t>Mitbestimmung in der demokratischen Gesellschaft</a:t>
            </a:r>
            <a:r>
              <a:rPr lang="de-DE" sz="1800" b="0" dirty="0">
                <a:solidFill>
                  <a:srgbClr val="000000"/>
                </a:solidFill>
              </a:rPr>
              <a:t>. Diese Rechte gelten auch für Kinder und Jugendliche: Kinder und Jugendliche sind Grundrechtsträger.</a:t>
            </a:r>
          </a:p>
          <a:p>
            <a:pPr marL="0" indent="0">
              <a:buNone/>
            </a:pPr>
            <a:r>
              <a:rPr lang="de-DE" sz="1800" b="0" dirty="0">
                <a:solidFill>
                  <a:srgbClr val="000000"/>
                </a:solidFill>
              </a:rPr>
              <a:t>Zudem ist die UN-Kinderrechtskonvention eine rechtlich verbindliche Grundlage der Kinder- und Jugendhilfe. Partizipation wird hier als Grundrecht aller Kinder und Jugendlichen festgeschrieben.</a:t>
            </a:r>
          </a:p>
          <a:p>
            <a:pPr marL="0" indent="0">
              <a:buNone/>
            </a:pPr>
            <a:r>
              <a:rPr lang="de-DE" sz="1800" b="0" dirty="0">
                <a:solidFill>
                  <a:srgbClr val="000000"/>
                </a:solidFill>
              </a:rPr>
              <a:t>Kinder- und Jugendhilfe unterstützt Kinder und Jugendliche, diese Rechte in ihren Institutionen und in der gesamten Gesellschaft wahrzunehmen.</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Auftrag und Anspruch</a:t>
            </a:r>
          </a:p>
        </p:txBody>
      </p:sp>
    </p:spTree>
    <p:extLst>
      <p:ext uri="{BB962C8B-B14F-4D97-AF65-F5344CB8AC3E}">
        <p14:creationId xmlns:p14="http://schemas.microsoft.com/office/powerpoint/2010/main" val="184590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Aufgaben und Handlungsfelder</a:t>
            </a: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2.2 Förderung und Unterstützung</a:t>
            </a:r>
          </a:p>
        </p:txBody>
      </p:sp>
    </p:spTree>
    <p:extLst>
      <p:ext uri="{BB962C8B-B14F-4D97-AF65-F5344CB8AC3E}">
        <p14:creationId xmlns:p14="http://schemas.microsoft.com/office/powerpoint/2010/main" val="420270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Autofit/>
          </a:bodyPr>
          <a:lstStyle/>
          <a:p>
            <a:pPr marL="0" indent="0">
              <a:buNone/>
            </a:pPr>
            <a:r>
              <a:rPr lang="de-DE" sz="1600" b="0" dirty="0">
                <a:solidFill>
                  <a:srgbClr val="000000"/>
                </a:solidFill>
              </a:rPr>
              <a:t>Kinder- und Jugendarbeit hat in Deutschland eine über </a:t>
            </a:r>
            <a:r>
              <a:rPr lang="de-DE" sz="1600" dirty="0">
                <a:solidFill>
                  <a:srgbClr val="000000"/>
                </a:solidFill>
              </a:rPr>
              <a:t>100-jährige Tradition</a:t>
            </a:r>
            <a:r>
              <a:rPr lang="de-DE" sz="1600" b="0" dirty="0">
                <a:solidFill>
                  <a:srgbClr val="000000"/>
                </a:solidFill>
              </a:rPr>
              <a:t>, die sich auch in gesetzlichen Regelungen (wie dem SGB VIII) abbildet. Sie zielt auf die Unterstützung von </a:t>
            </a:r>
            <a:r>
              <a:rPr lang="de-DE" sz="1600" dirty="0">
                <a:solidFill>
                  <a:srgbClr val="000000"/>
                </a:solidFill>
              </a:rPr>
              <a:t>Subjektbildung und Demokratiebildung</a:t>
            </a:r>
            <a:r>
              <a:rPr lang="de-DE" sz="1600" b="0" dirty="0">
                <a:solidFill>
                  <a:srgbClr val="000000"/>
                </a:solidFill>
              </a:rPr>
              <a:t>: Kinder und Jugendliche sollen zur Selbstbestimmung und zur demokratischen Mitentscheidung und Mitgestaltung der Angebote der Kinder- und Jugendarbeit sowie darüber hinaus der Kommune und Gesellschaft befähigt werden.</a:t>
            </a:r>
          </a:p>
          <a:p>
            <a:pPr marL="0" indent="0">
              <a:buNone/>
            </a:pPr>
            <a:r>
              <a:rPr lang="de-DE" sz="1600" b="0" dirty="0">
                <a:solidFill>
                  <a:srgbClr val="000000"/>
                </a:solidFill>
              </a:rPr>
              <a:t>Kinder- und Jugendarbeit ist deshalb </a:t>
            </a:r>
            <a:r>
              <a:rPr lang="de-DE" sz="1600" dirty="0">
                <a:solidFill>
                  <a:srgbClr val="000000"/>
                </a:solidFill>
              </a:rPr>
              <a:t>freiwillig, offen</a:t>
            </a:r>
            <a:r>
              <a:rPr lang="de-DE" sz="1600" b="0" dirty="0">
                <a:solidFill>
                  <a:srgbClr val="000000"/>
                </a:solidFill>
              </a:rPr>
              <a:t> für alle jungen Menschen und deren spezifische Interessen und stark durch die </a:t>
            </a:r>
            <a:r>
              <a:rPr lang="de-DE" sz="1600" dirty="0">
                <a:solidFill>
                  <a:srgbClr val="000000"/>
                </a:solidFill>
              </a:rPr>
              <a:t>Partizipation</a:t>
            </a:r>
            <a:r>
              <a:rPr lang="de-DE" sz="1600" b="0" dirty="0">
                <a:solidFill>
                  <a:srgbClr val="000000"/>
                </a:solidFill>
              </a:rPr>
              <a:t> der Beteiligten geprägt.</a:t>
            </a:r>
          </a:p>
          <a:p>
            <a:pPr marL="0" indent="0">
              <a:buNone/>
            </a:pPr>
            <a:r>
              <a:rPr lang="de-DE" sz="1600" b="0" dirty="0">
                <a:solidFill>
                  <a:srgbClr val="000000"/>
                </a:solidFill>
              </a:rPr>
              <a:t>Zur Kinder- und Jugendarbeit gehören: </a:t>
            </a:r>
            <a:r>
              <a:rPr lang="de-DE" sz="1600" dirty="0">
                <a:solidFill>
                  <a:srgbClr val="000000"/>
                </a:solidFill>
              </a:rPr>
              <a:t>Offene Kinder- und Jugendarbeit </a:t>
            </a:r>
            <a:r>
              <a:rPr lang="de-DE" sz="1600" b="0" dirty="0">
                <a:solidFill>
                  <a:srgbClr val="000000"/>
                </a:solidFill>
              </a:rPr>
              <a:t>und </a:t>
            </a:r>
            <a:r>
              <a:rPr lang="de-DE" sz="1600" dirty="0">
                <a:solidFill>
                  <a:srgbClr val="000000"/>
                </a:solidFill>
              </a:rPr>
              <a:t>Kinder- und Jugendverbandsarbeit</a:t>
            </a:r>
            <a:r>
              <a:rPr lang="de-DE" sz="1600" b="0" dirty="0">
                <a:solidFill>
                  <a:srgbClr val="000000"/>
                </a:solidFill>
              </a:rPr>
              <a:t>. Hinzu kommen </a:t>
            </a:r>
            <a:r>
              <a:rPr lang="de-DE" sz="1600" dirty="0">
                <a:solidFill>
                  <a:srgbClr val="000000"/>
                </a:solidFill>
              </a:rPr>
              <a:t>weitere Bereiche</a:t>
            </a:r>
            <a:r>
              <a:rPr lang="de-DE" sz="1600" b="0" dirty="0">
                <a:solidFill>
                  <a:srgbClr val="000000"/>
                </a:solidFill>
              </a:rPr>
              <a:t> wie internationale Jugendarbeit, mobile Jugendarbeit und kulturelle Jugendarbeit bzw. Organisationen, die sich an Inhalten orientieren wie Spiel, Sport, Natur/Umwelt, Gesundheit u. v. m.</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lstStyle/>
          <a:p>
            <a:r>
              <a:rPr lang="de-DE" dirty="0">
                <a:solidFill>
                  <a:srgbClr val="000000"/>
                </a:solidFill>
              </a:rPr>
              <a:t>2.2.1. Kinder- und Jugendarbeit</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Förderung und Unterstützung</a:t>
            </a:r>
          </a:p>
        </p:txBody>
      </p:sp>
    </p:spTree>
    <p:extLst>
      <p:ext uri="{BB962C8B-B14F-4D97-AF65-F5344CB8AC3E}">
        <p14:creationId xmlns:p14="http://schemas.microsoft.com/office/powerpoint/2010/main" val="4139718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lstStyle/>
          <a:p>
            <a:r>
              <a:rPr lang="de-DE" dirty="0">
                <a:solidFill>
                  <a:srgbClr val="000000"/>
                </a:solidFill>
              </a:rPr>
              <a:t>2.2.2 Jugendsozialarbeit/Schulsozialarbeit</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1" y="1656260"/>
            <a:ext cx="8098121" cy="4509044"/>
          </a:xfrm>
        </p:spPr>
        <p:txBody>
          <a:bodyPr>
            <a:noAutofit/>
          </a:bodyPr>
          <a:lstStyle/>
          <a:p>
            <a:pPr marL="0" indent="0">
              <a:spcBef>
                <a:spcPts val="0"/>
              </a:spcBef>
              <a:spcAft>
                <a:spcPts val="600"/>
              </a:spcAft>
              <a:buNone/>
            </a:pPr>
            <a:r>
              <a:rPr lang="de-DE" sz="1800" dirty="0">
                <a:solidFill>
                  <a:srgbClr val="000000"/>
                </a:solidFill>
              </a:rPr>
              <a:t>Jugendsozialarbeit </a:t>
            </a:r>
            <a:br>
              <a:rPr lang="de-DE" sz="1800" dirty="0">
                <a:solidFill>
                  <a:srgbClr val="000000"/>
                </a:solidFill>
              </a:rPr>
            </a:br>
            <a:r>
              <a:rPr lang="de-DE" sz="1800" dirty="0">
                <a:solidFill>
                  <a:srgbClr val="000000"/>
                </a:solidFill>
              </a:rPr>
              <a:t>... ist eine Integrationshilfe für sozial benachteiligte oder individuell beeinträchtigte junge Menschen</a:t>
            </a:r>
          </a:p>
          <a:p>
            <a:pPr marL="625475" indent="-269875">
              <a:spcBef>
                <a:spcPts val="0"/>
              </a:spcBef>
            </a:pPr>
            <a:r>
              <a:rPr lang="de-DE" sz="1600" b="0" dirty="0">
                <a:solidFill>
                  <a:srgbClr val="000000"/>
                </a:solidFill>
              </a:rPr>
              <a:t>zur Förderung ihrer schulischen und beruflichen Ausbildung,</a:t>
            </a:r>
          </a:p>
          <a:p>
            <a:pPr marL="625475" indent="-269875">
              <a:lnSpc>
                <a:spcPct val="100000"/>
              </a:lnSpc>
              <a:spcBef>
                <a:spcPts val="0"/>
              </a:spcBef>
            </a:pPr>
            <a:r>
              <a:rPr lang="de-DE" sz="1600" b="0" dirty="0">
                <a:solidFill>
                  <a:srgbClr val="000000"/>
                </a:solidFill>
              </a:rPr>
              <a:t>zur Eingliederung in die Arbeitswelt und </a:t>
            </a:r>
          </a:p>
          <a:p>
            <a:pPr marL="625475" indent="-269875">
              <a:spcBef>
                <a:spcPts val="0"/>
              </a:spcBef>
            </a:pPr>
            <a:r>
              <a:rPr lang="de-DE" sz="1600" b="0" dirty="0">
                <a:solidFill>
                  <a:srgbClr val="000000"/>
                </a:solidFill>
              </a:rPr>
              <a:t>zur sozialen Integration.</a:t>
            </a:r>
          </a:p>
          <a:p>
            <a:pPr marL="0" indent="0">
              <a:spcBef>
                <a:spcPts val="1200"/>
              </a:spcBef>
              <a:spcAft>
                <a:spcPts val="600"/>
              </a:spcAft>
              <a:buNone/>
            </a:pPr>
            <a:r>
              <a:rPr lang="de-DE" sz="1800" dirty="0">
                <a:solidFill>
                  <a:srgbClr val="000000"/>
                </a:solidFill>
              </a:rPr>
              <a:t>Schulsozialarbeit </a:t>
            </a:r>
            <a:br>
              <a:rPr lang="de-DE" sz="1800" dirty="0">
                <a:solidFill>
                  <a:srgbClr val="000000"/>
                </a:solidFill>
              </a:rPr>
            </a:br>
            <a:r>
              <a:rPr lang="de-DE" sz="1800" dirty="0">
                <a:solidFill>
                  <a:srgbClr val="000000"/>
                </a:solidFill>
              </a:rPr>
              <a:t>... umfasst sozialpädagogische Angebote am Ort Schule und bereichert diese mit einem sozialpädagogischen Handlungsprofil</a:t>
            </a:r>
          </a:p>
          <a:p>
            <a:pPr lvl="1">
              <a:lnSpc>
                <a:spcPct val="100000"/>
              </a:lnSpc>
              <a:spcBef>
                <a:spcPts val="0"/>
              </a:spcBef>
            </a:pPr>
            <a:r>
              <a:rPr lang="de-DE" sz="1600" dirty="0"/>
              <a:t>zur Förderung der individuellen und sozialen Entwicklung von Schüler*innen</a:t>
            </a:r>
          </a:p>
          <a:p>
            <a:pPr lvl="1">
              <a:lnSpc>
                <a:spcPct val="100000"/>
              </a:lnSpc>
              <a:spcBef>
                <a:spcPts val="0"/>
              </a:spcBef>
            </a:pPr>
            <a:r>
              <a:rPr lang="de-DE" sz="1600" dirty="0"/>
              <a:t>zur Stärkung und Unterstützung von Schüler*innen bei individuellen, familiären oder sozialen Konflikten oder bei schulinternen Konflikten</a:t>
            </a:r>
          </a:p>
          <a:p>
            <a:pPr lvl="1">
              <a:lnSpc>
                <a:spcPct val="100000"/>
              </a:lnSpc>
              <a:spcBef>
                <a:spcPts val="0"/>
              </a:spcBef>
            </a:pPr>
            <a:r>
              <a:rPr lang="de-DE" sz="1600" dirty="0"/>
              <a:t>zur Stärkung der Verankerung von Schule in sozialräumliche, lebensweltliche Bezüge</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Förderung und Unterstützung</a:t>
            </a:r>
          </a:p>
        </p:txBody>
      </p:sp>
    </p:spTree>
    <p:extLst>
      <p:ext uri="{BB962C8B-B14F-4D97-AF65-F5344CB8AC3E}">
        <p14:creationId xmlns:p14="http://schemas.microsoft.com/office/powerpoint/2010/main" val="3582486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2.2.3 Erzieherischer Kinder- und Jugendschutz</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42466"/>
            <a:ext cx="7918516" cy="4509044"/>
          </a:xfrm>
        </p:spPr>
        <p:txBody>
          <a:bodyPr>
            <a:normAutofit fontScale="70000" lnSpcReduction="20000"/>
          </a:bodyPr>
          <a:lstStyle/>
          <a:p>
            <a:pPr marL="0" indent="0">
              <a:spcBef>
                <a:spcPts val="600"/>
              </a:spcBef>
              <a:buNone/>
            </a:pPr>
            <a:r>
              <a:rPr lang="de-DE" sz="2600" b="0" dirty="0">
                <a:solidFill>
                  <a:srgbClr val="000000"/>
                </a:solidFill>
              </a:rPr>
              <a:t>Der </a:t>
            </a:r>
            <a:r>
              <a:rPr lang="de-DE" sz="2600" dirty="0">
                <a:solidFill>
                  <a:srgbClr val="000000"/>
                </a:solidFill>
              </a:rPr>
              <a:t>erzieherische Kinder- und Jugendschutz </a:t>
            </a:r>
            <a:r>
              <a:rPr lang="de-DE" sz="2600" b="0" dirty="0">
                <a:solidFill>
                  <a:srgbClr val="000000"/>
                </a:solidFill>
              </a:rPr>
              <a:t>ist ein allgemeines präventives Beratungs- und Bildungsangebot für Kinder, Jugendliche und für Eltern, das</a:t>
            </a:r>
          </a:p>
          <a:p>
            <a:pPr marL="355600" indent="-173038">
              <a:spcBef>
                <a:spcPts val="600"/>
              </a:spcBef>
            </a:pPr>
            <a:r>
              <a:rPr lang="de-DE" sz="2300" b="0" dirty="0">
                <a:solidFill>
                  <a:srgbClr val="000000"/>
                </a:solidFill>
              </a:rPr>
              <a:t>junge Menschen befähigen soll, sich vor gefährdenden Einflüssen zu schützen und sie zu Kritikfähigkeit, Entscheidungsfähigkeit und Eigenverantwortlichkeit sowie zur Verantwortlichkeit gegenüber anderen Menschen führen soll,</a:t>
            </a:r>
          </a:p>
          <a:p>
            <a:pPr marL="355600" indent="-173038">
              <a:spcBef>
                <a:spcPts val="600"/>
              </a:spcBef>
            </a:pPr>
            <a:r>
              <a:rPr lang="de-DE" sz="2300" b="0" dirty="0">
                <a:solidFill>
                  <a:srgbClr val="000000"/>
                </a:solidFill>
              </a:rPr>
              <a:t>Eltern und andere Erziehungsberechtigte besser befähigen soll, Kinder und Jugendliche vor gefährdenden Einflüssen zu schützen.</a:t>
            </a:r>
          </a:p>
          <a:p>
            <a:pPr marL="0" indent="0">
              <a:buNone/>
            </a:pPr>
            <a:r>
              <a:rPr lang="de-DE" sz="2600" dirty="0">
                <a:solidFill>
                  <a:srgbClr val="000000"/>
                </a:solidFill>
              </a:rPr>
              <a:t>Der erzieherische Kinder- und Jugendschutz erfolgt z. B. über:</a:t>
            </a:r>
          </a:p>
          <a:p>
            <a:pPr marL="355600" indent="-173038">
              <a:spcBef>
                <a:spcPts val="600"/>
              </a:spcBef>
            </a:pPr>
            <a:r>
              <a:rPr lang="de-DE" sz="2300" b="0" dirty="0">
                <a:solidFill>
                  <a:srgbClr val="000000"/>
                </a:solidFill>
              </a:rPr>
              <a:t>Projekte zur Stärkung von Kindern und Eltern (z.B. in Kindergärten), </a:t>
            </a:r>
          </a:p>
          <a:p>
            <a:pPr marL="355600" indent="-173038">
              <a:spcBef>
                <a:spcPts val="600"/>
              </a:spcBef>
            </a:pPr>
            <a:r>
              <a:rPr lang="de-DE" sz="2300" b="0" dirty="0">
                <a:solidFill>
                  <a:srgbClr val="000000"/>
                </a:solidFill>
              </a:rPr>
              <a:t>im Rahmen von Familienbildung (Information und Beratung),</a:t>
            </a:r>
          </a:p>
          <a:p>
            <a:pPr marL="355600" indent="-173038">
              <a:spcBef>
                <a:spcPts val="600"/>
              </a:spcBef>
            </a:pPr>
            <a:r>
              <a:rPr lang="de-DE" sz="2300" b="0" dirty="0">
                <a:solidFill>
                  <a:srgbClr val="000000"/>
                </a:solidFill>
              </a:rPr>
              <a:t>im Rahmen der Jugendarbeit oder</a:t>
            </a:r>
          </a:p>
          <a:p>
            <a:pPr marL="355600" indent="-173038">
              <a:spcBef>
                <a:spcPts val="600"/>
              </a:spcBef>
            </a:pPr>
            <a:r>
              <a:rPr lang="de-DE" sz="2300" b="0" dirty="0">
                <a:solidFill>
                  <a:srgbClr val="000000"/>
                </a:solidFill>
              </a:rPr>
              <a:t>durch allgemeine Aufklärungskampagnen (zu AIDS, Drogen, Mediengefahren, Verschwörungstheorien etc.).</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Förderung und Unterstützung</a:t>
            </a:r>
          </a:p>
        </p:txBody>
      </p:sp>
    </p:spTree>
    <p:extLst>
      <p:ext uri="{BB962C8B-B14F-4D97-AF65-F5344CB8AC3E}">
        <p14:creationId xmlns:p14="http://schemas.microsoft.com/office/powerpoint/2010/main" val="2427509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661260"/>
            <a:ext cx="7918516" cy="4648060"/>
          </a:xfrm>
        </p:spPr>
        <p:txBody>
          <a:bodyPr>
            <a:normAutofit fontScale="92500" lnSpcReduction="10000"/>
          </a:bodyPr>
          <a:lstStyle/>
          <a:p>
            <a:pPr marL="0" indent="0">
              <a:buClr>
                <a:schemeClr val="accent2"/>
              </a:buClr>
              <a:buNone/>
            </a:pPr>
            <a:r>
              <a:rPr lang="de-DE" altLang="de-DE" sz="1900" b="0" dirty="0">
                <a:solidFill>
                  <a:srgbClr val="000000"/>
                </a:solidFill>
              </a:rPr>
              <a:t>Aufgabe der Kinder- und Jugendhilfe ist es, </a:t>
            </a:r>
            <a:r>
              <a:rPr lang="de-DE" altLang="de-DE" sz="1900" dirty="0">
                <a:solidFill>
                  <a:srgbClr val="000000"/>
                </a:solidFill>
              </a:rPr>
              <a:t>Eltern bei der Pflege und Erziehung ihrer Kinder zu fördern und zu unterstützen</a:t>
            </a:r>
            <a:r>
              <a:rPr lang="de-DE" altLang="de-DE" sz="1900" b="0" dirty="0">
                <a:solidFill>
                  <a:srgbClr val="000000"/>
                </a:solidFill>
              </a:rPr>
              <a:t>. Dies geschieht u. a. durch:</a:t>
            </a:r>
          </a:p>
          <a:p>
            <a:pPr lvl="1"/>
            <a:r>
              <a:rPr lang="de-DE" altLang="de-DE" sz="1900" dirty="0">
                <a:solidFill>
                  <a:srgbClr val="000000"/>
                </a:solidFill>
              </a:rPr>
              <a:t>Beratung für schwangere Frauen und werdende Väter,</a:t>
            </a:r>
          </a:p>
          <a:p>
            <a:pPr lvl="1"/>
            <a:r>
              <a:rPr lang="de-DE" altLang="de-DE" sz="1900" dirty="0">
                <a:solidFill>
                  <a:srgbClr val="000000"/>
                </a:solidFill>
              </a:rPr>
              <a:t>Beratung in Erziehungsfragen,</a:t>
            </a:r>
          </a:p>
          <a:p>
            <a:pPr lvl="1"/>
            <a:r>
              <a:rPr lang="de-DE" altLang="de-DE" sz="1900" dirty="0">
                <a:solidFill>
                  <a:srgbClr val="000000"/>
                </a:solidFill>
              </a:rPr>
              <a:t>Familienbildung/Familienfreizeit und -erholung,</a:t>
            </a:r>
          </a:p>
          <a:p>
            <a:pPr lvl="1"/>
            <a:r>
              <a:rPr lang="de-DE" altLang="de-DE" sz="1900" dirty="0">
                <a:solidFill>
                  <a:srgbClr val="000000"/>
                </a:solidFill>
              </a:rPr>
              <a:t>Betreuung und Versorgung des Kindes in Notsituationen,</a:t>
            </a:r>
          </a:p>
          <a:p>
            <a:pPr lvl="1"/>
            <a:r>
              <a:rPr lang="de-DE" altLang="de-DE" sz="1900" dirty="0">
                <a:solidFill>
                  <a:srgbClr val="000000"/>
                </a:solidFill>
              </a:rPr>
              <a:t>Beratung in Fragen der Partnerschaft, Trennung, Scheidung und beim Umgangsrecht,</a:t>
            </a:r>
          </a:p>
          <a:p>
            <a:pPr lvl="1"/>
            <a:r>
              <a:rPr lang="de-DE" altLang="de-DE" sz="1900" dirty="0">
                <a:solidFill>
                  <a:srgbClr val="000000"/>
                </a:solidFill>
              </a:rPr>
              <a:t>gemeinsame Wohnformen für Mütter/Väter und Kinder.</a:t>
            </a:r>
          </a:p>
          <a:p>
            <a:pPr marL="0" lvl="1" indent="0">
              <a:buNone/>
            </a:pPr>
            <a:r>
              <a:rPr lang="de-DE" altLang="de-DE" sz="1900" dirty="0">
                <a:solidFill>
                  <a:srgbClr val="000000"/>
                </a:solidFill>
              </a:rPr>
              <a:t>Erweitert wird das Angebot in diesem Bereich durch ein interdisziplinär organisiertes System ‚Früher Hilfen‘ (insbesondere im Zusammenwirken mit dem Gesundheitssystem).</a:t>
            </a:r>
            <a:endParaRPr lang="de-DE" dirty="0"/>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2.2.4 </a:t>
            </a:r>
            <a:r>
              <a:rPr lang="de-DE" altLang="de-DE" dirty="0">
                <a:solidFill>
                  <a:srgbClr val="000000"/>
                </a:solidFill>
                <a:ea typeface="Times New Roman" panose="02020603050405020304" pitchFamily="18" charset="0"/>
                <a:cs typeface="Arial" panose="020B0604020202020204" pitchFamily="34" charset="0"/>
              </a:rPr>
              <a:t>Förderung der Erziehung in der Familie</a:t>
            </a:r>
            <a:endParaRPr lang="de-DE"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Förderung und Unterstützung</a:t>
            </a:r>
          </a:p>
        </p:txBody>
      </p:sp>
    </p:spTree>
    <p:extLst>
      <p:ext uri="{BB962C8B-B14F-4D97-AF65-F5344CB8AC3E}">
        <p14:creationId xmlns:p14="http://schemas.microsoft.com/office/powerpoint/2010/main" val="624208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altLang="de-DE" dirty="0">
                <a:solidFill>
                  <a:srgbClr val="000000"/>
                </a:solidFill>
                <a:ea typeface="Times New Roman" panose="02020603050405020304" pitchFamily="18" charset="0"/>
                <a:cs typeface="Arial" panose="020B0604020202020204" pitchFamily="34" charset="0"/>
              </a:rPr>
              <a:t>2.2.5 Gesetzlicher Auftrag der Tagesangebote für Kinder</a:t>
            </a:r>
            <a:endParaRPr lang="en-GB" altLang="de-DE" dirty="0">
              <a:solidFill>
                <a:srgbClr val="000000"/>
              </a:solidFill>
              <a:ea typeface="Times New Roman" panose="02020603050405020304" pitchFamily="18" charset="0"/>
              <a:cs typeface="Arial" panose="020B0604020202020204" pitchFamily="34" charset="0"/>
            </a:endParaRPr>
          </a:p>
        </p:txBody>
      </p:sp>
      <p:sp>
        <p:nvSpPr>
          <p:cNvPr id="7" name="Rectangle 18">
            <a:extLst>
              <a:ext uri="{FF2B5EF4-FFF2-40B4-BE49-F238E27FC236}">
                <a16:creationId xmlns:a16="http://schemas.microsoft.com/office/drawing/2014/main" id="{EFBE4276-4DFA-4B59-8D55-90C5B4E67702}"/>
              </a:ext>
            </a:extLst>
          </p:cNvPr>
          <p:cNvSpPr>
            <a:spLocks noChangeArrowheads="1"/>
          </p:cNvSpPr>
          <p:nvPr/>
        </p:nvSpPr>
        <p:spPr bwMode="auto">
          <a:xfrm>
            <a:off x="4992688" y="3861048"/>
            <a:ext cx="3619500" cy="77925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3000"/>
              </a:lnSpc>
              <a:buClr>
                <a:srgbClr val="000000"/>
              </a:buClr>
              <a:buFont typeface="Arial" panose="020B0604020202020204" pitchFamily="34" charset="0"/>
              <a:buNone/>
            </a:pPr>
            <a:r>
              <a:rPr lang="en-GB" altLang="de-DE" sz="1600" b="1" dirty="0" err="1">
                <a:solidFill>
                  <a:schemeClr val="accent1"/>
                </a:solidFill>
              </a:rPr>
              <a:t>Bildung</a:t>
            </a:r>
            <a:endParaRPr lang="en-GB" altLang="de-DE" sz="1600" b="1" dirty="0">
              <a:solidFill>
                <a:schemeClr val="accent1"/>
              </a:solidFill>
            </a:endParaRPr>
          </a:p>
          <a:p>
            <a:pPr>
              <a:lnSpc>
                <a:spcPct val="93000"/>
              </a:lnSpc>
              <a:buClr>
                <a:srgbClr val="000000"/>
              </a:buClr>
              <a:buFont typeface="Arial" panose="020B0604020202020204" pitchFamily="34" charset="0"/>
              <a:buNone/>
            </a:pPr>
            <a:r>
              <a:rPr lang="en-GB" altLang="de-DE" sz="1600" dirty="0" err="1">
                <a:solidFill>
                  <a:srgbClr val="000000"/>
                </a:solidFill>
              </a:rPr>
              <a:t>Vermittlung</a:t>
            </a:r>
            <a:r>
              <a:rPr lang="en-GB" altLang="de-DE" sz="1600" dirty="0">
                <a:solidFill>
                  <a:srgbClr val="000000"/>
                </a:solidFill>
              </a:rPr>
              <a:t> von </a:t>
            </a:r>
            <a:r>
              <a:rPr lang="en-GB" altLang="de-DE" sz="1600" dirty="0" err="1">
                <a:solidFill>
                  <a:srgbClr val="000000"/>
                </a:solidFill>
              </a:rPr>
              <a:t>Fähigkeiten</a:t>
            </a:r>
            <a:endParaRPr lang="en-GB" altLang="de-DE" sz="1600" dirty="0">
              <a:solidFill>
                <a:srgbClr val="000000"/>
              </a:solidFill>
            </a:endParaRPr>
          </a:p>
          <a:p>
            <a:pPr>
              <a:lnSpc>
                <a:spcPct val="93000"/>
              </a:lnSpc>
              <a:buClr>
                <a:srgbClr val="000000"/>
              </a:buClr>
              <a:buFont typeface="Arial" panose="020B0604020202020204" pitchFamily="34" charset="0"/>
              <a:buNone/>
            </a:pPr>
            <a:r>
              <a:rPr lang="en-GB" altLang="de-DE" sz="1600" dirty="0">
                <a:solidFill>
                  <a:srgbClr val="000000"/>
                </a:solidFill>
              </a:rPr>
              <a:t>und </a:t>
            </a:r>
            <a:r>
              <a:rPr lang="en-GB" altLang="de-DE" sz="1600" dirty="0" err="1">
                <a:solidFill>
                  <a:srgbClr val="000000"/>
                </a:solidFill>
              </a:rPr>
              <a:t>Fertigkeiten</a:t>
            </a:r>
            <a:endParaRPr lang="en-GB" altLang="de-DE" sz="1600" dirty="0">
              <a:solidFill>
                <a:srgbClr val="000000"/>
              </a:solidFill>
            </a:endParaRPr>
          </a:p>
        </p:txBody>
      </p:sp>
      <p:sp>
        <p:nvSpPr>
          <p:cNvPr id="11" name="Rectangle 17">
            <a:extLst>
              <a:ext uri="{FF2B5EF4-FFF2-40B4-BE49-F238E27FC236}">
                <a16:creationId xmlns:a16="http://schemas.microsoft.com/office/drawing/2014/main" id="{753CCE2D-8A9E-4624-BABF-07FCFDEC6268}"/>
              </a:ext>
            </a:extLst>
          </p:cNvPr>
          <p:cNvSpPr>
            <a:spLocks noChangeArrowheads="1"/>
          </p:cNvSpPr>
          <p:nvPr/>
        </p:nvSpPr>
        <p:spPr bwMode="auto">
          <a:xfrm>
            <a:off x="4992688" y="4653136"/>
            <a:ext cx="3751348" cy="77925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3000"/>
              </a:lnSpc>
              <a:buClr>
                <a:srgbClr val="000000"/>
              </a:buClr>
              <a:buFont typeface="Arial" panose="020B0604020202020204" pitchFamily="34" charset="0"/>
              <a:buNone/>
            </a:pPr>
            <a:r>
              <a:rPr lang="en-GB" altLang="de-DE" sz="1600" b="1" dirty="0" err="1">
                <a:solidFill>
                  <a:schemeClr val="accent1"/>
                </a:solidFill>
              </a:rPr>
              <a:t>Erziehung</a:t>
            </a:r>
            <a:endParaRPr lang="en-GB" altLang="de-DE" sz="1600" b="1" dirty="0">
              <a:solidFill>
                <a:schemeClr val="accent1"/>
              </a:solidFill>
            </a:endParaRPr>
          </a:p>
          <a:p>
            <a:pPr>
              <a:lnSpc>
                <a:spcPct val="93000"/>
              </a:lnSpc>
              <a:buClr>
                <a:srgbClr val="000000"/>
              </a:buClr>
              <a:buFont typeface="Arial" panose="020B0604020202020204" pitchFamily="34" charset="0"/>
              <a:buNone/>
            </a:pPr>
            <a:r>
              <a:rPr lang="en-GB" altLang="de-DE" sz="1600" dirty="0" err="1">
                <a:solidFill>
                  <a:srgbClr val="000000"/>
                </a:solidFill>
              </a:rPr>
              <a:t>Vermittlung</a:t>
            </a:r>
            <a:r>
              <a:rPr lang="en-GB" altLang="de-DE" sz="1600" dirty="0">
                <a:solidFill>
                  <a:srgbClr val="000000"/>
                </a:solidFill>
              </a:rPr>
              <a:t> von </a:t>
            </a:r>
            <a:r>
              <a:rPr lang="en-GB" altLang="de-DE" sz="1600" dirty="0" err="1">
                <a:solidFill>
                  <a:srgbClr val="000000"/>
                </a:solidFill>
              </a:rPr>
              <a:t>Normen</a:t>
            </a:r>
            <a:r>
              <a:rPr lang="en-GB" altLang="de-DE" sz="1600" dirty="0">
                <a:solidFill>
                  <a:srgbClr val="000000"/>
                </a:solidFill>
              </a:rPr>
              <a:t> und </a:t>
            </a:r>
            <a:r>
              <a:rPr lang="en-GB" altLang="de-DE" sz="1600" dirty="0" err="1">
                <a:solidFill>
                  <a:srgbClr val="000000"/>
                </a:solidFill>
              </a:rPr>
              <a:t>Werten</a:t>
            </a:r>
            <a:endParaRPr lang="en-GB" altLang="de-DE" sz="1600" dirty="0">
              <a:solidFill>
                <a:srgbClr val="000000"/>
              </a:solidFill>
            </a:endParaRPr>
          </a:p>
          <a:p>
            <a:pPr>
              <a:lnSpc>
                <a:spcPct val="93000"/>
              </a:lnSpc>
              <a:buClr>
                <a:srgbClr val="000000"/>
              </a:buClr>
              <a:buFont typeface="Arial" panose="020B0604020202020204" pitchFamily="34" charset="0"/>
              <a:buNone/>
            </a:pPr>
            <a:r>
              <a:rPr lang="en-GB" altLang="de-DE" sz="1600" dirty="0">
                <a:solidFill>
                  <a:srgbClr val="000000"/>
                </a:solidFill>
              </a:rPr>
              <a:t>und von </a:t>
            </a:r>
            <a:r>
              <a:rPr lang="en-GB" altLang="de-DE" sz="1600" dirty="0" err="1">
                <a:solidFill>
                  <a:srgbClr val="000000"/>
                </a:solidFill>
              </a:rPr>
              <a:t>sozialen</a:t>
            </a:r>
            <a:r>
              <a:rPr lang="en-GB" altLang="de-DE" sz="1600" dirty="0">
                <a:solidFill>
                  <a:srgbClr val="000000"/>
                </a:solidFill>
              </a:rPr>
              <a:t> </a:t>
            </a:r>
            <a:r>
              <a:rPr lang="en-GB" altLang="de-DE" sz="1600" dirty="0" err="1">
                <a:solidFill>
                  <a:srgbClr val="000000"/>
                </a:solidFill>
              </a:rPr>
              <a:t>Kompetenzen</a:t>
            </a:r>
            <a:endParaRPr lang="en-GB" altLang="de-DE" sz="1600" dirty="0">
              <a:solidFill>
                <a:srgbClr val="000000"/>
              </a:solidFill>
            </a:endParaRPr>
          </a:p>
        </p:txBody>
      </p:sp>
      <p:sp>
        <p:nvSpPr>
          <p:cNvPr id="12" name="Rectangle 5">
            <a:extLst>
              <a:ext uri="{FF2B5EF4-FFF2-40B4-BE49-F238E27FC236}">
                <a16:creationId xmlns:a16="http://schemas.microsoft.com/office/drawing/2014/main" id="{9A8C6A2A-7990-402F-8C92-E2C458DA2E7B}"/>
              </a:ext>
            </a:extLst>
          </p:cNvPr>
          <p:cNvSpPr>
            <a:spLocks noChangeArrowheads="1"/>
          </p:cNvSpPr>
          <p:nvPr/>
        </p:nvSpPr>
        <p:spPr bwMode="auto">
          <a:xfrm>
            <a:off x="190502" y="1628194"/>
            <a:ext cx="2362232" cy="77925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1pPr>
            <a:lvl2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2pPr>
            <a:lvl3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3pPr>
            <a:lvl4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4pPr>
            <a:lvl5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5pPr>
            <a:lvl6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6pPr>
            <a:lvl7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7pPr>
            <a:lvl8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8pPr>
            <a:lvl9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9pPr>
          </a:lstStyle>
          <a:p>
            <a:pPr defTabSz="914400">
              <a:buFont typeface="Arial" panose="020B0604020202020204" pitchFamily="34" charset="0"/>
              <a:buNone/>
            </a:pPr>
            <a:r>
              <a:rPr lang="de-DE" altLang="de-DE" sz="1600" b="1" dirty="0">
                <a:latin typeface="+mn-lt"/>
                <a:ea typeface="Times New Roman" panose="02020603050405020304" pitchFamily="18" charset="0"/>
                <a:cs typeface="Arial" panose="020B0604020202020204" pitchFamily="34" charset="0"/>
              </a:rPr>
              <a:t>Tagesangebote </a:t>
            </a:r>
          </a:p>
          <a:p>
            <a:pPr defTabSz="914400">
              <a:buFont typeface="Arial" panose="020B0604020202020204" pitchFamily="34" charset="0"/>
              <a:buNone/>
            </a:pPr>
            <a:r>
              <a:rPr lang="de-DE" altLang="de-DE" sz="1600" b="1" dirty="0">
                <a:latin typeface="+mn-lt"/>
                <a:ea typeface="Times New Roman" panose="02020603050405020304" pitchFamily="18" charset="0"/>
                <a:cs typeface="Arial" panose="020B0604020202020204" pitchFamily="34" charset="0"/>
              </a:rPr>
              <a:t>für Kinder dienen der:</a:t>
            </a:r>
            <a:endParaRPr lang="en-GB" altLang="de-DE" sz="1600" b="1" dirty="0">
              <a:latin typeface="+mn-lt"/>
              <a:ea typeface="Times New Roman" panose="02020603050405020304" pitchFamily="18" charset="0"/>
              <a:cs typeface="Arial" panose="020B0604020202020204" pitchFamily="34" charset="0"/>
            </a:endParaRPr>
          </a:p>
        </p:txBody>
      </p:sp>
      <p:sp>
        <p:nvSpPr>
          <p:cNvPr id="13" name="Rectangle 15">
            <a:extLst>
              <a:ext uri="{FF2B5EF4-FFF2-40B4-BE49-F238E27FC236}">
                <a16:creationId xmlns:a16="http://schemas.microsoft.com/office/drawing/2014/main" id="{CF011C57-CA9A-430B-808B-D1CEAA4BA727}"/>
              </a:ext>
            </a:extLst>
          </p:cNvPr>
          <p:cNvSpPr>
            <a:spLocks noChangeArrowheads="1"/>
          </p:cNvSpPr>
          <p:nvPr/>
        </p:nvSpPr>
        <p:spPr bwMode="auto">
          <a:xfrm>
            <a:off x="190501" y="4606913"/>
            <a:ext cx="2895600" cy="5502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3000"/>
              </a:lnSpc>
              <a:buClr>
                <a:srgbClr val="000000"/>
              </a:buClr>
              <a:buFont typeface="Arial" panose="020B0604020202020204" pitchFamily="34" charset="0"/>
              <a:buNone/>
            </a:pPr>
            <a:r>
              <a:rPr lang="en-GB" altLang="de-DE" sz="1600" b="1" dirty="0" err="1"/>
              <a:t>Zentrale</a:t>
            </a:r>
            <a:r>
              <a:rPr lang="en-GB" altLang="de-DE" sz="1600" b="1" dirty="0"/>
              <a:t> </a:t>
            </a:r>
            <a:r>
              <a:rPr lang="en-GB" altLang="de-DE" sz="1600" b="1" dirty="0" err="1"/>
              <a:t>Aufgaben</a:t>
            </a:r>
            <a:r>
              <a:rPr lang="en-GB" altLang="de-DE" sz="1600" b="1" dirty="0"/>
              <a:t> der </a:t>
            </a:r>
          </a:p>
          <a:p>
            <a:pPr>
              <a:lnSpc>
                <a:spcPct val="93000"/>
              </a:lnSpc>
              <a:buClr>
                <a:srgbClr val="000000"/>
              </a:buClr>
              <a:buFont typeface="Arial" panose="020B0604020202020204" pitchFamily="34" charset="0"/>
              <a:buNone/>
            </a:pPr>
            <a:r>
              <a:rPr lang="en-GB" altLang="de-DE" sz="1600" b="1" dirty="0" err="1"/>
              <a:t>Tagesangebote</a:t>
            </a:r>
            <a:r>
              <a:rPr lang="en-GB" altLang="de-DE" sz="1600" b="1" dirty="0"/>
              <a:t> </a:t>
            </a:r>
            <a:r>
              <a:rPr lang="en-GB" altLang="de-DE" sz="1600" b="1" dirty="0" err="1"/>
              <a:t>sind</a:t>
            </a:r>
            <a:r>
              <a:rPr lang="en-GB" altLang="de-DE" sz="1600" b="1" dirty="0"/>
              <a:t>:</a:t>
            </a:r>
          </a:p>
        </p:txBody>
      </p:sp>
      <p:sp>
        <p:nvSpPr>
          <p:cNvPr id="14" name="Rectangle 16">
            <a:extLst>
              <a:ext uri="{FF2B5EF4-FFF2-40B4-BE49-F238E27FC236}">
                <a16:creationId xmlns:a16="http://schemas.microsoft.com/office/drawing/2014/main" id="{3AFD4F66-A621-45DC-A64E-2FCEC00A8519}"/>
              </a:ext>
            </a:extLst>
          </p:cNvPr>
          <p:cNvSpPr>
            <a:spLocks noChangeArrowheads="1"/>
          </p:cNvSpPr>
          <p:nvPr/>
        </p:nvSpPr>
        <p:spPr bwMode="auto">
          <a:xfrm>
            <a:off x="5003801" y="5530068"/>
            <a:ext cx="4162425" cy="77925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93000"/>
              </a:lnSpc>
              <a:buClr>
                <a:srgbClr val="000000"/>
              </a:buClr>
              <a:buFont typeface="Arial" panose="020B0604020202020204" pitchFamily="34" charset="0"/>
              <a:buNone/>
            </a:pPr>
            <a:r>
              <a:rPr lang="en-GB" altLang="de-DE" sz="1600" b="1" dirty="0" err="1">
                <a:solidFill>
                  <a:schemeClr val="accent1"/>
                </a:solidFill>
              </a:rPr>
              <a:t>Betreuung</a:t>
            </a:r>
            <a:endParaRPr lang="en-GB" altLang="de-DE" sz="1600" b="1" dirty="0">
              <a:solidFill>
                <a:schemeClr val="accent1"/>
              </a:solidFill>
            </a:endParaRPr>
          </a:p>
          <a:p>
            <a:pPr>
              <a:lnSpc>
                <a:spcPct val="93000"/>
              </a:lnSpc>
              <a:buClr>
                <a:srgbClr val="000000"/>
              </a:buClr>
              <a:buFont typeface="Arial" panose="020B0604020202020204" pitchFamily="34" charset="0"/>
              <a:buNone/>
            </a:pPr>
            <a:r>
              <a:rPr lang="en-GB" altLang="de-DE" sz="1600" dirty="0" err="1">
                <a:solidFill>
                  <a:srgbClr val="000000"/>
                </a:solidFill>
              </a:rPr>
              <a:t>Sicherstellung</a:t>
            </a:r>
            <a:r>
              <a:rPr lang="en-GB" altLang="de-DE" sz="1600" dirty="0">
                <a:solidFill>
                  <a:srgbClr val="000000"/>
                </a:solidFill>
              </a:rPr>
              <a:t> von </a:t>
            </a:r>
            <a:r>
              <a:rPr lang="en-GB" altLang="de-DE" sz="1600" dirty="0" err="1">
                <a:solidFill>
                  <a:srgbClr val="000000"/>
                </a:solidFill>
              </a:rPr>
              <a:t>Versorgung</a:t>
            </a:r>
            <a:r>
              <a:rPr lang="en-GB" altLang="de-DE" sz="1600" dirty="0">
                <a:solidFill>
                  <a:srgbClr val="000000"/>
                </a:solidFill>
              </a:rPr>
              <a:t> und </a:t>
            </a:r>
            <a:r>
              <a:rPr lang="en-GB" altLang="de-DE" sz="1600" dirty="0" err="1">
                <a:solidFill>
                  <a:srgbClr val="000000"/>
                </a:solidFill>
              </a:rPr>
              <a:t>Aufsicht</a:t>
            </a:r>
            <a:endParaRPr lang="en-GB" altLang="de-DE" sz="1600" dirty="0">
              <a:solidFill>
                <a:srgbClr val="000000"/>
              </a:solidFill>
            </a:endParaRPr>
          </a:p>
        </p:txBody>
      </p:sp>
      <p:sp>
        <p:nvSpPr>
          <p:cNvPr id="15" name="Rectangle 25">
            <a:extLst>
              <a:ext uri="{FF2B5EF4-FFF2-40B4-BE49-F238E27FC236}">
                <a16:creationId xmlns:a16="http://schemas.microsoft.com/office/drawing/2014/main" id="{17642EE8-C9D7-41C6-BC7C-F91953F399F6}"/>
              </a:ext>
            </a:extLst>
          </p:cNvPr>
          <p:cNvSpPr>
            <a:spLocks noChangeArrowheads="1"/>
          </p:cNvSpPr>
          <p:nvPr/>
        </p:nvSpPr>
        <p:spPr bwMode="auto">
          <a:xfrm>
            <a:off x="4992688" y="1661005"/>
            <a:ext cx="3705225" cy="32130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1pPr>
            <a:lvl2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2pPr>
            <a:lvl3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3pPr>
            <a:lvl4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4pPr>
            <a:lvl5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5pPr>
            <a:lvl6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6pPr>
            <a:lvl7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7pPr>
            <a:lvl8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8pPr>
            <a:lvl9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9pPr>
          </a:lstStyle>
          <a:p>
            <a:pPr defTabSz="914400">
              <a:buFont typeface="Arial" panose="020B0604020202020204" pitchFamily="34" charset="0"/>
              <a:buNone/>
            </a:pPr>
            <a:r>
              <a:rPr lang="en-GB" altLang="de-DE" sz="1600" b="1" dirty="0" err="1">
                <a:solidFill>
                  <a:schemeClr val="accent1"/>
                </a:solidFill>
                <a:latin typeface="+mn-lt"/>
              </a:rPr>
              <a:t>Unterstützung</a:t>
            </a:r>
            <a:r>
              <a:rPr lang="en-GB" altLang="de-DE" sz="1600" b="1" dirty="0">
                <a:solidFill>
                  <a:schemeClr val="accent1"/>
                </a:solidFill>
                <a:latin typeface="+mn-lt"/>
              </a:rPr>
              <a:t> von </a:t>
            </a:r>
            <a:r>
              <a:rPr lang="en-GB" altLang="de-DE" sz="1600" b="1" dirty="0" err="1">
                <a:solidFill>
                  <a:schemeClr val="accent1"/>
                </a:solidFill>
                <a:latin typeface="+mn-lt"/>
              </a:rPr>
              <a:t>Eltern</a:t>
            </a:r>
            <a:endParaRPr lang="en-GB" altLang="de-DE" sz="1600" b="1" dirty="0">
              <a:solidFill>
                <a:schemeClr val="accent1"/>
              </a:solidFill>
              <a:latin typeface="+mn-lt"/>
            </a:endParaRPr>
          </a:p>
        </p:txBody>
      </p:sp>
      <p:sp>
        <p:nvSpPr>
          <p:cNvPr id="16" name="Rectangle 26">
            <a:extLst>
              <a:ext uri="{FF2B5EF4-FFF2-40B4-BE49-F238E27FC236}">
                <a16:creationId xmlns:a16="http://schemas.microsoft.com/office/drawing/2014/main" id="{7B442627-070B-4F94-9A76-507E50A81698}"/>
              </a:ext>
            </a:extLst>
          </p:cNvPr>
          <p:cNvSpPr>
            <a:spLocks noChangeArrowheads="1"/>
          </p:cNvSpPr>
          <p:nvPr/>
        </p:nvSpPr>
        <p:spPr bwMode="auto">
          <a:xfrm>
            <a:off x="4992688" y="2028827"/>
            <a:ext cx="2542684" cy="32130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3000"/>
              </a:lnSpc>
              <a:buClr>
                <a:srgbClr val="000000"/>
              </a:buClr>
              <a:buFont typeface="Arial" panose="020B0604020202020204" pitchFamily="34" charset="0"/>
              <a:buNone/>
            </a:pPr>
            <a:r>
              <a:rPr lang="en-GB" altLang="de-DE" sz="1600" b="1" dirty="0" err="1">
                <a:solidFill>
                  <a:schemeClr val="accent1"/>
                </a:solidFill>
              </a:rPr>
              <a:t>Förderung</a:t>
            </a:r>
            <a:r>
              <a:rPr lang="en-GB" altLang="de-DE" sz="1600" b="1" dirty="0">
                <a:solidFill>
                  <a:schemeClr val="accent1"/>
                </a:solidFill>
              </a:rPr>
              <a:t> von </a:t>
            </a:r>
            <a:r>
              <a:rPr lang="en-GB" altLang="de-DE" sz="1600" b="1" dirty="0" err="1">
                <a:solidFill>
                  <a:schemeClr val="accent1"/>
                </a:solidFill>
              </a:rPr>
              <a:t>Kindern</a:t>
            </a:r>
            <a:endParaRPr lang="en-GB" altLang="de-DE" sz="1600" b="1" dirty="0">
              <a:solidFill>
                <a:schemeClr val="accent1"/>
              </a:solidFill>
            </a:endParaRPr>
          </a:p>
        </p:txBody>
      </p:sp>
      <p:sp>
        <p:nvSpPr>
          <p:cNvPr id="17" name="Line 38" title="Grafisches Element">
            <a:extLst>
              <a:ext uri="{FF2B5EF4-FFF2-40B4-BE49-F238E27FC236}">
                <a16:creationId xmlns:a16="http://schemas.microsoft.com/office/drawing/2014/main" id="{7795812E-C1EA-4DBC-B4F5-19B64E1EA89A}"/>
              </a:ext>
            </a:extLst>
          </p:cNvPr>
          <p:cNvSpPr>
            <a:spLocks noChangeShapeType="1"/>
          </p:cNvSpPr>
          <p:nvPr/>
        </p:nvSpPr>
        <p:spPr bwMode="auto">
          <a:xfrm>
            <a:off x="2906713" y="5013176"/>
            <a:ext cx="209708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18" name="Line 39" title="Grafisches Element">
            <a:extLst>
              <a:ext uri="{FF2B5EF4-FFF2-40B4-BE49-F238E27FC236}">
                <a16:creationId xmlns:a16="http://schemas.microsoft.com/office/drawing/2014/main" id="{66EEC39C-8055-45A5-BDAA-D6F41B7EF692}"/>
              </a:ext>
            </a:extLst>
          </p:cNvPr>
          <p:cNvSpPr>
            <a:spLocks noChangeShapeType="1"/>
          </p:cNvSpPr>
          <p:nvPr/>
        </p:nvSpPr>
        <p:spPr bwMode="auto">
          <a:xfrm flipH="1">
            <a:off x="4211960" y="4149080"/>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0" name="Line 41" title="Grafisches Element">
            <a:extLst>
              <a:ext uri="{FF2B5EF4-FFF2-40B4-BE49-F238E27FC236}">
                <a16:creationId xmlns:a16="http://schemas.microsoft.com/office/drawing/2014/main" id="{73382AB3-A402-45E2-80A6-CC27BFFA74F1}"/>
              </a:ext>
            </a:extLst>
          </p:cNvPr>
          <p:cNvSpPr>
            <a:spLocks noChangeShapeType="1"/>
          </p:cNvSpPr>
          <p:nvPr/>
        </p:nvSpPr>
        <p:spPr bwMode="auto">
          <a:xfrm flipH="1" flipV="1">
            <a:off x="4222749" y="5805261"/>
            <a:ext cx="781052" cy="1"/>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de-DE"/>
          </a:p>
        </p:txBody>
      </p:sp>
      <p:sp>
        <p:nvSpPr>
          <p:cNvPr id="21" name="Line 42" title="Grafisches Element">
            <a:extLst>
              <a:ext uri="{FF2B5EF4-FFF2-40B4-BE49-F238E27FC236}">
                <a16:creationId xmlns:a16="http://schemas.microsoft.com/office/drawing/2014/main" id="{15A195D8-FE4A-4A7B-BBD7-E766DA850A03}"/>
              </a:ext>
            </a:extLst>
          </p:cNvPr>
          <p:cNvSpPr>
            <a:spLocks noChangeShapeType="1"/>
          </p:cNvSpPr>
          <p:nvPr/>
        </p:nvSpPr>
        <p:spPr bwMode="auto">
          <a:xfrm flipH="1" flipV="1">
            <a:off x="4211958" y="4149079"/>
            <a:ext cx="10791" cy="165618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de-DE"/>
          </a:p>
        </p:txBody>
      </p:sp>
      <p:sp>
        <p:nvSpPr>
          <p:cNvPr id="22" name="Line 43" title="Grafisches Element">
            <a:extLst>
              <a:ext uri="{FF2B5EF4-FFF2-40B4-BE49-F238E27FC236}">
                <a16:creationId xmlns:a16="http://schemas.microsoft.com/office/drawing/2014/main" id="{4A2B31E0-5325-4BE6-A296-41B140672235}"/>
              </a:ext>
            </a:extLst>
          </p:cNvPr>
          <p:cNvSpPr>
            <a:spLocks noChangeShapeType="1"/>
          </p:cNvSpPr>
          <p:nvPr/>
        </p:nvSpPr>
        <p:spPr bwMode="auto">
          <a:xfrm>
            <a:off x="2906713" y="1981202"/>
            <a:ext cx="131603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3" name="Line 44" title="Grafisches Element">
            <a:extLst>
              <a:ext uri="{FF2B5EF4-FFF2-40B4-BE49-F238E27FC236}">
                <a16:creationId xmlns:a16="http://schemas.microsoft.com/office/drawing/2014/main" id="{BB62473A-E42F-4E26-9604-0231296E5C72}"/>
              </a:ext>
            </a:extLst>
          </p:cNvPr>
          <p:cNvSpPr>
            <a:spLocks noChangeShapeType="1"/>
          </p:cNvSpPr>
          <p:nvPr/>
        </p:nvSpPr>
        <p:spPr bwMode="auto">
          <a:xfrm flipH="1">
            <a:off x="4232276" y="1782765"/>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4" name="Line 45" title="Grafisches Element">
            <a:extLst>
              <a:ext uri="{FF2B5EF4-FFF2-40B4-BE49-F238E27FC236}">
                <a16:creationId xmlns:a16="http://schemas.microsoft.com/office/drawing/2014/main" id="{173D8F4B-1FA5-463C-A3F0-D5E8DB7599D1}"/>
              </a:ext>
            </a:extLst>
          </p:cNvPr>
          <p:cNvSpPr>
            <a:spLocks noChangeShapeType="1"/>
          </p:cNvSpPr>
          <p:nvPr/>
        </p:nvSpPr>
        <p:spPr bwMode="auto">
          <a:xfrm flipH="1">
            <a:off x="4232276" y="2204864"/>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5" name="Line 50" title="Grafisches Element">
            <a:extLst>
              <a:ext uri="{FF2B5EF4-FFF2-40B4-BE49-F238E27FC236}">
                <a16:creationId xmlns:a16="http://schemas.microsoft.com/office/drawing/2014/main" id="{FDBE410B-AE6D-41A4-82D9-BA1997D42E68}"/>
              </a:ext>
            </a:extLst>
          </p:cNvPr>
          <p:cNvSpPr>
            <a:spLocks noChangeShapeType="1"/>
          </p:cNvSpPr>
          <p:nvPr/>
        </p:nvSpPr>
        <p:spPr bwMode="auto">
          <a:xfrm flipV="1">
            <a:off x="4232276" y="1765302"/>
            <a:ext cx="0" cy="43021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2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Förderung und Unterstützung</a:t>
            </a:r>
          </a:p>
        </p:txBody>
      </p:sp>
      <p:sp>
        <p:nvSpPr>
          <p:cNvPr id="3" name="Textfeld 2">
            <a:extLst>
              <a:ext uri="{FF2B5EF4-FFF2-40B4-BE49-F238E27FC236}">
                <a16:creationId xmlns:a16="http://schemas.microsoft.com/office/drawing/2014/main" id="{FBDC3093-8DBA-6CD1-9331-E3B6255FF7E0}"/>
              </a:ext>
            </a:extLst>
          </p:cNvPr>
          <p:cNvSpPr txBox="1"/>
          <p:nvPr/>
        </p:nvSpPr>
        <p:spPr>
          <a:xfrm>
            <a:off x="190502" y="2852936"/>
            <a:ext cx="2362232" cy="615553"/>
          </a:xfrm>
          <a:prstGeom prst="rect">
            <a:avLst/>
          </a:prstGeom>
          <a:noFill/>
        </p:spPr>
        <p:txBody>
          <a:bodyPr wrap="square" rtlCol="0">
            <a:spAutoFit/>
          </a:bodyPr>
          <a:lstStyle/>
          <a:p>
            <a:r>
              <a:rPr lang="de-DE" sz="1600" b="1" dirty="0">
                <a:solidFill>
                  <a:srgbClr val="000000"/>
                </a:solidFill>
                <a:cs typeface="Arial" panose="020B0604020202020204" pitchFamily="34" charset="0"/>
              </a:rPr>
              <a:t>Tagesangebote</a:t>
            </a:r>
            <a:r>
              <a:rPr lang="de-DE" dirty="0"/>
              <a:t> </a:t>
            </a:r>
            <a:r>
              <a:rPr lang="de-DE" sz="1600" b="1" dirty="0"/>
              <a:t>erfolgen in:</a:t>
            </a:r>
          </a:p>
        </p:txBody>
      </p:sp>
      <p:sp>
        <p:nvSpPr>
          <p:cNvPr id="4" name="Line 43" title="Grafisches Element">
            <a:extLst>
              <a:ext uri="{FF2B5EF4-FFF2-40B4-BE49-F238E27FC236}">
                <a16:creationId xmlns:a16="http://schemas.microsoft.com/office/drawing/2014/main" id="{F21E83F3-0F8A-F14B-8EA3-0A423D75B168}"/>
              </a:ext>
            </a:extLst>
          </p:cNvPr>
          <p:cNvSpPr>
            <a:spLocks noChangeShapeType="1"/>
          </p:cNvSpPr>
          <p:nvPr/>
        </p:nvSpPr>
        <p:spPr bwMode="auto">
          <a:xfrm>
            <a:off x="2895922" y="3140968"/>
            <a:ext cx="1316038"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5" name="Line 45" title="Grafisches Element">
            <a:extLst>
              <a:ext uri="{FF2B5EF4-FFF2-40B4-BE49-F238E27FC236}">
                <a16:creationId xmlns:a16="http://schemas.microsoft.com/office/drawing/2014/main" id="{58C1CB71-31EB-D1D1-8BF9-9D4FD9EB6DCB}"/>
              </a:ext>
            </a:extLst>
          </p:cNvPr>
          <p:cNvSpPr>
            <a:spLocks noChangeShapeType="1"/>
          </p:cNvSpPr>
          <p:nvPr/>
        </p:nvSpPr>
        <p:spPr bwMode="auto">
          <a:xfrm flipH="1">
            <a:off x="4211960" y="3356992"/>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6" name="Line 45" title="Grafisches Element">
            <a:extLst>
              <a:ext uri="{FF2B5EF4-FFF2-40B4-BE49-F238E27FC236}">
                <a16:creationId xmlns:a16="http://schemas.microsoft.com/office/drawing/2014/main" id="{59926A2F-EEBB-EA3D-DC48-5ECC0C9A9ACC}"/>
              </a:ext>
            </a:extLst>
          </p:cNvPr>
          <p:cNvSpPr>
            <a:spLocks noChangeShapeType="1"/>
          </p:cNvSpPr>
          <p:nvPr/>
        </p:nvSpPr>
        <p:spPr bwMode="auto">
          <a:xfrm flipH="1">
            <a:off x="4211960" y="2924944"/>
            <a:ext cx="771525"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8" name="Line 50" title="Grafisches Element">
            <a:extLst>
              <a:ext uri="{FF2B5EF4-FFF2-40B4-BE49-F238E27FC236}">
                <a16:creationId xmlns:a16="http://schemas.microsoft.com/office/drawing/2014/main" id="{AD7E5188-836D-718B-E692-C9B3FFE76678}"/>
              </a:ext>
            </a:extLst>
          </p:cNvPr>
          <p:cNvSpPr>
            <a:spLocks noChangeShapeType="1"/>
          </p:cNvSpPr>
          <p:nvPr/>
        </p:nvSpPr>
        <p:spPr bwMode="auto">
          <a:xfrm flipV="1">
            <a:off x="4211960" y="2926779"/>
            <a:ext cx="0" cy="430213"/>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de-DE"/>
          </a:p>
        </p:txBody>
      </p:sp>
      <p:sp>
        <p:nvSpPr>
          <p:cNvPr id="9" name="Rectangle 25">
            <a:extLst>
              <a:ext uri="{FF2B5EF4-FFF2-40B4-BE49-F238E27FC236}">
                <a16:creationId xmlns:a16="http://schemas.microsoft.com/office/drawing/2014/main" id="{5BC17709-8C03-BA0F-BAEB-C04949AB6D54}"/>
              </a:ext>
            </a:extLst>
          </p:cNvPr>
          <p:cNvSpPr>
            <a:spLocks noChangeArrowheads="1"/>
          </p:cNvSpPr>
          <p:nvPr/>
        </p:nvSpPr>
        <p:spPr bwMode="auto">
          <a:xfrm>
            <a:off x="4971231" y="2780928"/>
            <a:ext cx="3705225" cy="32130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1pPr>
            <a:lvl2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2pPr>
            <a:lvl3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3pPr>
            <a:lvl4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4pPr>
            <a:lvl5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5pPr>
            <a:lvl6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6pPr>
            <a:lvl7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7pPr>
            <a:lvl8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8pPr>
            <a:lvl9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9pPr>
          </a:lstStyle>
          <a:p>
            <a:pPr defTabSz="914400">
              <a:buFont typeface="Arial" panose="020B0604020202020204" pitchFamily="34" charset="0"/>
              <a:buNone/>
            </a:pPr>
            <a:r>
              <a:rPr lang="en-GB" altLang="de-DE" sz="1600" b="1" dirty="0" err="1">
                <a:solidFill>
                  <a:schemeClr val="accent1"/>
                </a:solidFill>
                <a:latin typeface="+mn-lt"/>
              </a:rPr>
              <a:t>Tageseinrichtungen</a:t>
            </a:r>
            <a:endParaRPr lang="en-GB" altLang="de-DE" sz="1600" b="1" dirty="0">
              <a:solidFill>
                <a:schemeClr val="accent1"/>
              </a:solidFill>
              <a:latin typeface="+mn-lt"/>
            </a:endParaRPr>
          </a:p>
        </p:txBody>
      </p:sp>
      <p:sp>
        <p:nvSpPr>
          <p:cNvPr id="10" name="Rectangle 25">
            <a:extLst>
              <a:ext uri="{FF2B5EF4-FFF2-40B4-BE49-F238E27FC236}">
                <a16:creationId xmlns:a16="http://schemas.microsoft.com/office/drawing/2014/main" id="{E1233C08-F89E-BE26-F3C4-AC4B1FEE55A4}"/>
              </a:ext>
            </a:extLst>
          </p:cNvPr>
          <p:cNvSpPr>
            <a:spLocks noChangeArrowheads="1"/>
          </p:cNvSpPr>
          <p:nvPr/>
        </p:nvSpPr>
        <p:spPr bwMode="auto">
          <a:xfrm>
            <a:off x="4971231" y="3212976"/>
            <a:ext cx="3705225" cy="32130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1pPr>
            <a:lvl2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2pPr>
            <a:lvl3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3pPr>
            <a:lvl4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4pPr>
            <a:lvl5pPr>
              <a:lnSpc>
                <a:spcPct val="93000"/>
              </a:lnSpc>
              <a:buClr>
                <a:srgbClr val="000000"/>
              </a:buClr>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5pPr>
            <a:lvl6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6pPr>
            <a:lvl7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7pPr>
            <a:lvl8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8pPr>
            <a:lvl9pPr fontAlgn="base">
              <a:lnSpc>
                <a:spcPct val="93000"/>
              </a:lnSpc>
              <a:spcBef>
                <a:spcPct val="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cs typeface="Lucida Sans Unicode" panose="020B0602030504020204" pitchFamily="34" charset="0"/>
              </a:defRPr>
            </a:lvl9pPr>
          </a:lstStyle>
          <a:p>
            <a:pPr defTabSz="914400">
              <a:buFont typeface="Arial" panose="020B0604020202020204" pitchFamily="34" charset="0"/>
              <a:buNone/>
            </a:pPr>
            <a:r>
              <a:rPr lang="en-GB" altLang="de-DE" sz="1600" b="1" dirty="0" err="1">
                <a:solidFill>
                  <a:schemeClr val="accent1"/>
                </a:solidFill>
                <a:latin typeface="+mn-lt"/>
              </a:rPr>
              <a:t>Tagespflege</a:t>
            </a:r>
            <a:endParaRPr lang="en-GB" altLang="de-DE" sz="1600" b="1" dirty="0">
              <a:solidFill>
                <a:schemeClr val="accent1"/>
              </a:solidFill>
              <a:latin typeface="+mn-lt"/>
            </a:endParaRPr>
          </a:p>
        </p:txBody>
      </p:sp>
    </p:spTree>
    <p:extLst>
      <p:ext uri="{BB962C8B-B14F-4D97-AF65-F5344CB8AC3E}">
        <p14:creationId xmlns:p14="http://schemas.microsoft.com/office/powerpoint/2010/main" val="141534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2.3 Hilfen zur Erziehung</a:t>
            </a:r>
          </a:p>
        </p:txBody>
      </p:sp>
      <p:sp>
        <p:nvSpPr>
          <p:cNvPr id="4" name="Titel 3"/>
          <p:cNvSpPr>
            <a:spLocks noGrp="1"/>
          </p:cNvSpPr>
          <p:nvPr>
            <p:ph type="ctrTitle"/>
          </p:nvPr>
        </p:nvSpPr>
        <p:spPr/>
        <p:txBody>
          <a:bodyPr>
            <a:normAutofit/>
          </a:bodyPr>
          <a:lstStyle/>
          <a:p>
            <a:r>
              <a:rPr lang="de-DE" sz="3200" dirty="0">
                <a:solidFill>
                  <a:srgbClr val="000000"/>
                </a:solidFill>
              </a:rPr>
              <a:t>2. Aufgaben und Handlungsfelder</a:t>
            </a:r>
          </a:p>
        </p:txBody>
      </p:sp>
    </p:spTree>
    <p:extLst>
      <p:ext uri="{BB962C8B-B14F-4D97-AF65-F5344CB8AC3E}">
        <p14:creationId xmlns:p14="http://schemas.microsoft.com/office/powerpoint/2010/main" val="3173878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1.1.1 Bevölkerung</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35496" y="1484784"/>
            <a:ext cx="9108504" cy="360040"/>
          </a:xfrm>
        </p:spPr>
        <p:txBody>
          <a:bodyPr>
            <a:normAutofit fontScale="85000" lnSpcReduction="10000"/>
          </a:bodyPr>
          <a:lstStyle/>
          <a:p>
            <a:pPr marL="0" indent="0" algn="ctr">
              <a:buNone/>
            </a:pPr>
            <a:r>
              <a:rPr lang="de-DE" sz="1800" dirty="0">
                <a:solidFill>
                  <a:srgbClr val="000000"/>
                </a:solidFill>
              </a:rPr>
              <a:t>Bevölkerungszahlen in Deutschland 1999, 2009, 2019 und 2022 nach Altersgruppen in %</a:t>
            </a:r>
            <a:endParaRPr lang="de-DE" sz="900" dirty="0">
              <a:solidFill>
                <a:srgbClr val="000000"/>
              </a:solidFill>
            </a:endParaRPr>
          </a:p>
        </p:txBody>
      </p:sp>
      <p:sp>
        <p:nvSpPr>
          <p:cNvPr id="9"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graphicFrame>
        <p:nvGraphicFramePr>
          <p:cNvPr id="7" name="Diagramm 6">
            <a:extLst>
              <a:ext uri="{FF2B5EF4-FFF2-40B4-BE49-F238E27FC236}">
                <a16:creationId xmlns:a16="http://schemas.microsoft.com/office/drawing/2014/main" id="{D1C1EEB4-CD13-79B4-84D9-030E2B5F43DA}"/>
              </a:ext>
            </a:extLst>
          </p:cNvPr>
          <p:cNvGraphicFramePr>
            <a:graphicFrameLocks/>
          </p:cNvGraphicFramePr>
          <p:nvPr>
            <p:extLst>
              <p:ext uri="{D42A27DB-BD31-4B8C-83A1-F6EECF244321}">
                <p14:modId xmlns:p14="http://schemas.microsoft.com/office/powerpoint/2010/main" val="1040775921"/>
              </p:ext>
            </p:extLst>
          </p:nvPr>
        </p:nvGraphicFramePr>
        <p:xfrm>
          <a:off x="683568" y="1807368"/>
          <a:ext cx="7848872" cy="45739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feld 3">
            <a:extLst>
              <a:ext uri="{FF2B5EF4-FFF2-40B4-BE49-F238E27FC236}">
                <a16:creationId xmlns:a16="http://schemas.microsoft.com/office/drawing/2014/main" id="{067F35E6-575E-3EA2-5FC9-1829A969F5FE}"/>
              </a:ext>
            </a:extLst>
          </p:cNvPr>
          <p:cNvSpPr txBox="1"/>
          <p:nvPr/>
        </p:nvSpPr>
        <p:spPr>
          <a:xfrm>
            <a:off x="8136904" y="6036897"/>
            <a:ext cx="1043608" cy="276999"/>
          </a:xfrm>
          <a:prstGeom prst="rect">
            <a:avLst/>
          </a:prstGeom>
          <a:noFill/>
        </p:spPr>
        <p:txBody>
          <a:bodyPr wrap="square" rtlCol="0">
            <a:spAutoFit/>
          </a:bodyPr>
          <a:lstStyle/>
          <a:p>
            <a:r>
              <a:rPr lang="de-DE" sz="600" dirty="0">
                <a:solidFill>
                  <a:schemeClr val="tx1">
                    <a:lumMod val="60000"/>
                    <a:lumOff val="40000"/>
                  </a:schemeClr>
                </a:solidFill>
                <a:effectLst/>
                <a:latin typeface="Open Sans" pitchFamily="2" charset="0"/>
                <a:ea typeface="Calibri" panose="020F0502020204030204" pitchFamily="34" charset="0"/>
              </a:rPr>
              <a:t>Quelle: Statistisches Bundesamt (Destatis)</a:t>
            </a:r>
            <a:endParaRPr lang="de-DE" sz="600" dirty="0">
              <a:solidFill>
                <a:schemeClr val="tx1">
                  <a:lumMod val="60000"/>
                  <a:lumOff val="4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1988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lnSpc>
                <a:spcPct val="100000"/>
              </a:lnSpc>
              <a:buNone/>
            </a:pPr>
            <a:r>
              <a:rPr lang="de-DE" sz="1800" dirty="0">
                <a:solidFill>
                  <a:srgbClr val="000000"/>
                </a:solidFill>
              </a:rPr>
              <a:t>§ 27 Abs. 1 SGB VIII </a:t>
            </a:r>
            <a:r>
              <a:rPr lang="de-DE" sz="1800" b="0" dirty="0">
                <a:solidFill>
                  <a:srgbClr val="000000"/>
                </a:solidFill>
              </a:rPr>
              <a:t>bildet die entscheidende Norm für die Gewährleistung der Hilfen zur Erziehung (</a:t>
            </a:r>
            <a:r>
              <a:rPr lang="de-DE" sz="1800" b="0" dirty="0" err="1">
                <a:solidFill>
                  <a:srgbClr val="000000"/>
                </a:solidFill>
              </a:rPr>
              <a:t>HzE</a:t>
            </a:r>
            <a:r>
              <a:rPr lang="de-DE" sz="1800" b="0" dirty="0">
                <a:solidFill>
                  <a:srgbClr val="000000"/>
                </a:solidFill>
              </a:rPr>
              <a:t>).</a:t>
            </a:r>
          </a:p>
          <a:p>
            <a:pPr marL="0" indent="0">
              <a:lnSpc>
                <a:spcPct val="100000"/>
              </a:lnSpc>
              <a:buNone/>
            </a:pPr>
            <a:r>
              <a:rPr lang="de-DE" sz="1800" dirty="0">
                <a:solidFill>
                  <a:srgbClr val="000000"/>
                </a:solidFill>
              </a:rPr>
              <a:t>Anspruchsinhaber*innen </a:t>
            </a:r>
            <a:r>
              <a:rPr lang="de-DE" sz="1800" b="0" dirty="0">
                <a:solidFill>
                  <a:srgbClr val="000000"/>
                </a:solidFill>
              </a:rPr>
              <a:t>sind bei allen Hilfen zur Erziehung die Personensorgeberechtigten.</a:t>
            </a:r>
          </a:p>
          <a:p>
            <a:pPr marL="0" indent="0">
              <a:lnSpc>
                <a:spcPct val="100000"/>
              </a:lnSpc>
              <a:buNone/>
            </a:pPr>
            <a:r>
              <a:rPr lang="de-DE" sz="1800" dirty="0">
                <a:solidFill>
                  <a:srgbClr val="000000"/>
                </a:solidFill>
              </a:rPr>
              <a:t>Anspruchsvoraussetzung </a:t>
            </a:r>
            <a:r>
              <a:rPr lang="de-DE" sz="1800" b="0" dirty="0">
                <a:solidFill>
                  <a:srgbClr val="000000"/>
                </a:solidFill>
              </a:rPr>
              <a:t>ist ein erzieherischer Bedarf, d. h. die Nicht-Gewährleistung einer dem Wohle des Kindes entsprechende Erziehung. </a:t>
            </a:r>
          </a:p>
          <a:p>
            <a:pPr marL="0" indent="0">
              <a:lnSpc>
                <a:spcPct val="100000"/>
              </a:lnSpc>
              <a:buNone/>
            </a:pPr>
            <a:r>
              <a:rPr lang="de-DE" sz="1800" b="0" dirty="0">
                <a:solidFill>
                  <a:srgbClr val="000000"/>
                </a:solidFill>
              </a:rPr>
              <a:t>Der </a:t>
            </a:r>
            <a:r>
              <a:rPr lang="de-DE" sz="1800" dirty="0">
                <a:solidFill>
                  <a:srgbClr val="000000"/>
                </a:solidFill>
              </a:rPr>
              <a:t>Anspruchsinhalt</a:t>
            </a:r>
            <a:r>
              <a:rPr lang="de-DE" sz="1800" b="0" dirty="0">
                <a:solidFill>
                  <a:srgbClr val="000000"/>
                </a:solidFill>
              </a:rPr>
              <a:t> erfordert das Vorhandensein geeigneter und notwendiger Hilfen, d. h. die Prüfung von zwei Fragen:</a:t>
            </a:r>
          </a:p>
          <a:p>
            <a:pPr marL="269875" lvl="1" indent="0">
              <a:lnSpc>
                <a:spcPct val="100000"/>
              </a:lnSpc>
              <a:buNone/>
            </a:pPr>
            <a:r>
              <a:rPr lang="de-DE" dirty="0">
                <a:solidFill>
                  <a:srgbClr val="000000"/>
                </a:solidFill>
              </a:rPr>
              <a:t>1. Welche Hilfe ist </a:t>
            </a:r>
            <a:r>
              <a:rPr lang="de-DE" b="1" dirty="0">
                <a:solidFill>
                  <a:srgbClr val="000000"/>
                </a:solidFill>
              </a:rPr>
              <a:t>geeigne</a:t>
            </a:r>
            <a:r>
              <a:rPr lang="de-DE" dirty="0">
                <a:solidFill>
                  <a:srgbClr val="000000"/>
                </a:solidFill>
              </a:rPr>
              <a:t>t, um gewünschte Wirkungen zu erzielen?</a:t>
            </a:r>
          </a:p>
          <a:p>
            <a:pPr marL="269875" lvl="1" indent="0">
              <a:lnSpc>
                <a:spcPct val="100000"/>
              </a:lnSpc>
              <a:buNone/>
            </a:pPr>
            <a:r>
              <a:rPr lang="de-DE" dirty="0">
                <a:solidFill>
                  <a:srgbClr val="000000"/>
                </a:solidFill>
              </a:rPr>
              <a:t>2. Welche Hilfe ist </a:t>
            </a:r>
            <a:r>
              <a:rPr lang="de-DE" b="1" dirty="0">
                <a:solidFill>
                  <a:srgbClr val="000000"/>
                </a:solidFill>
              </a:rPr>
              <a:t>notwendig</a:t>
            </a:r>
            <a:r>
              <a:rPr lang="de-DE" dirty="0">
                <a:solidFill>
                  <a:srgbClr val="000000"/>
                </a:solidFill>
              </a:rPr>
              <a:t>, um den Hilfebedarf zu decken?</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lstStyle/>
          <a:p>
            <a:r>
              <a:rPr lang="de-DE" dirty="0">
                <a:solidFill>
                  <a:srgbClr val="000000"/>
                </a:solidFill>
              </a:rPr>
              <a:t>2.3.1 Anspruchsgrundlagen für Hilfen zur Erziehung</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Hilfen zur Erziehung</a:t>
            </a:r>
          </a:p>
        </p:txBody>
      </p:sp>
    </p:spTree>
    <p:extLst>
      <p:ext uri="{BB962C8B-B14F-4D97-AF65-F5344CB8AC3E}">
        <p14:creationId xmlns:p14="http://schemas.microsoft.com/office/powerpoint/2010/main" val="1677415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00808"/>
            <a:ext cx="7918516" cy="4351338"/>
          </a:xfrm>
        </p:spPr>
        <p:txBody>
          <a:bodyPr>
            <a:normAutofit fontScale="55000" lnSpcReduction="20000"/>
          </a:bodyPr>
          <a:lstStyle/>
          <a:p>
            <a:pPr marL="0" indent="0">
              <a:buNone/>
            </a:pPr>
            <a:r>
              <a:rPr lang="de-DE" sz="2900" dirty="0">
                <a:solidFill>
                  <a:srgbClr val="000000"/>
                </a:solidFill>
              </a:rPr>
              <a:t>Hilfeplanung </a:t>
            </a:r>
            <a:r>
              <a:rPr lang="de-DE" sz="2900" b="0" dirty="0">
                <a:solidFill>
                  <a:srgbClr val="000000"/>
                </a:solidFill>
              </a:rPr>
              <a:t>ist ein Verfahren zur Prüfung, Konkretisierung und Vereinbarung sozialrechtlicher Leistungsansprüche auf Hilfen zur Erziehung gemäß § 27 SGB VIII. </a:t>
            </a:r>
          </a:p>
          <a:p>
            <a:pPr marL="0" indent="0">
              <a:buNone/>
            </a:pPr>
            <a:r>
              <a:rPr lang="de-DE" sz="2900" b="0" dirty="0">
                <a:solidFill>
                  <a:srgbClr val="000000"/>
                </a:solidFill>
              </a:rPr>
              <a:t>Hilfeplanung ist </a:t>
            </a:r>
            <a:r>
              <a:rPr lang="de-DE" sz="2900" dirty="0">
                <a:solidFill>
                  <a:srgbClr val="000000"/>
                </a:solidFill>
              </a:rPr>
              <a:t>vorrangig</a:t>
            </a:r>
            <a:r>
              <a:rPr lang="de-DE" sz="2900" b="0" dirty="0">
                <a:solidFill>
                  <a:srgbClr val="000000"/>
                </a:solidFill>
              </a:rPr>
              <a:t> ein sozialpädagogischer </a:t>
            </a:r>
            <a:r>
              <a:rPr lang="de-DE" sz="2900" dirty="0">
                <a:solidFill>
                  <a:srgbClr val="000000"/>
                </a:solidFill>
              </a:rPr>
              <a:t>Aushandlungs- und Entscheidungsprozess</a:t>
            </a:r>
            <a:r>
              <a:rPr lang="de-DE" sz="2900" b="0" dirty="0">
                <a:solidFill>
                  <a:srgbClr val="000000"/>
                </a:solidFill>
              </a:rPr>
              <a:t> zwischen öffentlichen Trägern und Adressat*innen (Personensorgeberechtigte, Kinder und/oder Jugendliche) möglichst unter Einbezug der leistungserbringenden freien Träger. </a:t>
            </a:r>
            <a:r>
              <a:rPr lang="de-DE" sz="2900" b="0" i="1" dirty="0">
                <a:solidFill>
                  <a:srgbClr val="000000"/>
                </a:solidFill>
              </a:rPr>
              <a:t>(vgl. Folie 3.3.5)</a:t>
            </a:r>
          </a:p>
          <a:p>
            <a:pPr marL="0" indent="0">
              <a:buNone/>
            </a:pPr>
            <a:r>
              <a:rPr lang="de-DE" sz="2900" b="0" dirty="0">
                <a:solidFill>
                  <a:srgbClr val="000000"/>
                </a:solidFill>
              </a:rPr>
              <a:t>Rechtliche Anforderungen an den Prozess zur Hilfeplanung gem. § 36 SGB VIII:</a:t>
            </a:r>
          </a:p>
          <a:p>
            <a:pPr marL="482600" indent="-266700" defTabSz="436381">
              <a:defRPr/>
            </a:pPr>
            <a:r>
              <a:rPr lang="de-DE" sz="2900" b="0" dirty="0">
                <a:solidFill>
                  <a:srgbClr val="000000"/>
                </a:solidFill>
              </a:rPr>
              <a:t>Mitwirkung der Eltern, Kinder und Jugendlichen und ggf. der Vormunde/Pfleger*innen,</a:t>
            </a:r>
          </a:p>
          <a:p>
            <a:pPr marL="482600" indent="-266700" defTabSz="436381">
              <a:defRPr/>
            </a:pPr>
            <a:r>
              <a:rPr lang="de-DE" sz="2900" b="0" dirty="0">
                <a:solidFill>
                  <a:srgbClr val="000000"/>
                </a:solidFill>
              </a:rPr>
              <a:t>Zusammenwirken mehrerer Fachkräfte,</a:t>
            </a:r>
          </a:p>
          <a:p>
            <a:pPr marL="482600" indent="-266700" defTabSz="436381">
              <a:defRPr/>
            </a:pPr>
            <a:r>
              <a:rPr lang="de-DE" sz="2900" b="0" dirty="0">
                <a:solidFill>
                  <a:srgbClr val="000000"/>
                </a:solidFill>
              </a:rPr>
              <a:t>Aufstellung eines Hilfeplans,</a:t>
            </a:r>
          </a:p>
          <a:p>
            <a:pPr marL="482600" indent="-266700" defTabSz="436381">
              <a:defRPr/>
            </a:pPr>
            <a:r>
              <a:rPr lang="de-DE" sz="2900" b="0" dirty="0">
                <a:solidFill>
                  <a:srgbClr val="000000"/>
                </a:solidFill>
              </a:rPr>
              <a:t>Regelmäßige (Entscheidungs-)Überprüfung.</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lstStyle/>
          <a:p>
            <a:r>
              <a:rPr lang="de-DE" dirty="0">
                <a:solidFill>
                  <a:srgbClr val="000000"/>
                </a:solidFill>
              </a:rPr>
              <a:t>2.3.2 Hilfeplanung</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Hilfen zur Erziehung</a:t>
            </a:r>
          </a:p>
        </p:txBody>
      </p:sp>
    </p:spTree>
    <p:extLst>
      <p:ext uri="{BB962C8B-B14F-4D97-AF65-F5344CB8AC3E}">
        <p14:creationId xmlns:p14="http://schemas.microsoft.com/office/powerpoint/2010/main" val="2017761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9660F6D-9F52-4FBE-B912-002A8ACBDB12}"/>
              </a:ext>
            </a:extLst>
          </p:cNvPr>
          <p:cNvSpPr>
            <a:spLocks noGrp="1"/>
          </p:cNvSpPr>
          <p:nvPr>
            <p:ph idx="1"/>
          </p:nvPr>
        </p:nvSpPr>
        <p:spPr>
          <a:xfrm>
            <a:off x="612742" y="1700808"/>
            <a:ext cx="7918516" cy="4351338"/>
          </a:xfrm>
        </p:spPr>
        <p:txBody>
          <a:bodyPr>
            <a:normAutofit fontScale="77500" lnSpcReduction="20000"/>
          </a:bodyPr>
          <a:lstStyle/>
          <a:p>
            <a:pPr marL="0" indent="0">
              <a:spcBef>
                <a:spcPts val="0"/>
              </a:spcBef>
              <a:spcAft>
                <a:spcPts val="600"/>
              </a:spcAft>
              <a:buNone/>
            </a:pPr>
            <a:r>
              <a:rPr lang="de-DE" sz="2300" dirty="0">
                <a:solidFill>
                  <a:srgbClr val="000000"/>
                </a:solidFill>
              </a:rPr>
              <a:t>Hilfen zur Erziehung erfolgen</a:t>
            </a:r>
          </a:p>
          <a:p>
            <a:pPr>
              <a:spcBef>
                <a:spcPts val="0"/>
              </a:spcBef>
              <a:spcAft>
                <a:spcPts val="600"/>
              </a:spcAft>
            </a:pPr>
            <a:r>
              <a:rPr lang="de-DE" dirty="0">
                <a:solidFill>
                  <a:srgbClr val="000000"/>
                </a:solidFill>
              </a:rPr>
              <a:t>als ambulante oder teilstationäre Hilfen,</a:t>
            </a:r>
          </a:p>
          <a:p>
            <a:pPr marL="722313" indent="-182563">
              <a:spcBef>
                <a:spcPts val="0"/>
              </a:spcBef>
              <a:spcAft>
                <a:spcPts val="600"/>
              </a:spcAft>
            </a:pPr>
            <a:r>
              <a:rPr lang="de-DE" b="0" dirty="0">
                <a:solidFill>
                  <a:srgbClr val="000000"/>
                </a:solidFill>
              </a:rPr>
              <a:t>die sich vorrangig an die Eltern/Familien wenden (Erziehungsberatung, Sozialpädagogische Familienhilfe),</a:t>
            </a:r>
          </a:p>
          <a:p>
            <a:pPr marL="722313" indent="-182563">
              <a:spcBef>
                <a:spcPts val="0"/>
              </a:spcBef>
              <a:spcAft>
                <a:spcPts val="600"/>
              </a:spcAft>
            </a:pPr>
            <a:r>
              <a:rPr lang="de-DE" b="0" dirty="0">
                <a:solidFill>
                  <a:srgbClr val="000000"/>
                </a:solidFill>
              </a:rPr>
              <a:t>die sich vorrangig auf die jungen Menschen richten (soziale Gruppenarbeit, Erziehungsbeistände, Tagesgruppen),</a:t>
            </a:r>
          </a:p>
          <a:p>
            <a:pPr>
              <a:spcBef>
                <a:spcPts val="0"/>
              </a:spcBef>
              <a:spcAft>
                <a:spcPts val="600"/>
              </a:spcAft>
            </a:pPr>
            <a:r>
              <a:rPr lang="de-DE" dirty="0">
                <a:solidFill>
                  <a:srgbClr val="000000"/>
                </a:solidFill>
              </a:rPr>
              <a:t>als stationäre Hilfen (Fremdunterbringungen),</a:t>
            </a:r>
          </a:p>
          <a:p>
            <a:pPr marL="722313" indent="-182563">
              <a:spcBef>
                <a:spcPts val="0"/>
              </a:spcBef>
              <a:spcAft>
                <a:spcPts val="600"/>
              </a:spcAft>
            </a:pPr>
            <a:r>
              <a:rPr lang="de-DE" b="0" dirty="0">
                <a:solidFill>
                  <a:srgbClr val="000000"/>
                </a:solidFill>
              </a:rPr>
              <a:t>die in einer anderen Familie (Pflegefamilie) erfolgen,</a:t>
            </a:r>
          </a:p>
          <a:p>
            <a:pPr marL="722313" indent="-182563">
              <a:spcBef>
                <a:spcPts val="0"/>
              </a:spcBef>
              <a:spcAft>
                <a:spcPts val="600"/>
              </a:spcAft>
            </a:pPr>
            <a:r>
              <a:rPr lang="de-DE" b="0" dirty="0">
                <a:solidFill>
                  <a:srgbClr val="000000"/>
                </a:solidFill>
              </a:rPr>
              <a:t>die im Rahmen der Heimerziehung oder anderer betreuter Wohnformen erfolgen,</a:t>
            </a:r>
          </a:p>
          <a:p>
            <a:pPr>
              <a:spcBef>
                <a:spcPts val="0"/>
              </a:spcBef>
              <a:spcAft>
                <a:spcPts val="1200"/>
              </a:spcAft>
            </a:pPr>
            <a:r>
              <a:rPr lang="de-DE" dirty="0">
                <a:solidFill>
                  <a:srgbClr val="000000"/>
                </a:solidFill>
              </a:rPr>
              <a:t>als flexible Angebote, </a:t>
            </a:r>
          </a:p>
          <a:p>
            <a:pPr lvl="2">
              <a:spcBef>
                <a:spcPts val="0"/>
              </a:spcBef>
              <a:spcAft>
                <a:spcPts val="1200"/>
              </a:spcAft>
            </a:pPr>
            <a:r>
              <a:rPr lang="de-DE" sz="2100" b="0" dirty="0">
                <a:solidFill>
                  <a:srgbClr val="000000"/>
                </a:solidFill>
              </a:rPr>
              <a:t>die Elemente ambulanter und stationärer Hilfen enthalten können.</a:t>
            </a:r>
          </a:p>
          <a:p>
            <a:pPr marL="0" indent="0">
              <a:spcBef>
                <a:spcPts val="0"/>
              </a:spcBef>
              <a:buNone/>
            </a:pPr>
            <a:r>
              <a:rPr lang="de-DE" sz="2400" b="0" dirty="0">
                <a:solidFill>
                  <a:srgbClr val="000000"/>
                </a:solidFill>
              </a:rPr>
              <a:t>Eine Kombination verschiedener Hilfeformen ist möglich.</a:t>
            </a:r>
          </a:p>
        </p:txBody>
      </p:sp>
      <p:sp>
        <p:nvSpPr>
          <p:cNvPr id="3" name="Titel 2">
            <a:extLst>
              <a:ext uri="{FF2B5EF4-FFF2-40B4-BE49-F238E27FC236}">
                <a16:creationId xmlns:a16="http://schemas.microsoft.com/office/drawing/2014/main" id="{3DF810D7-D963-4B9D-9509-5685540FFDF9}"/>
              </a:ext>
            </a:extLst>
          </p:cNvPr>
          <p:cNvSpPr>
            <a:spLocks noGrp="1"/>
          </p:cNvSpPr>
          <p:nvPr>
            <p:ph type="title"/>
          </p:nvPr>
        </p:nvSpPr>
        <p:spPr/>
        <p:txBody>
          <a:bodyPr/>
          <a:lstStyle/>
          <a:p>
            <a:r>
              <a:rPr lang="de-DE" dirty="0">
                <a:solidFill>
                  <a:srgbClr val="000000"/>
                </a:solidFill>
              </a:rPr>
              <a:t>2.3.3 Formen der Hilfen im Überblick</a:t>
            </a:r>
          </a:p>
        </p:txBody>
      </p:sp>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Hilfen zur Erziehung</a:t>
            </a:r>
          </a:p>
        </p:txBody>
      </p:sp>
    </p:spTree>
    <p:extLst>
      <p:ext uri="{BB962C8B-B14F-4D97-AF65-F5344CB8AC3E}">
        <p14:creationId xmlns:p14="http://schemas.microsoft.com/office/powerpoint/2010/main" val="2008741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solidFill>
                  <a:srgbClr val="000000"/>
                </a:solidFill>
              </a:rPr>
              <a:t>2.3.3.1 Ambulante und teilstationäre Hilfen</a:t>
            </a:r>
          </a:p>
        </p:txBody>
      </p:sp>
      <p:sp>
        <p:nvSpPr>
          <p:cNvPr id="8" name="Text Box 2">
            <a:extLst>
              <a:ext uri="{FF2B5EF4-FFF2-40B4-BE49-F238E27FC236}">
                <a16:creationId xmlns:a16="http://schemas.microsoft.com/office/drawing/2014/main" id="{20E485CE-B724-4FAD-8110-2883EE97D93B}"/>
              </a:ext>
            </a:extLst>
          </p:cNvPr>
          <p:cNvSpPr txBox="1">
            <a:spLocks noChangeArrowheads="1"/>
          </p:cNvSpPr>
          <p:nvPr/>
        </p:nvSpPr>
        <p:spPr bwMode="auto">
          <a:xfrm>
            <a:off x="600670" y="1730148"/>
            <a:ext cx="8003778" cy="3724096"/>
          </a:xfrm>
          <a:prstGeom prst="rect">
            <a:avLst/>
          </a:prstGeom>
          <a:noFill/>
          <a:ln w="9525">
            <a:noFill/>
            <a:miter lim="800000"/>
            <a:headEnd/>
            <a:tailEnd/>
          </a:ln>
        </p:spPr>
        <p:txBody>
          <a:bodyPr wrap="square">
            <a:spAutoFit/>
          </a:bodyPr>
          <a:lstStyle/>
          <a:p>
            <a:pPr defTabSz="457200">
              <a:spcAft>
                <a:spcPts val="600"/>
              </a:spcAft>
              <a:defRPr/>
            </a:pPr>
            <a:r>
              <a:rPr lang="de-DE" b="1" dirty="0">
                <a:solidFill>
                  <a:srgbClr val="000000"/>
                </a:solidFill>
              </a:rPr>
              <a:t>Ambulante Hilfen zur Erziehung sind insbesondere:</a:t>
            </a:r>
          </a:p>
          <a:p>
            <a:pPr marL="228600" indent="-228600" defTabSz="914400">
              <a:spcAft>
                <a:spcPts val="600"/>
              </a:spcAft>
              <a:buClr>
                <a:schemeClr val="accent3"/>
              </a:buClr>
              <a:buSzPct val="160000"/>
              <a:buFont typeface="Arial" panose="020B0604020202020204" pitchFamily="34" charset="0"/>
              <a:buChar char="•"/>
              <a:defRPr/>
            </a:pPr>
            <a:r>
              <a:rPr lang="de-DE" sz="1600" dirty="0">
                <a:solidFill>
                  <a:srgbClr val="000000"/>
                </a:solidFill>
              </a:rPr>
              <a:t>Erziehungsberatung (§ 28 SGB VIII),</a:t>
            </a:r>
          </a:p>
          <a:p>
            <a:pPr marL="228600" indent="-228600" defTabSz="914400">
              <a:spcAft>
                <a:spcPts val="600"/>
              </a:spcAft>
              <a:buClr>
                <a:schemeClr val="accent3"/>
              </a:buClr>
              <a:buSzPct val="160000"/>
              <a:buFont typeface="Arial" panose="020B0604020202020204" pitchFamily="34" charset="0"/>
              <a:buChar char="•"/>
              <a:defRPr/>
            </a:pPr>
            <a:r>
              <a:rPr lang="de-DE" sz="1600" dirty="0">
                <a:solidFill>
                  <a:srgbClr val="000000"/>
                </a:solidFill>
              </a:rPr>
              <a:t>Soziale Gruppenarbeit (§ 29 SGB VIII),</a:t>
            </a:r>
          </a:p>
          <a:p>
            <a:pPr marL="228600" indent="-228600" defTabSz="914400">
              <a:spcAft>
                <a:spcPts val="600"/>
              </a:spcAft>
              <a:buClr>
                <a:schemeClr val="accent3"/>
              </a:buClr>
              <a:buSzPct val="160000"/>
              <a:buFont typeface="Arial" panose="020B0604020202020204" pitchFamily="34" charset="0"/>
              <a:buChar char="•"/>
              <a:defRPr/>
            </a:pPr>
            <a:r>
              <a:rPr lang="de-DE" sz="1600" dirty="0">
                <a:solidFill>
                  <a:srgbClr val="000000"/>
                </a:solidFill>
              </a:rPr>
              <a:t>Erziehungsbeistandschaft, Betreuungshelfer (§ 30 SGB VIII),</a:t>
            </a:r>
          </a:p>
          <a:p>
            <a:pPr marL="228600" indent="-228600" defTabSz="914400">
              <a:spcAft>
                <a:spcPts val="600"/>
              </a:spcAft>
              <a:buClr>
                <a:schemeClr val="accent3"/>
              </a:buClr>
              <a:buSzPct val="160000"/>
              <a:buFont typeface="Arial" panose="020B0604020202020204" pitchFamily="34" charset="0"/>
              <a:buChar char="•"/>
              <a:defRPr/>
            </a:pPr>
            <a:r>
              <a:rPr lang="de-DE" sz="1600" dirty="0">
                <a:solidFill>
                  <a:srgbClr val="000000"/>
                </a:solidFill>
              </a:rPr>
              <a:t>Sozialpädagogische Familienhilfe (§ 31 SGB VIII).</a:t>
            </a:r>
          </a:p>
          <a:p>
            <a:pPr defTabSz="457200">
              <a:spcAft>
                <a:spcPts val="600"/>
              </a:spcAft>
              <a:defRPr/>
            </a:pPr>
            <a:r>
              <a:rPr lang="de-DE" dirty="0">
                <a:solidFill>
                  <a:srgbClr val="000000"/>
                </a:solidFill>
              </a:rPr>
              <a:t>Bei ambulanten Hilfen erfolgt keine Kostenheranziehung.</a:t>
            </a:r>
          </a:p>
          <a:p>
            <a:pPr defTabSz="457200">
              <a:spcAft>
                <a:spcPts val="600"/>
              </a:spcAft>
              <a:defRPr/>
            </a:pPr>
            <a:endParaRPr lang="de-DE" dirty="0">
              <a:solidFill>
                <a:srgbClr val="000000"/>
              </a:solidFill>
            </a:endParaRPr>
          </a:p>
          <a:p>
            <a:pPr defTabSz="457200">
              <a:spcAft>
                <a:spcPts val="600"/>
              </a:spcAft>
              <a:defRPr/>
            </a:pPr>
            <a:r>
              <a:rPr lang="de-DE" b="1" dirty="0">
                <a:solidFill>
                  <a:srgbClr val="000000"/>
                </a:solidFill>
              </a:rPr>
              <a:t>Teilstationäre Hilfe zur Erziehung sind:</a:t>
            </a:r>
          </a:p>
          <a:p>
            <a:pPr marL="228600" lvl="0" indent="-228600" defTabSz="914400">
              <a:spcAft>
                <a:spcPts val="600"/>
              </a:spcAft>
              <a:buClr>
                <a:schemeClr val="accent3"/>
              </a:buClr>
              <a:buSzPct val="160000"/>
              <a:buFont typeface="Arial" panose="020B0604020202020204" pitchFamily="34" charset="0"/>
              <a:buChar char="•"/>
            </a:pPr>
            <a:r>
              <a:rPr lang="de-DE" sz="1600" dirty="0">
                <a:solidFill>
                  <a:srgbClr val="000000"/>
                </a:solidFill>
              </a:rPr>
              <a:t>Erziehung in einer Tagesgruppe (§ 32 SGB VIII) oder </a:t>
            </a:r>
          </a:p>
          <a:p>
            <a:pPr marL="228600" lvl="0" indent="-228600" defTabSz="914400">
              <a:spcAft>
                <a:spcPts val="600"/>
              </a:spcAft>
              <a:buClr>
                <a:schemeClr val="accent3"/>
              </a:buClr>
              <a:buSzPct val="160000"/>
              <a:buFont typeface="Arial" panose="020B0604020202020204" pitchFamily="34" charset="0"/>
              <a:buChar char="•"/>
            </a:pPr>
            <a:r>
              <a:rPr lang="de-DE" sz="1600" dirty="0">
                <a:solidFill>
                  <a:srgbClr val="000000"/>
                </a:solidFill>
              </a:rPr>
              <a:t>Erziehung in einer geeigneten Form der Familienpflege (§ 32 SGB VIII).</a:t>
            </a:r>
            <a:endParaRPr lang="de-DE" altLang="de-DE" sz="1600" dirty="0">
              <a:solidFill>
                <a:srgbClr val="000000"/>
              </a:solidFill>
            </a:endParaRPr>
          </a:p>
          <a:p>
            <a:pPr defTabSz="457200">
              <a:defRPr/>
            </a:pPr>
            <a:r>
              <a:rPr lang="de-DE" altLang="de-DE" dirty="0">
                <a:solidFill>
                  <a:srgbClr val="000000"/>
                </a:solidFill>
              </a:rPr>
              <a:t>Bei teilstationären Hilfen können Kostenbeiträge erhoben werden.</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Hilfen zur Erziehung</a:t>
            </a:r>
          </a:p>
        </p:txBody>
      </p:sp>
    </p:spTree>
    <p:extLst>
      <p:ext uri="{BB962C8B-B14F-4D97-AF65-F5344CB8AC3E}">
        <p14:creationId xmlns:p14="http://schemas.microsoft.com/office/powerpoint/2010/main" val="3152011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2.3.3.2 Vollzeitpflege</a:t>
            </a:r>
          </a:p>
        </p:txBody>
      </p:sp>
      <p:sp>
        <p:nvSpPr>
          <p:cNvPr id="7" name="Text Box 2">
            <a:extLst>
              <a:ext uri="{FF2B5EF4-FFF2-40B4-BE49-F238E27FC236}">
                <a16:creationId xmlns:a16="http://schemas.microsoft.com/office/drawing/2014/main" id="{5B9BDEF6-AF03-4B2B-98FF-66DD9670ACF3}"/>
              </a:ext>
            </a:extLst>
          </p:cNvPr>
          <p:cNvSpPr txBox="1">
            <a:spLocks noChangeArrowheads="1"/>
          </p:cNvSpPr>
          <p:nvPr/>
        </p:nvSpPr>
        <p:spPr bwMode="auto">
          <a:xfrm>
            <a:off x="539553" y="1703672"/>
            <a:ext cx="8003778" cy="4270400"/>
          </a:xfrm>
          <a:prstGeom prst="rect">
            <a:avLst/>
          </a:prstGeom>
          <a:noFill/>
          <a:ln w="9525">
            <a:noFill/>
            <a:miter lim="800000"/>
            <a:headEnd/>
            <a:tailEnd/>
          </a:ln>
        </p:spPr>
        <p:txBody>
          <a:bodyPr wrap="square">
            <a:spAutoFit/>
          </a:bodyPr>
          <a:lstStyle/>
          <a:p>
            <a:pPr defTabSz="342900">
              <a:spcAft>
                <a:spcPts val="900"/>
              </a:spcAft>
              <a:defRPr/>
            </a:pPr>
            <a:r>
              <a:rPr lang="de-DE" b="1" dirty="0">
                <a:solidFill>
                  <a:srgbClr val="000000"/>
                </a:solidFill>
              </a:rPr>
              <a:t>Vollzeitpflege </a:t>
            </a:r>
            <a:r>
              <a:rPr lang="de-DE" dirty="0">
                <a:solidFill>
                  <a:srgbClr val="000000"/>
                </a:solidFill>
              </a:rPr>
              <a:t>bezeichnet die </a:t>
            </a:r>
            <a:r>
              <a:rPr lang="de-DE" b="1" dirty="0">
                <a:solidFill>
                  <a:srgbClr val="000000"/>
                </a:solidFill>
              </a:rPr>
              <a:t>Unterbringung eines Kindes/ Jugendlichen in einer anderen Familie</a:t>
            </a:r>
            <a:r>
              <a:rPr lang="de-DE" dirty="0">
                <a:solidFill>
                  <a:srgbClr val="000000"/>
                </a:solidFill>
              </a:rPr>
              <a:t>. Sie kann als befristete oder dauerhaft angelegte Hilfe zur Erziehung realisiert werden.</a:t>
            </a:r>
          </a:p>
          <a:p>
            <a:pPr defTabSz="342900">
              <a:spcAft>
                <a:spcPts val="900"/>
              </a:spcAft>
              <a:defRPr/>
            </a:pPr>
            <a:r>
              <a:rPr lang="de-DE" dirty="0">
                <a:solidFill>
                  <a:srgbClr val="000000"/>
                </a:solidFill>
              </a:rPr>
              <a:t>Ziel ist es, Kindern/Jugendlichen, die nicht bei ihren Eltern leben können, ein Aufwachsen in familiärem Rahmen zu ermöglichen.</a:t>
            </a:r>
          </a:p>
          <a:p>
            <a:pPr defTabSz="342900">
              <a:spcAft>
                <a:spcPts val="900"/>
              </a:spcAft>
              <a:defRPr/>
            </a:pPr>
            <a:r>
              <a:rPr lang="de-DE" dirty="0">
                <a:solidFill>
                  <a:srgbClr val="000000"/>
                </a:solidFill>
              </a:rPr>
              <a:t>Die Vollzeitpflege folgt einem „offenen Familienbegriff“, der verschiedenste Familienkonstellationen einschließt.</a:t>
            </a:r>
          </a:p>
          <a:p>
            <a:pPr defTabSz="342900">
              <a:spcAft>
                <a:spcPts val="900"/>
              </a:spcAft>
              <a:defRPr/>
            </a:pPr>
            <a:r>
              <a:rPr lang="de-DE" dirty="0">
                <a:solidFill>
                  <a:srgbClr val="000000"/>
                </a:solidFill>
              </a:rPr>
              <a:t>Zur Gewährleistung des Erhalts persönlicher Bindungen haben Eltern einen Anspruch auf Beratung und Unterstützung sowie Förderung der Beziehung zu ihrem Kind (§ 37).</a:t>
            </a:r>
          </a:p>
          <a:p>
            <a:pPr defTabSz="342900">
              <a:spcAft>
                <a:spcPts val="900"/>
              </a:spcAft>
              <a:defRPr/>
            </a:pPr>
            <a:r>
              <a:rPr lang="de-DE" dirty="0">
                <a:solidFill>
                  <a:srgbClr val="000000"/>
                </a:solidFill>
              </a:rPr>
              <a:t>Pflegepersonen haben einen Anspruch auf Beratung und Unterstützung (§ 37 a).</a:t>
            </a:r>
          </a:p>
          <a:p>
            <a:pPr marL="257175" indent="-257175" defTabSz="342900">
              <a:spcAft>
                <a:spcPts val="450"/>
              </a:spcAft>
              <a:buFont typeface="Arial" panose="020B0604020202020204" pitchFamily="34" charset="0"/>
              <a:buChar char="•"/>
              <a:defRPr/>
            </a:pPr>
            <a:endParaRPr lang="de-DE" b="1" dirty="0">
              <a:solidFill>
                <a:srgbClr val="293341"/>
              </a:solidFill>
            </a:endParaRPr>
          </a:p>
        </p:txBody>
      </p:sp>
      <p:sp>
        <p:nvSpPr>
          <p:cNvPr id="8"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Hilfen zur Erziehung</a:t>
            </a:r>
          </a:p>
        </p:txBody>
      </p:sp>
    </p:spTree>
    <p:extLst>
      <p:ext uri="{BB962C8B-B14F-4D97-AF65-F5344CB8AC3E}">
        <p14:creationId xmlns:p14="http://schemas.microsoft.com/office/powerpoint/2010/main" val="555921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e-DE" sz="2400" dirty="0">
                <a:ea typeface="Calibri" panose="020F0502020204030204" pitchFamily="34" charset="0"/>
                <a:cs typeface="Times New Roman" panose="02020603050405020304" pitchFamily="18" charset="0"/>
              </a:rPr>
              <a:t>2.3.3.3 Heimerziehung und sonstige betreute Wohnformen</a:t>
            </a:r>
            <a:endParaRPr lang="de-DE" dirty="0"/>
          </a:p>
        </p:txBody>
      </p:sp>
      <p:sp>
        <p:nvSpPr>
          <p:cNvPr id="8" name="Rechteck 7">
            <a:extLst>
              <a:ext uri="{FF2B5EF4-FFF2-40B4-BE49-F238E27FC236}">
                <a16:creationId xmlns:a16="http://schemas.microsoft.com/office/drawing/2014/main" id="{074B0B96-438E-41AB-8A03-26A2A8158B37}"/>
              </a:ext>
            </a:extLst>
          </p:cNvPr>
          <p:cNvSpPr/>
          <p:nvPr/>
        </p:nvSpPr>
        <p:spPr>
          <a:xfrm>
            <a:off x="822130" y="1820448"/>
            <a:ext cx="7535485" cy="3447098"/>
          </a:xfrm>
          <a:prstGeom prst="rect">
            <a:avLst/>
          </a:prstGeom>
        </p:spPr>
        <p:txBody>
          <a:bodyPr wrap="square">
            <a:spAutoFit/>
          </a:bodyPr>
          <a:lstStyle/>
          <a:p>
            <a:pPr defTabSz="457200">
              <a:spcAft>
                <a:spcPts val="800"/>
              </a:spcAft>
            </a:pPr>
            <a:r>
              <a:rPr lang="de-DE" dirty="0">
                <a:solidFill>
                  <a:srgbClr val="000000"/>
                </a:solidFill>
                <a:latin typeface="Open Sans"/>
                <a:ea typeface="Calibri" panose="020F0502020204030204" pitchFamily="34" charset="0"/>
                <a:cs typeface="Times New Roman" panose="02020603050405020304" pitchFamily="18" charset="0"/>
              </a:rPr>
              <a:t>Als </a:t>
            </a:r>
            <a:r>
              <a:rPr lang="de-DE" b="1" dirty="0">
                <a:solidFill>
                  <a:srgbClr val="000000"/>
                </a:solidFill>
                <a:latin typeface="Open Sans"/>
                <a:ea typeface="Calibri" panose="020F0502020204030204" pitchFamily="34" charset="0"/>
                <a:cs typeface="Times New Roman" panose="02020603050405020304" pitchFamily="18" charset="0"/>
              </a:rPr>
              <a:t>Heimerziehung und sonstige betreute Wohnformen </a:t>
            </a:r>
            <a:r>
              <a:rPr lang="de-DE" dirty="0">
                <a:solidFill>
                  <a:srgbClr val="000000"/>
                </a:solidFill>
                <a:latin typeface="Open Sans"/>
                <a:ea typeface="Calibri" panose="020F0502020204030204" pitchFamily="34" charset="0"/>
                <a:cs typeface="Times New Roman" panose="02020603050405020304" pitchFamily="18" charset="0"/>
              </a:rPr>
              <a:t>werden verschiedenste </a:t>
            </a:r>
            <a:r>
              <a:rPr lang="de-DE" b="1" dirty="0">
                <a:solidFill>
                  <a:srgbClr val="000000"/>
                </a:solidFill>
                <a:latin typeface="Open Sans"/>
                <a:ea typeface="Calibri" panose="020F0502020204030204" pitchFamily="34" charset="0"/>
                <a:cs typeface="Times New Roman" panose="02020603050405020304" pitchFamily="18" charset="0"/>
              </a:rPr>
              <a:t>Formen institutioneller Fremdunterbringung </a:t>
            </a:r>
            <a:r>
              <a:rPr lang="de-DE" dirty="0">
                <a:solidFill>
                  <a:srgbClr val="000000"/>
                </a:solidFill>
                <a:latin typeface="Open Sans"/>
                <a:ea typeface="Calibri" panose="020F0502020204030204" pitchFamily="34" charset="0"/>
                <a:cs typeface="Times New Roman" panose="02020603050405020304" pitchFamily="18" charset="0"/>
              </a:rPr>
              <a:t>bezeichnet (von der klassischen Mehrgruppeneinrichtung über Kinderdörfer, eigenständige Wohngruppen, Kinderhäuser bis hin zu Formen betreuten Einzelwohnens).</a:t>
            </a:r>
          </a:p>
          <a:p>
            <a:pPr defTabSz="457200">
              <a:spcAft>
                <a:spcPts val="800"/>
              </a:spcAft>
            </a:pPr>
            <a:endParaRPr lang="de-DE" b="1" dirty="0">
              <a:solidFill>
                <a:srgbClr val="000000"/>
              </a:solidFill>
              <a:latin typeface="Open Sans"/>
              <a:ea typeface="Calibri" panose="020F0502020204030204" pitchFamily="34" charset="0"/>
              <a:cs typeface="Times New Roman" panose="02020603050405020304" pitchFamily="18" charset="0"/>
            </a:endParaRPr>
          </a:p>
          <a:p>
            <a:pPr defTabSz="457200">
              <a:spcAft>
                <a:spcPts val="800"/>
              </a:spcAft>
            </a:pPr>
            <a:r>
              <a:rPr lang="de-DE" b="1" dirty="0">
                <a:solidFill>
                  <a:srgbClr val="000000"/>
                </a:solidFill>
                <a:latin typeface="Open Sans"/>
                <a:ea typeface="Calibri" panose="020F0502020204030204" pitchFamily="34" charset="0"/>
                <a:cs typeface="Times New Roman" panose="02020603050405020304" pitchFamily="18" charset="0"/>
              </a:rPr>
              <a:t>Die Unterbringung kann drei verschiedene Ziele haben: </a:t>
            </a:r>
          </a:p>
          <a:p>
            <a:pPr marL="698500" indent="-342900" defTabSz="457200">
              <a:buFont typeface="+mj-lt"/>
              <a:buAutoNum type="arabicPeriod"/>
            </a:pPr>
            <a:r>
              <a:rPr lang="de-DE" dirty="0">
                <a:solidFill>
                  <a:srgbClr val="000000"/>
                </a:solidFill>
                <a:latin typeface="Open Sans"/>
                <a:ea typeface="Calibri" panose="020F0502020204030204" pitchFamily="34" charset="0"/>
                <a:cs typeface="Times New Roman" panose="02020603050405020304" pitchFamily="18" charset="0"/>
              </a:rPr>
              <a:t>die Rückkehr in die Familie,</a:t>
            </a:r>
          </a:p>
          <a:p>
            <a:pPr marL="698500" indent="-342900" defTabSz="457200">
              <a:buFont typeface="+mj-lt"/>
              <a:buAutoNum type="arabicPeriod"/>
            </a:pPr>
            <a:r>
              <a:rPr lang="de-DE" dirty="0">
                <a:solidFill>
                  <a:srgbClr val="000000"/>
                </a:solidFill>
                <a:latin typeface="Open Sans"/>
                <a:ea typeface="Calibri" panose="020F0502020204030204" pitchFamily="34" charset="0"/>
                <a:cs typeface="Times New Roman" panose="02020603050405020304" pitchFamily="18" charset="0"/>
              </a:rPr>
              <a:t>die Vorbereitung der Erziehung in einer anderen Familie oder</a:t>
            </a:r>
          </a:p>
          <a:p>
            <a:pPr marL="698500" indent="-342900" defTabSz="457200">
              <a:spcAft>
                <a:spcPts val="800"/>
              </a:spcAft>
              <a:buFont typeface="+mj-lt"/>
              <a:buAutoNum type="arabicPeriod"/>
            </a:pPr>
            <a:r>
              <a:rPr lang="de-DE" dirty="0">
                <a:solidFill>
                  <a:srgbClr val="000000"/>
                </a:solidFill>
                <a:latin typeface="Open Sans"/>
                <a:ea typeface="Calibri" panose="020F0502020204030204" pitchFamily="34" charset="0"/>
                <a:cs typeface="Times New Roman" panose="02020603050405020304" pitchFamily="18" charset="0"/>
              </a:rPr>
              <a:t>eine auf längere Zeit angelegte Lebensform, die auf ein selbständiges Leben vorbereiten soll.</a:t>
            </a:r>
          </a:p>
        </p:txBody>
      </p:sp>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Hilfen zur Erziehung</a:t>
            </a:r>
          </a:p>
        </p:txBody>
      </p:sp>
    </p:spTree>
    <p:extLst>
      <p:ext uri="{BB962C8B-B14F-4D97-AF65-F5344CB8AC3E}">
        <p14:creationId xmlns:p14="http://schemas.microsoft.com/office/powerpoint/2010/main" val="1642365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a:t>2.3.4 Quantitative Verteilung der Hilfen zur Erziehung</a:t>
            </a:r>
          </a:p>
        </p:txBody>
      </p:sp>
      <p:sp>
        <p:nvSpPr>
          <p:cNvPr id="9" name="Inhaltsplatzhalter 2">
            <a:extLst>
              <a:ext uri="{FF2B5EF4-FFF2-40B4-BE49-F238E27FC236}">
                <a16:creationId xmlns:a16="http://schemas.microsoft.com/office/drawing/2014/main" id="{44442D46-0B6C-5448-B05C-55961C26E490}"/>
              </a:ext>
            </a:extLst>
          </p:cNvPr>
          <p:cNvSpPr>
            <a:spLocks noGrp="1"/>
          </p:cNvSpPr>
          <p:nvPr>
            <p:ph idx="1"/>
          </p:nvPr>
        </p:nvSpPr>
        <p:spPr>
          <a:xfrm>
            <a:off x="107504" y="1528282"/>
            <a:ext cx="8928992" cy="676582"/>
          </a:xfrm>
        </p:spPr>
        <p:txBody>
          <a:bodyPr>
            <a:normAutofit/>
          </a:bodyPr>
          <a:lstStyle/>
          <a:p>
            <a:pPr marL="0" indent="0" algn="ctr">
              <a:buNone/>
            </a:pPr>
            <a:r>
              <a:rPr lang="de-DE" sz="1400" dirty="0">
                <a:solidFill>
                  <a:srgbClr val="000000"/>
                </a:solidFill>
              </a:rPr>
              <a:t>Unter 18-Jährige in Hilfen zur Erziehung (§ 27 SGB VIII) nach Hilfeformen</a:t>
            </a:r>
            <a:br>
              <a:rPr lang="de-DE" sz="1400" dirty="0">
                <a:solidFill>
                  <a:srgbClr val="000000"/>
                </a:solidFill>
              </a:rPr>
            </a:br>
            <a:r>
              <a:rPr lang="de-DE" sz="1400" dirty="0">
                <a:solidFill>
                  <a:srgbClr val="000000"/>
                </a:solidFill>
              </a:rPr>
              <a:t>(2021; Aufsummierung der andauernden und beendeten Leistungen; Anteil in %; N = 1.002.844)</a:t>
            </a:r>
          </a:p>
        </p:txBody>
      </p:sp>
      <p:sp>
        <p:nvSpPr>
          <p:cNvPr id="8"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Hilfen zur Erziehung</a:t>
            </a:r>
          </a:p>
        </p:txBody>
      </p:sp>
      <p:graphicFrame>
        <p:nvGraphicFramePr>
          <p:cNvPr id="7" name="Diagramm 6">
            <a:extLst>
              <a:ext uri="{FF2B5EF4-FFF2-40B4-BE49-F238E27FC236}">
                <a16:creationId xmlns:a16="http://schemas.microsoft.com/office/drawing/2014/main" id="{EC53CEA6-7E4A-414F-981C-144DDF4F3789}"/>
              </a:ext>
            </a:extLst>
          </p:cNvPr>
          <p:cNvGraphicFramePr>
            <a:graphicFrameLocks noGrp="1"/>
          </p:cNvGraphicFramePr>
          <p:nvPr>
            <p:extLst>
              <p:ext uri="{D42A27DB-BD31-4B8C-83A1-F6EECF244321}">
                <p14:modId xmlns:p14="http://schemas.microsoft.com/office/powerpoint/2010/main" val="1605918045"/>
              </p:ext>
            </p:extLst>
          </p:nvPr>
        </p:nvGraphicFramePr>
        <p:xfrm>
          <a:off x="342900" y="2068835"/>
          <a:ext cx="8314184" cy="41800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6336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ufgaben und Handlungsfelder">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Aufgaben und Handlungsfelder</a:t>
            </a:r>
          </a:p>
        </p:txBody>
      </p:sp>
      <p:sp>
        <p:nvSpPr>
          <p:cNvPr id="3" name="2.4 Teilhabeleistungen">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2.4 Teilhabeleistungen</a:t>
            </a:r>
          </a:p>
        </p:txBody>
      </p:sp>
    </p:spTree>
    <p:extLst>
      <p:ext uri="{BB962C8B-B14F-4D97-AF65-F5344CB8AC3E}">
        <p14:creationId xmlns:p14="http://schemas.microsoft.com/office/powerpoint/2010/main" val="3610357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688124"/>
            <a:ext cx="8126656" cy="4664824"/>
          </a:xfrm>
        </p:spPr>
        <p:txBody>
          <a:bodyPr>
            <a:normAutofit fontScale="77500" lnSpcReduction="20000"/>
          </a:bodyPr>
          <a:lstStyle/>
          <a:p>
            <a:pPr marL="0" indent="0">
              <a:buNone/>
            </a:pPr>
            <a:r>
              <a:rPr lang="de-DE" sz="2300" dirty="0">
                <a:solidFill>
                  <a:srgbClr val="000000"/>
                </a:solidFill>
              </a:rPr>
              <a:t>Mensch mit Behinderung </a:t>
            </a:r>
            <a:r>
              <a:rPr lang="de-DE" sz="2300" b="0" dirty="0">
                <a:solidFill>
                  <a:srgbClr val="000000"/>
                </a:solidFill>
              </a:rPr>
              <a:t>(Definition in § 2 SGB IX) </a:t>
            </a:r>
            <a:r>
              <a:rPr lang="de-DE" sz="2300" dirty="0">
                <a:solidFill>
                  <a:srgbClr val="000000"/>
                </a:solidFill>
              </a:rPr>
              <a:t>= </a:t>
            </a:r>
            <a:r>
              <a:rPr lang="de-DE" sz="2300" b="0" dirty="0">
                <a:solidFill>
                  <a:srgbClr val="000000"/>
                </a:solidFill>
              </a:rPr>
              <a:t>Mensch, mit körperlicher, seelischer, geistiger oder Sinnesbeeinträchtigung, die ihn – in Wechselwirkung mit einstellungs- und umweltbedingten Barrieren – an seiner gleichberechtigten Teilhabe an der Gesellschaft hindert oder durch die ihm eine solche Teilhabebeeinträchtigung droht. </a:t>
            </a:r>
          </a:p>
          <a:p>
            <a:pPr marL="0" indent="0">
              <a:buNone/>
            </a:pPr>
            <a:r>
              <a:rPr lang="de-DE" b="0" dirty="0">
                <a:solidFill>
                  <a:srgbClr val="000000"/>
                </a:solidFill>
              </a:rPr>
              <a:t>Die Leistungsverantwortung zur Sicherung gleichberechtigter Teilhabe von Menschen mit Behinderungen ist auf </a:t>
            </a:r>
            <a:r>
              <a:rPr lang="de-DE" dirty="0">
                <a:solidFill>
                  <a:srgbClr val="000000"/>
                </a:solidFill>
              </a:rPr>
              <a:t>verschiedene Rehabilitationsträger </a:t>
            </a:r>
            <a:r>
              <a:rPr lang="de-DE" b="0" dirty="0">
                <a:solidFill>
                  <a:srgbClr val="000000"/>
                </a:solidFill>
              </a:rPr>
              <a:t>verteilt.</a:t>
            </a:r>
          </a:p>
          <a:p>
            <a:pPr marL="0" indent="0">
              <a:buNone/>
            </a:pPr>
            <a:r>
              <a:rPr lang="de-DE" b="0" dirty="0">
                <a:solidFill>
                  <a:srgbClr val="000000"/>
                </a:solidFill>
              </a:rPr>
              <a:t>Die </a:t>
            </a:r>
            <a:r>
              <a:rPr lang="de-DE" dirty="0">
                <a:solidFill>
                  <a:srgbClr val="000000"/>
                </a:solidFill>
              </a:rPr>
              <a:t>Kinder- und Jugendhilfe </a:t>
            </a:r>
            <a:r>
              <a:rPr lang="de-DE" b="0" dirty="0">
                <a:solidFill>
                  <a:srgbClr val="000000"/>
                </a:solidFill>
              </a:rPr>
              <a:t>ist zuständiger Rehabilitationsträger für die </a:t>
            </a:r>
            <a:r>
              <a:rPr lang="de-DE" dirty="0">
                <a:solidFill>
                  <a:srgbClr val="000000"/>
                </a:solidFill>
              </a:rPr>
              <a:t>Eingliederungshilfen</a:t>
            </a:r>
            <a:r>
              <a:rPr lang="de-DE" b="0" dirty="0">
                <a:solidFill>
                  <a:srgbClr val="000000"/>
                </a:solidFill>
              </a:rPr>
              <a:t> für junge Menschen mit (drohender) </a:t>
            </a:r>
            <a:r>
              <a:rPr lang="de-DE" dirty="0">
                <a:solidFill>
                  <a:srgbClr val="000000"/>
                </a:solidFill>
              </a:rPr>
              <a:t>seelischer Behinderung (§ 35a SGB VIII). </a:t>
            </a:r>
          </a:p>
          <a:p>
            <a:pPr marL="0" indent="0">
              <a:buNone/>
            </a:pPr>
            <a:r>
              <a:rPr lang="de-DE" b="0" dirty="0">
                <a:solidFill>
                  <a:srgbClr val="000000"/>
                </a:solidFill>
              </a:rPr>
              <a:t>Anspruchsberechtigt ist der </a:t>
            </a:r>
            <a:r>
              <a:rPr lang="de-DE" dirty="0">
                <a:solidFill>
                  <a:srgbClr val="000000"/>
                </a:solidFill>
              </a:rPr>
              <a:t>junge Mensch </a:t>
            </a:r>
            <a:r>
              <a:rPr lang="de-DE" b="0" dirty="0">
                <a:solidFill>
                  <a:srgbClr val="000000"/>
                </a:solidFill>
              </a:rPr>
              <a:t>selbst.</a:t>
            </a:r>
            <a:r>
              <a:rPr lang="de-DE" dirty="0">
                <a:solidFill>
                  <a:srgbClr val="000000"/>
                </a:solidFill>
              </a:rPr>
              <a:t> </a:t>
            </a:r>
          </a:p>
          <a:p>
            <a:pPr lvl="1">
              <a:buClr>
                <a:srgbClr val="3C5E89"/>
              </a:buClr>
            </a:pPr>
            <a:r>
              <a:rPr lang="de-DE" b="0" dirty="0">
                <a:solidFill>
                  <a:srgbClr val="000000"/>
                </a:solidFill>
              </a:rPr>
              <a:t>Kinder- und Jugendpsychiater*in bzw. -psychotherapeut*in diagnostiziert seelische Beeinträchtigung, das Jugendamt die Teilhabebeeinträchtigung.</a:t>
            </a:r>
          </a:p>
          <a:p>
            <a:pPr marL="0" indent="0">
              <a:buNone/>
            </a:pPr>
            <a:r>
              <a:rPr lang="de-DE" b="0" dirty="0">
                <a:solidFill>
                  <a:srgbClr val="000000"/>
                </a:solidFill>
              </a:rPr>
              <a:t>Die konkreten </a:t>
            </a:r>
            <a:r>
              <a:rPr lang="de-DE" dirty="0">
                <a:solidFill>
                  <a:srgbClr val="000000"/>
                </a:solidFill>
              </a:rPr>
              <a:t>Leistungsinhalte</a:t>
            </a:r>
            <a:r>
              <a:rPr lang="de-DE" b="0" dirty="0">
                <a:solidFill>
                  <a:srgbClr val="000000"/>
                </a:solidFill>
              </a:rPr>
              <a:t> werden durch das Teilhaberecht im </a:t>
            </a:r>
            <a:r>
              <a:rPr lang="de-DE" dirty="0">
                <a:solidFill>
                  <a:srgbClr val="000000"/>
                </a:solidFill>
              </a:rPr>
              <a:t>SGB IX </a:t>
            </a:r>
            <a:r>
              <a:rPr lang="de-DE" b="0" dirty="0">
                <a:solidFill>
                  <a:srgbClr val="000000"/>
                </a:solidFill>
              </a:rPr>
              <a:t>spezifiziert.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t>2.4.1 Teilhabeleistungen - Anspruchsgrundlagen</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Teilhabeleistungen</a:t>
            </a:r>
          </a:p>
        </p:txBody>
      </p:sp>
    </p:spTree>
    <p:extLst>
      <p:ext uri="{BB962C8B-B14F-4D97-AF65-F5344CB8AC3E}">
        <p14:creationId xmlns:p14="http://schemas.microsoft.com/office/powerpoint/2010/main" val="25673774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12742" y="1700808"/>
            <a:ext cx="7918516" cy="4208360"/>
          </a:xfrm>
        </p:spPr>
        <p:txBody>
          <a:bodyPr>
            <a:normAutofit fontScale="92500" lnSpcReduction="10000"/>
          </a:bodyPr>
          <a:lstStyle/>
          <a:p>
            <a:pPr marL="0" indent="0">
              <a:buNone/>
            </a:pPr>
            <a:r>
              <a:rPr lang="de-DE" sz="1900" dirty="0">
                <a:solidFill>
                  <a:srgbClr val="000000"/>
                </a:solidFill>
              </a:rPr>
              <a:t>Verbindliche Verfahrensvorgaben im SGB IX für alle Rehabilitationsträger, insbesondere:</a:t>
            </a:r>
          </a:p>
          <a:p>
            <a:r>
              <a:rPr lang="de-DE" sz="1900" dirty="0">
                <a:solidFill>
                  <a:srgbClr val="000000"/>
                </a:solidFill>
              </a:rPr>
              <a:t>beschleunigtes Bewilligungsverfahren </a:t>
            </a:r>
            <a:r>
              <a:rPr lang="de-DE" sz="1900" b="0" dirty="0">
                <a:solidFill>
                  <a:srgbClr val="000000"/>
                </a:solidFill>
              </a:rPr>
              <a:t>(§ 14 SGB IX)</a:t>
            </a:r>
            <a:endParaRPr lang="de-DE" sz="1900" dirty="0">
              <a:solidFill>
                <a:srgbClr val="000000"/>
              </a:solidFill>
            </a:endParaRPr>
          </a:p>
          <a:p>
            <a:pPr marL="269875" lvl="1" indent="0">
              <a:buNone/>
            </a:pPr>
            <a:r>
              <a:rPr lang="de-DE" dirty="0">
                <a:solidFill>
                  <a:srgbClr val="000000"/>
                </a:solidFill>
              </a:rPr>
              <a:t>Zur zügigen Sicherstellung der Bedarfsdeckung kann die Leistungsverantwortung auch bei Unzuständigkeit entstehen. Streitigkeiten sind erst später zwischen den Behörden zu klären.</a:t>
            </a:r>
          </a:p>
          <a:p>
            <a:pPr marL="269875" lvl="1" indent="0">
              <a:buNone/>
            </a:pPr>
            <a:endParaRPr lang="de-DE" dirty="0">
              <a:solidFill>
                <a:srgbClr val="000000"/>
              </a:solidFill>
            </a:endParaRPr>
          </a:p>
          <a:p>
            <a:r>
              <a:rPr lang="de-DE" sz="1900" dirty="0">
                <a:solidFill>
                  <a:srgbClr val="000000"/>
                </a:solidFill>
              </a:rPr>
              <a:t>Leistungen wie aus einer Hand </a:t>
            </a:r>
            <a:r>
              <a:rPr lang="de-DE" sz="1900" b="0" dirty="0">
                <a:solidFill>
                  <a:srgbClr val="000000"/>
                </a:solidFill>
              </a:rPr>
              <a:t>(§ 15, §§ 19, 20 SGB IX)</a:t>
            </a:r>
            <a:endParaRPr lang="de-DE" sz="1900" dirty="0">
              <a:solidFill>
                <a:srgbClr val="000000"/>
              </a:solidFill>
            </a:endParaRPr>
          </a:p>
          <a:p>
            <a:pPr marL="269875" lvl="1" indent="0">
              <a:buNone/>
            </a:pPr>
            <a:r>
              <a:rPr lang="de-DE" dirty="0">
                <a:solidFill>
                  <a:srgbClr val="000000"/>
                </a:solidFill>
              </a:rPr>
              <a:t>Auch wenn mehrere Rehabilitationsträger beteiligt sind, erhält der Leistungsberechtigte einen hauptverantwortlichen, der für die Teilhabeplanung und ggf. auch die Gewährung aller Leistungen zuständig ist.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2.4.2 Teilhabeleistungen – spezifische Verfahrensvorgaben</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Teilhabeleistungen</a:t>
            </a:r>
          </a:p>
        </p:txBody>
      </p:sp>
    </p:spTree>
    <p:extLst>
      <p:ext uri="{BB962C8B-B14F-4D97-AF65-F5344CB8AC3E}">
        <p14:creationId xmlns:p14="http://schemas.microsoft.com/office/powerpoint/2010/main" val="272620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1.1.2 Familien</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buNone/>
            </a:pPr>
            <a:r>
              <a:rPr lang="de-DE" sz="1800" b="0" dirty="0">
                <a:solidFill>
                  <a:srgbClr val="000000"/>
                </a:solidFill>
              </a:rPr>
              <a:t>Kinder und Jugendliche wachsen in </a:t>
            </a:r>
            <a:r>
              <a:rPr lang="de-DE" sz="1800" dirty="0">
                <a:solidFill>
                  <a:srgbClr val="000000"/>
                </a:solidFill>
              </a:rPr>
              <a:t>sehr unterschiedlichen Familien-konstellationen</a:t>
            </a:r>
            <a:r>
              <a:rPr lang="de-DE" sz="1800" b="0" dirty="0">
                <a:solidFill>
                  <a:srgbClr val="000000"/>
                </a:solidFill>
              </a:rPr>
              <a:t> auf. Ein zentraler Faktor dabei ist, ob sie mit beiden oder nur mit einem Elternteil zusammenleben.</a:t>
            </a:r>
            <a:endParaRPr lang="de-DE" sz="1800" dirty="0">
              <a:solidFill>
                <a:srgbClr val="000000"/>
              </a:solidFill>
            </a:endParaRPr>
          </a:p>
          <a:p>
            <a:pPr marL="0" indent="0">
              <a:buNone/>
            </a:pPr>
            <a:r>
              <a:rPr lang="de-DE" sz="1800" b="0" dirty="0">
                <a:solidFill>
                  <a:srgbClr val="000000"/>
                </a:solidFill>
              </a:rPr>
              <a:t>Familien mit Kindern unter 18 Jahren in Deutschland 2022: 8,45 Mio. (mit 1 Kind 49 %, 2 Kindern 39 %, 3 und mehr Kindern 12 %)</a:t>
            </a:r>
            <a:r>
              <a:rPr lang="de-DE" b="0" dirty="0">
                <a:solidFill>
                  <a:srgbClr val="000000"/>
                </a:solidFill>
              </a:rPr>
              <a:t>  </a:t>
            </a:r>
          </a:p>
          <a:p>
            <a:pPr marL="896938" lvl="1" indent="-627063">
              <a:buNone/>
            </a:pPr>
            <a:r>
              <a:rPr lang="de-DE" sz="1700" dirty="0">
                <a:solidFill>
                  <a:srgbClr val="000000"/>
                </a:solidFill>
                <a:sym typeface="Wingdings" panose="05000000000000000000" pitchFamily="2" charset="2"/>
              </a:rPr>
              <a:t>	</a:t>
            </a:r>
            <a:r>
              <a:rPr lang="de-DE" dirty="0">
                <a:solidFill>
                  <a:srgbClr val="000000"/>
                </a:solidFill>
                <a:sym typeface="Wingdings" panose="05000000000000000000" pitchFamily="2" charset="2"/>
              </a:rPr>
              <a:t>d</a:t>
            </a:r>
            <a:r>
              <a:rPr lang="de-DE" dirty="0">
                <a:solidFill>
                  <a:srgbClr val="000000"/>
                </a:solidFill>
              </a:rPr>
              <a:t>arunter </a:t>
            </a:r>
            <a:r>
              <a:rPr lang="de-DE" dirty="0" err="1">
                <a:solidFill>
                  <a:srgbClr val="000000"/>
                </a:solidFill>
              </a:rPr>
              <a:t>Alleinerziehendenfamilien</a:t>
            </a:r>
            <a:r>
              <a:rPr lang="de-DE" dirty="0">
                <a:solidFill>
                  <a:srgbClr val="000000"/>
                </a:solidFill>
              </a:rPr>
              <a:t> mit Kindern unter 18 Jahren in Deutschland 2022: 1,56 Mio. </a:t>
            </a:r>
            <a:br>
              <a:rPr lang="de-DE" dirty="0">
                <a:solidFill>
                  <a:srgbClr val="000000"/>
                </a:solidFill>
              </a:rPr>
            </a:br>
            <a:r>
              <a:rPr lang="de-DE" dirty="0">
                <a:solidFill>
                  <a:srgbClr val="000000"/>
                </a:solidFill>
              </a:rPr>
              <a:t>(Anteil an den Familien mit Kindern unter 18 Jahren insgesamt: 18,5 %) (mit 1 Kind 65 %, 2 Kindern 27 %, 3 und mehr Kindern 7,6 %)</a:t>
            </a:r>
          </a:p>
        </p:txBody>
      </p:sp>
      <p:sp>
        <p:nvSpPr>
          <p:cNvPr id="9"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3008916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descr="zur medizinischen Teilhabe&#10;- insbesondere Therapie (sofern keine Krankenkassenleistung)&#10;zur beruflichen Teilhabe&#10;- insbesondere begleitende pädagogische Leistungen (sofern nicht Arbeitsagentur zuständig)&#10;zur Teilhabe an Bildung&#10;- insbesondere Schulassistenz (sofern Hoch-/Schule nicht ausreichend Teilhabe sichert)&#10;zur sozialen Teilhabe&#10;- insbesondere heilpädagogische Leistungen, Freizeitassistenz&#10;" title="Erläuterung der Teilhabeleistungen für junge Menschen mit seelischen Behinderungen"/>
          <p:cNvGraphicFramePr>
            <a:graphicFrameLocks noGrp="1"/>
          </p:cNvGraphicFramePr>
          <p:nvPr>
            <p:ph idx="1"/>
            <p:extLst>
              <p:ext uri="{D42A27DB-BD31-4B8C-83A1-F6EECF244321}">
                <p14:modId xmlns:p14="http://schemas.microsoft.com/office/powerpoint/2010/main" val="2723183939"/>
              </p:ext>
            </p:extLst>
          </p:nvPr>
        </p:nvGraphicFramePr>
        <p:xfrm>
          <a:off x="453154" y="1556792"/>
          <a:ext cx="8078104" cy="4540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693596" cy="428738"/>
          </a:xfrm>
        </p:spPr>
        <p:txBody>
          <a:bodyPr>
            <a:noAutofit/>
          </a:bodyPr>
          <a:lstStyle/>
          <a:p>
            <a:r>
              <a:rPr lang="de-DE" dirty="0"/>
              <a:t>2.4.3 Teilhabeleistungen für junge Menschen mit seelischen Behinderungen</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Teilhabeleistungen</a:t>
            </a:r>
          </a:p>
        </p:txBody>
      </p:sp>
    </p:spTree>
    <p:extLst>
      <p:ext uri="{BB962C8B-B14F-4D97-AF65-F5344CB8AC3E}">
        <p14:creationId xmlns:p14="http://schemas.microsoft.com/office/powerpoint/2010/main" val="446445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ufgaben und Handlungsfelder">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Aufgaben und Handlungsfelder</a:t>
            </a:r>
          </a:p>
        </p:txBody>
      </p:sp>
      <p:sp>
        <p:nvSpPr>
          <p:cNvPr id="3" name="2.5 Hilfe für junge Volljährige">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2.5 Hilfe für junge Volljährige</a:t>
            </a:r>
          </a:p>
        </p:txBody>
      </p:sp>
    </p:spTree>
    <p:extLst>
      <p:ext uri="{BB962C8B-B14F-4D97-AF65-F5344CB8AC3E}">
        <p14:creationId xmlns:p14="http://schemas.microsoft.com/office/powerpoint/2010/main" val="3849602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a:solidFill>
                  <a:srgbClr val="000000"/>
                </a:solidFill>
              </a:rPr>
              <a:t>2.5.1 Hilfe für junge Volljährige</a:t>
            </a:r>
          </a:p>
        </p:txBody>
      </p:sp>
      <p:sp>
        <p:nvSpPr>
          <p:cNvPr id="9" name="Text Box 2">
            <a:extLst>
              <a:ext uri="{FF2B5EF4-FFF2-40B4-BE49-F238E27FC236}">
                <a16:creationId xmlns:a16="http://schemas.microsoft.com/office/drawing/2014/main" id="{A3727EF9-DE3A-4A63-B2BD-DEDBE064078F}"/>
              </a:ext>
            </a:extLst>
          </p:cNvPr>
          <p:cNvSpPr txBox="1">
            <a:spLocks noChangeArrowheads="1"/>
          </p:cNvSpPr>
          <p:nvPr/>
        </p:nvSpPr>
        <p:spPr bwMode="auto">
          <a:xfrm>
            <a:off x="468064" y="1628800"/>
            <a:ext cx="8280400" cy="4462760"/>
          </a:xfrm>
          <a:prstGeom prst="rect">
            <a:avLst/>
          </a:prstGeom>
          <a:noFill/>
          <a:ln w="9525">
            <a:noFill/>
            <a:miter lim="800000"/>
            <a:headEnd/>
            <a:tailEnd/>
          </a:ln>
        </p:spPr>
        <p:txBody>
          <a:bodyPr>
            <a:spAutoFit/>
          </a:bodyPr>
          <a:lstStyle/>
          <a:p>
            <a:pPr defTabSz="457200">
              <a:spcAft>
                <a:spcPts val="1200"/>
              </a:spcAft>
              <a:defRPr/>
            </a:pPr>
            <a:r>
              <a:rPr lang="de-DE" dirty="0">
                <a:solidFill>
                  <a:srgbClr val="000000"/>
                </a:solidFill>
              </a:rPr>
              <a:t>„</a:t>
            </a:r>
            <a:r>
              <a:rPr lang="de-DE" b="1" dirty="0">
                <a:solidFill>
                  <a:srgbClr val="000000"/>
                </a:solidFill>
              </a:rPr>
              <a:t>Junge Volljährige erhalten geeignete und notwendige Hilfe (…), wenn und solange ihre Persönlichkeitsentwicklung eine selbstbestimmte, eigenverantwortliche und selbständige Lebensführung nicht gewährleistet.“ (§ 41 Abs. 1 SGB VIII)</a:t>
            </a:r>
          </a:p>
          <a:p>
            <a:pPr marL="228600" indent="-228600" defTabSz="914400">
              <a:spcAft>
                <a:spcPts val="600"/>
              </a:spcAft>
              <a:buClr>
                <a:schemeClr val="accent3"/>
              </a:buClr>
              <a:buSzPct val="160000"/>
              <a:buFont typeface="Arial" panose="020B0604020202020204" pitchFamily="34" charset="0"/>
              <a:buChar char="•"/>
              <a:defRPr/>
            </a:pPr>
            <a:r>
              <a:rPr lang="de-DE" sz="1700" dirty="0">
                <a:solidFill>
                  <a:srgbClr val="000000"/>
                </a:solidFill>
              </a:rPr>
              <a:t>Die Hilfe erfolgt in der Regel nur bis 21 Jahre → Care </a:t>
            </a:r>
            <a:r>
              <a:rPr lang="de-DE" sz="1700" dirty="0" err="1">
                <a:solidFill>
                  <a:srgbClr val="000000"/>
                </a:solidFill>
              </a:rPr>
              <a:t>Leaver</a:t>
            </a:r>
            <a:r>
              <a:rPr lang="de-DE" sz="1700" dirty="0">
                <a:solidFill>
                  <a:srgbClr val="000000"/>
                </a:solidFill>
              </a:rPr>
              <a:t> fordern: bis 25 Jahre!</a:t>
            </a:r>
          </a:p>
          <a:p>
            <a:pPr marL="228600" indent="-228600" defTabSz="914400">
              <a:spcAft>
                <a:spcPts val="600"/>
              </a:spcAft>
              <a:buClr>
                <a:schemeClr val="accent3"/>
              </a:buClr>
              <a:buSzPct val="160000"/>
              <a:buFont typeface="Arial" panose="020B0604020202020204" pitchFamily="34" charset="0"/>
              <a:buChar char="•"/>
              <a:defRPr/>
            </a:pPr>
            <a:r>
              <a:rPr lang="de-DE" sz="1700" dirty="0">
                <a:solidFill>
                  <a:srgbClr val="000000"/>
                </a:solidFill>
              </a:rPr>
              <a:t>Der Schwerpunkt liegt auf der Fortsetzung von schon begonnenen Hilfen, insbesondere aber im Kontext der Erziehung in Heimgruppen, Wohngruppen und Pflegefamilien. </a:t>
            </a:r>
          </a:p>
          <a:p>
            <a:pPr marL="228600" indent="-228600" defTabSz="914400">
              <a:spcAft>
                <a:spcPts val="600"/>
              </a:spcAft>
              <a:buClr>
                <a:schemeClr val="accent3"/>
              </a:buClr>
              <a:buSzPct val="160000"/>
              <a:buFont typeface="Arial" panose="020B0604020202020204" pitchFamily="34" charset="0"/>
              <a:buChar char="•"/>
              <a:defRPr/>
            </a:pPr>
            <a:r>
              <a:rPr lang="de-DE" sz="1700" dirty="0">
                <a:solidFill>
                  <a:srgbClr val="000000"/>
                </a:solidFill>
              </a:rPr>
              <a:t>Eine Hilfe kann auch nach Beendigung bei Bedarf und auf Antrag fortgesetzt werden.</a:t>
            </a:r>
          </a:p>
          <a:p>
            <a:pPr defTabSz="914400">
              <a:spcAft>
                <a:spcPts val="600"/>
              </a:spcAft>
              <a:buClr>
                <a:schemeClr val="accent3"/>
              </a:buClr>
              <a:buSzPct val="160000"/>
              <a:defRPr/>
            </a:pPr>
            <a:r>
              <a:rPr lang="de-DE" sz="1700" b="1" dirty="0">
                <a:solidFill>
                  <a:srgbClr val="000000"/>
                </a:solidFill>
              </a:rPr>
              <a:t>Die jungen Volljährigen haben nach Abschluss der Hilfe für junge Volljährige einen Anspruch auf eine für sie verständliche, nachvollziehbare und wahrnehmbare Form der Beratung und Unterstützung (§ 41a SGB VIII – Nachbetreuung).</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Hilfe für junge Volljährige</a:t>
            </a:r>
          </a:p>
        </p:txBody>
      </p:sp>
    </p:spTree>
    <p:extLst>
      <p:ext uri="{BB962C8B-B14F-4D97-AF65-F5344CB8AC3E}">
        <p14:creationId xmlns:p14="http://schemas.microsoft.com/office/powerpoint/2010/main" val="14424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2. Aufgaben und Handlungsfelder</a:t>
            </a: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2.6 Andere Aufgaben</a:t>
            </a:r>
          </a:p>
        </p:txBody>
      </p:sp>
    </p:spTree>
    <p:extLst>
      <p:ext uri="{BB962C8B-B14F-4D97-AF65-F5344CB8AC3E}">
        <p14:creationId xmlns:p14="http://schemas.microsoft.com/office/powerpoint/2010/main" val="2399084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07504" y="912349"/>
            <a:ext cx="9036496" cy="428738"/>
          </a:xfrm>
        </p:spPr>
        <p:txBody>
          <a:bodyPr>
            <a:noAutofit/>
          </a:bodyPr>
          <a:lstStyle/>
          <a:p>
            <a:r>
              <a:rPr lang="de-DE" dirty="0"/>
              <a:t>2.6.1 Schutzauftrag der Kinder- und Jugendhilfe bei </a:t>
            </a:r>
            <a:br>
              <a:rPr lang="de-DE" dirty="0"/>
            </a:br>
            <a:r>
              <a:rPr lang="de-DE" dirty="0"/>
              <a:t>Kindeswohlgefährdung</a:t>
            </a:r>
          </a:p>
        </p:txBody>
      </p:sp>
      <p:sp>
        <p:nvSpPr>
          <p:cNvPr id="9" name="Inhaltsplatzhalter 2">
            <a:extLst>
              <a:ext uri="{FF2B5EF4-FFF2-40B4-BE49-F238E27FC236}">
                <a16:creationId xmlns:a16="http://schemas.microsoft.com/office/drawing/2014/main" id="{44442D46-0B6C-5448-B05C-55961C26E490}"/>
              </a:ext>
            </a:extLst>
          </p:cNvPr>
          <p:cNvSpPr txBox="1">
            <a:spLocks/>
          </p:cNvSpPr>
          <p:nvPr/>
        </p:nvSpPr>
        <p:spPr>
          <a:xfrm>
            <a:off x="611560" y="1628800"/>
            <a:ext cx="8055330" cy="475252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3"/>
              </a:buClr>
              <a:buSzPct val="160000"/>
              <a:buFont typeface="Arial" panose="020B0604020202020204" pitchFamily="34" charset="0"/>
              <a:buChar char="•"/>
              <a:defRPr sz="2000" b="1" kern="1200">
                <a:solidFill>
                  <a:schemeClr val="tx2"/>
                </a:solidFill>
                <a:latin typeface="+mn-lt"/>
                <a:ea typeface="+mn-ea"/>
                <a:cs typeface="+mn-cs"/>
              </a:defRPr>
            </a:lvl1pPr>
            <a:lvl2pPr marL="490538" indent="-220663"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800" kern="1200">
                <a:solidFill>
                  <a:schemeClr val="tx1"/>
                </a:solidFill>
                <a:latin typeface="+mn-lt"/>
                <a:ea typeface="+mn-ea"/>
                <a:cs typeface="+mn-cs"/>
              </a:defRPr>
            </a:lvl2pPr>
            <a:lvl3pPr marL="8032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600" kern="1200">
                <a:solidFill>
                  <a:schemeClr val="tx1"/>
                </a:solidFill>
                <a:latin typeface="+mn-lt"/>
                <a:ea typeface="+mn-ea"/>
                <a:cs typeface="+mn-cs"/>
              </a:defRPr>
            </a:lvl3pPr>
            <a:lvl4pPr marL="1117600"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400" kern="1200">
                <a:solidFill>
                  <a:schemeClr val="tx1"/>
                </a:solidFill>
                <a:latin typeface="+mn-lt"/>
                <a:ea typeface="+mn-ea"/>
                <a:cs typeface="+mn-cs"/>
              </a:defRPr>
            </a:lvl4pPr>
            <a:lvl5pPr marL="1514475" indent="-228600" algn="l" defTabSz="914400" rtl="0" eaLnBrk="1" latinLnBrk="0" hangingPunct="1">
              <a:lnSpc>
                <a:spcPct val="120000"/>
              </a:lnSpc>
              <a:spcBef>
                <a:spcPts val="500"/>
              </a:spcBef>
              <a:buClr>
                <a:schemeClr val="accent3"/>
              </a:buClr>
              <a:buSzPct val="160000"/>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0" dirty="0">
                <a:solidFill>
                  <a:srgbClr val="000000"/>
                </a:solidFill>
              </a:rPr>
              <a:t>Der Staat hat die </a:t>
            </a:r>
            <a:r>
              <a:rPr lang="de-DE" sz="1800" dirty="0">
                <a:solidFill>
                  <a:srgbClr val="000000"/>
                </a:solidFill>
              </a:rPr>
              <a:t>Pflicht, Kinder und Jugendliche vor Gefährdungen für ihr Wohl zu schützen</a:t>
            </a:r>
            <a:r>
              <a:rPr lang="de-DE" sz="1800" b="0" dirty="0">
                <a:solidFill>
                  <a:srgbClr val="000000"/>
                </a:solidFill>
              </a:rPr>
              <a:t>. (Art. 6 , Abs. 2 Satz 2 GG; § 1666 BGB; § 1 Abs. 3; § 8a SGB VIII)</a:t>
            </a:r>
          </a:p>
          <a:p>
            <a:pPr marL="0" indent="0">
              <a:buNone/>
            </a:pPr>
            <a:r>
              <a:rPr lang="de-DE" sz="1600" b="0" dirty="0">
                <a:solidFill>
                  <a:srgbClr val="000000"/>
                </a:solidFill>
              </a:rPr>
              <a:t>Der Begriff </a:t>
            </a:r>
            <a:r>
              <a:rPr lang="de-DE" sz="1600" dirty="0">
                <a:solidFill>
                  <a:srgbClr val="000000"/>
                </a:solidFill>
              </a:rPr>
              <a:t>Kindeswohlgefährdung</a:t>
            </a:r>
            <a:r>
              <a:rPr lang="de-DE" sz="1600" b="0" dirty="0">
                <a:solidFill>
                  <a:srgbClr val="000000"/>
                </a:solidFill>
              </a:rPr>
              <a:t> meint „eine gegenwärtige in einem solchen Maße vorhandene Gefahr, dass sich bei der weiteren Entwicklung eine erhebliche Schädigung mit ziemlicher Sicherheit voraussehen lässt“. (Bundesgerichtshof 1956)</a:t>
            </a:r>
          </a:p>
          <a:p>
            <a:pPr marL="0" indent="0">
              <a:buNone/>
            </a:pPr>
            <a:r>
              <a:rPr lang="de-DE" sz="1600" b="0" dirty="0">
                <a:solidFill>
                  <a:srgbClr val="000000"/>
                </a:solidFill>
              </a:rPr>
              <a:t>Alle Aktivitäten der Kinder- und Jugendhilfe sind auch darauf zu richten, solche Gefährdungen nicht entstehen zu lassen (Kinderschutz in einem breiten Sinne) bzw. sie ggf. rechtzeitig abzuwenden (Kinderschutz im engeren Sinne).</a:t>
            </a:r>
          </a:p>
          <a:p>
            <a:pPr marL="0" indent="0">
              <a:buNone/>
            </a:pPr>
            <a:r>
              <a:rPr lang="de-DE" sz="1600" b="0" dirty="0">
                <a:solidFill>
                  <a:srgbClr val="000000"/>
                </a:solidFill>
              </a:rPr>
              <a:t>Zur Vermeidung und ggf. zur Abwendung von Gefahren sind Eltern und Kindern geeignete Hilfen anzubieten.</a:t>
            </a:r>
          </a:p>
          <a:p>
            <a:pPr marL="0" indent="0">
              <a:buNone/>
            </a:pPr>
            <a:r>
              <a:rPr lang="de-DE" sz="1600" b="0" dirty="0">
                <a:solidFill>
                  <a:srgbClr val="000000"/>
                </a:solidFill>
              </a:rPr>
              <a:t>Dort, wo Hilfen zur Gefahrenabwehr von den Eltern nicht angenommen werden, hat das Jugendamt zum Schutze der Kinder und Jugendlichen einzugreifen (Inobhutnahme/Einbezug des Familiengerichts zum Eingriff in die elterliche Sorge).</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Andere Aufgaben</a:t>
            </a:r>
          </a:p>
        </p:txBody>
      </p:sp>
    </p:spTree>
    <p:extLst>
      <p:ext uri="{BB962C8B-B14F-4D97-AF65-F5344CB8AC3E}">
        <p14:creationId xmlns:p14="http://schemas.microsoft.com/office/powerpoint/2010/main" val="2962504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a:solidFill>
                  <a:srgbClr val="000000"/>
                </a:solidFill>
                <a:ea typeface="Calibri" panose="020F0502020204030204" pitchFamily="34" charset="0"/>
                <a:cs typeface="Times New Roman" panose="02020603050405020304" pitchFamily="18" charset="0"/>
              </a:rPr>
              <a:t>2.6.2 Inobhutnahme</a:t>
            </a:r>
            <a:endParaRPr lang="de-DE" dirty="0">
              <a:solidFill>
                <a:srgbClr val="000000"/>
              </a:solidFill>
            </a:endParaRPr>
          </a:p>
        </p:txBody>
      </p:sp>
      <p:sp>
        <p:nvSpPr>
          <p:cNvPr id="7" name="Rechteck 6">
            <a:extLst>
              <a:ext uri="{FF2B5EF4-FFF2-40B4-BE49-F238E27FC236}">
                <a16:creationId xmlns:a16="http://schemas.microsoft.com/office/drawing/2014/main" id="{ABC7026C-350B-4C43-AF23-312B4A385556}"/>
              </a:ext>
            </a:extLst>
          </p:cNvPr>
          <p:cNvSpPr/>
          <p:nvPr/>
        </p:nvSpPr>
        <p:spPr>
          <a:xfrm>
            <a:off x="739234" y="1590615"/>
            <a:ext cx="7757962" cy="4394473"/>
          </a:xfrm>
          <a:prstGeom prst="rect">
            <a:avLst/>
          </a:prstGeom>
        </p:spPr>
        <p:txBody>
          <a:bodyPr wrap="square">
            <a:spAutoFit/>
          </a:bodyPr>
          <a:lstStyle/>
          <a:p>
            <a:pPr defTabSz="457200">
              <a:lnSpc>
                <a:spcPct val="107000"/>
              </a:lnSpc>
              <a:spcAft>
                <a:spcPts val="800"/>
              </a:spcAft>
            </a:pPr>
            <a:r>
              <a:rPr lang="de-DE" b="1" dirty="0">
                <a:solidFill>
                  <a:srgbClr val="000000"/>
                </a:solidFill>
                <a:latin typeface="Open Sans"/>
                <a:ea typeface="Calibri" panose="020F0502020204030204" pitchFamily="34" charset="0"/>
                <a:cs typeface="Times New Roman" panose="02020603050405020304" pitchFamily="18" charset="0"/>
              </a:rPr>
              <a:t>Das Jugendamt ist berechtigt und verpflichtet, Minderjährige in Obhut zu nehmen (§ 42 SGB VIII), wenn</a:t>
            </a:r>
          </a:p>
          <a:p>
            <a:pPr marL="228600" indent="-228600" defTabSz="914400">
              <a:lnSpc>
                <a:spcPct val="107000"/>
              </a:lnSpc>
              <a:spcAft>
                <a:spcPts val="600"/>
              </a:spcAft>
              <a:buClr>
                <a:schemeClr val="accent3"/>
              </a:buClr>
              <a:buSzPct val="160000"/>
              <a:buFont typeface="Arial" panose="020B0604020202020204" pitchFamily="34" charset="0"/>
              <a:buChar char="•"/>
              <a:defRPr/>
            </a:pPr>
            <a:r>
              <a:rPr lang="de-DE" sz="1600" dirty="0">
                <a:solidFill>
                  <a:srgbClr val="000000"/>
                </a:solidFill>
              </a:rPr>
              <a:t>ein Kind oder Jugendliche*r um Inobhutnahme bitten,</a:t>
            </a:r>
          </a:p>
          <a:p>
            <a:pPr marL="228600" indent="-228600" defTabSz="914400">
              <a:lnSpc>
                <a:spcPct val="107000"/>
              </a:lnSpc>
              <a:spcAft>
                <a:spcPts val="600"/>
              </a:spcAft>
              <a:buClr>
                <a:schemeClr val="accent3"/>
              </a:buClr>
              <a:buSzPct val="160000"/>
              <a:buFont typeface="Arial" panose="020B0604020202020204" pitchFamily="34" charset="0"/>
              <a:buChar char="•"/>
              <a:defRPr/>
            </a:pPr>
            <a:r>
              <a:rPr lang="de-DE" sz="1600" dirty="0">
                <a:solidFill>
                  <a:srgbClr val="000000"/>
                </a:solidFill>
              </a:rPr>
              <a:t>eine dringende Kindeswohlgefährdung vorliegt oder</a:t>
            </a:r>
          </a:p>
          <a:p>
            <a:pPr marL="228600" indent="-228600" defTabSz="914400">
              <a:lnSpc>
                <a:spcPct val="107000"/>
              </a:lnSpc>
              <a:spcAft>
                <a:spcPts val="600"/>
              </a:spcAft>
              <a:buClr>
                <a:schemeClr val="accent3"/>
              </a:buClr>
              <a:buSzPct val="160000"/>
              <a:buFont typeface="Arial" panose="020B0604020202020204" pitchFamily="34" charset="0"/>
              <a:buChar char="•"/>
              <a:defRPr/>
            </a:pPr>
            <a:r>
              <a:rPr lang="de-DE" sz="1600" dirty="0">
                <a:solidFill>
                  <a:srgbClr val="000000"/>
                </a:solidFill>
              </a:rPr>
              <a:t>ein ausländisches Kind oder ausländische Jugendliche unbegleitet nach Deutschland einreisen.</a:t>
            </a:r>
          </a:p>
          <a:p>
            <a:pPr defTabSz="457200">
              <a:lnSpc>
                <a:spcPct val="107000"/>
              </a:lnSpc>
              <a:spcAft>
                <a:spcPts val="800"/>
              </a:spcAft>
            </a:pPr>
            <a:r>
              <a:rPr lang="de-DE" dirty="0">
                <a:solidFill>
                  <a:srgbClr val="000000"/>
                </a:solidFill>
                <a:latin typeface="Open Sans"/>
                <a:ea typeface="Calibri" panose="020F0502020204030204" pitchFamily="34" charset="0"/>
                <a:cs typeface="Times New Roman" panose="02020603050405020304" pitchFamily="18" charset="0"/>
              </a:rPr>
              <a:t>Für unbegleitete minderjährige Ausländer*innen (</a:t>
            </a:r>
            <a:r>
              <a:rPr lang="de-DE" dirty="0" err="1">
                <a:solidFill>
                  <a:srgbClr val="000000"/>
                </a:solidFill>
                <a:latin typeface="Open Sans"/>
                <a:ea typeface="Calibri" panose="020F0502020204030204" pitchFamily="34" charset="0"/>
                <a:cs typeface="Times New Roman" panose="02020603050405020304" pitchFamily="18" charset="0"/>
              </a:rPr>
              <a:t>UmA</a:t>
            </a:r>
            <a:r>
              <a:rPr lang="de-DE" dirty="0">
                <a:solidFill>
                  <a:srgbClr val="000000"/>
                </a:solidFill>
                <a:latin typeface="Open Sans"/>
                <a:ea typeface="Calibri" panose="020F0502020204030204" pitchFamily="34" charset="0"/>
                <a:cs typeface="Times New Roman" panose="02020603050405020304" pitchFamily="18" charset="0"/>
              </a:rPr>
              <a:t>) bzw. Flüchtlinge gibt es ein vorgeschaltetes Verfahren der vorläufigen Inobhutnahme (§ 42 a-f SGB VIII).</a:t>
            </a:r>
          </a:p>
          <a:p>
            <a:pPr defTabSz="457200">
              <a:lnSpc>
                <a:spcPct val="107000"/>
              </a:lnSpc>
              <a:spcAft>
                <a:spcPts val="800"/>
              </a:spcAft>
            </a:pPr>
            <a:r>
              <a:rPr lang="de-DE" b="1" dirty="0">
                <a:solidFill>
                  <a:srgbClr val="000000"/>
                </a:solidFill>
                <a:latin typeface="Open Sans"/>
                <a:ea typeface="Calibri" panose="020F0502020204030204" pitchFamily="34" charset="0"/>
                <a:cs typeface="Times New Roman" panose="02020603050405020304" pitchFamily="18" charset="0"/>
              </a:rPr>
              <a:t>2022 gab es in Deutschland ca. 66.400 Inobhutnahmen: </a:t>
            </a:r>
          </a:p>
          <a:p>
            <a:pPr marL="228600" indent="-228600" defTabSz="914400">
              <a:lnSpc>
                <a:spcPct val="107000"/>
              </a:lnSpc>
              <a:spcAft>
                <a:spcPts val="600"/>
              </a:spcAft>
              <a:buClr>
                <a:schemeClr val="accent3"/>
              </a:buClr>
              <a:buSzPct val="160000"/>
              <a:buFont typeface="Arial" panose="020B0604020202020204" pitchFamily="34" charset="0"/>
              <a:buChar char="•"/>
              <a:defRPr/>
            </a:pPr>
            <a:r>
              <a:rPr lang="de-DE" sz="1600" dirty="0">
                <a:solidFill>
                  <a:srgbClr val="000000"/>
                </a:solidFill>
              </a:rPr>
              <a:t>8.000 auf eigenen Wunsch eines Kindes oder eines/einer Jugendlichen,</a:t>
            </a:r>
          </a:p>
          <a:p>
            <a:pPr marL="228600" indent="-228600" defTabSz="914400">
              <a:lnSpc>
                <a:spcPct val="107000"/>
              </a:lnSpc>
              <a:spcAft>
                <a:spcPts val="600"/>
              </a:spcAft>
              <a:buClr>
                <a:schemeClr val="accent3"/>
              </a:buClr>
              <a:buSzPct val="160000"/>
              <a:buFont typeface="Arial" panose="020B0604020202020204" pitchFamily="34" charset="0"/>
              <a:buChar char="•"/>
              <a:defRPr/>
            </a:pPr>
            <a:r>
              <a:rPr lang="de-DE" sz="1600" dirty="0">
                <a:solidFill>
                  <a:srgbClr val="000000"/>
                </a:solidFill>
              </a:rPr>
              <a:t>29.800 wegen einer dringenden Kindeswohlgefährdung,</a:t>
            </a:r>
          </a:p>
          <a:p>
            <a:pPr marL="228600" indent="-228600" defTabSz="914400">
              <a:lnSpc>
                <a:spcPct val="107000"/>
              </a:lnSpc>
              <a:spcAft>
                <a:spcPts val="600"/>
              </a:spcAft>
              <a:buClr>
                <a:schemeClr val="accent3"/>
              </a:buClr>
              <a:buSzPct val="160000"/>
              <a:buFont typeface="Arial" panose="020B0604020202020204" pitchFamily="34" charset="0"/>
              <a:buChar char="•"/>
              <a:defRPr/>
            </a:pPr>
            <a:r>
              <a:rPr lang="de-DE" sz="1600" dirty="0">
                <a:solidFill>
                  <a:srgbClr val="000000"/>
                </a:solidFill>
              </a:rPr>
              <a:t>28.600 unbegleitete minderjährige Ausländer*innen (</a:t>
            </a:r>
            <a:r>
              <a:rPr lang="de-DE" sz="1600" dirty="0" err="1">
                <a:solidFill>
                  <a:srgbClr val="000000"/>
                </a:solidFill>
              </a:rPr>
              <a:t>UmA</a:t>
            </a:r>
            <a:r>
              <a:rPr lang="de-DE" sz="1600" dirty="0">
                <a:solidFill>
                  <a:srgbClr val="000000"/>
                </a:solidFill>
              </a:rPr>
              <a:t>).</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Andere Aufgaben</a:t>
            </a:r>
          </a:p>
        </p:txBody>
      </p:sp>
    </p:spTree>
    <p:extLst>
      <p:ext uri="{BB962C8B-B14F-4D97-AF65-F5344CB8AC3E}">
        <p14:creationId xmlns:p14="http://schemas.microsoft.com/office/powerpoint/2010/main" val="2367194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03200" y="836712"/>
            <a:ext cx="8597900" cy="512090"/>
          </a:xfrm>
        </p:spPr>
        <p:txBody>
          <a:bodyPr>
            <a:noAutofit/>
          </a:bodyPr>
          <a:lstStyle/>
          <a:p>
            <a:r>
              <a:rPr lang="de-DE" dirty="0">
                <a:solidFill>
                  <a:srgbClr val="000000"/>
                </a:solidFill>
              </a:rPr>
              <a:t>2.6.3 Mitwirken in Verfahren vor dem Familiengericht bei (möglicher) Kindeswohlgefährdung</a:t>
            </a:r>
          </a:p>
        </p:txBody>
      </p:sp>
      <p:graphicFrame>
        <p:nvGraphicFramePr>
          <p:cNvPr id="12" name="Tabelle 9" title="Tabelle mit Darstellung der Aufgaben von Jugendamt und Familiengericht im Kontext Kindeswohlgefährdung">
            <a:extLst>
              <a:ext uri="{FF2B5EF4-FFF2-40B4-BE49-F238E27FC236}">
                <a16:creationId xmlns:a16="http://schemas.microsoft.com/office/drawing/2014/main" id="{401397C8-625E-2549-B23D-419D28E5C0E4}"/>
              </a:ext>
            </a:extLst>
          </p:cNvPr>
          <p:cNvGraphicFramePr>
            <a:graphicFrameLocks/>
          </p:cNvGraphicFramePr>
          <p:nvPr>
            <p:extLst>
              <p:ext uri="{D42A27DB-BD31-4B8C-83A1-F6EECF244321}">
                <p14:modId xmlns:p14="http://schemas.microsoft.com/office/powerpoint/2010/main" val="3275142091"/>
              </p:ext>
            </p:extLst>
          </p:nvPr>
        </p:nvGraphicFramePr>
        <p:xfrm>
          <a:off x="203200" y="2265467"/>
          <a:ext cx="8788654" cy="4085632"/>
        </p:xfrm>
        <a:graphic>
          <a:graphicData uri="http://schemas.openxmlformats.org/drawingml/2006/table">
            <a:tbl>
              <a:tblPr firstRow="1" bandRow="1">
                <a:tableStyleId>{00A15C55-8517-42AA-B614-E9B94910E393}</a:tableStyleId>
              </a:tblPr>
              <a:tblGrid>
                <a:gridCol w="4394327">
                  <a:extLst>
                    <a:ext uri="{9D8B030D-6E8A-4147-A177-3AD203B41FA5}">
                      <a16:colId xmlns:a16="http://schemas.microsoft.com/office/drawing/2014/main" val="2987210670"/>
                    </a:ext>
                  </a:extLst>
                </a:gridCol>
                <a:gridCol w="4394327">
                  <a:extLst>
                    <a:ext uri="{9D8B030D-6E8A-4147-A177-3AD203B41FA5}">
                      <a16:colId xmlns:a16="http://schemas.microsoft.com/office/drawing/2014/main" val="1130241336"/>
                    </a:ext>
                  </a:extLst>
                </a:gridCol>
              </a:tblGrid>
              <a:tr h="34177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t>„Verantwortungsgemeinschaft“</a:t>
                      </a:r>
                    </a:p>
                  </a:txBody>
                  <a:tcPr/>
                </a:tc>
                <a:tc hMerge="1">
                  <a:txBody>
                    <a:bodyPr/>
                    <a:lstStyle/>
                    <a:p>
                      <a:pPr algn="l"/>
                      <a:r>
                        <a:rPr lang="de-DE" b="1" dirty="0"/>
                        <a:t>Familiengericht</a:t>
                      </a:r>
                    </a:p>
                  </a:txBody>
                  <a:tcPr/>
                </a:tc>
                <a:extLst>
                  <a:ext uri="{0D108BD9-81ED-4DB2-BD59-A6C34878D82A}">
                    <a16:rowId xmlns:a16="http://schemas.microsoft.com/office/drawing/2014/main" val="3479265276"/>
                  </a:ext>
                </a:extLst>
              </a:tr>
              <a:tr h="299157">
                <a:tc>
                  <a:txBody>
                    <a:bodyPr/>
                    <a:lstStyle/>
                    <a:p>
                      <a:pPr marL="0" indent="0" algn="ctr">
                        <a:buFont typeface="Arial" panose="020B0604020202020204" pitchFamily="34" charset="0"/>
                        <a:buNone/>
                        <a:tabLst/>
                      </a:pPr>
                      <a:r>
                        <a:rPr lang="de-DE" sz="1400" b="1" dirty="0">
                          <a:solidFill>
                            <a:srgbClr val="000000"/>
                          </a:solidFill>
                        </a:rPr>
                        <a:t>Jugendamt</a:t>
                      </a:r>
                      <a:endParaRPr lang="de-DE" sz="1400" dirty="0">
                        <a:solidFill>
                          <a:srgbClr val="000000"/>
                        </a:solidFill>
                      </a:endParaRPr>
                    </a:p>
                  </a:txBody>
                  <a:tcPr/>
                </a:tc>
                <a:tc>
                  <a:txBody>
                    <a:bodyPr/>
                    <a:lstStyle/>
                    <a:p>
                      <a:pPr marL="0" indent="0" algn="ctr">
                        <a:buFont typeface="Arial" panose="020B0604020202020204" pitchFamily="34" charset="0"/>
                        <a:buNone/>
                        <a:tabLst/>
                      </a:pPr>
                      <a:r>
                        <a:rPr lang="de-DE" sz="1400" b="1" dirty="0">
                          <a:solidFill>
                            <a:srgbClr val="000000"/>
                          </a:solidFill>
                        </a:rPr>
                        <a:t>Familiengericht</a:t>
                      </a:r>
                      <a:endParaRPr lang="de-DE" sz="1400" dirty="0">
                        <a:solidFill>
                          <a:srgbClr val="000000"/>
                        </a:solidFill>
                      </a:endParaRPr>
                    </a:p>
                  </a:txBody>
                  <a:tcPr/>
                </a:tc>
                <a:extLst>
                  <a:ext uri="{0D108BD9-81ED-4DB2-BD59-A6C34878D82A}">
                    <a16:rowId xmlns:a16="http://schemas.microsoft.com/office/drawing/2014/main" val="3306144407"/>
                  </a:ext>
                </a:extLst>
              </a:tr>
              <a:tr h="1658699">
                <a:tc>
                  <a:txBody>
                    <a:bodyPr/>
                    <a:lstStyle/>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Anrufung des Familiengerichts (wenn eine Kindeswohlgefährdung nicht geklärt oder abgewendet werden kann)</a:t>
                      </a:r>
                    </a:p>
                    <a:p>
                      <a:pPr marL="228600" marR="0" lvl="0" indent="-228600" algn="l" defTabSz="914400" rtl="0" eaLnBrk="1" fontAlgn="auto" latinLnBrk="0" hangingPunct="1">
                        <a:lnSpc>
                          <a:spcPct val="107000"/>
                        </a:lnSpc>
                        <a:spcBef>
                          <a:spcPts val="0"/>
                        </a:spcBef>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Mitwirkung durch Einbringen sozialpädagogischer Expertise</a:t>
                      </a:r>
                    </a:p>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Gewährleistungsverantwortung für Hilfen zur Abwendung einer Kindeswohlgefährdung</a:t>
                      </a:r>
                    </a:p>
                  </a:txBody>
                  <a:tcPr/>
                </a:tc>
                <a:tc>
                  <a:txBody>
                    <a:bodyPr/>
                    <a:lstStyle/>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Gestaltung und Steuerung des familiengerichtlichen Prozesses</a:t>
                      </a:r>
                    </a:p>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Anhörung und Beteiligung zentraler Akteur*innen</a:t>
                      </a:r>
                    </a:p>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(regelhafte) Bestellung eines Verfahrensbeistandes für Kinder</a:t>
                      </a:r>
                    </a:p>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Entscheidung(en) zur Abwendung einer Kindeswohlgefährdung</a:t>
                      </a:r>
                    </a:p>
                  </a:txBody>
                  <a:tcPr>
                    <a:solidFill>
                      <a:srgbClr val="EFF4F8"/>
                    </a:solidFill>
                  </a:tcPr>
                </a:tc>
                <a:extLst>
                  <a:ext uri="{0D108BD9-81ED-4DB2-BD59-A6C34878D82A}">
                    <a16:rowId xmlns:a16="http://schemas.microsoft.com/office/drawing/2014/main" val="3757282637"/>
                  </a:ext>
                </a:extLst>
              </a:tr>
              <a:tr h="548703">
                <a:tc>
                  <a:txBody>
                    <a:bodyPr/>
                    <a:lstStyle/>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 8a und 50 SGB VIII</a:t>
                      </a:r>
                    </a:p>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FamFG</a:t>
                      </a:r>
                    </a:p>
                  </a:txBody>
                  <a:tcPr>
                    <a:solidFill>
                      <a:srgbClr val="EFF4F8"/>
                    </a:solidFill>
                  </a:tcPr>
                </a:tc>
                <a:tc>
                  <a:txBody>
                    <a:bodyPr/>
                    <a:lstStyle/>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 1666 und 1666a BGB</a:t>
                      </a:r>
                    </a:p>
                    <a:p>
                      <a:pPr marL="228600" indent="-228600" algn="l" defTabSz="914400" rtl="0" eaLnBrk="1" latinLnBrk="0" hangingPunct="1">
                        <a:lnSpc>
                          <a:spcPct val="107000"/>
                        </a:lnSpc>
                        <a:spcAft>
                          <a:spcPts val="600"/>
                        </a:spcAft>
                        <a:buClr>
                          <a:schemeClr val="accent3"/>
                        </a:buClr>
                        <a:buSzPct val="160000"/>
                        <a:buFont typeface="Arial" panose="020B0604020202020204" pitchFamily="34" charset="0"/>
                        <a:buChar char="•"/>
                        <a:tabLst/>
                        <a:defRPr/>
                      </a:pPr>
                      <a:r>
                        <a:rPr lang="de-DE" sz="1200" kern="1200" dirty="0">
                          <a:solidFill>
                            <a:srgbClr val="000000"/>
                          </a:solidFill>
                          <a:latin typeface="+mn-lt"/>
                          <a:ea typeface="+mn-ea"/>
                          <a:cs typeface="+mn-cs"/>
                        </a:rPr>
                        <a:t>FamFG (z. B. § 162)</a:t>
                      </a:r>
                    </a:p>
                  </a:txBody>
                  <a:tcPr>
                    <a:solidFill>
                      <a:srgbClr val="EFF4F8"/>
                    </a:solidFill>
                  </a:tcPr>
                </a:tc>
                <a:extLst>
                  <a:ext uri="{0D108BD9-81ED-4DB2-BD59-A6C34878D82A}">
                    <a16:rowId xmlns:a16="http://schemas.microsoft.com/office/drawing/2014/main" val="1386307436"/>
                  </a:ext>
                </a:extLst>
              </a:tr>
              <a:tr h="717976">
                <a:tc gridSpan="2">
                  <a:txBody>
                    <a:bodyPr/>
                    <a:lstStyle/>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400" b="1" dirty="0">
                        <a:solidFill>
                          <a:srgbClr val="000000"/>
                        </a:solidFill>
                      </a:endParaRPr>
                    </a:p>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1" dirty="0">
                          <a:solidFill>
                            <a:srgbClr val="000000"/>
                          </a:solidFill>
                        </a:rPr>
                        <a:t>Zusammenarbeit mit und Beteiligung von Personensorgeberechtigten, </a:t>
                      </a:r>
                    </a:p>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1" dirty="0">
                          <a:solidFill>
                            <a:srgbClr val="000000"/>
                          </a:solidFill>
                        </a:rPr>
                        <a:t>Kindern und Jugendlichen</a:t>
                      </a:r>
                    </a:p>
                  </a:txBody>
                  <a:tcPr>
                    <a:solidFill>
                      <a:schemeClr val="accent4">
                        <a:lumMod val="40000"/>
                        <a:lumOff val="60000"/>
                      </a:schemeClr>
                    </a:solidFill>
                  </a:tcPr>
                </a:tc>
                <a:tc hMerge="1">
                  <a:txBody>
                    <a:bodyPr/>
                    <a:lstStyle/>
                    <a:p>
                      <a:endParaRPr lang="de-DE" dirty="0"/>
                    </a:p>
                  </a:txBody>
                  <a:tcPr/>
                </a:tc>
                <a:extLst>
                  <a:ext uri="{0D108BD9-81ED-4DB2-BD59-A6C34878D82A}">
                    <a16:rowId xmlns:a16="http://schemas.microsoft.com/office/drawing/2014/main" val="2038390996"/>
                  </a:ext>
                </a:extLst>
              </a:tr>
              <a:tr h="477546">
                <a:tc gridSpan="2">
                  <a:txBody>
                    <a:bodyPr/>
                    <a:lstStyle/>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0" dirty="0">
                          <a:solidFill>
                            <a:srgbClr val="000000"/>
                          </a:solidFill>
                        </a:rPr>
                        <a:t>(bei Bedarf) Hinzuziehen weiterer Personen und Institutionen (z. B. Gutachter*innen)</a:t>
                      </a:r>
                    </a:p>
                  </a:txBody>
                  <a:tcPr>
                    <a:solidFill>
                      <a:srgbClr val="EFF4F8"/>
                    </a:solidFill>
                  </a:tcPr>
                </a:tc>
                <a:tc hMerge="1">
                  <a:txBody>
                    <a:bodyPr/>
                    <a:lstStyle/>
                    <a:p>
                      <a:endParaRPr lang="de-DE"/>
                    </a:p>
                  </a:txBody>
                  <a:tcPr/>
                </a:tc>
                <a:extLst>
                  <a:ext uri="{0D108BD9-81ED-4DB2-BD59-A6C34878D82A}">
                    <a16:rowId xmlns:a16="http://schemas.microsoft.com/office/drawing/2014/main" val="3558516585"/>
                  </a:ext>
                </a:extLst>
              </a:tr>
            </a:tbl>
          </a:graphicData>
        </a:graphic>
      </p:graphicFrame>
      <p:sp>
        <p:nvSpPr>
          <p:cNvPr id="13" name="Dreieck 3" title="Grafisches Element">
            <a:extLst>
              <a:ext uri="{FF2B5EF4-FFF2-40B4-BE49-F238E27FC236}">
                <a16:creationId xmlns:a16="http://schemas.microsoft.com/office/drawing/2014/main" id="{9B4A8948-71C6-A940-9D28-000A0ECDB342}"/>
              </a:ext>
            </a:extLst>
          </p:cNvPr>
          <p:cNvSpPr/>
          <p:nvPr/>
        </p:nvSpPr>
        <p:spPr>
          <a:xfrm>
            <a:off x="203454" y="1477090"/>
            <a:ext cx="8788400" cy="7883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t>Staatliches Wächteramt</a:t>
            </a:r>
          </a:p>
          <a:p>
            <a:pPr algn="ctr"/>
            <a:r>
              <a:rPr lang="de-DE" sz="1400" dirty="0"/>
              <a:t>zur Sicherstellung des Kindeswohls</a:t>
            </a:r>
          </a:p>
          <a:p>
            <a:pPr algn="ctr"/>
            <a:endParaRPr lang="de-DE" sz="1600" dirty="0"/>
          </a:p>
        </p:txBody>
      </p:sp>
      <p:sp>
        <p:nvSpPr>
          <p:cNvPr id="14" name="Geschweifte Klammer rechts 13" descr="soll deutlich machen, dass die Zusammenarbeit mit und Beteiligung von Personensorgeberechtigten, &#10;Kindern und Jugendlichen sowohl in der Verantwortung des Jugendamtes als auch des Familiengerichts liegt" title="Geschweifte Klammer">
            <a:extLst>
              <a:ext uri="{FF2B5EF4-FFF2-40B4-BE49-F238E27FC236}">
                <a16:creationId xmlns:a16="http://schemas.microsoft.com/office/drawing/2014/main" id="{C3EFAAC0-724A-7447-B36C-B3DAB86F3562}"/>
              </a:ext>
            </a:extLst>
          </p:cNvPr>
          <p:cNvSpPr/>
          <p:nvPr/>
        </p:nvSpPr>
        <p:spPr>
          <a:xfrm rot="5400000">
            <a:off x="4455754" y="864482"/>
            <a:ext cx="232489" cy="8640961"/>
          </a:xfrm>
          <a:prstGeom prst="rightBrace">
            <a:avLst>
              <a:gd name="adj1" fmla="val 8333"/>
              <a:gd name="adj2" fmla="val 49509"/>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Andere Aufgaben</a:t>
            </a:r>
          </a:p>
        </p:txBody>
      </p:sp>
    </p:spTree>
    <p:extLst>
      <p:ext uri="{BB962C8B-B14F-4D97-AF65-F5344CB8AC3E}">
        <p14:creationId xmlns:p14="http://schemas.microsoft.com/office/powerpoint/2010/main" val="1423471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e 9" title="Tabelle mit Darstellung der Aufgaben von Jugendamt und Familiengericht im Kontext Trennung/Scheidung von Eltern mit minderjährigen Kindern">
            <a:extLst>
              <a:ext uri="{FF2B5EF4-FFF2-40B4-BE49-F238E27FC236}">
                <a16:creationId xmlns:a16="http://schemas.microsoft.com/office/drawing/2014/main" id="{401397C8-625E-2549-B23D-419D28E5C0E4}"/>
              </a:ext>
            </a:extLst>
          </p:cNvPr>
          <p:cNvGraphicFramePr>
            <a:graphicFrameLocks/>
          </p:cNvGraphicFramePr>
          <p:nvPr>
            <p:extLst>
              <p:ext uri="{D42A27DB-BD31-4B8C-83A1-F6EECF244321}">
                <p14:modId xmlns:p14="http://schemas.microsoft.com/office/powerpoint/2010/main" val="1841930144"/>
              </p:ext>
            </p:extLst>
          </p:nvPr>
        </p:nvGraphicFramePr>
        <p:xfrm>
          <a:off x="203200" y="2265465"/>
          <a:ext cx="8788400" cy="3970020"/>
        </p:xfrm>
        <a:graphic>
          <a:graphicData uri="http://schemas.openxmlformats.org/drawingml/2006/table">
            <a:tbl>
              <a:tblPr firstRow="1" bandRow="1">
                <a:tableStyleId>{00A15C55-8517-42AA-B614-E9B94910E393}</a:tableStyleId>
              </a:tblPr>
              <a:tblGrid>
                <a:gridCol w="4394200">
                  <a:extLst>
                    <a:ext uri="{9D8B030D-6E8A-4147-A177-3AD203B41FA5}">
                      <a16:colId xmlns:a16="http://schemas.microsoft.com/office/drawing/2014/main" val="2987210670"/>
                    </a:ext>
                  </a:extLst>
                </a:gridCol>
                <a:gridCol w="4394200">
                  <a:extLst>
                    <a:ext uri="{9D8B030D-6E8A-4147-A177-3AD203B41FA5}">
                      <a16:colId xmlns:a16="http://schemas.microsoft.com/office/drawing/2014/main" val="1130241336"/>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t>Förderung </a:t>
                      </a:r>
                      <a:r>
                        <a:rPr lang="de-DE" sz="1400" b="1" dirty="0"/>
                        <a:t>einvernehmlicher Lösungen </a:t>
                      </a:r>
                      <a:r>
                        <a:rPr lang="de-DE" sz="1400" dirty="0"/>
                        <a:t>bei elterlichen Konflikten (§ 156 FamFG)</a:t>
                      </a:r>
                    </a:p>
                  </a:txBody>
                  <a:tcPr/>
                </a:tc>
                <a:tc hMerge="1">
                  <a:txBody>
                    <a:bodyPr/>
                    <a:lstStyle/>
                    <a:p>
                      <a:pPr algn="l"/>
                      <a:r>
                        <a:rPr lang="de-DE" b="1" dirty="0"/>
                        <a:t>Familiengericht</a:t>
                      </a:r>
                    </a:p>
                  </a:txBody>
                  <a:tcPr/>
                </a:tc>
                <a:extLst>
                  <a:ext uri="{0D108BD9-81ED-4DB2-BD59-A6C34878D82A}">
                    <a16:rowId xmlns:a16="http://schemas.microsoft.com/office/drawing/2014/main" val="3479265276"/>
                  </a:ext>
                </a:extLst>
              </a:tr>
              <a:tr h="298809">
                <a:tc>
                  <a:txBody>
                    <a:bodyPr/>
                    <a:lstStyle/>
                    <a:p>
                      <a:pPr marL="0" indent="0" algn="ctr">
                        <a:buFont typeface="Arial" panose="020B0604020202020204" pitchFamily="34" charset="0"/>
                        <a:buNone/>
                        <a:tabLst/>
                      </a:pPr>
                      <a:r>
                        <a:rPr lang="de-DE" sz="1400" b="1" dirty="0">
                          <a:solidFill>
                            <a:srgbClr val="000000"/>
                          </a:solidFill>
                        </a:rPr>
                        <a:t>Aufgaben des Jugendamtes</a:t>
                      </a:r>
                      <a:endParaRPr lang="de-DE" sz="1400" dirty="0">
                        <a:solidFill>
                          <a:srgbClr val="000000"/>
                        </a:solidFill>
                      </a:endParaRPr>
                    </a:p>
                  </a:txBody>
                  <a:tcPr/>
                </a:tc>
                <a:tc>
                  <a:txBody>
                    <a:bodyPr/>
                    <a:lstStyle/>
                    <a:p>
                      <a:pPr marL="0" indent="0" algn="ctr">
                        <a:buFont typeface="Arial" panose="020B0604020202020204" pitchFamily="34" charset="0"/>
                        <a:buNone/>
                        <a:tabLst/>
                      </a:pPr>
                      <a:r>
                        <a:rPr lang="de-DE" sz="1400" b="1" dirty="0">
                          <a:solidFill>
                            <a:srgbClr val="000000"/>
                          </a:solidFill>
                        </a:rPr>
                        <a:t>Aufgaben des Familiengerichtes</a:t>
                      </a:r>
                      <a:endParaRPr lang="de-DE" sz="1400" dirty="0">
                        <a:solidFill>
                          <a:srgbClr val="000000"/>
                        </a:solidFill>
                      </a:endParaRPr>
                    </a:p>
                  </a:txBody>
                  <a:tcPr/>
                </a:tc>
                <a:extLst>
                  <a:ext uri="{0D108BD9-81ED-4DB2-BD59-A6C34878D82A}">
                    <a16:rowId xmlns:a16="http://schemas.microsoft.com/office/drawing/2014/main" val="3306144407"/>
                  </a:ext>
                </a:extLst>
              </a:tr>
              <a:tr h="370840">
                <a:tc>
                  <a:txBody>
                    <a:bodyPr/>
                    <a:lstStyle/>
                    <a:p>
                      <a:pPr marL="0" indent="0">
                        <a:buFont typeface="Arial" panose="020B0604020202020204" pitchFamily="34" charset="0"/>
                        <a:buNone/>
                        <a:tabLst/>
                      </a:pPr>
                      <a:r>
                        <a:rPr lang="de-DE" sz="1300" i="0" dirty="0">
                          <a:solidFill>
                            <a:srgbClr val="000000"/>
                          </a:solidFill>
                        </a:rPr>
                        <a:t>§ 50 SGB VIII </a:t>
                      </a:r>
                      <a:r>
                        <a:rPr lang="de-DE" sz="1300" i="1" dirty="0">
                          <a:solidFill>
                            <a:srgbClr val="000000"/>
                          </a:solidFill>
                        </a:rPr>
                        <a:t>Mitwirkung in Kindschaftssachen vor dem Familiengericht </a:t>
                      </a:r>
                    </a:p>
                    <a:p>
                      <a:pPr marL="33338" lvl="0" indent="-220663" algn="l" defTabSz="914400" rtl="0" eaLnBrk="1" latinLnBrk="0" hangingPunct="1">
                        <a:lnSpc>
                          <a:spcPct val="100000"/>
                        </a:lnSpc>
                        <a:spcBef>
                          <a:spcPts val="500"/>
                        </a:spcBef>
                        <a:buClr>
                          <a:srgbClr val="3C5E89"/>
                        </a:buClr>
                        <a:buSzPct val="160000"/>
                        <a:buFont typeface="Arial" panose="020B0604020202020204" pitchFamily="34" charset="0"/>
                        <a:buChar char="•"/>
                        <a:tabLst/>
                      </a:pPr>
                      <a:r>
                        <a:rPr lang="de-DE" sz="1200" b="0" kern="1200" dirty="0">
                          <a:solidFill>
                            <a:srgbClr val="000000"/>
                          </a:solidFill>
                          <a:latin typeface="+mn-lt"/>
                          <a:ea typeface="+mn-ea"/>
                          <a:cs typeface="+mn-cs"/>
                        </a:rPr>
                        <a:t>Beratung und Unterstützung der Eltern</a:t>
                      </a:r>
                    </a:p>
                    <a:p>
                      <a:pPr marL="33338" lvl="0" indent="-220663" algn="l" defTabSz="914400" rtl="0" eaLnBrk="1" latinLnBrk="0" hangingPunct="1">
                        <a:lnSpc>
                          <a:spcPct val="100000"/>
                        </a:lnSpc>
                        <a:spcBef>
                          <a:spcPts val="500"/>
                        </a:spcBef>
                        <a:buClr>
                          <a:srgbClr val="3C5E89"/>
                        </a:buClr>
                        <a:buSzPct val="160000"/>
                        <a:buFont typeface="Arial" panose="020B0604020202020204" pitchFamily="34" charset="0"/>
                        <a:buChar char="•"/>
                        <a:tabLst/>
                      </a:pPr>
                      <a:r>
                        <a:rPr lang="de-DE" sz="1200" b="0" kern="1200" dirty="0">
                          <a:solidFill>
                            <a:srgbClr val="000000"/>
                          </a:solidFill>
                          <a:latin typeface="+mn-lt"/>
                          <a:ea typeface="+mn-ea"/>
                          <a:cs typeface="+mn-cs"/>
                        </a:rPr>
                        <a:t>Vorbereitung des Gerichtstermins </a:t>
                      </a:r>
                    </a:p>
                    <a:p>
                      <a:pPr marL="33338" lvl="0" indent="-220663" algn="l" defTabSz="914400" rtl="0" eaLnBrk="1" latinLnBrk="0" hangingPunct="1">
                        <a:lnSpc>
                          <a:spcPct val="100000"/>
                        </a:lnSpc>
                        <a:spcBef>
                          <a:spcPts val="500"/>
                        </a:spcBef>
                        <a:buClr>
                          <a:srgbClr val="3C5E89"/>
                        </a:buClr>
                        <a:buSzPct val="160000"/>
                        <a:buFont typeface="Arial" panose="020B0604020202020204" pitchFamily="34" charset="0"/>
                        <a:buChar char="•"/>
                        <a:tabLst/>
                      </a:pPr>
                      <a:r>
                        <a:rPr lang="de-DE" sz="1200" b="0" kern="1200" dirty="0">
                          <a:solidFill>
                            <a:srgbClr val="000000"/>
                          </a:solidFill>
                          <a:latin typeface="+mn-lt"/>
                          <a:ea typeface="+mn-ea"/>
                          <a:cs typeface="+mn-cs"/>
                        </a:rPr>
                        <a:t>Verfassen gutachtlicher Stellungnahmen mit</a:t>
                      </a:r>
                      <a:br>
                        <a:rPr lang="de-DE" sz="1200" b="0" kern="1200" dirty="0">
                          <a:solidFill>
                            <a:srgbClr val="000000"/>
                          </a:solidFill>
                          <a:latin typeface="+mn-lt"/>
                          <a:ea typeface="+mn-ea"/>
                          <a:cs typeface="+mn-cs"/>
                        </a:rPr>
                      </a:br>
                      <a:r>
                        <a:rPr lang="de-DE" sz="1200" b="0" kern="1200" baseline="0" dirty="0">
                          <a:solidFill>
                            <a:srgbClr val="000000"/>
                          </a:solidFill>
                          <a:latin typeface="+mn-lt"/>
                          <a:ea typeface="+mn-ea"/>
                          <a:cs typeface="+mn-cs"/>
                        </a:rPr>
                        <a:t>     </a:t>
                      </a:r>
                      <a:r>
                        <a:rPr lang="de-DE" sz="1200" b="0" kern="1200" dirty="0">
                          <a:solidFill>
                            <a:srgbClr val="000000"/>
                          </a:solidFill>
                          <a:latin typeface="+mn-lt"/>
                          <a:ea typeface="+mn-ea"/>
                          <a:cs typeface="+mn-cs"/>
                        </a:rPr>
                        <a:t>sozialpädagogischen Einschätzungen</a:t>
                      </a:r>
                    </a:p>
                  </a:txBody>
                  <a:tcPr/>
                </a:tc>
                <a:tc>
                  <a:txBody>
                    <a:bodyPr/>
                    <a:lstStyle/>
                    <a:p>
                      <a:r>
                        <a:rPr lang="de-DE" sz="1300" b="0" i="0" dirty="0">
                          <a:solidFill>
                            <a:srgbClr val="000000"/>
                          </a:solidFill>
                        </a:rPr>
                        <a:t>§ 162 </a:t>
                      </a:r>
                      <a:r>
                        <a:rPr lang="de-DE" sz="1300" b="0" i="0" dirty="0" err="1">
                          <a:solidFill>
                            <a:srgbClr val="000000"/>
                          </a:solidFill>
                        </a:rPr>
                        <a:t>FamFG</a:t>
                      </a:r>
                      <a:r>
                        <a:rPr lang="de-DE" sz="1300" b="0" i="0" dirty="0">
                          <a:solidFill>
                            <a:srgbClr val="000000"/>
                          </a:solidFill>
                        </a:rPr>
                        <a:t> </a:t>
                      </a:r>
                      <a:r>
                        <a:rPr lang="de-DE" sz="1300" b="0" i="1" dirty="0">
                          <a:solidFill>
                            <a:srgbClr val="000000"/>
                          </a:solidFill>
                        </a:rPr>
                        <a:t>Mitwirkung des Jugendamts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300" b="0" i="1" dirty="0">
                          <a:solidFill>
                            <a:srgbClr val="000000"/>
                          </a:solidFill>
                        </a:rPr>
                        <a:t>Das Gericht hat in Verfahren, die die Person des Kindes betreffen, das Jugendamt anzuhören.</a:t>
                      </a:r>
                    </a:p>
                    <a:p>
                      <a:pPr marL="33338" marR="0" lvl="0" indent="-220663" algn="l" defTabSz="914400" rtl="0" eaLnBrk="1" fontAlgn="auto" latinLnBrk="0" hangingPunct="1">
                        <a:lnSpc>
                          <a:spcPct val="100000"/>
                        </a:lnSpc>
                        <a:spcBef>
                          <a:spcPts val="500"/>
                        </a:spcBef>
                        <a:spcAft>
                          <a:spcPts val="0"/>
                        </a:spcAft>
                        <a:buClr>
                          <a:srgbClr val="3C5E89"/>
                        </a:buClr>
                        <a:buSzPct val="160000"/>
                        <a:buFont typeface="Arial" panose="020B0604020202020204" pitchFamily="34" charset="0"/>
                        <a:buChar char="•"/>
                        <a:tabLst/>
                        <a:defRPr/>
                      </a:pPr>
                      <a:r>
                        <a:rPr lang="de-DE" sz="1200" b="0" kern="1200" dirty="0">
                          <a:solidFill>
                            <a:srgbClr val="000000"/>
                          </a:solidFill>
                          <a:latin typeface="+mn-lt"/>
                          <a:ea typeface="+mn-ea"/>
                          <a:cs typeface="+mn-cs"/>
                        </a:rPr>
                        <a:t>Beteiligung/ Anhörung des Jugendamtes</a:t>
                      </a:r>
                    </a:p>
                    <a:p>
                      <a:pPr marL="33338" lvl="0" indent="-220663" algn="l" defTabSz="914400" rtl="0" eaLnBrk="1" latinLnBrk="0" hangingPunct="1">
                        <a:lnSpc>
                          <a:spcPct val="100000"/>
                        </a:lnSpc>
                        <a:spcBef>
                          <a:spcPts val="500"/>
                        </a:spcBef>
                        <a:buClr>
                          <a:srgbClr val="3C5E89"/>
                        </a:buClr>
                        <a:buSzPct val="160000"/>
                        <a:buFont typeface="Arial" panose="020B0604020202020204" pitchFamily="34" charset="0"/>
                        <a:buChar char="•"/>
                        <a:tabLst/>
                      </a:pPr>
                      <a:r>
                        <a:rPr lang="de-DE" sz="1200" b="0" kern="1200" dirty="0">
                          <a:solidFill>
                            <a:srgbClr val="000000"/>
                          </a:solidFill>
                          <a:latin typeface="+mn-lt"/>
                          <a:ea typeface="+mn-ea"/>
                          <a:cs typeface="+mn-cs"/>
                        </a:rPr>
                        <a:t>Deeskalation und Streitschlichtung: gemeinsame </a:t>
                      </a:r>
                      <a:br>
                        <a:rPr lang="de-DE" sz="1200" b="0" kern="1200" dirty="0">
                          <a:solidFill>
                            <a:srgbClr val="000000"/>
                          </a:solidFill>
                          <a:latin typeface="+mn-lt"/>
                          <a:ea typeface="+mn-ea"/>
                          <a:cs typeface="+mn-cs"/>
                        </a:rPr>
                      </a:br>
                      <a:r>
                        <a:rPr lang="de-DE" sz="1200" b="0" kern="1200" dirty="0">
                          <a:solidFill>
                            <a:srgbClr val="000000"/>
                          </a:solidFill>
                          <a:latin typeface="+mn-lt"/>
                          <a:ea typeface="+mn-ea"/>
                          <a:cs typeface="+mn-cs"/>
                        </a:rPr>
                        <a:t>     Regelungen/Vereinbarungen</a:t>
                      </a:r>
                    </a:p>
                    <a:p>
                      <a:pPr marL="33338" lvl="0" indent="-220663" algn="l" defTabSz="914400" rtl="0" eaLnBrk="1" latinLnBrk="0" hangingPunct="1">
                        <a:lnSpc>
                          <a:spcPct val="100000"/>
                        </a:lnSpc>
                        <a:spcBef>
                          <a:spcPts val="500"/>
                        </a:spcBef>
                        <a:buClr>
                          <a:srgbClr val="3C5E89"/>
                        </a:buClr>
                        <a:buSzPct val="160000"/>
                        <a:buFont typeface="Arial" panose="020B0604020202020204" pitchFamily="34" charset="0"/>
                        <a:buChar char="•"/>
                        <a:tabLst/>
                      </a:pPr>
                      <a:r>
                        <a:rPr lang="de-DE" sz="1200" b="0" kern="1200" dirty="0">
                          <a:solidFill>
                            <a:srgbClr val="000000"/>
                          </a:solidFill>
                          <a:latin typeface="+mn-lt"/>
                          <a:ea typeface="+mn-ea"/>
                          <a:cs typeface="+mn-cs"/>
                        </a:rPr>
                        <a:t>Prüfung des Kindeswohls </a:t>
                      </a:r>
                    </a:p>
                    <a:p>
                      <a:pPr marL="33338" lvl="0" indent="-220663" algn="l" defTabSz="914400" rtl="0" eaLnBrk="1" latinLnBrk="0" hangingPunct="1">
                        <a:lnSpc>
                          <a:spcPct val="100000"/>
                        </a:lnSpc>
                        <a:spcBef>
                          <a:spcPts val="500"/>
                        </a:spcBef>
                        <a:buClr>
                          <a:srgbClr val="3C5E89"/>
                        </a:buClr>
                        <a:buSzPct val="160000"/>
                        <a:buFont typeface="Arial" panose="020B0604020202020204" pitchFamily="34" charset="0"/>
                        <a:buChar char="•"/>
                        <a:tabLst/>
                      </a:pPr>
                      <a:r>
                        <a:rPr lang="de-DE" sz="1200" b="0" kern="1200" dirty="0">
                          <a:solidFill>
                            <a:srgbClr val="000000"/>
                          </a:solidFill>
                          <a:latin typeface="+mn-lt"/>
                          <a:ea typeface="+mn-ea"/>
                          <a:cs typeface="+mn-cs"/>
                        </a:rPr>
                        <a:t>(regelhafte) Bestellung eines Verfahrensbeistandes für</a:t>
                      </a:r>
                      <a:br>
                        <a:rPr lang="de-DE" sz="1200" b="0" kern="1200" dirty="0">
                          <a:solidFill>
                            <a:srgbClr val="000000"/>
                          </a:solidFill>
                          <a:latin typeface="+mn-lt"/>
                          <a:ea typeface="+mn-ea"/>
                          <a:cs typeface="+mn-cs"/>
                        </a:rPr>
                      </a:br>
                      <a:r>
                        <a:rPr lang="de-DE" sz="1200" b="0" kern="1200" dirty="0">
                          <a:solidFill>
                            <a:srgbClr val="000000"/>
                          </a:solidFill>
                          <a:latin typeface="+mn-lt"/>
                          <a:ea typeface="+mn-ea"/>
                          <a:cs typeface="+mn-cs"/>
                        </a:rPr>
                        <a:t>     Kinder</a:t>
                      </a:r>
                    </a:p>
                    <a:p>
                      <a:pPr marL="33338" lvl="0" indent="-220663" algn="l" defTabSz="914400" rtl="0" eaLnBrk="1" latinLnBrk="0" hangingPunct="1">
                        <a:lnSpc>
                          <a:spcPct val="100000"/>
                        </a:lnSpc>
                        <a:spcBef>
                          <a:spcPts val="500"/>
                        </a:spcBef>
                        <a:buClr>
                          <a:srgbClr val="3C5E89"/>
                        </a:buClr>
                        <a:buSzPct val="160000"/>
                        <a:buFont typeface="Arial" panose="020B0604020202020204" pitchFamily="34" charset="0"/>
                        <a:buChar char="•"/>
                        <a:tabLst/>
                      </a:pPr>
                      <a:r>
                        <a:rPr lang="de-DE" sz="1200" b="0" kern="1200" dirty="0">
                          <a:solidFill>
                            <a:srgbClr val="000000"/>
                          </a:solidFill>
                          <a:latin typeface="+mn-lt"/>
                          <a:ea typeface="+mn-ea"/>
                          <a:cs typeface="+mn-cs"/>
                        </a:rPr>
                        <a:t>Entscheidungen zum Sorgerecht/Umgangsrecht</a:t>
                      </a:r>
                    </a:p>
                  </a:txBody>
                  <a:tcPr/>
                </a:tc>
                <a:extLst>
                  <a:ext uri="{0D108BD9-81ED-4DB2-BD59-A6C34878D82A}">
                    <a16:rowId xmlns:a16="http://schemas.microsoft.com/office/drawing/2014/main" val="3757282637"/>
                  </a:ext>
                </a:extLst>
              </a:tr>
              <a:tr h="186597">
                <a:tc gridSpan="2">
                  <a:txBody>
                    <a:bodyPr/>
                    <a:lstStyle/>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800" b="1" dirty="0">
                        <a:solidFill>
                          <a:srgbClr val="000000"/>
                        </a:solidFill>
                      </a:endParaRPr>
                    </a:p>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1" dirty="0">
                          <a:solidFill>
                            <a:srgbClr val="000000"/>
                          </a:solidFill>
                        </a:rPr>
                        <a:t>Zusammenarbeit mit und Beteiligung von Personensorgeberechtigten, Kindern und Jugendlichen (z. B. Anhörung, Verfahrensbeistand)</a:t>
                      </a:r>
                    </a:p>
                  </a:txBody>
                  <a:tcPr anchor="ctr"/>
                </a:tc>
                <a:tc hMerge="1">
                  <a:txBody>
                    <a:bodyPr/>
                    <a:lstStyle/>
                    <a:p>
                      <a:endParaRPr lang="de-DE"/>
                    </a:p>
                  </a:txBody>
                  <a:tcPr/>
                </a:tc>
                <a:extLst>
                  <a:ext uri="{0D108BD9-81ED-4DB2-BD59-A6C34878D82A}">
                    <a16:rowId xmlns:a16="http://schemas.microsoft.com/office/drawing/2014/main" val="2038390996"/>
                  </a:ext>
                </a:extLst>
              </a:tr>
              <a:tr h="370840">
                <a:tc gridSpan="2">
                  <a:txBody>
                    <a:bodyPr/>
                    <a:lstStyle/>
                    <a:p>
                      <a:pPr marL="215900" marR="0" lvl="0" indent="-3810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0" dirty="0">
                          <a:solidFill>
                            <a:srgbClr val="000000"/>
                          </a:solidFill>
                        </a:rPr>
                        <a:t>(bei Bedarf) Hinzuziehen weiterer Personen und Institutionen (z. B. Erziehungsberatungsstellen)</a:t>
                      </a:r>
                    </a:p>
                  </a:txBody>
                  <a:tcPr anchor="ctr"/>
                </a:tc>
                <a:tc hMerge="1">
                  <a:txBody>
                    <a:bodyPr/>
                    <a:lstStyle/>
                    <a:p>
                      <a:endParaRPr lang="de-DE"/>
                    </a:p>
                  </a:txBody>
                  <a:tcPr/>
                </a:tc>
                <a:extLst>
                  <a:ext uri="{0D108BD9-81ED-4DB2-BD59-A6C34878D82A}">
                    <a16:rowId xmlns:a16="http://schemas.microsoft.com/office/drawing/2014/main" val="3558516585"/>
                  </a:ext>
                </a:extLst>
              </a:tr>
            </a:tbl>
          </a:graphicData>
        </a:graphic>
      </p:graphicFrame>
      <p:sp>
        <p:nvSpPr>
          <p:cNvPr id="13" name="Dreieck 3">
            <a:extLst>
              <a:ext uri="{FF2B5EF4-FFF2-40B4-BE49-F238E27FC236}">
                <a16:creationId xmlns:a16="http://schemas.microsoft.com/office/drawing/2014/main" id="{9B4A8948-71C6-A940-9D28-000A0ECDB342}"/>
              </a:ext>
            </a:extLst>
          </p:cNvPr>
          <p:cNvSpPr/>
          <p:nvPr/>
        </p:nvSpPr>
        <p:spPr>
          <a:xfrm>
            <a:off x="203454" y="1477090"/>
            <a:ext cx="8788400" cy="78837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t>Sicherung des Kindeswohls in </a:t>
            </a:r>
          </a:p>
          <a:p>
            <a:pPr algn="ctr"/>
            <a:r>
              <a:rPr lang="de-DE" sz="1400" b="1" dirty="0"/>
              <a:t>strittigen Trennungs-/Scheidungsverfahren</a:t>
            </a:r>
          </a:p>
          <a:p>
            <a:pPr algn="ctr"/>
            <a:endParaRPr lang="de-DE" sz="1600" dirty="0"/>
          </a:p>
        </p:txBody>
      </p:sp>
      <p:sp>
        <p:nvSpPr>
          <p:cNvPr id="14" name="Geschweifte Klammer rechts 13" descr="Die Zusammenarbeit mit und Beteiligung von Personensorgeberechtigten, Kindern und Jugendlichen (z. B. Anhörung, Verfahrensbeistand) ist sowohl Aufgabe des Jugendamtes als auch des Familiengerichts.&#10;" title="Geschweifte Klammer">
            <a:extLst>
              <a:ext uri="{FF2B5EF4-FFF2-40B4-BE49-F238E27FC236}">
                <a16:creationId xmlns:a16="http://schemas.microsoft.com/office/drawing/2014/main" id="{C3EFAAC0-724A-7447-B36C-B3DAB86F3562}"/>
              </a:ext>
            </a:extLst>
          </p:cNvPr>
          <p:cNvSpPr/>
          <p:nvPr/>
        </p:nvSpPr>
        <p:spPr>
          <a:xfrm rot="5400000">
            <a:off x="4455754" y="917478"/>
            <a:ext cx="232489" cy="8640961"/>
          </a:xfrm>
          <a:prstGeom prst="rightBrace">
            <a:avLst>
              <a:gd name="adj1" fmla="val 8333"/>
              <a:gd name="adj2" fmla="val 49509"/>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Andere Aufgaben</a:t>
            </a:r>
          </a:p>
        </p:txBody>
      </p:sp>
      <p:sp>
        <p:nvSpPr>
          <p:cNvPr id="2" name="Titel 1"/>
          <p:cNvSpPr>
            <a:spLocks noGrp="1"/>
          </p:cNvSpPr>
          <p:nvPr>
            <p:ph type="title"/>
          </p:nvPr>
        </p:nvSpPr>
        <p:spPr>
          <a:xfrm>
            <a:off x="0" y="912349"/>
            <a:ext cx="9144000" cy="428738"/>
          </a:xfrm>
        </p:spPr>
        <p:txBody>
          <a:bodyPr>
            <a:noAutofit/>
          </a:bodyPr>
          <a:lstStyle/>
          <a:p>
            <a:r>
              <a:rPr lang="de-DE" dirty="0">
                <a:solidFill>
                  <a:srgbClr val="000000"/>
                </a:solidFill>
              </a:rPr>
              <a:t>2.6.4 Mitwirken in Verfahren vor dem Familiengericht be</a:t>
            </a:r>
            <a:r>
              <a:rPr lang="de-DE" dirty="0"/>
              <a:t>i Trennung/Scheidung von Eltern mit minderjährigen Kindern</a:t>
            </a:r>
          </a:p>
        </p:txBody>
      </p:sp>
    </p:spTree>
    <p:extLst>
      <p:ext uri="{BB962C8B-B14F-4D97-AF65-F5344CB8AC3E}">
        <p14:creationId xmlns:p14="http://schemas.microsoft.com/office/powerpoint/2010/main" val="1532921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030"/>
            <a:ext cx="8458200" cy="428738"/>
          </a:xfrm>
        </p:spPr>
        <p:txBody>
          <a:bodyPr>
            <a:normAutofit/>
          </a:bodyPr>
          <a:lstStyle/>
          <a:p>
            <a:r>
              <a:rPr lang="de-DE" dirty="0"/>
              <a:t>2.6.5 Vormundschaften und </a:t>
            </a:r>
            <a:r>
              <a:rPr lang="de-DE" dirty="0" err="1"/>
              <a:t>Pflegschaften</a:t>
            </a:r>
            <a:endParaRPr lang="de-DE" dirty="0"/>
          </a:p>
        </p:txBody>
      </p:sp>
      <p:sp>
        <p:nvSpPr>
          <p:cNvPr id="25" name="Inhaltsplatzhalter 2">
            <a:extLst>
              <a:ext uri="{FF2B5EF4-FFF2-40B4-BE49-F238E27FC236}">
                <a16:creationId xmlns:a16="http://schemas.microsoft.com/office/drawing/2014/main" id="{44442D46-0B6C-5448-B05C-55961C26E490}"/>
              </a:ext>
            </a:extLst>
          </p:cNvPr>
          <p:cNvSpPr>
            <a:spLocks noGrp="1"/>
          </p:cNvSpPr>
          <p:nvPr>
            <p:ph idx="1"/>
          </p:nvPr>
        </p:nvSpPr>
        <p:spPr>
          <a:xfrm>
            <a:off x="467544" y="1412776"/>
            <a:ext cx="8261548" cy="5035729"/>
          </a:xfrm>
        </p:spPr>
        <p:txBody>
          <a:bodyPr>
            <a:normAutofit fontScale="92500" lnSpcReduction="10000"/>
          </a:bodyPr>
          <a:lstStyle/>
          <a:p>
            <a:pPr marL="0" lvl="0" indent="0">
              <a:buClr>
                <a:srgbClr val="3C5E89"/>
              </a:buClr>
            </a:pPr>
            <a:r>
              <a:rPr lang="de-DE" sz="1700" b="1" dirty="0">
                <a:solidFill>
                  <a:srgbClr val="000000"/>
                </a:solidFill>
              </a:rPr>
              <a:t>Vormunde ... </a:t>
            </a:r>
            <a:r>
              <a:rPr lang="de-DE" sz="1500" dirty="0">
                <a:solidFill>
                  <a:srgbClr val="000000"/>
                </a:solidFill>
              </a:rPr>
              <a:t>übernehmen die rechtliche Vertretung des/der Minderjährigen im vollen Umfang (elterliche Fürsorge).</a:t>
            </a:r>
          </a:p>
          <a:p>
            <a:pPr marL="0" lvl="0" indent="0">
              <a:buClr>
                <a:srgbClr val="3C5E89"/>
              </a:buClr>
            </a:pPr>
            <a:r>
              <a:rPr lang="de-DE" sz="1700" b="1" dirty="0">
                <a:solidFill>
                  <a:srgbClr val="000000"/>
                </a:solidFill>
              </a:rPr>
              <a:t>Pfleger*innen … </a:t>
            </a:r>
            <a:r>
              <a:rPr lang="de-DE" sz="1500" dirty="0">
                <a:solidFill>
                  <a:srgbClr val="000000"/>
                </a:solidFill>
              </a:rPr>
              <a:t>übernehmen die rechtliche Vertretung des/der Minderjährigen nur für den ihnen übertragenen Wirkungskreis (Aufenthaltsbestimmung, Gesundheitssorge, Vermögenssorge, etc.).</a:t>
            </a:r>
          </a:p>
          <a:p>
            <a:pPr marL="0" lvl="0" indent="0">
              <a:buClr>
                <a:srgbClr val="3C5E89"/>
              </a:buClr>
            </a:pPr>
            <a:r>
              <a:rPr lang="de-DE" sz="1700" b="1" dirty="0">
                <a:solidFill>
                  <a:srgbClr val="000000"/>
                </a:solidFill>
              </a:rPr>
              <a:t>Vormunde und Pfleger*innen können sein</a:t>
            </a:r>
            <a:r>
              <a:rPr lang="de-DE" sz="1600" b="1" dirty="0">
                <a:solidFill>
                  <a:srgbClr val="000000"/>
                </a:solidFill>
              </a:rPr>
              <a:t>: </a:t>
            </a:r>
            <a:r>
              <a:rPr lang="de-DE" sz="1500" dirty="0">
                <a:solidFill>
                  <a:srgbClr val="000000"/>
                </a:solidFill>
              </a:rPr>
              <a:t>Privatpersonen (Einzelvormünder/-pfleger*innen), Fachkräfte freier Träger (Vereinsvormunde/-pfleger*innen), Fachkräfte des Jugendamtes (Amtsvormunde/-pfleger*innen)</a:t>
            </a:r>
          </a:p>
          <a:p>
            <a:pPr marL="0" lvl="0" indent="0">
              <a:buClr>
                <a:srgbClr val="3C5E89"/>
              </a:buClr>
            </a:pPr>
            <a:r>
              <a:rPr lang="de-DE" sz="1700" b="1" dirty="0">
                <a:solidFill>
                  <a:srgbClr val="000000"/>
                </a:solidFill>
              </a:rPr>
              <a:t>Zur Statistik</a:t>
            </a:r>
            <a:r>
              <a:rPr lang="de-DE" sz="1600" b="1" dirty="0">
                <a:solidFill>
                  <a:srgbClr val="000000"/>
                </a:solidFill>
              </a:rPr>
              <a:t>:</a:t>
            </a:r>
          </a:p>
          <a:p>
            <a:pPr marL="0" lvl="0" indent="0">
              <a:buClr>
                <a:srgbClr val="3C5E89"/>
              </a:buClr>
            </a:pPr>
            <a:r>
              <a:rPr lang="de-DE" sz="1500" dirty="0">
                <a:solidFill>
                  <a:srgbClr val="000000"/>
                </a:solidFill>
              </a:rPr>
              <a:t>In Deutschland lebten Ende 2022</a:t>
            </a:r>
          </a:p>
          <a:p>
            <a:pPr marL="228600" lvl="0" indent="-228600">
              <a:buClr>
                <a:srgbClr val="3C5E89"/>
              </a:buClr>
              <a:buFont typeface="Arial" panose="020B0604020202020204" pitchFamily="34" charset="0"/>
              <a:buChar char="•"/>
            </a:pPr>
            <a:r>
              <a:rPr lang="de-DE" sz="1500" dirty="0">
                <a:solidFill>
                  <a:srgbClr val="000000"/>
                </a:solidFill>
              </a:rPr>
              <a:t>etwa 45.950 Minderjährige unter bestellter Amtsvormundschaft sowie nicht ganz 4.100 unter gesetzlicher Amtsvormundschaft, </a:t>
            </a:r>
          </a:p>
          <a:p>
            <a:pPr marL="228600" lvl="0" indent="-228600">
              <a:buClr>
                <a:srgbClr val="3C5E89"/>
              </a:buClr>
              <a:buFont typeface="Arial" panose="020B0604020202020204" pitchFamily="34" charset="0"/>
              <a:buChar char="•"/>
            </a:pPr>
            <a:r>
              <a:rPr lang="de-DE" sz="1500" dirty="0">
                <a:solidFill>
                  <a:srgbClr val="000000"/>
                </a:solidFill>
              </a:rPr>
              <a:t>rund 32.900 Minderjährige unter bestellter Amtspflegschaft.</a:t>
            </a:r>
          </a:p>
          <a:p>
            <a:pPr marL="0" indent="0">
              <a:buClr>
                <a:srgbClr val="3C5E89"/>
              </a:buClr>
            </a:pPr>
            <a:r>
              <a:rPr lang="de-DE" sz="1700" b="1" dirty="0">
                <a:solidFill>
                  <a:srgbClr val="000000"/>
                </a:solidFill>
              </a:rPr>
              <a:t>Von den Familiengerichten wurde im Jahr 2022 ca. 14.950-mal den Personensorgeberechtigten </a:t>
            </a:r>
            <a:r>
              <a:rPr lang="de-DE" sz="1800" b="1" dirty="0">
                <a:effectLst/>
                <a:latin typeface="Open Sans" pitchFamily="2" charset="0"/>
                <a:ea typeface="Calibri" panose="020F0502020204030204" pitchFamily="34" charset="0"/>
              </a:rPr>
              <a:t>– meist auf Initiative des Jugendamtes – </a:t>
            </a:r>
            <a:r>
              <a:rPr lang="de-DE" sz="1700" b="1" dirty="0">
                <a:solidFill>
                  <a:srgbClr val="000000"/>
                </a:solidFill>
              </a:rPr>
              <a:t>die elterliche Sorge vollständig oder teilweise entzogen. </a:t>
            </a:r>
            <a:r>
              <a:rPr lang="de-DE" sz="1800" i="1" dirty="0">
                <a:effectLst/>
                <a:latin typeface="Open Sans" pitchFamily="2" charset="0"/>
                <a:ea typeface="Calibri" panose="020F0502020204030204" pitchFamily="34" charset="0"/>
                <a:cs typeface="Times New Roman" panose="02020603050405020304" pitchFamily="18" charset="0"/>
              </a:rPr>
              <a:t>(vgl. Folie 2.6.3)</a:t>
            </a:r>
            <a:endParaRPr lang="de-DE" sz="2200" i="1" dirty="0"/>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Andere Aufgaben</a:t>
            </a:r>
          </a:p>
        </p:txBody>
      </p:sp>
    </p:spTree>
    <p:extLst>
      <p:ext uri="{BB962C8B-B14F-4D97-AF65-F5344CB8AC3E}">
        <p14:creationId xmlns:p14="http://schemas.microsoft.com/office/powerpoint/2010/main" val="705503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030"/>
            <a:ext cx="8458200" cy="428738"/>
          </a:xfrm>
        </p:spPr>
        <p:txBody>
          <a:bodyPr>
            <a:normAutofit/>
          </a:bodyPr>
          <a:lstStyle/>
          <a:p>
            <a:r>
              <a:rPr lang="de-DE" dirty="0">
                <a:solidFill>
                  <a:srgbClr val="000000"/>
                </a:solidFill>
              </a:rPr>
              <a:t>2.6.6 Mitwirkung in Verfahren vor dem Jugendgericht </a:t>
            </a:r>
          </a:p>
        </p:txBody>
      </p:sp>
      <p:sp>
        <p:nvSpPr>
          <p:cNvPr id="13" name="Inhaltsplatzhalter 3"/>
          <p:cNvSpPr>
            <a:spLocks noGrp="1"/>
          </p:cNvSpPr>
          <p:nvPr>
            <p:ph idx="1"/>
          </p:nvPr>
        </p:nvSpPr>
        <p:spPr>
          <a:xfrm>
            <a:off x="612742" y="1540042"/>
            <a:ext cx="7918516" cy="4553762"/>
          </a:xfrm>
        </p:spPr>
        <p:txBody>
          <a:bodyPr>
            <a:normAutofit fontScale="62500" lnSpcReduction="20000"/>
          </a:bodyPr>
          <a:lstStyle/>
          <a:p>
            <a:pPr marL="0" indent="0"/>
            <a:r>
              <a:rPr lang="de-DE" sz="2900" b="1" dirty="0">
                <a:solidFill>
                  <a:srgbClr val="000000"/>
                </a:solidFill>
              </a:rPr>
              <a:t>Jugendliche (14 – 17 Jahre) sind strafmündig und fallen unter das Jugendstrafrecht, ebenso Heranwachsende (18 – 20 Jahre), wenn ihr Entwicklungsstand oder die Tat jugendtypisch sind. </a:t>
            </a:r>
          </a:p>
          <a:p>
            <a:pPr marL="0" indent="0">
              <a:buNone/>
            </a:pPr>
            <a:r>
              <a:rPr lang="de-DE" sz="2600" b="1" dirty="0">
                <a:solidFill>
                  <a:srgbClr val="000000"/>
                </a:solidFill>
              </a:rPr>
              <a:t>Die Aufgaben der Jugendgerichtshilfe/Jugendhilfe im Strafverfahren sind im Sozialgesetzbuch VIII (SGB VIII) und im Jugendgerichtsgesetz (JGG) geregelt:</a:t>
            </a:r>
          </a:p>
          <a:p>
            <a:pPr marL="0" indent="0"/>
            <a:r>
              <a:rPr lang="de-DE" sz="2200" b="1" dirty="0">
                <a:solidFill>
                  <a:srgbClr val="000000"/>
                </a:solidFill>
              </a:rPr>
              <a:t>§52 SGB VIII</a:t>
            </a:r>
          </a:p>
          <a:p>
            <a:pPr lvl="1"/>
            <a:r>
              <a:rPr lang="de-DE" sz="2200" dirty="0">
                <a:solidFill>
                  <a:srgbClr val="000000"/>
                </a:solidFill>
              </a:rPr>
              <a:t>Mitwirkung in Strafverfahren nach §§ 38 und 50 III 2 JGG,</a:t>
            </a:r>
          </a:p>
          <a:p>
            <a:pPr lvl="1"/>
            <a:r>
              <a:rPr lang="de-DE" sz="2200" dirty="0">
                <a:solidFill>
                  <a:srgbClr val="000000"/>
                </a:solidFill>
              </a:rPr>
              <a:t>Betreuung und Unterstützung von Jugendlichen/Heranwachsenden während des Verfahrens,</a:t>
            </a:r>
          </a:p>
          <a:p>
            <a:pPr lvl="1"/>
            <a:r>
              <a:rPr lang="de-DE" sz="2200" dirty="0">
                <a:solidFill>
                  <a:srgbClr val="000000"/>
                </a:solidFill>
              </a:rPr>
              <a:t>Einleitung von Jugendhilfeleistungen, die ein Absehen von der Strafverfolgung oder eine Verfahrenseinstellung ermöglichen.</a:t>
            </a:r>
          </a:p>
          <a:p>
            <a:pPr marL="0" indent="0"/>
            <a:r>
              <a:rPr lang="de-DE" sz="2200" b="1" dirty="0">
                <a:solidFill>
                  <a:srgbClr val="000000"/>
                </a:solidFill>
              </a:rPr>
              <a:t>§§ 38 und 50 JGG</a:t>
            </a:r>
          </a:p>
          <a:p>
            <a:pPr lvl="1"/>
            <a:r>
              <a:rPr lang="de-DE" sz="2000" dirty="0">
                <a:solidFill>
                  <a:srgbClr val="000000"/>
                </a:solidFill>
              </a:rPr>
              <a:t>Einbringen relevanter Informationen in Verfahren vor dem Jugendgericht vor allem Aspekte der Persönlichkeit und der sozialen Hintergründe von beschuldigten Jugendlichen,</a:t>
            </a:r>
          </a:p>
          <a:p>
            <a:pPr lvl="1"/>
            <a:r>
              <a:rPr lang="de-DE" sz="2200" dirty="0">
                <a:solidFill>
                  <a:srgbClr val="000000"/>
                </a:solidFill>
              </a:rPr>
              <a:t>Teilnahme an und Berichterstattung in Hauptverhandlungen,</a:t>
            </a:r>
          </a:p>
          <a:p>
            <a:pPr lvl="1"/>
            <a:r>
              <a:rPr lang="de-DE" sz="2200" dirty="0">
                <a:solidFill>
                  <a:srgbClr val="000000"/>
                </a:solidFill>
              </a:rPr>
              <a:t>Kontrolle von Weisungen und Auflagen.</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Andere Aufgaben</a:t>
            </a:r>
          </a:p>
        </p:txBody>
      </p:sp>
    </p:spTree>
    <p:extLst>
      <p:ext uri="{BB962C8B-B14F-4D97-AF65-F5344CB8AC3E}">
        <p14:creationId xmlns:p14="http://schemas.microsoft.com/office/powerpoint/2010/main" val="1767803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1.1.3 Kinder, Jugendliche und junge Volljährige</a:t>
            </a:r>
          </a:p>
        </p:txBody>
      </p:sp>
      <p:graphicFrame>
        <p:nvGraphicFramePr>
          <p:cNvPr id="9" name="Inhaltsplatzhalter 8" descr="In der linken Spalte wird beschrieben, was nach Paragraph 7 Absatz 1 des Sozialgesetzbuches Acht ein Kind, ein Jugendlicher, ein junger Volljähriger und ein junger Mensch ist. In der rechten Spalte werden Angaben zu den jeweiligen Altersanteilen der jeweils links benannten Gruppe gemacht." title="Tabelle">
            <a:extLst>
              <a:ext uri="{FF2B5EF4-FFF2-40B4-BE49-F238E27FC236}">
                <a16:creationId xmlns:a16="http://schemas.microsoft.com/office/drawing/2014/main" id="{82F96863-2B76-471B-8C44-988092A0B36D}"/>
              </a:ext>
            </a:extLst>
          </p:cNvPr>
          <p:cNvGraphicFramePr>
            <a:graphicFrameLocks noGrp="1"/>
          </p:cNvGraphicFramePr>
          <p:nvPr>
            <p:ph idx="1"/>
            <p:extLst>
              <p:ext uri="{D42A27DB-BD31-4B8C-83A1-F6EECF244321}">
                <p14:modId xmlns:p14="http://schemas.microsoft.com/office/powerpoint/2010/main" val="1831752366"/>
              </p:ext>
            </p:extLst>
          </p:nvPr>
        </p:nvGraphicFramePr>
        <p:xfrm>
          <a:off x="612775" y="1743075"/>
          <a:ext cx="7991674" cy="4053840"/>
        </p:xfrm>
        <a:graphic>
          <a:graphicData uri="http://schemas.openxmlformats.org/drawingml/2006/table">
            <a:tbl>
              <a:tblPr firstRow="1" bandRow="1">
                <a:tableStyleId>{5C22544A-7EE6-4342-B048-85BDC9FD1C3A}</a:tableStyleId>
              </a:tblPr>
              <a:tblGrid>
                <a:gridCol w="4168873">
                  <a:extLst>
                    <a:ext uri="{9D8B030D-6E8A-4147-A177-3AD203B41FA5}">
                      <a16:colId xmlns:a16="http://schemas.microsoft.com/office/drawing/2014/main" val="1468706847"/>
                    </a:ext>
                  </a:extLst>
                </a:gridCol>
                <a:gridCol w="3822801">
                  <a:extLst>
                    <a:ext uri="{9D8B030D-6E8A-4147-A177-3AD203B41FA5}">
                      <a16:colId xmlns:a16="http://schemas.microsoft.com/office/drawing/2014/main" val="3035836202"/>
                    </a:ext>
                  </a:extLst>
                </a:gridCol>
              </a:tblGrid>
              <a:tr h="370840">
                <a:tc>
                  <a:txBody>
                    <a:bodyPr/>
                    <a:lstStyle/>
                    <a:p>
                      <a:r>
                        <a:rPr lang="de-DE" dirty="0"/>
                        <a:t>Definition nach § 7 Abs. 1 SGB VIII:</a:t>
                      </a:r>
                    </a:p>
                    <a:p>
                      <a:r>
                        <a:rPr lang="de-DE" dirty="0"/>
                        <a:t>„Im Sinne dieses Buches ist …</a:t>
                      </a:r>
                    </a:p>
                  </a:txBody>
                  <a:tcPr>
                    <a:solidFill>
                      <a:schemeClr val="accent3">
                        <a:lumMod val="60000"/>
                        <a:lumOff val="40000"/>
                      </a:schemeClr>
                    </a:solidFill>
                  </a:tcPr>
                </a:tc>
                <a:tc>
                  <a:txBody>
                    <a:bodyPr/>
                    <a:lstStyle/>
                    <a:p>
                      <a:r>
                        <a:rPr lang="de-DE" dirty="0"/>
                        <a:t>Anzahl der jungen Menschen in Deutschland am 31.12.2019</a:t>
                      </a:r>
                    </a:p>
                  </a:txBody>
                  <a:tcPr>
                    <a:solidFill>
                      <a:schemeClr val="accent3">
                        <a:lumMod val="60000"/>
                        <a:lumOff val="40000"/>
                      </a:schemeClr>
                    </a:solidFill>
                  </a:tcPr>
                </a:tc>
                <a:extLst>
                  <a:ext uri="{0D108BD9-81ED-4DB2-BD59-A6C34878D82A}">
                    <a16:rowId xmlns:a16="http://schemas.microsoft.com/office/drawing/2014/main" val="2405987509"/>
                  </a:ext>
                </a:extLst>
              </a:tr>
              <a:tr h="370840">
                <a:tc>
                  <a:txBody>
                    <a:bodyPr/>
                    <a:lstStyle/>
                    <a:p>
                      <a:pPr marL="342900" lvl="0" indent="-342900" eaLnBrk="0" fontAlgn="base" hangingPunct="0">
                        <a:lnSpc>
                          <a:spcPct val="100000"/>
                        </a:lnSpc>
                        <a:spcBef>
                          <a:spcPct val="0"/>
                        </a:spcBef>
                        <a:spcAft>
                          <a:spcPct val="0"/>
                        </a:spcAft>
                        <a:buClrTx/>
                        <a:buSzTx/>
                        <a:buAutoNum type="arabicPeriod"/>
                      </a:pPr>
                      <a:r>
                        <a:rPr lang="de-DE" altLang="de-DE" sz="1600" dirty="0">
                          <a:solidFill>
                            <a:srgbClr val="000000"/>
                          </a:solidFill>
                          <a:cs typeface="Arial" panose="020B0604020202020204" pitchFamily="34" charset="0"/>
                        </a:rPr>
                        <a:t>Kind, wer noch nicht 14 Jahre alt ist, (…),</a:t>
                      </a:r>
                    </a:p>
                    <a:p>
                      <a:pPr marL="342900" lvl="0" indent="-342900" eaLnBrk="0" fontAlgn="base" hangingPunct="0">
                        <a:lnSpc>
                          <a:spcPct val="100000"/>
                        </a:lnSpc>
                        <a:spcBef>
                          <a:spcPct val="0"/>
                        </a:spcBef>
                        <a:spcAft>
                          <a:spcPct val="0"/>
                        </a:spcAft>
                        <a:buClrTx/>
                        <a:buSzTx/>
                        <a:buAutoNum type="arabicPeriod"/>
                      </a:pPr>
                      <a:endParaRPr lang="de-DE" dirty="0">
                        <a:solidFill>
                          <a:srgbClr val="000000"/>
                        </a:solidFill>
                      </a:endParaRPr>
                    </a:p>
                  </a:txBody>
                  <a:tcPr>
                    <a:solidFill>
                      <a:schemeClr val="accent3">
                        <a:lumMod val="20000"/>
                        <a:lumOff val="80000"/>
                      </a:schemeClr>
                    </a:solidFill>
                  </a:tcPr>
                </a:tc>
                <a:tc>
                  <a:txBody>
                    <a:bodyPr/>
                    <a:lstStyle/>
                    <a:p>
                      <a:r>
                        <a:rPr lang="de-DE" sz="1600" dirty="0">
                          <a:solidFill>
                            <a:srgbClr val="000000"/>
                          </a:solidFill>
                        </a:rPr>
                        <a:t>11,1 Mio.</a:t>
                      </a:r>
                    </a:p>
                    <a:p>
                      <a:r>
                        <a:rPr lang="de-DE" sz="1600" dirty="0">
                          <a:solidFill>
                            <a:srgbClr val="000000"/>
                          </a:solidFill>
                        </a:rPr>
                        <a:t>~ 12,15 % an der Gesamtbevölkerung</a:t>
                      </a:r>
                    </a:p>
                    <a:p>
                      <a:endParaRPr lang="de-DE" sz="1600" dirty="0">
                        <a:solidFill>
                          <a:srgbClr val="000000"/>
                        </a:solidFill>
                      </a:endParaRPr>
                    </a:p>
                  </a:txBody>
                  <a:tcPr>
                    <a:solidFill>
                      <a:schemeClr val="accent3">
                        <a:lumMod val="20000"/>
                        <a:lumOff val="80000"/>
                      </a:schemeClr>
                    </a:solidFill>
                  </a:tcPr>
                </a:tc>
                <a:extLst>
                  <a:ext uri="{0D108BD9-81ED-4DB2-BD59-A6C34878D82A}">
                    <a16:rowId xmlns:a16="http://schemas.microsoft.com/office/drawing/2014/main" val="2981687185"/>
                  </a:ext>
                </a:extLst>
              </a:tr>
              <a:tr h="370840">
                <a:tc>
                  <a:txBody>
                    <a:bodyPr/>
                    <a:lstStyle/>
                    <a:p>
                      <a:pPr marL="361950" lvl="0" indent="-361950" eaLnBrk="0" fontAlgn="base" hangingPunct="0">
                        <a:lnSpc>
                          <a:spcPct val="100000"/>
                        </a:lnSpc>
                        <a:spcBef>
                          <a:spcPct val="0"/>
                        </a:spcBef>
                        <a:spcAft>
                          <a:spcPct val="0"/>
                        </a:spcAft>
                        <a:buClrTx/>
                        <a:buSzTx/>
                        <a:buNone/>
                      </a:pPr>
                      <a:r>
                        <a:rPr lang="de-DE" altLang="de-DE" sz="1600" b="0" dirty="0">
                          <a:solidFill>
                            <a:srgbClr val="000000"/>
                          </a:solidFill>
                          <a:cs typeface="Arial" panose="020B0604020202020204" pitchFamily="34" charset="0"/>
                        </a:rPr>
                        <a:t>2. 	</a:t>
                      </a:r>
                      <a:r>
                        <a:rPr lang="de-DE" altLang="de-DE" sz="1600" dirty="0">
                          <a:solidFill>
                            <a:srgbClr val="000000"/>
                          </a:solidFill>
                          <a:cs typeface="Arial" panose="020B0604020202020204" pitchFamily="34" charset="0"/>
                        </a:rPr>
                        <a:t>Jugendlicher, wer 14, aber noch nicht 18 Jahre alt ist,</a:t>
                      </a:r>
                    </a:p>
                    <a:p>
                      <a:endParaRPr lang="de-DE" dirty="0">
                        <a:solidFill>
                          <a:srgbClr val="000000"/>
                        </a:solidFill>
                      </a:endParaRPr>
                    </a:p>
                  </a:txBody>
                  <a:tcPr>
                    <a:solidFill>
                      <a:schemeClr val="accent4">
                        <a:lumMod val="20000"/>
                        <a:lumOff val="80000"/>
                      </a:schemeClr>
                    </a:solidFill>
                  </a:tcPr>
                </a:tc>
                <a:tc>
                  <a:txBody>
                    <a:bodyPr/>
                    <a:lstStyle/>
                    <a:p>
                      <a:r>
                        <a:rPr lang="de-DE" sz="1600" dirty="0">
                          <a:solidFill>
                            <a:srgbClr val="000000"/>
                          </a:solidFill>
                        </a:rPr>
                        <a:t>3,1 Mio.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srgbClr val="000000"/>
                          </a:solidFill>
                        </a:rPr>
                        <a:t>~ 3,67 % an der Gesamtbevölkerung</a:t>
                      </a:r>
                    </a:p>
                    <a:p>
                      <a:endParaRPr lang="de-DE" sz="1600" dirty="0">
                        <a:solidFill>
                          <a:srgbClr val="000000"/>
                        </a:solidFill>
                      </a:endParaRPr>
                    </a:p>
                  </a:txBody>
                  <a:tcPr>
                    <a:solidFill>
                      <a:schemeClr val="accent4">
                        <a:lumMod val="20000"/>
                        <a:lumOff val="80000"/>
                      </a:schemeClr>
                    </a:solidFill>
                  </a:tcPr>
                </a:tc>
                <a:extLst>
                  <a:ext uri="{0D108BD9-81ED-4DB2-BD59-A6C34878D82A}">
                    <a16:rowId xmlns:a16="http://schemas.microsoft.com/office/drawing/2014/main" val="1610051198"/>
                  </a:ext>
                </a:extLst>
              </a:tr>
              <a:tr h="370840">
                <a:tc>
                  <a:txBody>
                    <a:bodyPr/>
                    <a:lstStyle/>
                    <a:p>
                      <a:pPr marL="361950" lvl="0" indent="-361950" defTabSz="806450" eaLnBrk="0" fontAlgn="base" hangingPunct="0">
                        <a:lnSpc>
                          <a:spcPct val="100000"/>
                        </a:lnSpc>
                        <a:spcBef>
                          <a:spcPct val="0"/>
                        </a:spcBef>
                        <a:spcAft>
                          <a:spcPct val="0"/>
                        </a:spcAft>
                        <a:buClrTx/>
                        <a:buSzTx/>
                        <a:buNone/>
                        <a:tabLst/>
                      </a:pPr>
                      <a:r>
                        <a:rPr lang="de-DE" altLang="de-DE" sz="1600" b="0" dirty="0">
                          <a:solidFill>
                            <a:srgbClr val="000000"/>
                          </a:solidFill>
                          <a:cs typeface="Arial" panose="020B0604020202020204" pitchFamily="34" charset="0"/>
                        </a:rPr>
                        <a:t>3. 	</a:t>
                      </a:r>
                      <a:r>
                        <a:rPr lang="de-DE" altLang="de-DE" sz="1600" dirty="0">
                          <a:solidFill>
                            <a:srgbClr val="000000"/>
                          </a:solidFill>
                          <a:cs typeface="Arial" panose="020B0604020202020204" pitchFamily="34" charset="0"/>
                        </a:rPr>
                        <a:t>junger Volljähriger, wer 18, aber noch nicht 27 Jahre alt ist,</a:t>
                      </a:r>
                    </a:p>
                    <a:p>
                      <a:endParaRPr lang="de-DE" dirty="0">
                        <a:solidFill>
                          <a:srgbClr val="000000"/>
                        </a:solidFill>
                      </a:endParaRPr>
                    </a:p>
                  </a:txBody>
                  <a:tcPr>
                    <a:solidFill>
                      <a:schemeClr val="accent3">
                        <a:lumMod val="20000"/>
                        <a:lumOff val="80000"/>
                      </a:schemeClr>
                    </a:solidFill>
                  </a:tcPr>
                </a:tc>
                <a:tc>
                  <a:txBody>
                    <a:bodyPr/>
                    <a:lstStyle/>
                    <a:p>
                      <a:r>
                        <a:rPr lang="de-DE" sz="1600" dirty="0">
                          <a:solidFill>
                            <a:srgbClr val="000000"/>
                          </a:solidFill>
                        </a:rPr>
                        <a:t>8,9 Mio.</a:t>
                      </a:r>
                    </a:p>
                    <a:p>
                      <a:r>
                        <a:rPr lang="de-DE" sz="1600" dirty="0">
                          <a:solidFill>
                            <a:srgbClr val="000000"/>
                          </a:solidFill>
                        </a:rPr>
                        <a:t>~ 10,55 % an der Gesamtbevölkerung</a:t>
                      </a:r>
                    </a:p>
                    <a:p>
                      <a:endParaRPr lang="de-DE" sz="1600" dirty="0">
                        <a:solidFill>
                          <a:srgbClr val="000000"/>
                        </a:solidFill>
                      </a:endParaRPr>
                    </a:p>
                  </a:txBody>
                  <a:tcPr>
                    <a:solidFill>
                      <a:schemeClr val="accent3">
                        <a:lumMod val="20000"/>
                        <a:lumOff val="80000"/>
                      </a:schemeClr>
                    </a:solidFill>
                  </a:tcPr>
                </a:tc>
                <a:extLst>
                  <a:ext uri="{0D108BD9-81ED-4DB2-BD59-A6C34878D82A}">
                    <a16:rowId xmlns:a16="http://schemas.microsoft.com/office/drawing/2014/main" val="558350557"/>
                  </a:ext>
                </a:extLst>
              </a:tr>
              <a:tr h="370840">
                <a:tc>
                  <a:txBody>
                    <a:bodyPr/>
                    <a:lstStyle/>
                    <a:p>
                      <a:pPr marL="361950" lvl="0" indent="-361950" eaLnBrk="0" fontAlgn="base" hangingPunct="0">
                        <a:lnSpc>
                          <a:spcPct val="100000"/>
                        </a:lnSpc>
                        <a:spcBef>
                          <a:spcPct val="0"/>
                        </a:spcBef>
                        <a:spcAft>
                          <a:spcPct val="0"/>
                        </a:spcAft>
                        <a:buClrTx/>
                        <a:buSzTx/>
                        <a:buNone/>
                      </a:pPr>
                      <a:r>
                        <a:rPr lang="de-DE" altLang="de-DE" sz="1600" b="0" dirty="0">
                          <a:solidFill>
                            <a:srgbClr val="000000"/>
                          </a:solidFill>
                          <a:cs typeface="Arial" panose="020B0604020202020204" pitchFamily="34" charset="0"/>
                        </a:rPr>
                        <a:t>4. </a:t>
                      </a:r>
                      <a:r>
                        <a:rPr lang="de-DE" altLang="de-DE" sz="1600" dirty="0">
                          <a:solidFill>
                            <a:srgbClr val="000000"/>
                          </a:solidFill>
                          <a:cs typeface="Arial" panose="020B0604020202020204" pitchFamily="34" charset="0"/>
                        </a:rPr>
                        <a:t>	junger Mensch, wer noch nicht 27 Jahre alt ist.“</a:t>
                      </a:r>
                    </a:p>
                    <a:p>
                      <a:endParaRPr lang="de-DE" dirty="0">
                        <a:solidFill>
                          <a:srgbClr val="000000"/>
                        </a:solidFill>
                      </a:endParaRPr>
                    </a:p>
                  </a:txBody>
                  <a:tcPr>
                    <a:solidFill>
                      <a:schemeClr val="accent4">
                        <a:lumMod val="20000"/>
                        <a:lumOff val="80000"/>
                      </a:schemeClr>
                    </a:solidFill>
                  </a:tcPr>
                </a:tc>
                <a:tc>
                  <a:txBody>
                    <a:bodyPr/>
                    <a:lstStyle/>
                    <a:p>
                      <a:r>
                        <a:rPr lang="de-DE" sz="1600" dirty="0">
                          <a:solidFill>
                            <a:srgbClr val="000000"/>
                          </a:solidFill>
                        </a:rPr>
                        <a:t>23,1 Mio.</a:t>
                      </a:r>
                    </a:p>
                    <a:p>
                      <a:r>
                        <a:rPr lang="de-DE" sz="1600" dirty="0">
                          <a:solidFill>
                            <a:srgbClr val="000000"/>
                          </a:solidFill>
                        </a:rPr>
                        <a:t>~ 27,38 % an der Gesamtbevölkerung</a:t>
                      </a:r>
                    </a:p>
                    <a:p>
                      <a:endParaRPr lang="de-DE" sz="1600" dirty="0">
                        <a:solidFill>
                          <a:srgbClr val="000000"/>
                        </a:solidFill>
                      </a:endParaRPr>
                    </a:p>
                  </a:txBody>
                  <a:tcPr>
                    <a:solidFill>
                      <a:schemeClr val="accent4">
                        <a:lumMod val="20000"/>
                        <a:lumOff val="80000"/>
                      </a:schemeClr>
                    </a:solidFill>
                  </a:tcPr>
                </a:tc>
                <a:extLst>
                  <a:ext uri="{0D108BD9-81ED-4DB2-BD59-A6C34878D82A}">
                    <a16:rowId xmlns:a16="http://schemas.microsoft.com/office/drawing/2014/main" val="2517601923"/>
                  </a:ext>
                </a:extLst>
              </a:tr>
            </a:tbl>
          </a:graphicData>
        </a:graphic>
      </p:graphicFrame>
      <p:sp>
        <p:nvSpPr>
          <p:cNvPr id="12"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
        <p:nvSpPr>
          <p:cNvPr id="4" name="Textfeld 1">
            <a:extLst>
              <a:ext uri="{FF2B5EF4-FFF2-40B4-BE49-F238E27FC236}">
                <a16:creationId xmlns:a16="http://schemas.microsoft.com/office/drawing/2014/main" id="{873A0E4A-4340-C864-D57C-655BCA660C42}"/>
              </a:ext>
            </a:extLst>
          </p:cNvPr>
          <p:cNvSpPr txBox="1"/>
          <p:nvPr/>
        </p:nvSpPr>
        <p:spPr>
          <a:xfrm>
            <a:off x="7020272" y="6093296"/>
            <a:ext cx="1692697" cy="1440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600" dirty="0"/>
              <a:t>Quelle: Statistisches Bundesamt (Destatis)</a:t>
            </a:r>
          </a:p>
          <a:p>
            <a:endParaRPr lang="de-DE" sz="1100" dirty="0"/>
          </a:p>
        </p:txBody>
      </p:sp>
    </p:spTree>
    <p:extLst>
      <p:ext uri="{BB962C8B-B14F-4D97-AF65-F5344CB8AC3E}">
        <p14:creationId xmlns:p14="http://schemas.microsoft.com/office/powerpoint/2010/main" val="2006407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t>2.6.7 Adoptionen</a:t>
            </a:r>
          </a:p>
        </p:txBody>
      </p:sp>
      <p:sp>
        <p:nvSpPr>
          <p:cNvPr id="7" name="Inhaltsplatzhalter 6"/>
          <p:cNvSpPr>
            <a:spLocks noGrp="1"/>
          </p:cNvSpPr>
          <p:nvPr>
            <p:ph idx="1"/>
          </p:nvPr>
        </p:nvSpPr>
        <p:spPr>
          <a:xfrm>
            <a:off x="612742" y="1556792"/>
            <a:ext cx="7918515" cy="2160240"/>
          </a:xfrm>
        </p:spPr>
        <p:txBody>
          <a:bodyPr/>
          <a:lstStyle/>
          <a:p>
            <a:pPr marL="0" indent="0">
              <a:lnSpc>
                <a:spcPct val="100000"/>
              </a:lnSpc>
              <a:spcBef>
                <a:spcPts val="0"/>
              </a:spcBef>
            </a:pPr>
            <a:r>
              <a:rPr lang="de-DE" sz="1800" dirty="0">
                <a:solidFill>
                  <a:srgbClr val="000000"/>
                </a:solidFill>
              </a:rPr>
              <a:t>Eine </a:t>
            </a:r>
            <a:r>
              <a:rPr lang="de-DE" sz="1800" b="1" dirty="0">
                <a:solidFill>
                  <a:srgbClr val="000000"/>
                </a:solidFill>
              </a:rPr>
              <a:t>Adoption</a:t>
            </a:r>
            <a:r>
              <a:rPr lang="de-DE" sz="1800" dirty="0">
                <a:solidFill>
                  <a:srgbClr val="000000"/>
                </a:solidFill>
              </a:rPr>
              <a:t> soll einem Kind, das dauerhaft nicht bei seinen leiblichen Eltern leben kann, das Aufwachsen in einer stabilen und rechtlich abgesicherten familiären Struktur in Form einer sozialen Elternschaft ermöglichen.</a:t>
            </a:r>
          </a:p>
          <a:p>
            <a:pPr marL="0" indent="0">
              <a:lnSpc>
                <a:spcPct val="100000"/>
              </a:lnSpc>
              <a:spcBef>
                <a:spcPts val="0"/>
              </a:spcBef>
            </a:pPr>
            <a:endParaRPr lang="de-DE" sz="1800" dirty="0">
              <a:solidFill>
                <a:srgbClr val="000000"/>
              </a:solidFill>
            </a:endParaRPr>
          </a:p>
          <a:p>
            <a:pPr marL="0" indent="0">
              <a:lnSpc>
                <a:spcPct val="100000"/>
              </a:lnSpc>
              <a:spcBef>
                <a:spcPts val="0"/>
              </a:spcBef>
            </a:pPr>
            <a:r>
              <a:rPr lang="de-DE" sz="1800" dirty="0">
                <a:solidFill>
                  <a:srgbClr val="000000"/>
                </a:solidFill>
              </a:rPr>
              <a:t>2021 wurden in Deutschland 3.843 Minderjährige adoptiert. Dabei werden folgende Adoptionsformen unterschieden: </a:t>
            </a:r>
          </a:p>
        </p:txBody>
      </p:sp>
      <p:graphicFrame>
        <p:nvGraphicFramePr>
          <p:cNvPr id="8" name="Tabelle 7" descr="Adoptionsform / Anteil&#10;Inlands-Fremdadoptionen / 30 %&#10;Auslands-Fremdadoption / 3 %&#10;Stiefkind-Adoptionen (In- und Ausland) / 63 %&#10;Verwandten-Adoptionen (in- und Ausland) / 4 %&#10;&#10;&#10;" title="Übersicht über Adoptionsformen und Anteile an allen Adoptionen (N = 3.744) im Jahr 2019 in %"/>
          <p:cNvGraphicFramePr>
            <a:graphicFrameLocks noGrp="1"/>
          </p:cNvGraphicFramePr>
          <p:nvPr>
            <p:extLst>
              <p:ext uri="{D42A27DB-BD31-4B8C-83A1-F6EECF244321}">
                <p14:modId xmlns:p14="http://schemas.microsoft.com/office/powerpoint/2010/main" val="2006153415"/>
              </p:ext>
            </p:extLst>
          </p:nvPr>
        </p:nvGraphicFramePr>
        <p:xfrm>
          <a:off x="612779" y="3717032"/>
          <a:ext cx="7918517" cy="2123445"/>
        </p:xfrm>
        <a:graphic>
          <a:graphicData uri="http://schemas.openxmlformats.org/drawingml/2006/table">
            <a:tbl>
              <a:tblPr firstRow="1" bandRow="1">
                <a:tableStyleId>{5C22544A-7EE6-4342-B048-85BDC9FD1C3A}</a:tableStyleId>
              </a:tblPr>
              <a:tblGrid>
                <a:gridCol w="4247253">
                  <a:extLst>
                    <a:ext uri="{9D8B030D-6E8A-4147-A177-3AD203B41FA5}">
                      <a16:colId xmlns:a16="http://schemas.microsoft.com/office/drawing/2014/main" val="2714413683"/>
                    </a:ext>
                  </a:extLst>
                </a:gridCol>
                <a:gridCol w="1835632">
                  <a:extLst>
                    <a:ext uri="{9D8B030D-6E8A-4147-A177-3AD203B41FA5}">
                      <a16:colId xmlns:a16="http://schemas.microsoft.com/office/drawing/2014/main" val="2015871794"/>
                    </a:ext>
                  </a:extLst>
                </a:gridCol>
                <a:gridCol w="1835632">
                  <a:extLst>
                    <a:ext uri="{9D8B030D-6E8A-4147-A177-3AD203B41FA5}">
                      <a16:colId xmlns:a16="http://schemas.microsoft.com/office/drawing/2014/main" val="1237722772"/>
                    </a:ext>
                  </a:extLst>
                </a:gridCol>
              </a:tblGrid>
              <a:tr h="640081">
                <a:tc>
                  <a:txBody>
                    <a:bodyPr/>
                    <a:lstStyle/>
                    <a:p>
                      <a:pPr algn="ctr"/>
                      <a:r>
                        <a:rPr lang="de-DE" sz="1600" dirty="0">
                          <a:solidFill>
                            <a:srgbClr val="EFF4F8"/>
                          </a:solidFill>
                        </a:rPr>
                        <a:t>Adoptionsformen</a:t>
                      </a:r>
                    </a:p>
                  </a:txBody>
                  <a:tcPr/>
                </a:tc>
                <a:tc gridSpan="2">
                  <a:txBody>
                    <a:bodyPr/>
                    <a:lstStyle/>
                    <a:p>
                      <a:pPr algn="ctr"/>
                      <a:r>
                        <a:rPr lang="de-DE" sz="1600" dirty="0">
                          <a:solidFill>
                            <a:srgbClr val="EFF4F8"/>
                          </a:solidFill>
                        </a:rPr>
                        <a:t>Anteil an allen Adoptionen </a:t>
                      </a:r>
                      <a:br>
                        <a:rPr lang="de-DE" sz="1600" dirty="0">
                          <a:solidFill>
                            <a:srgbClr val="EFF4F8"/>
                          </a:solidFill>
                        </a:rPr>
                      </a:br>
                      <a:r>
                        <a:rPr lang="de-DE" sz="1600" dirty="0">
                          <a:solidFill>
                            <a:srgbClr val="EFF4F8"/>
                          </a:solidFill>
                        </a:rPr>
                        <a:t>(N=3.843) im Jahr 2021 in %</a:t>
                      </a:r>
                    </a:p>
                  </a:txBody>
                  <a:tcPr/>
                </a:tc>
                <a:tc hMerge="1">
                  <a:txBody>
                    <a:bodyPr/>
                    <a:lstStyle/>
                    <a:p>
                      <a:endParaRPr lang="de-DE"/>
                    </a:p>
                  </a:txBody>
                  <a:tcPr/>
                </a:tc>
                <a:extLst>
                  <a:ext uri="{0D108BD9-81ED-4DB2-BD59-A6C34878D82A}">
                    <a16:rowId xmlns:a16="http://schemas.microsoft.com/office/drawing/2014/main" val="2148573966"/>
                  </a:ext>
                </a:extLst>
              </a:tr>
              <a:tr h="370841">
                <a:tc>
                  <a:txBody>
                    <a:bodyPr/>
                    <a:lstStyle/>
                    <a:p>
                      <a:r>
                        <a:rPr lang="de-DE" sz="1600" dirty="0">
                          <a:solidFill>
                            <a:srgbClr val="000000"/>
                          </a:solidFill>
                        </a:rPr>
                        <a:t>Inlands-Fremdadoptionen</a:t>
                      </a:r>
                    </a:p>
                  </a:txBody>
                  <a:tcPr/>
                </a:tc>
                <a:tc>
                  <a:txBody>
                    <a:bodyPr/>
                    <a:lstStyle/>
                    <a:p>
                      <a:pPr algn="r"/>
                      <a:r>
                        <a:rPr lang="de-DE" sz="1600" dirty="0">
                          <a:solidFill>
                            <a:srgbClr val="000000"/>
                          </a:solidFill>
                        </a:rPr>
                        <a:t>998</a:t>
                      </a:r>
                    </a:p>
                  </a:txBody>
                  <a:tcPr/>
                </a:tc>
                <a:tc>
                  <a:txBody>
                    <a:bodyPr/>
                    <a:lstStyle/>
                    <a:p>
                      <a:pPr algn="r"/>
                      <a:r>
                        <a:rPr lang="de-DE" sz="1600" dirty="0">
                          <a:solidFill>
                            <a:srgbClr val="000000"/>
                          </a:solidFill>
                        </a:rPr>
                        <a:t>26,0 %</a:t>
                      </a:r>
                    </a:p>
                  </a:txBody>
                  <a:tcPr/>
                </a:tc>
                <a:extLst>
                  <a:ext uri="{0D108BD9-81ED-4DB2-BD59-A6C34878D82A}">
                    <a16:rowId xmlns:a16="http://schemas.microsoft.com/office/drawing/2014/main" val="2409606305"/>
                  </a:ext>
                </a:extLst>
              </a:tr>
              <a:tr h="370841">
                <a:tc>
                  <a:txBody>
                    <a:bodyPr/>
                    <a:lstStyle/>
                    <a:p>
                      <a:r>
                        <a:rPr lang="de-DE" sz="1600" dirty="0">
                          <a:solidFill>
                            <a:srgbClr val="000000"/>
                          </a:solidFill>
                        </a:rPr>
                        <a:t>Auslands-Fremdadoptionen</a:t>
                      </a:r>
                    </a:p>
                  </a:txBody>
                  <a:tcPr/>
                </a:tc>
                <a:tc>
                  <a:txBody>
                    <a:bodyPr/>
                    <a:lstStyle/>
                    <a:p>
                      <a:pPr algn="r"/>
                      <a:r>
                        <a:rPr lang="de-DE" sz="1600" dirty="0">
                          <a:solidFill>
                            <a:srgbClr val="000000"/>
                          </a:solidFill>
                        </a:rPr>
                        <a:t>178</a:t>
                      </a:r>
                    </a:p>
                  </a:txBody>
                  <a:tcPr/>
                </a:tc>
                <a:tc>
                  <a:txBody>
                    <a:bodyPr/>
                    <a:lstStyle/>
                    <a:p>
                      <a:pPr algn="r"/>
                      <a:r>
                        <a:rPr lang="de-DE" sz="1600" dirty="0">
                          <a:solidFill>
                            <a:srgbClr val="000000"/>
                          </a:solidFill>
                        </a:rPr>
                        <a:t>4,6 %</a:t>
                      </a:r>
                    </a:p>
                  </a:txBody>
                  <a:tcPr/>
                </a:tc>
                <a:extLst>
                  <a:ext uri="{0D108BD9-81ED-4DB2-BD59-A6C34878D82A}">
                    <a16:rowId xmlns:a16="http://schemas.microsoft.com/office/drawing/2014/main" val="550052776"/>
                  </a:ext>
                </a:extLst>
              </a:tr>
              <a:tr h="370841">
                <a:tc>
                  <a:txBody>
                    <a:bodyPr/>
                    <a:lstStyle/>
                    <a:p>
                      <a:r>
                        <a:rPr lang="de-DE" sz="1600" dirty="0">
                          <a:solidFill>
                            <a:srgbClr val="000000"/>
                          </a:solidFill>
                        </a:rPr>
                        <a:t>Stiefkind-Adoptionen (In- und Ausland)</a:t>
                      </a:r>
                    </a:p>
                  </a:txBody>
                  <a:tcPr/>
                </a:tc>
                <a:tc>
                  <a:txBody>
                    <a:bodyPr/>
                    <a:lstStyle/>
                    <a:p>
                      <a:pPr algn="r"/>
                      <a:r>
                        <a:rPr lang="de-DE" sz="1600" dirty="0">
                          <a:solidFill>
                            <a:srgbClr val="000000"/>
                          </a:solidFill>
                        </a:rPr>
                        <a:t>2.535</a:t>
                      </a:r>
                    </a:p>
                  </a:txBody>
                  <a:tcPr/>
                </a:tc>
                <a:tc>
                  <a:txBody>
                    <a:bodyPr/>
                    <a:lstStyle/>
                    <a:p>
                      <a:pPr algn="r"/>
                      <a:r>
                        <a:rPr lang="de-DE" sz="1600" dirty="0">
                          <a:solidFill>
                            <a:srgbClr val="000000"/>
                          </a:solidFill>
                        </a:rPr>
                        <a:t>66,0 %</a:t>
                      </a:r>
                    </a:p>
                  </a:txBody>
                  <a:tcPr/>
                </a:tc>
                <a:extLst>
                  <a:ext uri="{0D108BD9-81ED-4DB2-BD59-A6C34878D82A}">
                    <a16:rowId xmlns:a16="http://schemas.microsoft.com/office/drawing/2014/main" val="997565542"/>
                  </a:ext>
                </a:extLst>
              </a:tr>
              <a:tr h="370841">
                <a:tc>
                  <a:txBody>
                    <a:bodyPr/>
                    <a:lstStyle/>
                    <a:p>
                      <a:r>
                        <a:rPr lang="de-DE" sz="1600" dirty="0">
                          <a:solidFill>
                            <a:srgbClr val="000000"/>
                          </a:solidFill>
                        </a:rPr>
                        <a:t>Verwandten-Adoptionen (In- und Ausland)</a:t>
                      </a:r>
                    </a:p>
                  </a:txBody>
                  <a:tcPr/>
                </a:tc>
                <a:tc>
                  <a:txBody>
                    <a:bodyPr/>
                    <a:lstStyle/>
                    <a:p>
                      <a:pPr algn="r"/>
                      <a:r>
                        <a:rPr lang="de-DE" sz="1600" dirty="0">
                          <a:solidFill>
                            <a:srgbClr val="000000"/>
                          </a:solidFill>
                        </a:rPr>
                        <a:t>132</a:t>
                      </a:r>
                    </a:p>
                  </a:txBody>
                  <a:tcPr/>
                </a:tc>
                <a:tc>
                  <a:txBody>
                    <a:bodyPr/>
                    <a:lstStyle/>
                    <a:p>
                      <a:pPr algn="r"/>
                      <a:r>
                        <a:rPr lang="de-DE" sz="1600" dirty="0">
                          <a:solidFill>
                            <a:srgbClr val="000000"/>
                          </a:solidFill>
                        </a:rPr>
                        <a:t>3,4 %</a:t>
                      </a:r>
                    </a:p>
                  </a:txBody>
                  <a:tcPr/>
                </a:tc>
                <a:extLst>
                  <a:ext uri="{0D108BD9-81ED-4DB2-BD59-A6C34878D82A}">
                    <a16:rowId xmlns:a16="http://schemas.microsoft.com/office/drawing/2014/main" val="3069317883"/>
                  </a:ext>
                </a:extLst>
              </a:tr>
            </a:tbl>
          </a:graphicData>
        </a:graphic>
      </p:graphicFrame>
      <p:sp>
        <p:nvSpPr>
          <p:cNvPr id="9"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03648" y="6513893"/>
            <a:ext cx="4972049" cy="226714"/>
          </a:xfrm>
        </p:spPr>
        <p:txBody>
          <a:bodyPr/>
          <a:lstStyle/>
          <a:p>
            <a:r>
              <a:rPr lang="de-DE" dirty="0"/>
              <a:t>2. Aufgaben und Handlungsfelder – Andere Aufgaben</a:t>
            </a:r>
          </a:p>
        </p:txBody>
      </p:sp>
    </p:spTree>
    <p:extLst>
      <p:ext uri="{BB962C8B-B14F-4D97-AF65-F5344CB8AC3E}">
        <p14:creationId xmlns:p14="http://schemas.microsoft.com/office/powerpoint/2010/main" val="3228308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3. Strukturen</a:t>
            </a: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3.1 Institutionen</a:t>
            </a:r>
          </a:p>
        </p:txBody>
      </p:sp>
    </p:spTree>
    <p:extLst>
      <p:ext uri="{BB962C8B-B14F-4D97-AF65-F5344CB8AC3E}">
        <p14:creationId xmlns:p14="http://schemas.microsoft.com/office/powerpoint/2010/main" val="1859048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70000" lnSpcReduction="20000"/>
          </a:bodyPr>
          <a:lstStyle/>
          <a:p>
            <a:pPr marL="0" lvl="0" indent="0">
              <a:spcBef>
                <a:spcPts val="0"/>
              </a:spcBef>
              <a:buNone/>
            </a:pPr>
            <a:r>
              <a:rPr lang="de-DE" sz="2600" dirty="0">
                <a:solidFill>
                  <a:srgbClr val="000000"/>
                </a:solidFill>
              </a:rPr>
              <a:t>Bund: </a:t>
            </a:r>
          </a:p>
          <a:p>
            <a:pPr marL="0" lvl="0" indent="0">
              <a:spcBef>
                <a:spcPts val="0"/>
              </a:spcBef>
              <a:buNone/>
            </a:pPr>
            <a:r>
              <a:rPr lang="de-DE" sz="2300" b="0" dirty="0">
                <a:solidFill>
                  <a:srgbClr val="000000"/>
                </a:solidFill>
              </a:rPr>
              <a:t>Gesetzgebung zum Sozialgesetzbuch Acht – Kinder- und Jugendhilfe (SGB VIII); Anregung und Förderung der länderübergreifenden Kinder- und Jugendhilfe; Bundesjugendkuratorium; Kinder- und Jugendbericht der Bundesregierung alle vier Jahre.</a:t>
            </a:r>
          </a:p>
          <a:p>
            <a:pPr marL="0" lvl="0" indent="0">
              <a:spcBef>
                <a:spcPts val="0"/>
              </a:spcBef>
              <a:buNone/>
            </a:pPr>
            <a:endParaRPr lang="de-DE" dirty="0">
              <a:solidFill>
                <a:srgbClr val="000000"/>
              </a:solidFill>
            </a:endParaRPr>
          </a:p>
          <a:p>
            <a:pPr marL="0" lvl="0" indent="0">
              <a:spcBef>
                <a:spcPts val="0"/>
              </a:spcBef>
              <a:buNone/>
            </a:pPr>
            <a:r>
              <a:rPr lang="de-DE" sz="2600" dirty="0">
                <a:solidFill>
                  <a:srgbClr val="000000"/>
                </a:solidFill>
              </a:rPr>
              <a:t>Länder:</a:t>
            </a:r>
            <a:r>
              <a:rPr lang="de-DE" sz="2600" b="0" dirty="0">
                <a:solidFill>
                  <a:srgbClr val="000000"/>
                </a:solidFill>
              </a:rPr>
              <a:t> </a:t>
            </a:r>
          </a:p>
          <a:p>
            <a:pPr marL="0" lvl="0" indent="0">
              <a:spcBef>
                <a:spcPts val="0"/>
              </a:spcBef>
              <a:buNone/>
            </a:pPr>
            <a:r>
              <a:rPr lang="de-DE" sz="2300" b="0" dirty="0">
                <a:solidFill>
                  <a:srgbClr val="000000"/>
                </a:solidFill>
              </a:rPr>
              <a:t>Landesausführungsgesetze zum SGB VIII; Förderung der landesweiten Infrastruktur der Kinder- und Jugendhilfe; Landesjugendpläne; Unterstützung der örtlichen Träger der Jugendhilfe durch Beratung und Fortbildung.</a:t>
            </a:r>
          </a:p>
          <a:p>
            <a:pPr marL="0" lvl="0" indent="0">
              <a:spcBef>
                <a:spcPts val="0"/>
              </a:spcBef>
              <a:buNone/>
            </a:pPr>
            <a:endParaRPr lang="de-DE" dirty="0">
              <a:solidFill>
                <a:srgbClr val="000000"/>
              </a:solidFill>
            </a:endParaRPr>
          </a:p>
          <a:p>
            <a:pPr marL="0" lvl="0" indent="0">
              <a:spcBef>
                <a:spcPts val="0"/>
              </a:spcBef>
              <a:buNone/>
            </a:pPr>
            <a:r>
              <a:rPr lang="de-DE" sz="2600" dirty="0">
                <a:solidFill>
                  <a:srgbClr val="000000"/>
                </a:solidFill>
              </a:rPr>
              <a:t>Kommunen:</a:t>
            </a:r>
            <a:endParaRPr lang="de-DE" sz="2600" b="0" dirty="0">
              <a:solidFill>
                <a:srgbClr val="000000"/>
              </a:solidFill>
            </a:endParaRPr>
          </a:p>
          <a:p>
            <a:pPr marL="0" lvl="0" indent="0">
              <a:spcBef>
                <a:spcPts val="0"/>
              </a:spcBef>
              <a:buNone/>
            </a:pPr>
            <a:r>
              <a:rPr lang="de-DE" sz="2300" b="0" dirty="0">
                <a:solidFill>
                  <a:srgbClr val="000000"/>
                </a:solidFill>
              </a:rPr>
              <a:t>Kreisfreie Städte und Landkreise (manchmal auch größere kreisangehörige Städte) errichten als öffentliche Träger ein Jugendamt; Gesamtverantwortung einschließlich der Planungsverantwortung für die örtliche Erfüllung der Aufgaben des SGB VIII; Planung und Gestaltung der örtlichen Jugendhilfe geschieht in kommunaler Selbstverantwortung. </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36712"/>
            <a:ext cx="9108504" cy="428738"/>
          </a:xfrm>
        </p:spPr>
        <p:txBody>
          <a:bodyPr>
            <a:noAutofit/>
          </a:bodyPr>
          <a:lstStyle/>
          <a:p>
            <a:r>
              <a:rPr lang="de-DE" dirty="0"/>
              <a:t>3.1.1a Bund, Länder und Kommunen in der Kinder- und Jugendhilfe</a:t>
            </a:r>
          </a:p>
        </p:txBody>
      </p:sp>
      <p:sp>
        <p:nvSpPr>
          <p:cNvPr id="10"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spTree>
    <p:extLst>
      <p:ext uri="{BB962C8B-B14F-4D97-AF65-F5344CB8AC3E}">
        <p14:creationId xmlns:p14="http://schemas.microsoft.com/office/powerpoint/2010/main" val="3308799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36712"/>
            <a:ext cx="9143999" cy="428738"/>
          </a:xfrm>
        </p:spPr>
        <p:txBody>
          <a:bodyPr>
            <a:noAutofit/>
          </a:bodyPr>
          <a:lstStyle/>
          <a:p>
            <a:r>
              <a:rPr lang="de-DE" dirty="0"/>
              <a:t>3.1.1b Bund, Länder und Kommunen in der Kinder- und Jugendhilfe</a:t>
            </a:r>
          </a:p>
        </p:txBody>
      </p:sp>
      <p:sp>
        <p:nvSpPr>
          <p:cNvPr id="3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graphicFrame>
        <p:nvGraphicFramePr>
          <p:cNvPr id="4" name="Tabelle 3" title="Tabelle zu den Verantwortlichekeiten von Bund, Ländern und Kommunen in der Kinder- und Jugendhilfe"/>
          <p:cNvGraphicFramePr>
            <a:graphicFrameLocks noGrp="1"/>
          </p:cNvGraphicFramePr>
          <p:nvPr>
            <p:extLst>
              <p:ext uri="{D42A27DB-BD31-4B8C-83A1-F6EECF244321}">
                <p14:modId xmlns:p14="http://schemas.microsoft.com/office/powerpoint/2010/main" val="3625944930"/>
              </p:ext>
            </p:extLst>
          </p:nvPr>
        </p:nvGraphicFramePr>
        <p:xfrm>
          <a:off x="395536" y="1683412"/>
          <a:ext cx="8301236" cy="4625908"/>
        </p:xfrm>
        <a:graphic>
          <a:graphicData uri="http://schemas.openxmlformats.org/drawingml/2006/table">
            <a:tbl>
              <a:tblPr firstRow="1" bandRow="1">
                <a:tableStyleId>{5C22544A-7EE6-4342-B048-85BDC9FD1C3A}</a:tableStyleId>
              </a:tblPr>
              <a:tblGrid>
                <a:gridCol w="1642472">
                  <a:extLst>
                    <a:ext uri="{9D8B030D-6E8A-4147-A177-3AD203B41FA5}">
                      <a16:colId xmlns:a16="http://schemas.microsoft.com/office/drawing/2014/main" val="1398041578"/>
                    </a:ext>
                  </a:extLst>
                </a:gridCol>
                <a:gridCol w="2236311">
                  <a:extLst>
                    <a:ext uri="{9D8B030D-6E8A-4147-A177-3AD203B41FA5}">
                      <a16:colId xmlns:a16="http://schemas.microsoft.com/office/drawing/2014/main" val="1451289510"/>
                    </a:ext>
                  </a:extLst>
                </a:gridCol>
                <a:gridCol w="2236311">
                  <a:extLst>
                    <a:ext uri="{9D8B030D-6E8A-4147-A177-3AD203B41FA5}">
                      <a16:colId xmlns:a16="http://schemas.microsoft.com/office/drawing/2014/main" val="1211639074"/>
                    </a:ext>
                  </a:extLst>
                </a:gridCol>
                <a:gridCol w="2186142">
                  <a:extLst>
                    <a:ext uri="{9D8B030D-6E8A-4147-A177-3AD203B41FA5}">
                      <a16:colId xmlns:a16="http://schemas.microsoft.com/office/drawing/2014/main" val="1012095305"/>
                    </a:ext>
                  </a:extLst>
                </a:gridCol>
              </a:tblGrid>
              <a:tr h="348364">
                <a:tc>
                  <a:txBody>
                    <a:bodyPr/>
                    <a:lstStyle/>
                    <a:p>
                      <a:endParaRPr lang="de-DE" dirty="0"/>
                    </a:p>
                  </a:txBody>
                  <a:tcPr>
                    <a:solidFill>
                      <a:schemeClr val="bg1"/>
                    </a:solidFill>
                  </a:tcPr>
                </a:tc>
                <a:tc>
                  <a:txBody>
                    <a:bodyPr/>
                    <a:lstStyle/>
                    <a:p>
                      <a:pPr algn="ctr">
                        <a:lnSpc>
                          <a:spcPct val="100000"/>
                        </a:lnSpc>
                      </a:pPr>
                      <a:r>
                        <a:rPr lang="de-DE" dirty="0"/>
                        <a:t>Kommunen</a:t>
                      </a:r>
                    </a:p>
                  </a:txBody>
                  <a:tcPr/>
                </a:tc>
                <a:tc>
                  <a:txBody>
                    <a:bodyPr/>
                    <a:lstStyle/>
                    <a:p>
                      <a:pPr algn="ctr">
                        <a:lnSpc>
                          <a:spcPct val="100000"/>
                        </a:lnSpc>
                      </a:pPr>
                      <a:r>
                        <a:rPr lang="de-DE" dirty="0"/>
                        <a:t>Länder</a:t>
                      </a:r>
                    </a:p>
                  </a:txBody>
                  <a:tcPr/>
                </a:tc>
                <a:tc>
                  <a:txBody>
                    <a:bodyPr/>
                    <a:lstStyle/>
                    <a:p>
                      <a:pPr algn="ctr">
                        <a:lnSpc>
                          <a:spcPct val="100000"/>
                        </a:lnSpc>
                      </a:pPr>
                      <a:r>
                        <a:rPr lang="de-DE" dirty="0"/>
                        <a:t>Bund</a:t>
                      </a:r>
                    </a:p>
                  </a:txBody>
                  <a:tcPr/>
                </a:tc>
                <a:extLst>
                  <a:ext uri="{0D108BD9-81ED-4DB2-BD59-A6C34878D82A}">
                    <a16:rowId xmlns:a16="http://schemas.microsoft.com/office/drawing/2014/main" val="3195844714"/>
                  </a:ext>
                </a:extLst>
              </a:tr>
              <a:tr h="1060588">
                <a:tc>
                  <a:txBody>
                    <a:bodyPr/>
                    <a:lstStyle/>
                    <a:p>
                      <a:r>
                        <a:rPr lang="de-DE" sz="1600" b="1" dirty="0"/>
                        <a:t>Zuständigkeit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400" dirty="0" err="1">
                          <a:solidFill>
                            <a:srgbClr val="000000"/>
                          </a:solidFill>
                          <a:latin typeface="+mn-lt"/>
                        </a:rPr>
                        <a:t>Jugendämter</a:t>
                      </a:r>
                      <a:r>
                        <a:rPr lang="en-GB" altLang="de-DE" sz="1400" dirty="0">
                          <a:solidFill>
                            <a:srgbClr val="000000"/>
                          </a:solidFill>
                          <a:latin typeface="+mn-lt"/>
                        </a:rPr>
                        <a:t> in </a:t>
                      </a:r>
                      <a:r>
                        <a:rPr lang="en-GB" altLang="de-DE" sz="1400" dirty="0" err="1">
                          <a:solidFill>
                            <a:srgbClr val="000000"/>
                          </a:solidFill>
                          <a:latin typeface="+mn-lt"/>
                        </a:rPr>
                        <a:t>allen</a:t>
                      </a:r>
                      <a:r>
                        <a:rPr lang="en-GB" altLang="de-DE" sz="1400" dirty="0">
                          <a:solidFill>
                            <a:srgbClr val="000000"/>
                          </a:solidFill>
                          <a:latin typeface="+mn-lt"/>
                        </a:rPr>
                        <a:t> </a:t>
                      </a:r>
                      <a:r>
                        <a:rPr lang="en-GB" altLang="de-DE" sz="1400" dirty="0" err="1">
                          <a:solidFill>
                            <a:srgbClr val="000000"/>
                          </a:solidFill>
                          <a:latin typeface="+mn-lt"/>
                        </a:rPr>
                        <a:t>Landkreisen</a:t>
                      </a:r>
                      <a:r>
                        <a:rPr lang="en-GB" altLang="de-DE" sz="1400" dirty="0">
                          <a:solidFill>
                            <a:srgbClr val="000000"/>
                          </a:solidFill>
                          <a:latin typeface="+mn-lt"/>
                        </a:rPr>
                        <a:t> und </a:t>
                      </a:r>
                      <a:r>
                        <a:rPr lang="en-GB" altLang="de-DE" sz="1400" dirty="0" err="1">
                          <a:solidFill>
                            <a:srgbClr val="000000"/>
                          </a:solidFill>
                          <a:latin typeface="+mn-lt"/>
                        </a:rPr>
                        <a:t>kreisfreien</a:t>
                      </a:r>
                      <a:r>
                        <a:rPr lang="en-GB" altLang="de-DE" sz="1400" dirty="0">
                          <a:solidFill>
                            <a:srgbClr val="000000"/>
                          </a:solidFill>
                          <a:latin typeface="+mn-lt"/>
                        </a:rPr>
                        <a:t> </a:t>
                      </a:r>
                      <a:r>
                        <a:rPr lang="en-GB" altLang="de-DE" sz="1400" dirty="0" err="1">
                          <a:solidFill>
                            <a:srgbClr val="000000"/>
                          </a:solidFill>
                          <a:latin typeface="+mn-lt"/>
                        </a:rPr>
                        <a:t>Städten</a:t>
                      </a:r>
                      <a:endParaRPr lang="en-GB" altLang="de-DE" sz="1400" dirty="0">
                        <a:solidFill>
                          <a:srgbClr val="000000"/>
                        </a:solidFill>
                        <a:latin typeface="+mn-lt"/>
                      </a:endParaRPr>
                    </a:p>
                  </a:txBody>
                  <a:tcPr/>
                </a:tc>
                <a:tc>
                  <a:txBody>
                    <a:bodyPr/>
                    <a:lstStyle/>
                    <a:p>
                      <a:pPr eaLnBrk="1" hangingPunct="1">
                        <a:buClr>
                          <a:srgbClr val="000000"/>
                        </a:buClr>
                        <a:buSzPct val="100000"/>
                        <a:buFont typeface="Arial" panose="020B0604020202020204" pitchFamily="34" charset="0"/>
                        <a:buNone/>
                      </a:pPr>
                      <a:r>
                        <a:rPr lang="en-GB" altLang="de-DE" sz="1400" dirty="0">
                          <a:solidFill>
                            <a:srgbClr val="000000"/>
                          </a:solidFill>
                          <a:latin typeface="+mn-lt"/>
                        </a:rPr>
                        <a:t>16 </a:t>
                      </a:r>
                      <a:r>
                        <a:rPr lang="en-GB" altLang="de-DE" sz="1400" dirty="0" err="1">
                          <a:solidFill>
                            <a:srgbClr val="000000"/>
                          </a:solidFill>
                          <a:latin typeface="+mn-lt"/>
                        </a:rPr>
                        <a:t>Landesministerien</a:t>
                      </a:r>
                      <a:r>
                        <a:rPr lang="en-GB" altLang="de-DE" sz="1400" dirty="0">
                          <a:solidFill>
                            <a:srgbClr val="000000"/>
                          </a:solidFill>
                          <a:latin typeface="+mn-lt"/>
                        </a:rPr>
                        <a:t> </a:t>
                      </a:r>
                      <a:r>
                        <a:rPr lang="en-GB" altLang="de-DE" sz="1400" dirty="0" err="1">
                          <a:solidFill>
                            <a:srgbClr val="000000"/>
                          </a:solidFill>
                          <a:latin typeface="+mn-lt"/>
                        </a:rPr>
                        <a:t>für</a:t>
                      </a:r>
                      <a:r>
                        <a:rPr lang="en-GB" altLang="de-DE" sz="1400" dirty="0">
                          <a:solidFill>
                            <a:srgbClr val="000000"/>
                          </a:solidFill>
                          <a:latin typeface="+mn-lt"/>
                        </a:rPr>
                        <a:t> Kinder und </a:t>
                      </a:r>
                      <a:r>
                        <a:rPr lang="en-GB" altLang="de-DE" sz="1400" dirty="0" err="1">
                          <a:solidFill>
                            <a:srgbClr val="000000"/>
                          </a:solidFill>
                          <a:latin typeface="+mn-lt"/>
                        </a:rPr>
                        <a:t>Jugend</a:t>
                      </a:r>
                      <a:br>
                        <a:rPr lang="en-GB" altLang="de-DE" sz="1400" dirty="0">
                          <a:solidFill>
                            <a:srgbClr val="000000"/>
                          </a:solidFill>
                          <a:latin typeface="+mn-lt"/>
                        </a:rPr>
                      </a:br>
                      <a:endParaRPr lang="en-GB" altLang="de-DE" sz="1400" dirty="0">
                        <a:solidFill>
                          <a:srgbClr val="000000"/>
                        </a:solidFill>
                        <a:latin typeface="+mn-lt"/>
                      </a:endParaRPr>
                    </a:p>
                    <a:p>
                      <a:pPr eaLnBrk="1" hangingPunct="1">
                        <a:buClr>
                          <a:srgbClr val="000000"/>
                        </a:buClr>
                        <a:buSzPct val="100000"/>
                        <a:buFont typeface="Arial" panose="020B0604020202020204" pitchFamily="34" charset="0"/>
                        <a:buNone/>
                      </a:pPr>
                      <a:r>
                        <a:rPr lang="en-GB" altLang="de-DE" sz="1400" dirty="0" err="1">
                          <a:solidFill>
                            <a:srgbClr val="000000"/>
                          </a:solidFill>
                          <a:latin typeface="+mn-lt"/>
                        </a:rPr>
                        <a:t>Landesjugendämter</a:t>
                      </a:r>
                      <a:endParaRPr lang="en-GB" altLang="de-DE" sz="1400" dirty="0">
                        <a:solidFill>
                          <a:srgbClr val="000000"/>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400" dirty="0" err="1">
                          <a:solidFill>
                            <a:srgbClr val="000000"/>
                          </a:solidFill>
                          <a:latin typeface="+mn-lt"/>
                        </a:rPr>
                        <a:t>Bundesministerium</a:t>
                      </a:r>
                      <a:r>
                        <a:rPr lang="en-GB" altLang="de-DE" sz="1400" dirty="0">
                          <a:solidFill>
                            <a:srgbClr val="000000"/>
                          </a:solidFill>
                          <a:latin typeface="+mn-lt"/>
                        </a:rPr>
                        <a:t> </a:t>
                      </a:r>
                      <a:r>
                        <a:rPr lang="en-GB" altLang="de-DE" sz="1400" dirty="0" err="1">
                          <a:solidFill>
                            <a:srgbClr val="000000"/>
                          </a:solidFill>
                          <a:latin typeface="+mn-lt"/>
                        </a:rPr>
                        <a:t>für</a:t>
                      </a:r>
                      <a:r>
                        <a:rPr lang="en-GB" altLang="de-DE" sz="1400" dirty="0">
                          <a:solidFill>
                            <a:srgbClr val="000000"/>
                          </a:solidFill>
                          <a:latin typeface="+mn-lt"/>
                        </a:rPr>
                        <a:t> </a:t>
                      </a:r>
                      <a:r>
                        <a:rPr lang="en-GB" altLang="de-DE" sz="1400" dirty="0" err="1">
                          <a:solidFill>
                            <a:srgbClr val="000000"/>
                          </a:solidFill>
                          <a:latin typeface="+mn-lt"/>
                        </a:rPr>
                        <a:t>Familie</a:t>
                      </a:r>
                      <a:r>
                        <a:rPr lang="en-GB" altLang="de-DE" sz="1400" dirty="0">
                          <a:solidFill>
                            <a:srgbClr val="000000"/>
                          </a:solidFill>
                          <a:latin typeface="+mn-lt"/>
                        </a:rPr>
                        <a:t>, </a:t>
                      </a:r>
                      <a:r>
                        <a:rPr lang="en-GB" altLang="de-DE" sz="1400" dirty="0" err="1">
                          <a:solidFill>
                            <a:srgbClr val="000000"/>
                          </a:solidFill>
                          <a:latin typeface="+mn-lt"/>
                        </a:rPr>
                        <a:t>Senioren</a:t>
                      </a:r>
                      <a:r>
                        <a:rPr lang="en-GB" altLang="de-DE" sz="1400" dirty="0">
                          <a:solidFill>
                            <a:srgbClr val="000000"/>
                          </a:solidFill>
                          <a:latin typeface="+mn-lt"/>
                        </a:rPr>
                        <a:t>, Frauen und </a:t>
                      </a:r>
                      <a:r>
                        <a:rPr lang="en-GB" altLang="de-DE" sz="1400" dirty="0" err="1">
                          <a:solidFill>
                            <a:srgbClr val="000000"/>
                          </a:solidFill>
                          <a:latin typeface="+mn-lt"/>
                        </a:rPr>
                        <a:t>Jugend</a:t>
                      </a:r>
                      <a:endParaRPr lang="en-GB" altLang="de-DE" sz="1400" dirty="0">
                        <a:solidFill>
                          <a:srgbClr val="000000"/>
                        </a:solidFill>
                        <a:latin typeface="+mn-lt"/>
                      </a:endParaRPr>
                    </a:p>
                  </a:txBody>
                  <a:tcPr/>
                </a:tc>
                <a:extLst>
                  <a:ext uri="{0D108BD9-81ED-4DB2-BD59-A6C34878D82A}">
                    <a16:rowId xmlns:a16="http://schemas.microsoft.com/office/drawing/2014/main" val="2544103222"/>
                  </a:ext>
                </a:extLst>
              </a:tr>
              <a:tr h="576001">
                <a:tc>
                  <a:txBody>
                    <a:bodyPr/>
                    <a:lstStyle/>
                    <a:p>
                      <a:r>
                        <a:rPr lang="de-DE" sz="1600" b="1" dirty="0"/>
                        <a:t>Grundlagen</a:t>
                      </a:r>
                    </a:p>
                  </a:txBody>
                  <a:tcPr/>
                </a:tc>
                <a:tc>
                  <a:txBody>
                    <a:bodyPr/>
                    <a:lstStyle/>
                    <a:p>
                      <a:pPr algn="l">
                        <a:buClr>
                          <a:srgbClr val="000000"/>
                        </a:buClr>
                        <a:buSzPct val="100000"/>
                      </a:pPr>
                      <a:r>
                        <a:rPr lang="en-GB" altLang="de-DE" sz="1400" dirty="0" err="1">
                          <a:solidFill>
                            <a:srgbClr val="000000"/>
                          </a:solidFill>
                          <a:cs typeface="Arial" panose="020B0604020202020204" pitchFamily="34" charset="0"/>
                        </a:rPr>
                        <a:t>Mittelfristige</a:t>
                      </a:r>
                      <a:r>
                        <a:rPr lang="en-GB" altLang="de-DE" sz="1400" dirty="0">
                          <a:solidFill>
                            <a:srgbClr val="000000"/>
                          </a:solidFill>
                          <a:cs typeface="Arial" panose="020B0604020202020204" pitchFamily="34" charset="0"/>
                        </a:rPr>
                        <a:t> Kinder- </a:t>
                      </a:r>
                    </a:p>
                    <a:p>
                      <a:pPr algn="l">
                        <a:buClr>
                          <a:srgbClr val="000000"/>
                        </a:buClr>
                        <a:buSzPct val="100000"/>
                      </a:pPr>
                      <a:r>
                        <a:rPr lang="en-GB" altLang="de-DE" sz="1400" dirty="0">
                          <a:solidFill>
                            <a:srgbClr val="000000"/>
                          </a:solidFill>
                          <a:cs typeface="Arial" panose="020B0604020202020204" pitchFamily="34" charset="0"/>
                        </a:rPr>
                        <a:t>und </a:t>
                      </a:r>
                      <a:r>
                        <a:rPr lang="en-GB" altLang="de-DE" sz="1400" dirty="0" err="1">
                          <a:solidFill>
                            <a:srgbClr val="000000"/>
                          </a:solidFill>
                          <a:cs typeface="Arial" panose="020B0604020202020204" pitchFamily="34" charset="0"/>
                        </a:rPr>
                        <a:t>Jugendhilfepläne</a:t>
                      </a:r>
                      <a:endParaRPr lang="en-GB" altLang="de-DE" sz="1400" dirty="0">
                        <a:solidFill>
                          <a:srgbClr val="000000"/>
                        </a:solidFill>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400" dirty="0" err="1">
                          <a:solidFill>
                            <a:srgbClr val="000000"/>
                          </a:solidFill>
                          <a:latin typeface="+mn-lt"/>
                        </a:rPr>
                        <a:t>Ausführungsgesetze</a:t>
                      </a:r>
                      <a:r>
                        <a:rPr lang="en-GB" altLang="de-DE" sz="1400" dirty="0">
                          <a:solidFill>
                            <a:srgbClr val="000000"/>
                          </a:solidFill>
                          <a:latin typeface="+mn-lt"/>
                        </a:rPr>
                        <a:t> </a:t>
                      </a:r>
                      <a:r>
                        <a:rPr lang="en-GB" altLang="de-DE" sz="1400" dirty="0" err="1">
                          <a:solidFill>
                            <a:srgbClr val="000000"/>
                          </a:solidFill>
                          <a:latin typeface="+mn-lt"/>
                        </a:rPr>
                        <a:t>zum</a:t>
                      </a:r>
                      <a:r>
                        <a:rPr lang="en-GB" altLang="de-DE" sz="1400" dirty="0">
                          <a:solidFill>
                            <a:srgbClr val="000000"/>
                          </a:solidFill>
                          <a:latin typeface="+mn-lt"/>
                        </a:rPr>
                        <a:t> SGB VIII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400" dirty="0">
                          <a:solidFill>
                            <a:srgbClr val="000000"/>
                          </a:solidFill>
                          <a:latin typeface="+mn-lt"/>
                        </a:rPr>
                        <a:t>SGB VIII: Kinder- und </a:t>
                      </a:r>
                      <a:r>
                        <a:rPr lang="en-GB" altLang="de-DE" sz="1400" dirty="0" err="1">
                          <a:solidFill>
                            <a:srgbClr val="000000"/>
                          </a:solidFill>
                          <a:latin typeface="+mn-lt"/>
                        </a:rPr>
                        <a:t>Jugendhilfegesetz</a:t>
                      </a:r>
                      <a:endParaRPr lang="en-GB" altLang="de-DE" sz="1400" dirty="0">
                        <a:solidFill>
                          <a:srgbClr val="000000"/>
                        </a:solidFill>
                        <a:latin typeface="+mn-lt"/>
                      </a:endParaRPr>
                    </a:p>
                  </a:txBody>
                  <a:tcPr/>
                </a:tc>
                <a:extLst>
                  <a:ext uri="{0D108BD9-81ED-4DB2-BD59-A6C34878D82A}">
                    <a16:rowId xmlns:a16="http://schemas.microsoft.com/office/drawing/2014/main" val="3809432293"/>
                  </a:ext>
                </a:extLst>
              </a:tr>
              <a:tr h="1423420">
                <a:tc>
                  <a:txBody>
                    <a:bodyPr/>
                    <a:lstStyle/>
                    <a:p>
                      <a:r>
                        <a:rPr lang="de-DE" sz="1600" b="1" dirty="0"/>
                        <a:t>Instrumente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400" dirty="0" err="1">
                          <a:solidFill>
                            <a:srgbClr val="000000"/>
                          </a:solidFill>
                        </a:rPr>
                        <a:t>Örtliche</a:t>
                      </a:r>
                      <a:r>
                        <a:rPr lang="en-GB" altLang="de-DE" sz="1400" dirty="0">
                          <a:solidFill>
                            <a:srgbClr val="000000"/>
                          </a:solidFill>
                        </a:rPr>
                        <a:t> </a:t>
                      </a:r>
                      <a:r>
                        <a:rPr lang="en-GB" altLang="de-DE" sz="1400" dirty="0" err="1">
                          <a:solidFill>
                            <a:srgbClr val="000000"/>
                          </a:solidFill>
                        </a:rPr>
                        <a:t>Planung</a:t>
                      </a:r>
                      <a:r>
                        <a:rPr lang="en-GB" altLang="de-DE" sz="1400" dirty="0">
                          <a:solidFill>
                            <a:srgbClr val="000000"/>
                          </a:solidFill>
                        </a:rPr>
                        <a:t> und </a:t>
                      </a:r>
                      <a:r>
                        <a:rPr lang="en-GB" altLang="de-DE" sz="1400" dirty="0" err="1">
                          <a:solidFill>
                            <a:srgbClr val="000000"/>
                          </a:solidFill>
                        </a:rPr>
                        <a:t>Förderung</a:t>
                      </a:r>
                      <a:r>
                        <a:rPr lang="en-GB" altLang="de-DE" sz="1400" dirty="0">
                          <a:solidFill>
                            <a:srgbClr val="000000"/>
                          </a:solidFill>
                        </a:rPr>
                        <a:t> in </a:t>
                      </a:r>
                      <a:r>
                        <a:rPr lang="en-GB" altLang="de-DE" sz="1400" dirty="0" err="1">
                          <a:solidFill>
                            <a:srgbClr val="000000"/>
                          </a:solidFill>
                        </a:rPr>
                        <a:t>kommunaler</a:t>
                      </a:r>
                      <a:r>
                        <a:rPr lang="en-GB" altLang="de-DE" sz="1400" dirty="0">
                          <a:solidFill>
                            <a:srgbClr val="000000"/>
                          </a:solidFill>
                        </a:rPr>
                        <a:t> </a:t>
                      </a:r>
                      <a:r>
                        <a:rPr lang="en-GB" altLang="de-DE" sz="1400" dirty="0" err="1">
                          <a:solidFill>
                            <a:srgbClr val="000000"/>
                          </a:solidFill>
                        </a:rPr>
                        <a:t>Selbstverantwortung</a:t>
                      </a:r>
                      <a:r>
                        <a:rPr lang="en-GB" altLang="de-DE" sz="1400" dirty="0">
                          <a:solidFill>
                            <a:srgbClr val="000000"/>
                          </a:solidFill>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400" dirty="0" err="1">
                          <a:solidFill>
                            <a:srgbClr val="000000"/>
                          </a:solidFill>
                          <a:latin typeface="+mn-lt"/>
                        </a:rPr>
                        <a:t>Anregung</a:t>
                      </a:r>
                      <a:r>
                        <a:rPr lang="en-GB" altLang="de-DE" sz="1400" dirty="0">
                          <a:solidFill>
                            <a:srgbClr val="000000"/>
                          </a:solidFill>
                          <a:latin typeface="+mn-lt"/>
                        </a:rPr>
                        <a:t>, </a:t>
                      </a:r>
                      <a:r>
                        <a:rPr lang="en-GB" altLang="de-DE" sz="1400" dirty="0" err="1">
                          <a:solidFill>
                            <a:srgbClr val="000000"/>
                          </a:solidFill>
                          <a:latin typeface="+mn-lt"/>
                        </a:rPr>
                        <a:t>Förderung</a:t>
                      </a:r>
                      <a:r>
                        <a:rPr lang="en-GB" altLang="de-DE" sz="1400" dirty="0">
                          <a:solidFill>
                            <a:srgbClr val="000000"/>
                          </a:solidFill>
                          <a:latin typeface="+mn-lt"/>
                        </a:rPr>
                        <a:t>, </a:t>
                      </a:r>
                      <a:r>
                        <a:rPr lang="en-GB" altLang="de-DE" sz="1400" dirty="0" err="1">
                          <a:solidFill>
                            <a:srgbClr val="000000"/>
                          </a:solidFill>
                          <a:latin typeface="+mn-lt"/>
                        </a:rPr>
                        <a:t>Weiterentwicklung</a:t>
                      </a:r>
                      <a:r>
                        <a:rPr lang="en-GB" altLang="de-DE" sz="1400" dirty="0">
                          <a:solidFill>
                            <a:srgbClr val="000000"/>
                          </a:solidFill>
                          <a:latin typeface="+mn-lt"/>
                        </a:rPr>
                        <a:t> der </a:t>
                      </a:r>
                      <a:r>
                        <a:rPr lang="en-GB" altLang="de-DE" sz="1400" dirty="0" err="1">
                          <a:solidFill>
                            <a:srgbClr val="000000"/>
                          </a:solidFill>
                          <a:latin typeface="+mn-lt"/>
                        </a:rPr>
                        <a:t>öffentlichen</a:t>
                      </a:r>
                      <a:r>
                        <a:rPr lang="en-GB" altLang="de-DE" sz="1400" dirty="0">
                          <a:solidFill>
                            <a:srgbClr val="000000"/>
                          </a:solidFill>
                          <a:latin typeface="+mn-lt"/>
                        </a:rPr>
                        <a:t> und </a:t>
                      </a:r>
                      <a:r>
                        <a:rPr lang="en-GB" altLang="de-DE" sz="1400" dirty="0" err="1">
                          <a:solidFill>
                            <a:srgbClr val="000000"/>
                          </a:solidFill>
                          <a:latin typeface="+mn-lt"/>
                        </a:rPr>
                        <a:t>freien</a:t>
                      </a:r>
                      <a:r>
                        <a:rPr lang="en-GB" altLang="de-DE" sz="1400" dirty="0">
                          <a:solidFill>
                            <a:srgbClr val="000000"/>
                          </a:solidFill>
                          <a:latin typeface="+mn-lt"/>
                        </a:rPr>
                        <a:t> Kinder- und </a:t>
                      </a:r>
                      <a:r>
                        <a:rPr lang="en-GB" altLang="de-DE" sz="1400" dirty="0" err="1">
                          <a:solidFill>
                            <a:srgbClr val="000000"/>
                          </a:solidFill>
                          <a:latin typeface="+mn-lt"/>
                        </a:rPr>
                        <a:t>Jugendhilfe</a:t>
                      </a:r>
                      <a:endParaRPr lang="en-GB" altLang="de-DE" sz="1400" dirty="0">
                        <a:solidFill>
                          <a:srgbClr val="000000"/>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400" dirty="0" err="1">
                          <a:solidFill>
                            <a:srgbClr val="000000"/>
                          </a:solidFill>
                          <a:latin typeface="+mn-lt"/>
                        </a:rPr>
                        <a:t>Überregionale</a:t>
                      </a:r>
                      <a:r>
                        <a:rPr lang="en-GB" altLang="de-DE" sz="1400" dirty="0">
                          <a:solidFill>
                            <a:srgbClr val="000000"/>
                          </a:solidFill>
                          <a:latin typeface="+mn-lt"/>
                        </a:rPr>
                        <a:t> </a:t>
                      </a:r>
                      <a:r>
                        <a:rPr lang="en-GB" altLang="de-DE" sz="1400" dirty="0" err="1">
                          <a:solidFill>
                            <a:srgbClr val="000000"/>
                          </a:solidFill>
                          <a:latin typeface="+mn-lt"/>
                        </a:rPr>
                        <a:t>Anregung</a:t>
                      </a:r>
                      <a:r>
                        <a:rPr lang="en-GB" altLang="de-DE" sz="1400" dirty="0">
                          <a:solidFill>
                            <a:srgbClr val="000000"/>
                          </a:solidFill>
                          <a:latin typeface="+mn-lt"/>
                        </a:rPr>
                        <a:t>, </a:t>
                      </a:r>
                      <a:r>
                        <a:rPr lang="en-GB" altLang="de-DE" sz="1400" dirty="0" err="1">
                          <a:solidFill>
                            <a:srgbClr val="000000"/>
                          </a:solidFill>
                          <a:latin typeface="+mn-lt"/>
                        </a:rPr>
                        <a:t>Modelle</a:t>
                      </a:r>
                      <a:r>
                        <a:rPr lang="en-GB" altLang="de-DE" sz="1400" dirty="0">
                          <a:solidFill>
                            <a:srgbClr val="000000"/>
                          </a:solidFill>
                          <a:latin typeface="+mn-lt"/>
                        </a:rPr>
                        <a:t> und </a:t>
                      </a:r>
                      <a:r>
                        <a:rPr lang="en-GB" altLang="de-DE" sz="1400" dirty="0" err="1">
                          <a:solidFill>
                            <a:srgbClr val="000000"/>
                          </a:solidFill>
                          <a:latin typeface="+mn-lt"/>
                        </a:rPr>
                        <a:t>Förderung</a:t>
                      </a:r>
                      <a:endParaRPr lang="en-GB" altLang="de-DE" sz="1400" dirty="0">
                        <a:solidFill>
                          <a:srgbClr val="000000"/>
                        </a:solidFill>
                        <a:latin typeface="+mn-lt"/>
                      </a:endParaRPr>
                    </a:p>
                  </a:txBody>
                  <a:tcPr/>
                </a:tc>
                <a:extLst>
                  <a:ext uri="{0D108BD9-81ED-4DB2-BD59-A6C34878D82A}">
                    <a16:rowId xmlns:a16="http://schemas.microsoft.com/office/drawing/2014/main" val="2269588238"/>
                  </a:ext>
                </a:extLst>
              </a:tr>
              <a:tr h="1200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600" b="1" dirty="0" err="1">
                          <a:solidFill>
                            <a:srgbClr val="000000"/>
                          </a:solidFill>
                          <a:latin typeface="+mn-lt"/>
                        </a:rPr>
                        <a:t>Förderung</a:t>
                      </a:r>
                      <a:r>
                        <a:rPr lang="en-GB" altLang="de-DE" sz="1600" b="1" dirty="0">
                          <a:solidFill>
                            <a:srgbClr val="000000"/>
                          </a:solidFill>
                          <a:latin typeface="+mn-lt"/>
                        </a:rPr>
                        <a:t> und </a:t>
                      </a:r>
                      <a:r>
                        <a:rPr lang="en-GB" altLang="de-DE" sz="1600" b="1" dirty="0" err="1">
                          <a:solidFill>
                            <a:srgbClr val="000000"/>
                          </a:solidFill>
                          <a:latin typeface="+mn-lt"/>
                        </a:rPr>
                        <a:t>Bericht-erstattung</a:t>
                      </a:r>
                      <a:endParaRPr lang="en-GB" altLang="de-DE" sz="1600" b="1" dirty="0">
                        <a:solidFill>
                          <a:srgbClr val="000000"/>
                        </a:solidFill>
                        <a:latin typeface="+mn-lt"/>
                      </a:endParaRPr>
                    </a:p>
                  </a:txBody>
                  <a:tcPr/>
                </a:tc>
                <a:tc>
                  <a:txBody>
                    <a:bodyPr/>
                    <a:lstStyle/>
                    <a:p>
                      <a:pPr>
                        <a:buClr>
                          <a:srgbClr val="000000"/>
                        </a:buClr>
                        <a:buSzPct val="100000"/>
                      </a:pPr>
                      <a:r>
                        <a:rPr lang="en-GB" altLang="de-DE" sz="1400" dirty="0" err="1">
                          <a:solidFill>
                            <a:srgbClr val="000000"/>
                          </a:solidFill>
                          <a:cs typeface="Arial" panose="020B0604020202020204" pitchFamily="34" charset="0"/>
                        </a:rPr>
                        <a:t>Örtliche</a:t>
                      </a:r>
                      <a:r>
                        <a:rPr lang="en-GB" altLang="de-DE" sz="1400" dirty="0">
                          <a:solidFill>
                            <a:srgbClr val="000000"/>
                          </a:solidFill>
                          <a:cs typeface="Arial" panose="020B0604020202020204" pitchFamily="34" charset="0"/>
                        </a:rPr>
                        <a:t> </a:t>
                      </a:r>
                      <a:r>
                        <a:rPr lang="en-GB" altLang="de-DE" sz="1400" dirty="0" err="1">
                          <a:solidFill>
                            <a:srgbClr val="000000"/>
                          </a:solidFill>
                          <a:cs typeface="Arial" panose="020B0604020202020204" pitchFamily="34" charset="0"/>
                        </a:rPr>
                        <a:t>Einrichtungen</a:t>
                      </a:r>
                      <a:r>
                        <a:rPr lang="en-GB" altLang="de-DE" sz="1400" dirty="0">
                          <a:solidFill>
                            <a:srgbClr val="000000"/>
                          </a:solidFill>
                          <a:cs typeface="Arial" panose="020B0604020202020204" pitchFamily="34" charset="0"/>
                        </a:rPr>
                        <a:t> und </a:t>
                      </a:r>
                      <a:r>
                        <a:rPr lang="en-GB" altLang="de-DE" sz="1400" dirty="0" err="1">
                          <a:solidFill>
                            <a:srgbClr val="000000"/>
                          </a:solidFill>
                          <a:cs typeface="Arial" panose="020B0604020202020204" pitchFamily="34" charset="0"/>
                        </a:rPr>
                        <a:t>Angebote</a:t>
                      </a:r>
                      <a:r>
                        <a:rPr lang="en-GB" altLang="de-DE" sz="1400" dirty="0">
                          <a:solidFill>
                            <a:srgbClr val="000000"/>
                          </a:solidFill>
                          <a:cs typeface="Arial" panose="020B0604020202020204" pitchFamily="34" charset="0"/>
                        </a:rPr>
                        <a:t> in </a:t>
                      </a:r>
                      <a:r>
                        <a:rPr lang="en-GB" altLang="de-DE" sz="1400" dirty="0" err="1">
                          <a:solidFill>
                            <a:srgbClr val="000000"/>
                          </a:solidFill>
                          <a:cs typeface="Arial" panose="020B0604020202020204" pitchFamily="34" charset="0"/>
                        </a:rPr>
                        <a:t>freier</a:t>
                      </a:r>
                      <a:r>
                        <a:rPr lang="en-GB" altLang="de-DE" sz="1400" dirty="0">
                          <a:solidFill>
                            <a:srgbClr val="000000"/>
                          </a:solidFill>
                          <a:cs typeface="Arial" panose="020B0604020202020204" pitchFamily="34" charset="0"/>
                        </a:rPr>
                        <a:t> und </a:t>
                      </a:r>
                      <a:r>
                        <a:rPr lang="en-GB" altLang="de-DE" sz="1400" dirty="0" err="1">
                          <a:solidFill>
                            <a:srgbClr val="000000"/>
                          </a:solidFill>
                          <a:cs typeface="Arial" panose="020B0604020202020204" pitchFamily="34" charset="0"/>
                        </a:rPr>
                        <a:t>öffentlicher</a:t>
                      </a:r>
                      <a:r>
                        <a:rPr lang="en-GB" altLang="de-DE" sz="1400" dirty="0">
                          <a:solidFill>
                            <a:srgbClr val="000000"/>
                          </a:solidFill>
                          <a:cs typeface="Arial" panose="020B0604020202020204" pitchFamily="34" charset="0"/>
                        </a:rPr>
                        <a:t> </a:t>
                      </a:r>
                      <a:r>
                        <a:rPr lang="en-GB" altLang="de-DE" sz="1400" dirty="0" err="1">
                          <a:solidFill>
                            <a:srgbClr val="000000"/>
                          </a:solidFill>
                          <a:cs typeface="Arial" panose="020B0604020202020204" pitchFamily="34" charset="0"/>
                        </a:rPr>
                        <a:t>Trägerschaft</a:t>
                      </a:r>
                      <a:endParaRPr lang="en-GB" altLang="de-DE" sz="1400" dirty="0">
                        <a:solidFill>
                          <a:srgbClr val="000000"/>
                        </a:solidFill>
                        <a:cs typeface="Arial" panose="020B0604020202020204" pitchFamily="34" charset="0"/>
                      </a:endParaRPr>
                    </a:p>
                  </a:txBody>
                  <a:tcPr/>
                </a:tc>
                <a:tc>
                  <a:txBody>
                    <a:bodyPr/>
                    <a:lstStyle/>
                    <a:p>
                      <a:pPr eaLnBrk="1" hangingPunct="1">
                        <a:buClr>
                          <a:srgbClr val="000000"/>
                        </a:buClr>
                        <a:buSzPct val="100000"/>
                        <a:buFont typeface="Arial" panose="020B0604020202020204" pitchFamily="34" charset="0"/>
                        <a:buNone/>
                      </a:pPr>
                      <a:r>
                        <a:rPr lang="en-GB" altLang="de-DE" sz="1400" dirty="0" err="1">
                          <a:solidFill>
                            <a:srgbClr val="000000"/>
                          </a:solidFill>
                          <a:latin typeface="+mn-lt"/>
                        </a:rPr>
                        <a:t>Landesjugendpläne</a:t>
                      </a:r>
                      <a:br>
                        <a:rPr lang="en-GB" altLang="de-DE" sz="1400" dirty="0">
                          <a:solidFill>
                            <a:srgbClr val="000000"/>
                          </a:solidFill>
                          <a:latin typeface="+mn-lt"/>
                        </a:rPr>
                      </a:br>
                      <a:endParaRPr lang="en-GB" altLang="de-DE" sz="1400" dirty="0">
                        <a:solidFill>
                          <a:srgbClr val="000000"/>
                        </a:solidFill>
                        <a:latin typeface="+mn-lt"/>
                      </a:endParaRPr>
                    </a:p>
                    <a:p>
                      <a:pPr eaLnBrk="1" hangingPunct="1">
                        <a:buClr>
                          <a:srgbClr val="000000"/>
                        </a:buClr>
                        <a:buSzPct val="100000"/>
                        <a:buFont typeface="Arial" panose="020B0604020202020204" pitchFamily="34" charset="0"/>
                        <a:buNone/>
                      </a:pPr>
                      <a:r>
                        <a:rPr lang="en-GB" altLang="de-DE" sz="1400" dirty="0">
                          <a:solidFill>
                            <a:srgbClr val="000000"/>
                          </a:solidFill>
                          <a:latin typeface="+mn-lt"/>
                        </a:rPr>
                        <a:t>Kinder- und </a:t>
                      </a:r>
                      <a:r>
                        <a:rPr lang="en-GB" altLang="de-DE" sz="1400" dirty="0" err="1">
                          <a:solidFill>
                            <a:srgbClr val="000000"/>
                          </a:solidFill>
                          <a:latin typeface="+mn-lt"/>
                        </a:rPr>
                        <a:t>Jugendberichte</a:t>
                      </a:r>
                      <a:endParaRPr lang="en-GB" altLang="de-DE" sz="1400" dirty="0">
                        <a:solidFill>
                          <a:srgbClr val="000000"/>
                        </a:solidFill>
                        <a:latin typeface="+mn-lt"/>
                      </a:endParaRPr>
                    </a:p>
                  </a:txBody>
                  <a:tcPr/>
                </a:tc>
                <a:tc>
                  <a:txBody>
                    <a:bodyPr/>
                    <a:lstStyle/>
                    <a:p>
                      <a:pPr>
                        <a:buClr>
                          <a:srgbClr val="000000"/>
                        </a:buClr>
                        <a:buSzPct val="100000"/>
                      </a:pPr>
                      <a:r>
                        <a:rPr lang="en-GB" altLang="de-DE" sz="1400" dirty="0">
                          <a:solidFill>
                            <a:srgbClr val="000000"/>
                          </a:solidFill>
                          <a:latin typeface="+mn-lt"/>
                        </a:rPr>
                        <a:t>Kinder- und </a:t>
                      </a:r>
                      <a:r>
                        <a:rPr lang="en-GB" altLang="de-DE" sz="1400" dirty="0" err="1">
                          <a:solidFill>
                            <a:srgbClr val="000000"/>
                          </a:solidFill>
                          <a:latin typeface="+mn-lt"/>
                        </a:rPr>
                        <a:t>Jugendplan</a:t>
                      </a:r>
                      <a:r>
                        <a:rPr lang="en-GB" altLang="de-DE" sz="1400" dirty="0">
                          <a:solidFill>
                            <a:srgbClr val="000000"/>
                          </a:solidFill>
                          <a:latin typeface="+mn-lt"/>
                        </a:rPr>
                        <a:t> (KJP)</a:t>
                      </a:r>
                      <a:br>
                        <a:rPr lang="en-GB" altLang="de-DE" sz="1400" dirty="0">
                          <a:solidFill>
                            <a:srgbClr val="000000"/>
                          </a:solidFill>
                          <a:latin typeface="+mn-lt"/>
                        </a:rPr>
                      </a:br>
                      <a:endParaRPr lang="en-GB" altLang="de-DE" sz="1400" dirty="0">
                        <a:solidFill>
                          <a:srgbClr val="000000"/>
                        </a:solidFill>
                        <a:latin typeface="+mn-lt"/>
                      </a:endParaRPr>
                    </a:p>
                    <a:p>
                      <a:pPr>
                        <a:buClr>
                          <a:srgbClr val="000000"/>
                        </a:buClr>
                        <a:buSzPct val="100000"/>
                      </a:pPr>
                      <a:r>
                        <a:rPr lang="en-GB" altLang="de-DE" sz="1400" dirty="0">
                          <a:solidFill>
                            <a:srgbClr val="000000"/>
                          </a:solidFill>
                          <a:latin typeface="+mn-lt"/>
                        </a:rPr>
                        <a:t>Kinder- und </a:t>
                      </a:r>
                      <a:r>
                        <a:rPr lang="en-GB" altLang="de-DE" sz="1400" dirty="0" err="1">
                          <a:solidFill>
                            <a:srgbClr val="000000"/>
                          </a:solidFill>
                          <a:latin typeface="+mn-lt"/>
                        </a:rPr>
                        <a:t>Jugend-bericht</a:t>
                      </a:r>
                      <a:endParaRPr lang="en-GB" altLang="de-DE" sz="1400" dirty="0">
                        <a:solidFill>
                          <a:srgbClr val="000000"/>
                        </a:solidFill>
                        <a:latin typeface="+mn-lt"/>
                      </a:endParaRPr>
                    </a:p>
                  </a:txBody>
                  <a:tcPr/>
                </a:tc>
                <a:extLst>
                  <a:ext uri="{0D108BD9-81ED-4DB2-BD59-A6C34878D82A}">
                    <a16:rowId xmlns:a16="http://schemas.microsoft.com/office/drawing/2014/main" val="2669219218"/>
                  </a:ext>
                </a:extLst>
              </a:tr>
            </a:tbl>
          </a:graphicData>
        </a:graphic>
      </p:graphicFrame>
    </p:spTree>
    <p:extLst>
      <p:ext uri="{BB962C8B-B14F-4D97-AF65-F5344CB8AC3E}">
        <p14:creationId xmlns:p14="http://schemas.microsoft.com/office/powerpoint/2010/main" val="3384487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198884" y="836712"/>
            <a:ext cx="8693596" cy="428738"/>
          </a:xfrm>
        </p:spPr>
        <p:txBody>
          <a:bodyPr>
            <a:noAutofit/>
          </a:bodyPr>
          <a:lstStyle/>
          <a:p>
            <a:r>
              <a:rPr lang="de-DE" dirty="0">
                <a:solidFill>
                  <a:srgbClr val="000000"/>
                </a:solidFill>
              </a:rPr>
              <a:t>3.1.2 Örtliche Träger der öffentlichen Kinder- und Jugendhilfe</a:t>
            </a:r>
          </a:p>
        </p:txBody>
      </p:sp>
      <p:sp>
        <p:nvSpPr>
          <p:cNvPr id="32" name="Text Box 2">
            <a:extLst>
              <a:ext uri="{FF2B5EF4-FFF2-40B4-BE49-F238E27FC236}">
                <a16:creationId xmlns:a16="http://schemas.microsoft.com/office/drawing/2014/main" id="{20E485CE-B724-4FAD-8110-2883EE97D93B}"/>
              </a:ext>
            </a:extLst>
          </p:cNvPr>
          <p:cNvSpPr txBox="1">
            <a:spLocks noChangeArrowheads="1"/>
          </p:cNvSpPr>
          <p:nvPr/>
        </p:nvSpPr>
        <p:spPr bwMode="auto">
          <a:xfrm>
            <a:off x="468064" y="1539654"/>
            <a:ext cx="8280400" cy="4596130"/>
          </a:xfrm>
          <a:prstGeom prst="rect">
            <a:avLst/>
          </a:prstGeom>
          <a:noFill/>
          <a:ln w="9525">
            <a:noFill/>
            <a:miter lim="800000"/>
            <a:headEnd/>
            <a:tailEnd/>
          </a:ln>
        </p:spPr>
        <p:txBody>
          <a:bodyPr>
            <a:spAutoFit/>
          </a:bodyPr>
          <a:lstStyle/>
          <a:p>
            <a:pPr>
              <a:spcAft>
                <a:spcPts val="600"/>
              </a:spcAft>
              <a:defRPr/>
            </a:pPr>
            <a:r>
              <a:rPr lang="de-DE" altLang="de-DE" b="1" dirty="0">
                <a:solidFill>
                  <a:srgbClr val="000000"/>
                </a:solidFill>
              </a:rPr>
              <a:t>Die Träger der öffentlichen Jugendhilfe werden durch Landesrecht bestimmt (69 Abs.1 SGB VIII).</a:t>
            </a:r>
            <a:r>
              <a:rPr lang="de-DE" altLang="de-DE" dirty="0">
                <a:solidFill>
                  <a:srgbClr val="000000"/>
                </a:solidFill>
              </a:rPr>
              <a:t> In der Regel sind die örtlichen Träger die kreisfreien Städte und die Kreise (in Ausnahmen auch kreisangehörige Städte).</a:t>
            </a:r>
            <a:endParaRPr lang="de-DE" dirty="0">
              <a:solidFill>
                <a:srgbClr val="000000"/>
              </a:solidFill>
            </a:endParaRPr>
          </a:p>
          <a:p>
            <a:pPr>
              <a:spcAft>
                <a:spcPts val="600"/>
              </a:spcAft>
              <a:defRPr/>
            </a:pPr>
            <a:r>
              <a:rPr lang="de-DE" altLang="de-DE" sz="1700" dirty="0">
                <a:solidFill>
                  <a:srgbClr val="000000"/>
                </a:solidFill>
              </a:rPr>
              <a:t>Für die Wahrnehmung der Aufgaben nach dem SGB VIII muss jeder örtliche Träger ein Jugendamt errichten. (§ 69 Abs.3 SGBVIII) </a:t>
            </a:r>
          </a:p>
          <a:p>
            <a:pPr>
              <a:spcAft>
                <a:spcPts val="600"/>
              </a:spcAft>
              <a:defRPr/>
            </a:pPr>
            <a:r>
              <a:rPr lang="de-DE" altLang="de-DE" sz="1700" dirty="0">
                <a:solidFill>
                  <a:srgbClr val="000000"/>
                </a:solidFill>
              </a:rPr>
              <a:t>Die konkrete Struktur des Jugendamtes obliegt der Organisationshoheit der jeweiligen Kommune.</a:t>
            </a:r>
            <a:endParaRPr lang="de-DE" altLang="de-DE" sz="1700" b="1" dirty="0">
              <a:solidFill>
                <a:srgbClr val="000000"/>
              </a:solidFill>
            </a:endParaRPr>
          </a:p>
          <a:p>
            <a:pPr>
              <a:spcAft>
                <a:spcPts val="600"/>
              </a:spcAft>
              <a:defRPr/>
            </a:pPr>
            <a:r>
              <a:rPr lang="de-DE" altLang="de-DE" sz="1700" b="1" dirty="0">
                <a:solidFill>
                  <a:srgbClr val="000000"/>
                </a:solidFill>
              </a:rPr>
              <a:t>Die öffentlichen Träger tragen die Gesamtverantwortung dafür, dass </a:t>
            </a:r>
          </a:p>
          <a:p>
            <a:pPr marL="490538" lvl="1" indent="-220663" defTabSz="914400">
              <a:spcBef>
                <a:spcPts val="500"/>
              </a:spcBef>
              <a:spcAft>
                <a:spcPts val="600"/>
              </a:spcAft>
              <a:buClr>
                <a:schemeClr val="accent3"/>
              </a:buClr>
              <a:buSzPct val="160000"/>
              <a:buFont typeface="Arial" panose="020B0604020202020204" pitchFamily="34" charset="0"/>
              <a:buChar char="•"/>
              <a:defRPr/>
            </a:pPr>
            <a:r>
              <a:rPr lang="de-DE" altLang="de-DE" sz="1400" dirty="0">
                <a:solidFill>
                  <a:srgbClr val="000000"/>
                </a:solidFill>
              </a:rPr>
              <a:t>die Jugendämter ausreichend ausgestattet sind;</a:t>
            </a:r>
          </a:p>
          <a:p>
            <a:pPr marL="490538" lvl="1" indent="-220663" defTabSz="914400">
              <a:spcBef>
                <a:spcPts val="500"/>
              </a:spcBef>
              <a:spcAft>
                <a:spcPts val="600"/>
              </a:spcAft>
              <a:buClr>
                <a:schemeClr val="accent3"/>
              </a:buClr>
              <a:buSzPct val="160000"/>
              <a:buFont typeface="Arial" panose="020B0604020202020204" pitchFamily="34" charset="0"/>
              <a:buChar char="•"/>
              <a:defRPr/>
            </a:pPr>
            <a:r>
              <a:rPr lang="de-DE" altLang="de-DE" sz="1400" dirty="0">
                <a:solidFill>
                  <a:srgbClr val="000000"/>
                </a:solidFill>
              </a:rPr>
              <a:t>die erforderlichen und geeigneten Angebote für die Bürgerinnen rechtzeitig und ausreichend zur Verfügung stehen;</a:t>
            </a:r>
          </a:p>
          <a:p>
            <a:pPr marL="490538" lvl="1" indent="-220663" defTabSz="914400">
              <a:spcBef>
                <a:spcPts val="500"/>
              </a:spcBef>
              <a:spcAft>
                <a:spcPts val="600"/>
              </a:spcAft>
              <a:buClr>
                <a:schemeClr val="accent3"/>
              </a:buClr>
              <a:buSzPct val="160000"/>
              <a:buFont typeface="Arial" panose="020B0604020202020204" pitchFamily="34" charset="0"/>
              <a:buChar char="•"/>
              <a:defRPr/>
            </a:pPr>
            <a:r>
              <a:rPr lang="de-DE" altLang="de-DE" sz="1400" dirty="0">
                <a:solidFill>
                  <a:srgbClr val="000000"/>
                </a:solidFill>
              </a:rPr>
              <a:t>das Leistungsangebot der Kinder- und Jugendhilfe plural ausgestaltet ist;</a:t>
            </a:r>
          </a:p>
          <a:p>
            <a:pPr marL="490538" lvl="1" indent="-220663" defTabSz="914400">
              <a:spcBef>
                <a:spcPts val="500"/>
              </a:spcBef>
              <a:spcAft>
                <a:spcPts val="600"/>
              </a:spcAft>
              <a:buClr>
                <a:schemeClr val="accent3"/>
              </a:buClr>
              <a:buSzPct val="160000"/>
              <a:buFont typeface="Arial" panose="020B0604020202020204" pitchFamily="34" charset="0"/>
              <a:buChar char="•"/>
              <a:defRPr/>
            </a:pPr>
            <a:r>
              <a:rPr lang="de-DE" altLang="de-DE" sz="1400" dirty="0">
                <a:solidFill>
                  <a:srgbClr val="000000"/>
                </a:solidFill>
              </a:rPr>
              <a:t>Maßstäbe für die Qualitätsentwicklungen aller Aufgaben der Kinder- und Jugendhilfe entwickeln.</a:t>
            </a:r>
          </a:p>
        </p:txBody>
      </p:sp>
      <p:sp>
        <p:nvSpPr>
          <p:cNvPr id="11"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spTree>
    <p:extLst>
      <p:ext uri="{BB962C8B-B14F-4D97-AF65-F5344CB8AC3E}">
        <p14:creationId xmlns:p14="http://schemas.microsoft.com/office/powerpoint/2010/main" val="2450276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030"/>
            <a:ext cx="8458200" cy="428738"/>
          </a:xfrm>
        </p:spPr>
        <p:txBody>
          <a:bodyPr>
            <a:normAutofit/>
          </a:bodyPr>
          <a:lstStyle/>
          <a:p>
            <a:r>
              <a:rPr lang="de-DE" dirty="0">
                <a:solidFill>
                  <a:srgbClr val="000000"/>
                </a:solidFill>
              </a:rPr>
              <a:t>3.1.3 Aufbau des Jugendamtes - Zweigliedrigkeit</a:t>
            </a:r>
          </a:p>
        </p:txBody>
      </p:sp>
      <p:sp>
        <p:nvSpPr>
          <p:cNvPr id="64" name="AutoShape 39" descr="führt zu den Aufgaben des Jugendhilfeausschusses" title="Pfeil">
            <a:extLst>
              <a:ext uri="{FF2B5EF4-FFF2-40B4-BE49-F238E27FC236}">
                <a16:creationId xmlns:a16="http://schemas.microsoft.com/office/drawing/2014/main" id="{4328AEC0-8F6A-41E6-853C-92398F19D851}"/>
              </a:ext>
            </a:extLst>
          </p:cNvPr>
          <p:cNvSpPr>
            <a:spLocks noChangeArrowheads="1"/>
          </p:cNvSpPr>
          <p:nvPr/>
        </p:nvSpPr>
        <p:spPr bwMode="auto">
          <a:xfrm>
            <a:off x="1926659" y="2348880"/>
            <a:ext cx="773133" cy="276442"/>
          </a:xfrm>
          <a:prstGeom prst="downArrow">
            <a:avLst>
              <a:gd name="adj1" fmla="val 43315"/>
              <a:gd name="adj2" fmla="val 66667"/>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
                <a:schemeClr val="accent1"/>
              </a:buClr>
              <a:buSzPct val="100000"/>
              <a:buFont typeface="Wingdings" panose="05000000000000000000" pitchFamily="2" charset="2"/>
              <a:buChar char="l"/>
            </a:pPr>
            <a:endParaRPr lang="de-DE" altLang="de-DE"/>
          </a:p>
        </p:txBody>
      </p:sp>
      <p:sp>
        <p:nvSpPr>
          <p:cNvPr id="65" name="Rectangle 40">
            <a:extLst>
              <a:ext uri="{FF2B5EF4-FFF2-40B4-BE49-F238E27FC236}">
                <a16:creationId xmlns:a16="http://schemas.microsoft.com/office/drawing/2014/main" id="{20B493C6-A0F4-4EAB-86DE-A27EAE5A34E5}"/>
              </a:ext>
            </a:extLst>
          </p:cNvPr>
          <p:cNvSpPr>
            <a:spLocks noChangeArrowheads="1"/>
          </p:cNvSpPr>
          <p:nvPr/>
        </p:nvSpPr>
        <p:spPr bwMode="auto">
          <a:xfrm>
            <a:off x="4591049" y="1948830"/>
            <a:ext cx="4214543" cy="400050"/>
          </a:xfrm>
          <a:prstGeom prst="rect">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lnSpc>
                <a:spcPct val="93000"/>
              </a:lnSpc>
              <a:buClr>
                <a:srgbClr val="000000"/>
              </a:buClr>
              <a:buSzPct val="100000"/>
              <a:buFont typeface="Arial" panose="020B0604020202020204" pitchFamily="34" charset="0"/>
              <a:buNone/>
            </a:pPr>
            <a:r>
              <a:rPr lang="de-DE" altLang="de-DE" b="1" dirty="0">
                <a:solidFill>
                  <a:schemeClr val="bg1"/>
                </a:solidFill>
                <a:latin typeface="+mn-lt"/>
              </a:rPr>
              <a:t>Verwaltung des Jugendamtes</a:t>
            </a:r>
          </a:p>
        </p:txBody>
      </p:sp>
      <p:sp>
        <p:nvSpPr>
          <p:cNvPr id="66" name="AutoShape 41" descr="führt zu den Aufgaben der Verwaltung des Jugendamts" title="Pfeil">
            <a:extLst>
              <a:ext uri="{FF2B5EF4-FFF2-40B4-BE49-F238E27FC236}">
                <a16:creationId xmlns:a16="http://schemas.microsoft.com/office/drawing/2014/main" id="{28CB788A-3327-40E6-B86B-67DB8339A996}"/>
              </a:ext>
            </a:extLst>
          </p:cNvPr>
          <p:cNvSpPr>
            <a:spLocks noChangeArrowheads="1"/>
          </p:cNvSpPr>
          <p:nvPr/>
        </p:nvSpPr>
        <p:spPr bwMode="auto">
          <a:xfrm>
            <a:off x="6138863" y="2348880"/>
            <a:ext cx="773133" cy="276442"/>
          </a:xfrm>
          <a:prstGeom prst="downArrow">
            <a:avLst>
              <a:gd name="adj1" fmla="val 43315"/>
              <a:gd name="adj2" fmla="val 66667"/>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
                <a:schemeClr val="accent1"/>
              </a:buClr>
              <a:buSzPct val="100000"/>
              <a:buFont typeface="Wingdings" panose="05000000000000000000" pitchFamily="2" charset="2"/>
              <a:buChar char="l"/>
            </a:pPr>
            <a:endParaRPr lang="de-DE" altLang="de-DE"/>
          </a:p>
        </p:txBody>
      </p:sp>
      <p:sp>
        <p:nvSpPr>
          <p:cNvPr id="67" name="Rectangle 44" title="Jugendamt">
            <a:extLst>
              <a:ext uri="{FF2B5EF4-FFF2-40B4-BE49-F238E27FC236}">
                <a16:creationId xmlns:a16="http://schemas.microsoft.com/office/drawing/2014/main" id="{8E113D95-C82F-4EB0-856D-5B0B0169EEDD}"/>
              </a:ext>
            </a:extLst>
          </p:cNvPr>
          <p:cNvSpPr>
            <a:spLocks noChangeArrowheads="1"/>
          </p:cNvSpPr>
          <p:nvPr/>
        </p:nvSpPr>
        <p:spPr bwMode="auto">
          <a:xfrm>
            <a:off x="3559175" y="1484784"/>
            <a:ext cx="2237004" cy="352425"/>
          </a:xfrm>
          <a:prstGeom prst="rect">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lnSpc>
                <a:spcPct val="93000"/>
              </a:lnSpc>
              <a:buClr>
                <a:srgbClr val="000000"/>
              </a:buClr>
              <a:buSzPct val="100000"/>
              <a:buFont typeface="Arial" panose="020B0604020202020204" pitchFamily="34" charset="0"/>
              <a:buNone/>
            </a:pPr>
            <a:endParaRPr lang="de-DE" altLang="de-DE" sz="1600"/>
          </a:p>
        </p:txBody>
      </p:sp>
      <p:sp>
        <p:nvSpPr>
          <p:cNvPr id="68" name="Rectangle 43">
            <a:extLst>
              <a:ext uri="{FF2B5EF4-FFF2-40B4-BE49-F238E27FC236}">
                <a16:creationId xmlns:a16="http://schemas.microsoft.com/office/drawing/2014/main" id="{509B21D8-744B-4342-93F2-5B936DF6E674}"/>
              </a:ext>
            </a:extLst>
          </p:cNvPr>
          <p:cNvSpPr>
            <a:spLocks noChangeArrowheads="1"/>
          </p:cNvSpPr>
          <p:nvPr/>
        </p:nvSpPr>
        <p:spPr bwMode="auto">
          <a:xfrm>
            <a:off x="3910013" y="1484784"/>
            <a:ext cx="1549774" cy="3476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93000"/>
              </a:lnSpc>
              <a:buClr>
                <a:srgbClr val="000000"/>
              </a:buClr>
              <a:buSzPct val="100000"/>
              <a:buFont typeface="Arial" panose="020B0604020202020204" pitchFamily="34" charset="0"/>
              <a:buNone/>
            </a:pPr>
            <a:r>
              <a:rPr lang="en-GB" altLang="de-DE" b="1" dirty="0">
                <a:solidFill>
                  <a:schemeClr val="bg1"/>
                </a:solidFill>
                <a:latin typeface="+mn-lt"/>
              </a:rPr>
              <a:t>Jugendamt</a:t>
            </a:r>
            <a:endParaRPr lang="de-DE" altLang="de-DE" b="1" dirty="0">
              <a:solidFill>
                <a:schemeClr val="bg1"/>
              </a:solidFill>
              <a:latin typeface="+mn-lt"/>
            </a:endParaRPr>
          </a:p>
        </p:txBody>
      </p:sp>
      <p:sp>
        <p:nvSpPr>
          <p:cNvPr id="70" name="Rectangle 48">
            <a:extLst>
              <a:ext uri="{FF2B5EF4-FFF2-40B4-BE49-F238E27FC236}">
                <a16:creationId xmlns:a16="http://schemas.microsoft.com/office/drawing/2014/main" id="{FA887C31-F391-4C95-AF88-9237A80084C9}"/>
              </a:ext>
            </a:extLst>
          </p:cNvPr>
          <p:cNvSpPr>
            <a:spLocks noChangeArrowheads="1"/>
          </p:cNvSpPr>
          <p:nvPr/>
        </p:nvSpPr>
        <p:spPr bwMode="auto">
          <a:xfrm>
            <a:off x="357457" y="2802284"/>
            <a:ext cx="4142535" cy="232775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93000"/>
              </a:lnSpc>
              <a:buClr>
                <a:srgbClr val="000000"/>
              </a:buClr>
              <a:buSzPct val="100000"/>
              <a:buFont typeface="Arial" panose="020B0604020202020204" pitchFamily="34" charset="0"/>
              <a:buNone/>
            </a:pPr>
            <a:r>
              <a:rPr lang="en-GB" altLang="de-DE" sz="1600" dirty="0">
                <a:solidFill>
                  <a:srgbClr val="000000"/>
                </a:solidFill>
                <a:latin typeface="+mn-lt"/>
              </a:rPr>
              <a:t>Der </a:t>
            </a:r>
            <a:r>
              <a:rPr lang="en-GB" altLang="de-DE" sz="1600" b="1" dirty="0">
                <a:solidFill>
                  <a:srgbClr val="000000"/>
                </a:solidFill>
                <a:latin typeface="+mn-lt"/>
              </a:rPr>
              <a:t>JHA</a:t>
            </a:r>
            <a:r>
              <a:rPr lang="en-GB" altLang="de-DE" sz="1600" dirty="0">
                <a:solidFill>
                  <a:srgbClr val="000000"/>
                </a:solidFill>
                <a:latin typeface="+mn-lt"/>
              </a:rPr>
              <a:t> </a:t>
            </a:r>
            <a:r>
              <a:rPr lang="en-GB" altLang="de-DE" sz="1600" dirty="0" err="1">
                <a:solidFill>
                  <a:srgbClr val="000000"/>
                </a:solidFill>
                <a:latin typeface="+mn-lt"/>
              </a:rPr>
              <a:t>befasst</a:t>
            </a:r>
            <a:r>
              <a:rPr lang="en-GB" altLang="de-DE" sz="1600" dirty="0">
                <a:solidFill>
                  <a:srgbClr val="000000"/>
                </a:solidFill>
                <a:latin typeface="+mn-lt"/>
              </a:rPr>
              <a:t> </a:t>
            </a:r>
            <a:r>
              <a:rPr lang="en-GB" altLang="de-DE" sz="1600" dirty="0" err="1">
                <a:solidFill>
                  <a:srgbClr val="000000"/>
                </a:solidFill>
                <a:latin typeface="+mn-lt"/>
              </a:rPr>
              <a:t>sich</a:t>
            </a:r>
            <a:r>
              <a:rPr lang="en-GB" altLang="de-DE" sz="1600" dirty="0">
                <a:solidFill>
                  <a:srgbClr val="000000"/>
                </a:solidFill>
                <a:latin typeface="+mn-lt"/>
              </a:rPr>
              <a:t> </a:t>
            </a:r>
            <a:r>
              <a:rPr lang="en-GB" altLang="de-DE" sz="1600" dirty="0" err="1">
                <a:solidFill>
                  <a:srgbClr val="000000"/>
                </a:solidFill>
                <a:latin typeface="+mn-lt"/>
              </a:rPr>
              <a:t>mit</a:t>
            </a:r>
            <a:r>
              <a:rPr lang="en-GB" altLang="de-DE" sz="1600" dirty="0">
                <a:solidFill>
                  <a:srgbClr val="000000"/>
                </a:solidFill>
                <a:latin typeface="+mn-lt"/>
              </a:rPr>
              <a:t> </a:t>
            </a:r>
            <a:r>
              <a:rPr lang="en-GB" altLang="de-DE" sz="1600" dirty="0" err="1">
                <a:solidFill>
                  <a:srgbClr val="000000"/>
                </a:solidFill>
                <a:latin typeface="+mn-lt"/>
              </a:rPr>
              <a:t>allen</a:t>
            </a:r>
            <a:r>
              <a:rPr lang="en-GB" altLang="de-DE" sz="1600" dirty="0">
                <a:solidFill>
                  <a:srgbClr val="000000"/>
                </a:solidFill>
                <a:latin typeface="+mn-lt"/>
              </a:rPr>
              <a:t> </a:t>
            </a:r>
            <a:r>
              <a:rPr lang="en-GB" altLang="de-DE" sz="1600" dirty="0" err="1">
                <a:solidFill>
                  <a:srgbClr val="000000"/>
                </a:solidFill>
                <a:latin typeface="+mn-lt"/>
              </a:rPr>
              <a:t>Angelegenheiten</a:t>
            </a:r>
            <a:r>
              <a:rPr lang="en-GB" altLang="de-DE" sz="1600" dirty="0">
                <a:solidFill>
                  <a:srgbClr val="000000"/>
                </a:solidFill>
                <a:latin typeface="+mn-lt"/>
              </a:rPr>
              <a:t> der Kinder- und </a:t>
            </a:r>
            <a:r>
              <a:rPr lang="en-GB" altLang="de-DE" sz="1600" dirty="0" err="1">
                <a:solidFill>
                  <a:srgbClr val="000000"/>
                </a:solidFill>
                <a:latin typeface="+mn-lt"/>
              </a:rPr>
              <a:t>Jugendhilfe</a:t>
            </a:r>
            <a:r>
              <a:rPr lang="en-GB" altLang="de-DE" sz="1600" dirty="0">
                <a:solidFill>
                  <a:srgbClr val="000000"/>
                </a:solidFill>
                <a:latin typeface="+mn-lt"/>
              </a:rPr>
              <a:t>, </a:t>
            </a:r>
            <a:r>
              <a:rPr lang="en-GB" altLang="de-DE" sz="1600" dirty="0" err="1">
                <a:solidFill>
                  <a:srgbClr val="000000"/>
                </a:solidFill>
                <a:latin typeface="+mn-lt"/>
              </a:rPr>
              <a:t>insbesondere</a:t>
            </a:r>
            <a:r>
              <a:rPr lang="en-GB" altLang="de-DE" sz="1600" dirty="0">
                <a:solidFill>
                  <a:srgbClr val="000000"/>
                </a:solidFill>
                <a:latin typeface="+mn-lt"/>
              </a:rPr>
              <a:t> </a:t>
            </a:r>
            <a:r>
              <a:rPr lang="en-GB" altLang="de-DE" sz="1600" dirty="0" err="1">
                <a:solidFill>
                  <a:srgbClr val="000000"/>
                </a:solidFill>
                <a:latin typeface="+mn-lt"/>
              </a:rPr>
              <a:t>mit</a:t>
            </a:r>
            <a:r>
              <a:rPr lang="en-GB" altLang="de-DE" sz="1600" dirty="0">
                <a:solidFill>
                  <a:srgbClr val="000000"/>
                </a:solidFill>
                <a:latin typeface="+mn-lt"/>
              </a:rPr>
              <a:t>:</a:t>
            </a:r>
          </a:p>
          <a:p>
            <a:pPr marL="285750" indent="-285750" defTabSz="914400">
              <a:lnSpc>
                <a:spcPct val="93000"/>
              </a:lnSpc>
              <a:spcBef>
                <a:spcPts val="500"/>
              </a:spcBef>
              <a:spcAft>
                <a:spcPts val="600"/>
              </a:spcAft>
              <a:buClr>
                <a:schemeClr val="accent3"/>
              </a:buClr>
              <a:buSzPct val="160000"/>
              <a:buFont typeface="Arial" panose="020B0604020202020204" pitchFamily="34" charset="0"/>
              <a:buChar char="•"/>
              <a:defRPr/>
            </a:pPr>
            <a:r>
              <a:rPr lang="en-GB" altLang="de-DE" sz="1400" dirty="0">
                <a:solidFill>
                  <a:srgbClr val="000000"/>
                </a:solidFill>
                <a:latin typeface="+mn-lt"/>
                <a:ea typeface="+mn-ea"/>
                <a:cs typeface="+mn-cs"/>
              </a:rPr>
              <a:t>der </a:t>
            </a:r>
            <a:r>
              <a:rPr lang="en-GB" altLang="de-DE" sz="1400" dirty="0" err="1">
                <a:solidFill>
                  <a:srgbClr val="000000"/>
                </a:solidFill>
                <a:latin typeface="+mn-lt"/>
                <a:ea typeface="+mn-ea"/>
                <a:cs typeface="+mn-cs"/>
              </a:rPr>
              <a:t>Beratung</a:t>
            </a:r>
            <a:r>
              <a:rPr lang="en-GB" altLang="de-DE" sz="1400" dirty="0">
                <a:solidFill>
                  <a:srgbClr val="000000"/>
                </a:solidFill>
                <a:latin typeface="+mn-lt"/>
                <a:ea typeface="+mn-ea"/>
                <a:cs typeface="+mn-cs"/>
              </a:rPr>
              <a:t> von </a:t>
            </a:r>
            <a:r>
              <a:rPr lang="en-GB" altLang="de-DE" sz="1400" dirty="0" err="1">
                <a:solidFill>
                  <a:srgbClr val="000000"/>
                </a:solidFill>
                <a:latin typeface="+mn-lt"/>
                <a:ea typeface="+mn-ea"/>
                <a:cs typeface="+mn-cs"/>
              </a:rPr>
              <a:t>Problemlagen</a:t>
            </a:r>
            <a:r>
              <a:rPr lang="en-GB" altLang="de-DE" sz="1400" dirty="0">
                <a:solidFill>
                  <a:srgbClr val="000000"/>
                </a:solidFill>
                <a:latin typeface="+mn-lt"/>
                <a:ea typeface="+mn-ea"/>
                <a:cs typeface="+mn-cs"/>
              </a:rPr>
              <a:t> </a:t>
            </a:r>
            <a:r>
              <a:rPr lang="en-GB" altLang="de-DE" sz="1400" dirty="0" err="1">
                <a:solidFill>
                  <a:srgbClr val="000000"/>
                </a:solidFill>
                <a:latin typeface="+mn-lt"/>
                <a:ea typeface="+mn-ea"/>
                <a:cs typeface="+mn-cs"/>
              </a:rPr>
              <a:t>junger</a:t>
            </a:r>
            <a:r>
              <a:rPr lang="en-GB" altLang="de-DE" sz="1400" dirty="0">
                <a:solidFill>
                  <a:srgbClr val="000000"/>
                </a:solidFill>
                <a:latin typeface="+mn-lt"/>
                <a:ea typeface="+mn-ea"/>
                <a:cs typeface="+mn-cs"/>
              </a:rPr>
              <a:t> Menschen und </a:t>
            </a:r>
            <a:r>
              <a:rPr lang="en-GB" altLang="de-DE" sz="1400" dirty="0" err="1">
                <a:solidFill>
                  <a:srgbClr val="000000"/>
                </a:solidFill>
                <a:latin typeface="+mn-lt"/>
                <a:ea typeface="+mn-ea"/>
                <a:cs typeface="+mn-cs"/>
              </a:rPr>
              <a:t>Familien</a:t>
            </a:r>
            <a:r>
              <a:rPr lang="en-GB" altLang="de-DE" sz="1400" dirty="0">
                <a:solidFill>
                  <a:srgbClr val="000000"/>
                </a:solidFill>
                <a:latin typeface="+mn-lt"/>
                <a:ea typeface="+mn-ea"/>
                <a:cs typeface="+mn-cs"/>
              </a:rPr>
              <a:t>,</a:t>
            </a:r>
          </a:p>
          <a:p>
            <a:pPr marL="285750" indent="-285750" defTabSz="914400">
              <a:lnSpc>
                <a:spcPct val="93000"/>
              </a:lnSpc>
              <a:spcBef>
                <a:spcPts val="500"/>
              </a:spcBef>
              <a:spcAft>
                <a:spcPts val="600"/>
              </a:spcAft>
              <a:buClr>
                <a:schemeClr val="accent3"/>
              </a:buClr>
              <a:buSzPct val="160000"/>
              <a:buFont typeface="Arial" panose="020B0604020202020204" pitchFamily="34" charset="0"/>
              <a:buChar char="•"/>
              <a:defRPr/>
            </a:pPr>
            <a:r>
              <a:rPr lang="de-DE" altLang="de-DE" sz="1400" dirty="0">
                <a:solidFill>
                  <a:srgbClr val="000000"/>
                </a:solidFill>
                <a:latin typeface="+mn-lt"/>
                <a:ea typeface="+mn-ea"/>
                <a:cs typeface="+mn-cs"/>
              </a:rPr>
              <a:t>Vorschlägen für die Weiterentwicklung der Kinder- und Jugendhilfeplanung,</a:t>
            </a:r>
          </a:p>
          <a:p>
            <a:pPr marL="285750" indent="-285750" defTabSz="914400">
              <a:lnSpc>
                <a:spcPct val="93000"/>
              </a:lnSpc>
              <a:spcBef>
                <a:spcPts val="500"/>
              </a:spcBef>
              <a:spcAft>
                <a:spcPts val="600"/>
              </a:spcAft>
              <a:buClr>
                <a:schemeClr val="accent3"/>
              </a:buClr>
              <a:buSzPct val="160000"/>
              <a:buFont typeface="Arial" panose="020B0604020202020204" pitchFamily="34" charset="0"/>
              <a:buChar char="•"/>
              <a:defRPr/>
            </a:pPr>
            <a:r>
              <a:rPr lang="de-DE" altLang="de-DE" sz="1400" dirty="0">
                <a:solidFill>
                  <a:srgbClr val="000000"/>
                </a:solidFill>
                <a:latin typeface="+mn-lt"/>
                <a:ea typeface="+mn-ea"/>
                <a:cs typeface="+mn-cs"/>
              </a:rPr>
              <a:t>der Förderung der freien Kinder- und Jugendhilfe.</a:t>
            </a:r>
            <a:r>
              <a:rPr lang="en-GB" altLang="de-DE" sz="1400" dirty="0">
                <a:solidFill>
                  <a:srgbClr val="000000"/>
                </a:solidFill>
                <a:latin typeface="+mn-lt"/>
                <a:ea typeface="+mn-ea"/>
                <a:cs typeface="+mn-cs"/>
              </a:rPr>
              <a:t> </a:t>
            </a:r>
          </a:p>
        </p:txBody>
      </p:sp>
      <p:sp>
        <p:nvSpPr>
          <p:cNvPr id="75" name="Rectangle 63">
            <a:extLst>
              <a:ext uri="{FF2B5EF4-FFF2-40B4-BE49-F238E27FC236}">
                <a16:creationId xmlns:a16="http://schemas.microsoft.com/office/drawing/2014/main" id="{A45275F4-FC77-4DE6-BE17-F5DA0D1677AC}"/>
              </a:ext>
            </a:extLst>
          </p:cNvPr>
          <p:cNvSpPr>
            <a:spLocks noChangeArrowheads="1"/>
          </p:cNvSpPr>
          <p:nvPr/>
        </p:nvSpPr>
        <p:spPr bwMode="auto">
          <a:xfrm>
            <a:off x="4716016" y="2780928"/>
            <a:ext cx="3848580" cy="123719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93000"/>
              </a:lnSpc>
              <a:buClr>
                <a:srgbClr val="000000"/>
              </a:buClr>
              <a:buSzPct val="100000"/>
              <a:buFont typeface="Arial" panose="020B0604020202020204" pitchFamily="34" charset="0"/>
              <a:buNone/>
            </a:pPr>
            <a:r>
              <a:rPr lang="en-GB" altLang="de-DE" sz="1600" dirty="0" err="1">
                <a:solidFill>
                  <a:srgbClr val="000000"/>
                </a:solidFill>
                <a:latin typeface="+mn-lt"/>
              </a:rPr>
              <a:t>Laufende</a:t>
            </a:r>
            <a:r>
              <a:rPr lang="en-GB" altLang="de-DE" sz="1600" dirty="0">
                <a:solidFill>
                  <a:srgbClr val="000000"/>
                </a:solidFill>
                <a:latin typeface="+mn-lt"/>
              </a:rPr>
              <a:t> </a:t>
            </a:r>
            <a:r>
              <a:rPr lang="en-GB" altLang="de-DE" sz="1600" b="1" dirty="0" err="1">
                <a:solidFill>
                  <a:srgbClr val="000000"/>
                </a:solidFill>
                <a:latin typeface="+mn-lt"/>
              </a:rPr>
              <a:t>Verwaltung</a:t>
            </a:r>
            <a:r>
              <a:rPr lang="en-GB" altLang="de-DE" sz="1600" dirty="0">
                <a:solidFill>
                  <a:srgbClr val="000000"/>
                </a:solidFill>
                <a:latin typeface="+mn-lt"/>
              </a:rPr>
              <a:t> </a:t>
            </a:r>
            <a:r>
              <a:rPr lang="en-GB" altLang="de-DE" sz="1600" dirty="0" err="1">
                <a:solidFill>
                  <a:srgbClr val="000000"/>
                </a:solidFill>
                <a:latin typeface="+mn-lt"/>
              </a:rPr>
              <a:t>im</a:t>
            </a:r>
            <a:r>
              <a:rPr lang="en-GB" altLang="de-DE" sz="1600" dirty="0">
                <a:solidFill>
                  <a:srgbClr val="000000"/>
                </a:solidFill>
                <a:latin typeface="+mn-lt"/>
              </a:rPr>
              <a:t> </a:t>
            </a:r>
            <a:r>
              <a:rPr lang="en-GB" altLang="de-DE" sz="1600" dirty="0" err="1">
                <a:solidFill>
                  <a:srgbClr val="000000"/>
                </a:solidFill>
                <a:latin typeface="+mn-lt"/>
              </a:rPr>
              <a:t>Rahmen</a:t>
            </a:r>
            <a:r>
              <a:rPr lang="en-GB" altLang="de-DE" sz="1600" dirty="0">
                <a:solidFill>
                  <a:srgbClr val="000000"/>
                </a:solidFill>
                <a:latin typeface="+mn-lt"/>
              </a:rPr>
              <a:t> der </a:t>
            </a:r>
            <a:r>
              <a:rPr lang="en-GB" altLang="de-DE" sz="1600" dirty="0" err="1">
                <a:solidFill>
                  <a:srgbClr val="000000"/>
                </a:solidFill>
                <a:latin typeface="+mn-lt"/>
              </a:rPr>
              <a:t>Satzung</a:t>
            </a:r>
            <a:r>
              <a:rPr lang="en-GB" altLang="de-DE" sz="1600" dirty="0">
                <a:solidFill>
                  <a:srgbClr val="000000"/>
                </a:solidFill>
                <a:latin typeface="+mn-lt"/>
              </a:rPr>
              <a:t> und der </a:t>
            </a:r>
            <a:r>
              <a:rPr lang="en-GB" altLang="de-DE" sz="1600" dirty="0" err="1">
                <a:solidFill>
                  <a:srgbClr val="000000"/>
                </a:solidFill>
                <a:latin typeface="+mn-lt"/>
              </a:rPr>
              <a:t>Beschlüsse</a:t>
            </a:r>
            <a:r>
              <a:rPr lang="en-GB" altLang="de-DE" sz="1600" dirty="0">
                <a:solidFill>
                  <a:srgbClr val="000000"/>
                </a:solidFill>
                <a:latin typeface="+mn-lt"/>
              </a:rPr>
              <a:t> der </a:t>
            </a:r>
            <a:r>
              <a:rPr lang="en-GB" altLang="de-DE" sz="1600" dirty="0" err="1">
                <a:solidFill>
                  <a:srgbClr val="000000"/>
                </a:solidFill>
                <a:latin typeface="+mn-lt"/>
              </a:rPr>
              <a:t>kommunalen</a:t>
            </a:r>
            <a:r>
              <a:rPr lang="en-GB" altLang="de-DE" sz="1600" dirty="0">
                <a:solidFill>
                  <a:srgbClr val="000000"/>
                </a:solidFill>
                <a:latin typeface="+mn-lt"/>
              </a:rPr>
              <a:t> </a:t>
            </a:r>
            <a:r>
              <a:rPr lang="en-GB" altLang="de-DE" sz="1600" dirty="0" err="1">
                <a:solidFill>
                  <a:srgbClr val="000000"/>
                </a:solidFill>
                <a:latin typeface="+mn-lt"/>
              </a:rPr>
              <a:t>oder</a:t>
            </a:r>
            <a:r>
              <a:rPr lang="en-GB" altLang="de-DE" sz="1600" dirty="0">
                <a:solidFill>
                  <a:srgbClr val="000000"/>
                </a:solidFill>
                <a:latin typeface="+mn-lt"/>
              </a:rPr>
              <a:t> </a:t>
            </a:r>
            <a:r>
              <a:rPr lang="en-GB" altLang="de-DE" sz="1600" dirty="0" err="1">
                <a:solidFill>
                  <a:srgbClr val="000000"/>
                </a:solidFill>
                <a:latin typeface="+mn-lt"/>
              </a:rPr>
              <a:t>städtischen</a:t>
            </a:r>
            <a:r>
              <a:rPr lang="en-GB" altLang="de-DE" sz="1600" dirty="0">
                <a:solidFill>
                  <a:srgbClr val="000000"/>
                </a:solidFill>
                <a:latin typeface="+mn-lt"/>
              </a:rPr>
              <a:t> </a:t>
            </a:r>
            <a:r>
              <a:rPr lang="en-GB" altLang="de-DE" sz="1600" dirty="0" err="1">
                <a:solidFill>
                  <a:srgbClr val="000000"/>
                </a:solidFill>
                <a:latin typeface="+mn-lt"/>
              </a:rPr>
              <a:t>politischen</a:t>
            </a:r>
            <a:r>
              <a:rPr lang="en-GB" altLang="de-DE" sz="1600" dirty="0">
                <a:solidFill>
                  <a:srgbClr val="000000"/>
                </a:solidFill>
                <a:latin typeface="+mn-lt"/>
              </a:rPr>
              <a:t> </a:t>
            </a:r>
            <a:r>
              <a:rPr lang="en-GB" altLang="de-DE" sz="1600" dirty="0" err="1">
                <a:solidFill>
                  <a:srgbClr val="000000"/>
                </a:solidFill>
                <a:latin typeface="+mn-lt"/>
              </a:rPr>
              <a:t>Vertretungen</a:t>
            </a:r>
            <a:r>
              <a:rPr lang="en-GB" altLang="de-DE" sz="1600" dirty="0">
                <a:solidFill>
                  <a:srgbClr val="000000"/>
                </a:solidFill>
                <a:latin typeface="+mn-lt"/>
              </a:rPr>
              <a:t> und des Kinder- und </a:t>
            </a:r>
            <a:r>
              <a:rPr lang="en-GB" altLang="de-DE" sz="1600" dirty="0" err="1">
                <a:solidFill>
                  <a:srgbClr val="000000"/>
                </a:solidFill>
                <a:latin typeface="+mn-lt"/>
              </a:rPr>
              <a:t>Jugendhilfeausschusses</a:t>
            </a:r>
            <a:r>
              <a:rPr lang="en-GB" altLang="de-DE" sz="1600" dirty="0">
                <a:solidFill>
                  <a:srgbClr val="000000"/>
                </a:solidFill>
                <a:latin typeface="+mn-lt"/>
              </a:rPr>
              <a:t>.</a:t>
            </a:r>
          </a:p>
        </p:txBody>
      </p:sp>
      <p:sp>
        <p:nvSpPr>
          <p:cNvPr id="76" name="Rectangle 64">
            <a:extLst>
              <a:ext uri="{FF2B5EF4-FFF2-40B4-BE49-F238E27FC236}">
                <a16:creationId xmlns:a16="http://schemas.microsoft.com/office/drawing/2014/main" id="{479BA58D-0F29-41DF-B4FF-3FD5B24C2121}"/>
              </a:ext>
            </a:extLst>
          </p:cNvPr>
          <p:cNvSpPr>
            <a:spLocks noChangeArrowheads="1"/>
          </p:cNvSpPr>
          <p:nvPr/>
        </p:nvSpPr>
        <p:spPr bwMode="auto">
          <a:xfrm>
            <a:off x="323528" y="5229200"/>
            <a:ext cx="7892129" cy="92365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50000"/>
              </a:lnSpc>
              <a:buClr>
                <a:srgbClr val="000000"/>
              </a:buClr>
              <a:buSzPct val="100000"/>
              <a:buFont typeface="Arial" panose="020B0604020202020204" pitchFamily="34" charset="0"/>
              <a:buNone/>
            </a:pPr>
            <a:r>
              <a:rPr lang="en-GB" altLang="de-DE" sz="1600" b="1" dirty="0" err="1">
                <a:solidFill>
                  <a:srgbClr val="000000"/>
                </a:solidFill>
                <a:latin typeface="+mn-lt"/>
              </a:rPr>
              <a:t>Zusammensetzung</a:t>
            </a:r>
            <a:r>
              <a:rPr lang="en-GB" altLang="de-DE" sz="1600" b="1" dirty="0">
                <a:solidFill>
                  <a:srgbClr val="000000"/>
                </a:solidFill>
                <a:latin typeface="+mn-lt"/>
              </a:rPr>
              <a:t> des Kinder- und </a:t>
            </a:r>
            <a:r>
              <a:rPr lang="en-GB" altLang="de-DE" sz="1600" b="1" dirty="0" err="1">
                <a:solidFill>
                  <a:srgbClr val="000000"/>
                </a:solidFill>
                <a:latin typeface="+mn-lt"/>
              </a:rPr>
              <a:t>Jugendhilfeausschusses</a:t>
            </a:r>
            <a:r>
              <a:rPr lang="en-GB" altLang="de-DE" b="1" dirty="0">
                <a:solidFill>
                  <a:srgbClr val="000000"/>
                </a:solidFill>
                <a:latin typeface="+mn-lt"/>
              </a:rPr>
              <a:t>:</a:t>
            </a:r>
          </a:p>
          <a:p>
            <a:pPr>
              <a:buClr>
                <a:srgbClr val="000000"/>
              </a:buClr>
              <a:buSzPct val="100000"/>
            </a:pPr>
            <a:r>
              <a:rPr lang="en-GB" altLang="de-DE" sz="1400" dirty="0" err="1">
                <a:solidFill>
                  <a:srgbClr val="000000"/>
                </a:solidFill>
                <a:latin typeface="+mn-lt"/>
              </a:rPr>
              <a:t>Zu</a:t>
            </a:r>
            <a:r>
              <a:rPr lang="en-GB" altLang="de-DE" sz="1400" dirty="0">
                <a:solidFill>
                  <a:srgbClr val="000000"/>
                </a:solidFill>
                <a:latin typeface="+mn-lt"/>
              </a:rPr>
              <a:t> </a:t>
            </a:r>
            <a:r>
              <a:rPr lang="en-GB" altLang="de-DE" sz="1400" b="1" dirty="0">
                <a:solidFill>
                  <a:srgbClr val="000000"/>
                </a:solidFill>
                <a:latin typeface="+mn-lt"/>
              </a:rPr>
              <a:t>2/5</a:t>
            </a:r>
            <a:r>
              <a:rPr lang="en-GB" altLang="de-DE" sz="1400" dirty="0">
                <a:solidFill>
                  <a:srgbClr val="000000"/>
                </a:solidFill>
                <a:latin typeface="+mn-lt"/>
              </a:rPr>
              <a:t> </a:t>
            </a:r>
            <a:r>
              <a:rPr lang="en-GB" altLang="de-DE" sz="1400" dirty="0" err="1">
                <a:solidFill>
                  <a:srgbClr val="000000"/>
                </a:solidFill>
                <a:latin typeface="+mn-lt"/>
              </a:rPr>
              <a:t>freie</a:t>
            </a:r>
            <a:r>
              <a:rPr lang="en-GB" altLang="de-DE" sz="1400" dirty="0">
                <a:solidFill>
                  <a:srgbClr val="000000"/>
                </a:solidFill>
                <a:latin typeface="+mn-lt"/>
              </a:rPr>
              <a:t> </a:t>
            </a:r>
            <a:r>
              <a:rPr lang="en-GB" altLang="de-DE" sz="1400" dirty="0" err="1">
                <a:solidFill>
                  <a:srgbClr val="000000"/>
                </a:solidFill>
                <a:latin typeface="+mn-lt"/>
              </a:rPr>
              <a:t>Träger</a:t>
            </a:r>
            <a:r>
              <a:rPr lang="en-GB" altLang="de-DE" sz="1400" dirty="0">
                <a:solidFill>
                  <a:srgbClr val="000000"/>
                </a:solidFill>
                <a:latin typeface="+mn-lt"/>
              </a:rPr>
              <a:t>: </a:t>
            </a:r>
            <a:r>
              <a:rPr lang="en-GB" altLang="de-DE" sz="1400" dirty="0" err="1">
                <a:solidFill>
                  <a:srgbClr val="000000"/>
                </a:solidFill>
                <a:latin typeface="+mn-lt"/>
              </a:rPr>
              <a:t>Jugendverbände</a:t>
            </a:r>
            <a:r>
              <a:rPr lang="en-GB" altLang="de-DE" sz="1400" dirty="0">
                <a:solidFill>
                  <a:srgbClr val="000000"/>
                </a:solidFill>
                <a:latin typeface="+mn-lt"/>
              </a:rPr>
              <a:t>, </a:t>
            </a:r>
            <a:r>
              <a:rPr lang="en-GB" altLang="de-DE" sz="1400" dirty="0" err="1">
                <a:solidFill>
                  <a:srgbClr val="000000"/>
                </a:solidFill>
                <a:latin typeface="+mn-lt"/>
              </a:rPr>
              <a:t>Wohlfahrtsverbände</a:t>
            </a:r>
            <a:r>
              <a:rPr lang="en-GB" altLang="de-DE" sz="1400" dirty="0">
                <a:solidFill>
                  <a:srgbClr val="000000"/>
                </a:solidFill>
                <a:latin typeface="+mn-lt"/>
              </a:rPr>
              <a:t>, </a:t>
            </a:r>
            <a:r>
              <a:rPr lang="en-GB" altLang="de-DE" sz="1400" dirty="0" err="1">
                <a:solidFill>
                  <a:srgbClr val="000000"/>
                </a:solidFill>
                <a:latin typeface="+mn-lt"/>
              </a:rPr>
              <a:t>Religionsgemeinschaften</a:t>
            </a:r>
            <a:r>
              <a:rPr lang="en-GB" altLang="de-DE" sz="1400" dirty="0">
                <a:solidFill>
                  <a:srgbClr val="000000"/>
                </a:solidFill>
                <a:latin typeface="+mn-lt"/>
              </a:rPr>
              <a:t>, </a:t>
            </a:r>
            <a:r>
              <a:rPr lang="en-GB" altLang="de-DE" sz="1400" dirty="0" err="1">
                <a:solidFill>
                  <a:srgbClr val="000000"/>
                </a:solidFill>
                <a:latin typeface="+mn-lt"/>
              </a:rPr>
              <a:t>Vereine</a:t>
            </a:r>
            <a:endParaRPr lang="en-GB" altLang="de-DE" sz="1400" dirty="0">
              <a:solidFill>
                <a:srgbClr val="000000"/>
              </a:solidFill>
              <a:latin typeface="+mn-lt"/>
            </a:endParaRPr>
          </a:p>
          <a:p>
            <a:pPr>
              <a:lnSpc>
                <a:spcPct val="93000"/>
              </a:lnSpc>
              <a:buClr>
                <a:srgbClr val="000000"/>
              </a:buClr>
              <a:buSzPct val="100000"/>
            </a:pPr>
            <a:r>
              <a:rPr lang="en-GB" altLang="de-DE" sz="1400" dirty="0" err="1">
                <a:solidFill>
                  <a:srgbClr val="000000"/>
                </a:solidFill>
                <a:latin typeface="+mn-lt"/>
              </a:rPr>
              <a:t>Zu</a:t>
            </a:r>
            <a:r>
              <a:rPr lang="en-GB" altLang="de-DE" sz="1400" dirty="0">
                <a:solidFill>
                  <a:srgbClr val="000000"/>
                </a:solidFill>
                <a:latin typeface="+mn-lt"/>
              </a:rPr>
              <a:t> </a:t>
            </a:r>
            <a:r>
              <a:rPr lang="en-GB" altLang="de-DE" sz="1400" b="1" dirty="0">
                <a:solidFill>
                  <a:srgbClr val="000000"/>
                </a:solidFill>
                <a:latin typeface="+mn-lt"/>
              </a:rPr>
              <a:t>3/5</a:t>
            </a:r>
            <a:r>
              <a:rPr lang="en-GB" altLang="de-DE" sz="1400" dirty="0">
                <a:solidFill>
                  <a:srgbClr val="000000"/>
                </a:solidFill>
                <a:latin typeface="+mn-lt"/>
              </a:rPr>
              <a:t> </a:t>
            </a:r>
            <a:r>
              <a:rPr lang="en-GB" altLang="de-DE" sz="1400" dirty="0" err="1">
                <a:solidFill>
                  <a:srgbClr val="000000"/>
                </a:solidFill>
                <a:latin typeface="+mn-lt"/>
              </a:rPr>
              <a:t>Vertreter</a:t>
            </a:r>
            <a:r>
              <a:rPr lang="en-GB" altLang="de-DE" sz="1400" dirty="0">
                <a:solidFill>
                  <a:srgbClr val="000000"/>
                </a:solidFill>
                <a:latin typeface="+mn-lt"/>
              </a:rPr>
              <a:t>*</a:t>
            </a:r>
            <a:r>
              <a:rPr lang="en-GB" altLang="de-DE" sz="1400" dirty="0" err="1">
                <a:solidFill>
                  <a:srgbClr val="000000"/>
                </a:solidFill>
                <a:latin typeface="+mn-lt"/>
              </a:rPr>
              <a:t>innen</a:t>
            </a:r>
            <a:r>
              <a:rPr lang="en-GB" altLang="de-DE" sz="1400" dirty="0">
                <a:solidFill>
                  <a:srgbClr val="000000"/>
                </a:solidFill>
                <a:latin typeface="+mn-lt"/>
              </a:rPr>
              <a:t> des </a:t>
            </a:r>
            <a:r>
              <a:rPr lang="en-GB" altLang="de-DE" sz="1400" dirty="0" err="1">
                <a:solidFill>
                  <a:srgbClr val="000000"/>
                </a:solidFill>
                <a:latin typeface="+mn-lt"/>
              </a:rPr>
              <a:t>Kommunalparlaments</a:t>
            </a:r>
            <a:r>
              <a:rPr lang="en-GB" altLang="de-DE" sz="1400" b="1" dirty="0">
                <a:solidFill>
                  <a:srgbClr val="000000"/>
                </a:solidFill>
                <a:latin typeface="+mn-lt"/>
              </a:rPr>
              <a:t> </a:t>
            </a:r>
          </a:p>
        </p:txBody>
      </p:sp>
      <p:sp>
        <p:nvSpPr>
          <p:cNvPr id="22"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sp>
        <p:nvSpPr>
          <p:cNvPr id="16" name="Rectangle 40">
            <a:extLst>
              <a:ext uri="{FF2B5EF4-FFF2-40B4-BE49-F238E27FC236}">
                <a16:creationId xmlns:a16="http://schemas.microsoft.com/office/drawing/2014/main" id="{20B493C6-A0F4-4EAB-86DE-A27EAE5A34E5}"/>
              </a:ext>
            </a:extLst>
          </p:cNvPr>
          <p:cNvSpPr>
            <a:spLocks noChangeArrowheads="1"/>
          </p:cNvSpPr>
          <p:nvPr/>
        </p:nvSpPr>
        <p:spPr bwMode="auto">
          <a:xfrm>
            <a:off x="251520" y="1948830"/>
            <a:ext cx="4214543" cy="400050"/>
          </a:xfrm>
          <a:prstGeom prst="rect">
            <a:avLst/>
          </a:prstGeom>
          <a:solidFill>
            <a:schemeClr val="accent1"/>
          </a:solidFill>
          <a:ln>
            <a:noFill/>
          </a:ln>
          <a:effectLst/>
        </p:spPr>
        <p:txBody>
          <a:bodyPr wrap="none" anchor="ctr"/>
          <a:lstStyle>
            <a:lvl1pPr>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lnSpc>
                <a:spcPct val="93000"/>
              </a:lnSpc>
              <a:buClr>
                <a:srgbClr val="000000"/>
              </a:buClr>
              <a:buSzPct val="100000"/>
            </a:pPr>
            <a:r>
              <a:rPr lang="en-GB" altLang="de-DE" b="1" dirty="0">
                <a:solidFill>
                  <a:schemeClr val="bg1"/>
                </a:solidFill>
              </a:rPr>
              <a:t>Jugendhilfeausschuss</a:t>
            </a:r>
            <a:r>
              <a:rPr lang="en-GB" altLang="de-DE" sz="1600" b="1" dirty="0">
                <a:solidFill>
                  <a:schemeClr val="bg1"/>
                </a:solidFill>
              </a:rPr>
              <a:t> (JHA)</a:t>
            </a:r>
          </a:p>
        </p:txBody>
      </p:sp>
    </p:spTree>
    <p:extLst>
      <p:ext uri="{BB962C8B-B14F-4D97-AF65-F5344CB8AC3E}">
        <p14:creationId xmlns:p14="http://schemas.microsoft.com/office/powerpoint/2010/main" val="5737794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3.1.4 Trägerstrukturen der Kinder- und Jugendhilfe</a:t>
            </a:r>
          </a:p>
        </p:txBody>
      </p:sp>
      <p:sp>
        <p:nvSpPr>
          <p:cNvPr id="14" name="Abgerundetes Rechteck 13">
            <a:extLst>
              <a:ext uri="{FF2B5EF4-FFF2-40B4-BE49-F238E27FC236}">
                <a16:creationId xmlns:a16="http://schemas.microsoft.com/office/drawing/2014/main" id="{F9AC92E0-5992-F645-BBB8-BF4A3C296689}"/>
              </a:ext>
            </a:extLst>
          </p:cNvPr>
          <p:cNvSpPr/>
          <p:nvPr/>
        </p:nvSpPr>
        <p:spPr>
          <a:xfrm>
            <a:off x="4287456" y="2708874"/>
            <a:ext cx="4587903" cy="1184107"/>
          </a:xfrm>
          <a:prstGeom prst="roundRect">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accent3"/>
              </a:buClr>
              <a:buFont typeface="Arial" panose="020B0604020202020204" pitchFamily="34" charset="0"/>
              <a:buChar char="•"/>
            </a:pPr>
            <a:r>
              <a:rPr lang="de-DE" sz="1400" dirty="0">
                <a:solidFill>
                  <a:srgbClr val="000000"/>
                </a:solidFill>
              </a:rPr>
              <a:t>Gewährleistungsverpflichtung (§ 79 SGB VIII)</a:t>
            </a:r>
            <a:br>
              <a:rPr lang="de-DE" sz="1400" dirty="0">
                <a:solidFill>
                  <a:srgbClr val="000000"/>
                </a:solidFill>
              </a:rPr>
            </a:br>
            <a:r>
              <a:rPr lang="de-DE" sz="1400" dirty="0">
                <a:solidFill>
                  <a:srgbClr val="000000"/>
                </a:solidFill>
              </a:rPr>
              <a:t>… für Schaffung einer Infrastruktur</a:t>
            </a:r>
            <a:br>
              <a:rPr lang="de-DE" sz="1400" dirty="0">
                <a:solidFill>
                  <a:srgbClr val="000000"/>
                </a:solidFill>
              </a:rPr>
            </a:br>
            <a:r>
              <a:rPr lang="de-DE" sz="1400" dirty="0">
                <a:solidFill>
                  <a:srgbClr val="000000"/>
                </a:solidFill>
              </a:rPr>
              <a:t>… für Aufgabenerfüllung</a:t>
            </a:r>
          </a:p>
          <a:p>
            <a:pPr marL="285750" indent="-285750">
              <a:buClr>
                <a:schemeClr val="accent3"/>
              </a:buClr>
              <a:buFont typeface="Arial" panose="020B0604020202020204" pitchFamily="34" charset="0"/>
              <a:buChar char="•"/>
            </a:pPr>
            <a:r>
              <a:rPr lang="de-DE" sz="1400" dirty="0">
                <a:solidFill>
                  <a:srgbClr val="000000"/>
                </a:solidFill>
              </a:rPr>
              <a:t>in Einzelfällen Leistungserbringung</a:t>
            </a:r>
          </a:p>
        </p:txBody>
      </p:sp>
      <p:sp>
        <p:nvSpPr>
          <p:cNvPr id="17" name="Abgerundetes Rechteck 16">
            <a:extLst>
              <a:ext uri="{FF2B5EF4-FFF2-40B4-BE49-F238E27FC236}">
                <a16:creationId xmlns:a16="http://schemas.microsoft.com/office/drawing/2014/main" id="{CB3B2FDD-BEA9-4549-90AE-5035839BA9A6}"/>
              </a:ext>
            </a:extLst>
          </p:cNvPr>
          <p:cNvSpPr/>
          <p:nvPr/>
        </p:nvSpPr>
        <p:spPr>
          <a:xfrm>
            <a:off x="1460572" y="5398468"/>
            <a:ext cx="2748744" cy="95254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000000"/>
                </a:solidFill>
              </a:rPr>
              <a:t>Privat-gewerbliche (nicht gemeinnützige) Träger</a:t>
            </a:r>
          </a:p>
        </p:txBody>
      </p:sp>
      <p:sp>
        <p:nvSpPr>
          <p:cNvPr id="18" name="Abgerundetes Rechteck 17">
            <a:extLst>
              <a:ext uri="{FF2B5EF4-FFF2-40B4-BE49-F238E27FC236}">
                <a16:creationId xmlns:a16="http://schemas.microsoft.com/office/drawing/2014/main" id="{110359BA-1D13-B440-9251-1AEC7D480419}"/>
              </a:ext>
            </a:extLst>
          </p:cNvPr>
          <p:cNvSpPr/>
          <p:nvPr/>
        </p:nvSpPr>
        <p:spPr>
          <a:xfrm>
            <a:off x="1426680" y="4123345"/>
            <a:ext cx="2782636" cy="1186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dirty="0">
                <a:solidFill>
                  <a:srgbClr val="000000"/>
                </a:solidFill>
              </a:rPr>
              <a:t>Freie gemeinnützige Träger</a:t>
            </a:r>
          </a:p>
          <a:p>
            <a:pPr marL="171450" indent="-171450">
              <a:buClr>
                <a:schemeClr val="accent3"/>
              </a:buClr>
              <a:buFont typeface="Arial" panose="020B0604020202020204" pitchFamily="34" charset="0"/>
              <a:buChar char="•"/>
            </a:pPr>
            <a:r>
              <a:rPr lang="de-DE" sz="1200" dirty="0">
                <a:solidFill>
                  <a:srgbClr val="000000"/>
                </a:solidFill>
              </a:rPr>
              <a:t>Wohlfahrtsverbände </a:t>
            </a:r>
          </a:p>
          <a:p>
            <a:pPr marL="171450" indent="-171450">
              <a:buClr>
                <a:schemeClr val="accent3"/>
              </a:buClr>
              <a:buFont typeface="Arial" panose="020B0604020202020204" pitchFamily="34" charset="0"/>
              <a:buChar char="•"/>
            </a:pPr>
            <a:r>
              <a:rPr lang="de-DE" sz="1200" dirty="0">
                <a:solidFill>
                  <a:srgbClr val="000000"/>
                </a:solidFill>
              </a:rPr>
              <a:t>Jugendverbände</a:t>
            </a:r>
          </a:p>
          <a:p>
            <a:pPr marL="171450" indent="-171450">
              <a:buClr>
                <a:schemeClr val="accent3"/>
              </a:buClr>
              <a:buFont typeface="Arial" panose="020B0604020202020204" pitchFamily="34" charset="0"/>
              <a:buChar char="•"/>
            </a:pPr>
            <a:r>
              <a:rPr lang="de-DE" sz="1200" dirty="0">
                <a:solidFill>
                  <a:srgbClr val="000000"/>
                </a:solidFill>
              </a:rPr>
              <a:t>Sonstige Träger (nicht in Verbänden organisiert)</a:t>
            </a:r>
          </a:p>
        </p:txBody>
      </p:sp>
      <p:sp>
        <p:nvSpPr>
          <p:cNvPr id="31" name="Abgerundetes Rechteck 30">
            <a:extLst>
              <a:ext uri="{FF2B5EF4-FFF2-40B4-BE49-F238E27FC236}">
                <a16:creationId xmlns:a16="http://schemas.microsoft.com/office/drawing/2014/main" id="{176FF94D-05E8-0D48-BC3F-B09083E7D932}"/>
              </a:ext>
            </a:extLst>
          </p:cNvPr>
          <p:cNvSpPr/>
          <p:nvPr/>
        </p:nvSpPr>
        <p:spPr>
          <a:xfrm>
            <a:off x="1407823" y="2708874"/>
            <a:ext cx="2748744" cy="120722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000000"/>
                </a:solidFill>
              </a:rPr>
              <a:t>Jugendamt </a:t>
            </a:r>
          </a:p>
          <a:p>
            <a:pPr algn="ctr"/>
            <a:r>
              <a:rPr lang="de-DE" sz="1400" dirty="0">
                <a:solidFill>
                  <a:srgbClr val="000000"/>
                </a:solidFill>
              </a:rPr>
              <a:t>(örtlicher Träger)</a:t>
            </a:r>
          </a:p>
          <a:p>
            <a:pPr algn="ctr"/>
            <a:r>
              <a:rPr lang="de-DE" sz="1200" dirty="0">
                <a:solidFill>
                  <a:srgbClr val="000000"/>
                </a:solidFill>
              </a:rPr>
              <a:t>Verwaltung des Jugendamts und Jugendhilfeausschuss</a:t>
            </a:r>
          </a:p>
        </p:txBody>
      </p:sp>
      <p:sp>
        <p:nvSpPr>
          <p:cNvPr id="33" name="Abgerundetes Rechteck 32">
            <a:extLst>
              <a:ext uri="{FF2B5EF4-FFF2-40B4-BE49-F238E27FC236}">
                <a16:creationId xmlns:a16="http://schemas.microsoft.com/office/drawing/2014/main" id="{EB4B3C52-629B-FE46-9FA6-65A56C0550AC}"/>
              </a:ext>
            </a:extLst>
          </p:cNvPr>
          <p:cNvSpPr/>
          <p:nvPr/>
        </p:nvSpPr>
        <p:spPr>
          <a:xfrm>
            <a:off x="4291016" y="4132099"/>
            <a:ext cx="4587297" cy="1178050"/>
          </a:xfrm>
          <a:prstGeom prst="roundRect">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accent3"/>
              </a:buClr>
              <a:buFont typeface="Arial" panose="020B0604020202020204" pitchFamily="34" charset="0"/>
              <a:buChar char="•"/>
            </a:pPr>
            <a:r>
              <a:rPr lang="de-DE" sz="1400" dirty="0">
                <a:solidFill>
                  <a:srgbClr val="000000"/>
                </a:solidFill>
              </a:rPr>
              <a:t>Leistungserbringung</a:t>
            </a:r>
          </a:p>
          <a:p>
            <a:pPr marL="285750" indent="-285750">
              <a:buClr>
                <a:schemeClr val="accent3"/>
              </a:buClr>
              <a:buFont typeface="Arial" panose="020B0604020202020204" pitchFamily="34" charset="0"/>
              <a:buChar char="•"/>
            </a:pPr>
            <a:r>
              <a:rPr lang="de-DE" sz="1400" dirty="0">
                <a:solidFill>
                  <a:srgbClr val="000000"/>
                </a:solidFill>
              </a:rPr>
              <a:t>Gestaltung der Infrastruktur </a:t>
            </a:r>
          </a:p>
          <a:p>
            <a:pPr marL="285750" indent="-285750">
              <a:buClr>
                <a:schemeClr val="accent3"/>
              </a:buClr>
              <a:buFont typeface="Arial" panose="020B0604020202020204" pitchFamily="34" charset="0"/>
              <a:buChar char="•"/>
            </a:pPr>
            <a:r>
              <a:rPr lang="de-DE" sz="1400" dirty="0">
                <a:solidFill>
                  <a:srgbClr val="000000"/>
                </a:solidFill>
              </a:rPr>
              <a:t>Beteiligung bei politischen Entscheidungen</a:t>
            </a:r>
          </a:p>
        </p:txBody>
      </p:sp>
      <p:sp>
        <p:nvSpPr>
          <p:cNvPr id="35" name="Abgerundetes Rechteck 34">
            <a:extLst>
              <a:ext uri="{FF2B5EF4-FFF2-40B4-BE49-F238E27FC236}">
                <a16:creationId xmlns:a16="http://schemas.microsoft.com/office/drawing/2014/main" id="{76FABC0F-4CBF-DC40-92B4-D4AA074FCC25}"/>
              </a:ext>
            </a:extLst>
          </p:cNvPr>
          <p:cNvSpPr/>
          <p:nvPr/>
        </p:nvSpPr>
        <p:spPr>
          <a:xfrm>
            <a:off x="4283968" y="5427607"/>
            <a:ext cx="4587903" cy="923406"/>
          </a:xfrm>
          <a:prstGeom prst="roundRect">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accent3"/>
              </a:buClr>
              <a:buFont typeface="Arial" panose="020B0604020202020204" pitchFamily="34" charset="0"/>
              <a:buChar char="•"/>
            </a:pPr>
            <a:r>
              <a:rPr lang="de-DE" sz="1400" dirty="0">
                <a:solidFill>
                  <a:srgbClr val="000000"/>
                </a:solidFill>
              </a:rPr>
              <a:t>Leistungserbringung</a:t>
            </a:r>
          </a:p>
        </p:txBody>
      </p:sp>
      <p:sp>
        <p:nvSpPr>
          <p:cNvPr id="15" name="Abgerundetes Rechteck 14">
            <a:extLst>
              <a:ext uri="{FF2B5EF4-FFF2-40B4-BE49-F238E27FC236}">
                <a16:creationId xmlns:a16="http://schemas.microsoft.com/office/drawing/2014/main" id="{C7EF5CEC-C6CD-BF43-ABD5-B2ECDF1204E8}"/>
              </a:ext>
            </a:extLst>
          </p:cNvPr>
          <p:cNvSpPr/>
          <p:nvPr/>
        </p:nvSpPr>
        <p:spPr>
          <a:xfrm>
            <a:off x="1383919" y="1478806"/>
            <a:ext cx="2772648" cy="11417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000000"/>
                </a:solidFill>
              </a:rPr>
              <a:t>Landesjugendamt (überörtlicher Träger)</a:t>
            </a:r>
          </a:p>
          <a:p>
            <a:pPr algn="ctr"/>
            <a:r>
              <a:rPr lang="de-DE" sz="1200" dirty="0">
                <a:solidFill>
                  <a:srgbClr val="000000"/>
                </a:solidFill>
              </a:rPr>
              <a:t>Verwaltung des Landesjugendamts und Landesjugendhilfeausschuss</a:t>
            </a:r>
          </a:p>
        </p:txBody>
      </p:sp>
      <p:sp>
        <p:nvSpPr>
          <p:cNvPr id="9" name="Textfeld 8">
            <a:extLst>
              <a:ext uri="{FF2B5EF4-FFF2-40B4-BE49-F238E27FC236}">
                <a16:creationId xmlns:a16="http://schemas.microsoft.com/office/drawing/2014/main" id="{96F3ABB4-447F-473E-B803-38C560D28F41}"/>
              </a:ext>
            </a:extLst>
          </p:cNvPr>
          <p:cNvSpPr txBox="1"/>
          <p:nvPr/>
        </p:nvSpPr>
        <p:spPr>
          <a:xfrm rot="16200000">
            <a:off x="-400962" y="2346791"/>
            <a:ext cx="2598788" cy="861774"/>
          </a:xfrm>
          <a:prstGeom prst="rect">
            <a:avLst/>
          </a:prstGeom>
          <a:noFill/>
        </p:spPr>
        <p:txBody>
          <a:bodyPr wrap="none" rtlCol="0">
            <a:spAutoFit/>
          </a:bodyPr>
          <a:lstStyle/>
          <a:p>
            <a:pPr algn="ctr"/>
            <a:r>
              <a:rPr lang="de-DE" b="1" dirty="0"/>
              <a:t>Träger der </a:t>
            </a:r>
          </a:p>
          <a:p>
            <a:pPr algn="ctr"/>
            <a:r>
              <a:rPr lang="de-DE" sz="1600" b="1" dirty="0"/>
              <a:t>öffentlichen </a:t>
            </a:r>
          </a:p>
          <a:p>
            <a:pPr algn="ctr"/>
            <a:r>
              <a:rPr lang="de-DE" sz="1600" b="1" dirty="0"/>
              <a:t>Kinder- und Jugendhilfe</a:t>
            </a:r>
          </a:p>
        </p:txBody>
      </p:sp>
      <p:cxnSp>
        <p:nvCxnSpPr>
          <p:cNvPr id="11" name="Gerader Verbinder 10" descr="Um die Trennung zwischen den Trägern der öffentlichen und der freien Kinder- und Jugendhilfe sichtbar zu machen" title="Trennungslinie">
            <a:extLst>
              <a:ext uri="{FF2B5EF4-FFF2-40B4-BE49-F238E27FC236}">
                <a16:creationId xmlns:a16="http://schemas.microsoft.com/office/drawing/2014/main" id="{7AA7BED3-BBC3-4F8F-AEF7-06875A3FBBAC}"/>
              </a:ext>
            </a:extLst>
          </p:cNvPr>
          <p:cNvCxnSpPr>
            <a:cxnSpLocks/>
          </p:cNvCxnSpPr>
          <p:nvPr/>
        </p:nvCxnSpPr>
        <p:spPr>
          <a:xfrm>
            <a:off x="421240" y="4048248"/>
            <a:ext cx="8419699" cy="0"/>
          </a:xfrm>
          <a:prstGeom prst="line">
            <a:avLst/>
          </a:prstGeom>
          <a:ln w="5715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421FCC3E-D46A-4889-BFC1-C7402E3DDDE6}"/>
              </a:ext>
            </a:extLst>
          </p:cNvPr>
          <p:cNvSpPr txBox="1"/>
          <p:nvPr/>
        </p:nvSpPr>
        <p:spPr>
          <a:xfrm rot="16200000">
            <a:off x="-11356" y="4733087"/>
            <a:ext cx="1854995" cy="830997"/>
          </a:xfrm>
          <a:prstGeom prst="rect">
            <a:avLst/>
          </a:prstGeom>
          <a:noFill/>
        </p:spPr>
        <p:txBody>
          <a:bodyPr wrap="none" rtlCol="0">
            <a:spAutoFit/>
          </a:bodyPr>
          <a:lstStyle/>
          <a:p>
            <a:pPr algn="ctr"/>
            <a:r>
              <a:rPr lang="de-DE" sz="1600" b="1" dirty="0"/>
              <a:t>Träger der </a:t>
            </a:r>
          </a:p>
          <a:p>
            <a:pPr algn="ctr"/>
            <a:r>
              <a:rPr lang="de-DE" sz="1600" b="1" dirty="0"/>
              <a:t>freien Kinder-</a:t>
            </a:r>
            <a:br>
              <a:rPr lang="de-DE" sz="1600" b="1" dirty="0"/>
            </a:br>
            <a:r>
              <a:rPr lang="de-DE" sz="1600" b="1" dirty="0"/>
              <a:t> und Jugendhilfe</a:t>
            </a:r>
          </a:p>
        </p:txBody>
      </p:sp>
      <p:sp>
        <p:nvSpPr>
          <p:cNvPr id="23"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sp>
        <p:nvSpPr>
          <p:cNvPr id="19" name="Textfeld 18">
            <a:extLst>
              <a:ext uri="{FF2B5EF4-FFF2-40B4-BE49-F238E27FC236}">
                <a16:creationId xmlns:a16="http://schemas.microsoft.com/office/drawing/2014/main" id="{1371CAB5-D9C6-4647-A796-161EF1E218AB}"/>
              </a:ext>
            </a:extLst>
          </p:cNvPr>
          <p:cNvSpPr txBox="1"/>
          <p:nvPr/>
        </p:nvSpPr>
        <p:spPr>
          <a:xfrm>
            <a:off x="7668344" y="1700808"/>
            <a:ext cx="1035861" cy="738664"/>
          </a:xfrm>
          <a:prstGeom prst="rect">
            <a:avLst/>
          </a:prstGeom>
          <a:noFill/>
        </p:spPr>
        <p:txBody>
          <a:bodyPr wrap="none" rtlCol="0">
            <a:spAutoFit/>
          </a:bodyPr>
          <a:lstStyle/>
          <a:p>
            <a:r>
              <a:rPr lang="de-DE" sz="1400" dirty="0">
                <a:solidFill>
                  <a:srgbClr val="000000"/>
                </a:solidFill>
              </a:rPr>
              <a:t>u. a. m. </a:t>
            </a:r>
          </a:p>
          <a:p>
            <a:r>
              <a:rPr lang="de-DE" sz="1400" dirty="0">
                <a:solidFill>
                  <a:srgbClr val="000000"/>
                </a:solidFill>
              </a:rPr>
              <a:t>(§ 85 Abs. </a:t>
            </a:r>
          </a:p>
          <a:p>
            <a:r>
              <a:rPr lang="de-DE" sz="1400" dirty="0">
                <a:solidFill>
                  <a:srgbClr val="000000"/>
                </a:solidFill>
              </a:rPr>
              <a:t>2 SGB VIII)</a:t>
            </a:r>
          </a:p>
        </p:txBody>
      </p:sp>
      <p:sp>
        <p:nvSpPr>
          <p:cNvPr id="24" name="Abgerundetes Rechteck 23">
            <a:extLst>
              <a:ext uri="{FF2B5EF4-FFF2-40B4-BE49-F238E27FC236}">
                <a16:creationId xmlns:a16="http://schemas.microsoft.com/office/drawing/2014/main" id="{F9AC92E0-5992-F645-BBB8-BF4A3C296689}"/>
              </a:ext>
            </a:extLst>
          </p:cNvPr>
          <p:cNvSpPr/>
          <p:nvPr/>
        </p:nvSpPr>
        <p:spPr>
          <a:xfrm>
            <a:off x="4283968" y="1484784"/>
            <a:ext cx="4587903" cy="1184107"/>
          </a:xfrm>
          <a:prstGeom prst="roundRect">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buClr>
                <a:schemeClr val="accent3"/>
              </a:buClr>
              <a:buFont typeface="Arial" panose="020B0604020202020204" pitchFamily="34" charset="0"/>
              <a:buChar char="•"/>
            </a:pPr>
            <a:r>
              <a:rPr lang="de-DE" sz="1400" dirty="0">
                <a:solidFill>
                  <a:srgbClr val="000000"/>
                </a:solidFill>
              </a:rPr>
              <a:t>Beratung der örtlichen Träger</a:t>
            </a:r>
          </a:p>
          <a:p>
            <a:pPr marL="180975" indent="-180975">
              <a:buClr>
                <a:schemeClr val="accent3"/>
              </a:buClr>
              <a:buFont typeface="Arial" panose="020B0604020202020204" pitchFamily="34" charset="0"/>
              <a:buChar char="•"/>
            </a:pPr>
            <a:r>
              <a:rPr lang="de-DE" sz="1400" dirty="0">
                <a:solidFill>
                  <a:srgbClr val="000000"/>
                </a:solidFill>
              </a:rPr>
              <a:t>Planung, Anregung und Förderung </a:t>
            </a:r>
            <a:br>
              <a:rPr lang="de-DE" sz="1400" dirty="0">
                <a:solidFill>
                  <a:srgbClr val="000000"/>
                </a:solidFill>
              </a:rPr>
            </a:br>
            <a:r>
              <a:rPr lang="de-DE" sz="1400" dirty="0">
                <a:solidFill>
                  <a:srgbClr val="000000"/>
                </a:solidFill>
              </a:rPr>
              <a:t>von Modellvorhaben</a:t>
            </a:r>
          </a:p>
          <a:p>
            <a:pPr marL="180975" indent="-180975">
              <a:buClr>
                <a:schemeClr val="accent3"/>
              </a:buClr>
              <a:buFont typeface="Arial" panose="020B0604020202020204" pitchFamily="34" charset="0"/>
              <a:buChar char="•"/>
            </a:pPr>
            <a:r>
              <a:rPr lang="de-DE" sz="1400" dirty="0">
                <a:solidFill>
                  <a:srgbClr val="000000"/>
                </a:solidFill>
              </a:rPr>
              <a:t>Fortbildung von Mitarbeiter*innen</a:t>
            </a:r>
          </a:p>
          <a:p>
            <a:pPr marL="180975" indent="-180975">
              <a:buClr>
                <a:schemeClr val="accent3"/>
              </a:buClr>
              <a:buFont typeface="Arial" panose="020B0604020202020204" pitchFamily="34" charset="0"/>
              <a:buChar char="•"/>
            </a:pPr>
            <a:r>
              <a:rPr lang="de-DE" sz="1400" dirty="0">
                <a:solidFill>
                  <a:srgbClr val="000000"/>
                </a:solidFill>
              </a:rPr>
              <a:t>Erteilung von Betriebserlaubnissen</a:t>
            </a:r>
          </a:p>
        </p:txBody>
      </p:sp>
    </p:spTree>
    <p:extLst>
      <p:ext uri="{BB962C8B-B14F-4D97-AF65-F5344CB8AC3E}">
        <p14:creationId xmlns:p14="http://schemas.microsoft.com/office/powerpoint/2010/main" val="983571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93517" y="912030"/>
            <a:ext cx="8925791" cy="428738"/>
          </a:xfrm>
        </p:spPr>
        <p:txBody>
          <a:bodyPr>
            <a:normAutofit/>
          </a:bodyPr>
          <a:lstStyle/>
          <a:p>
            <a:r>
              <a:rPr lang="de-DE" dirty="0">
                <a:solidFill>
                  <a:srgbClr val="000000"/>
                </a:solidFill>
              </a:rPr>
              <a:t>3.1.5 Einrichtungen in freier und öffentlicher Trägerschaft</a:t>
            </a:r>
          </a:p>
        </p:txBody>
      </p:sp>
      <p:sp>
        <p:nvSpPr>
          <p:cNvPr id="9" name="Rectangle 6"/>
          <p:cNvSpPr>
            <a:spLocks noChangeArrowheads="1"/>
          </p:cNvSpPr>
          <p:nvPr/>
        </p:nvSpPr>
        <p:spPr bwMode="auto">
          <a:xfrm>
            <a:off x="193675" y="1977797"/>
            <a:ext cx="3874269" cy="49308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algn="ctr" defTabSz="914400" eaLnBrk="1" hangingPunct="1">
              <a:lnSpc>
                <a:spcPct val="93000"/>
              </a:lnSpc>
              <a:buClr>
                <a:schemeClr val="accent1"/>
              </a:buClr>
              <a:buSzPct val="100000"/>
            </a:pPr>
            <a:r>
              <a:rPr lang="en-GB" altLang="de-DE" sz="1400" dirty="0" err="1">
                <a:solidFill>
                  <a:srgbClr val="000000"/>
                </a:solidFill>
                <a:latin typeface="+mn-lt"/>
              </a:rPr>
              <a:t>Einrichtungen</a:t>
            </a:r>
            <a:r>
              <a:rPr lang="en-GB" altLang="de-DE" sz="1400" dirty="0">
                <a:solidFill>
                  <a:srgbClr val="000000"/>
                </a:solidFill>
                <a:latin typeface="+mn-lt"/>
              </a:rPr>
              <a:t> der Kinder- und </a:t>
            </a:r>
            <a:r>
              <a:rPr lang="en-GB" altLang="de-DE" sz="1400" dirty="0" err="1">
                <a:solidFill>
                  <a:srgbClr val="000000"/>
                </a:solidFill>
                <a:latin typeface="+mn-lt"/>
              </a:rPr>
              <a:t>Jugendhilfe</a:t>
            </a:r>
            <a:r>
              <a:rPr lang="en-GB" altLang="de-DE" sz="1400" dirty="0">
                <a:solidFill>
                  <a:srgbClr val="000000"/>
                </a:solidFill>
                <a:latin typeface="+mn-lt"/>
              </a:rPr>
              <a:t> </a:t>
            </a:r>
            <a:br>
              <a:rPr lang="en-GB" altLang="de-DE" sz="1400" dirty="0">
                <a:solidFill>
                  <a:srgbClr val="000000"/>
                </a:solidFill>
                <a:latin typeface="+mn-lt"/>
              </a:rPr>
            </a:br>
            <a:r>
              <a:rPr lang="en-GB" altLang="de-DE" sz="1400" dirty="0" err="1">
                <a:solidFill>
                  <a:srgbClr val="000000"/>
                </a:solidFill>
                <a:latin typeface="+mn-lt"/>
              </a:rPr>
              <a:t>insgesamt</a:t>
            </a:r>
            <a:r>
              <a:rPr lang="en-GB" altLang="de-DE" sz="1400" dirty="0">
                <a:solidFill>
                  <a:srgbClr val="000000"/>
                </a:solidFill>
                <a:latin typeface="+mn-lt"/>
              </a:rPr>
              <a:t> (N = 98.108)</a:t>
            </a:r>
          </a:p>
        </p:txBody>
      </p:sp>
      <p:sp>
        <p:nvSpPr>
          <p:cNvPr id="14" name="Rectangle 6"/>
          <p:cNvSpPr>
            <a:spLocks noChangeArrowheads="1"/>
          </p:cNvSpPr>
          <p:nvPr/>
        </p:nvSpPr>
        <p:spPr bwMode="auto">
          <a:xfrm>
            <a:off x="4860032" y="1495756"/>
            <a:ext cx="4032448" cy="49308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algn="ctr" defTabSz="914400" eaLnBrk="1" hangingPunct="1">
              <a:lnSpc>
                <a:spcPct val="93000"/>
              </a:lnSpc>
              <a:buClr>
                <a:schemeClr val="accent1"/>
              </a:buClr>
              <a:buSzPct val="100000"/>
            </a:pPr>
            <a:r>
              <a:rPr lang="en-GB" altLang="de-DE" sz="1400" dirty="0" err="1">
                <a:solidFill>
                  <a:srgbClr val="000000"/>
                </a:solidFill>
                <a:latin typeface="+mn-lt"/>
              </a:rPr>
              <a:t>Tageseinrichtungen</a:t>
            </a:r>
            <a:r>
              <a:rPr lang="en-GB" altLang="de-DE" sz="1400" dirty="0">
                <a:solidFill>
                  <a:srgbClr val="000000"/>
                </a:solidFill>
                <a:latin typeface="+mn-lt"/>
              </a:rPr>
              <a:t> für Kinder; 01.03.2022 </a:t>
            </a:r>
            <a:br>
              <a:rPr lang="en-GB" altLang="de-DE" sz="1400" dirty="0">
                <a:solidFill>
                  <a:srgbClr val="000000"/>
                </a:solidFill>
                <a:latin typeface="+mn-lt"/>
              </a:rPr>
            </a:br>
            <a:r>
              <a:rPr lang="en-GB" altLang="de-DE" sz="1400" dirty="0">
                <a:solidFill>
                  <a:srgbClr val="000000"/>
                </a:solidFill>
                <a:latin typeface="+mn-lt"/>
              </a:rPr>
              <a:t>(N = 59.323)</a:t>
            </a:r>
          </a:p>
        </p:txBody>
      </p:sp>
      <p:sp>
        <p:nvSpPr>
          <p:cNvPr id="15" name="Rectangle 6"/>
          <p:cNvSpPr>
            <a:spLocks noChangeArrowheads="1"/>
          </p:cNvSpPr>
          <p:nvPr/>
        </p:nvSpPr>
        <p:spPr bwMode="auto">
          <a:xfrm>
            <a:off x="4716016" y="3972206"/>
            <a:ext cx="4464274" cy="49308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algn="ctr" defTabSz="914400" eaLnBrk="1" hangingPunct="1">
              <a:lnSpc>
                <a:spcPct val="93000"/>
              </a:lnSpc>
              <a:buClr>
                <a:schemeClr val="accent1"/>
              </a:buClr>
              <a:buSzPct val="100000"/>
            </a:pPr>
            <a:r>
              <a:rPr lang="en-GB" altLang="de-DE" sz="1400" dirty="0" err="1">
                <a:solidFill>
                  <a:srgbClr val="000000"/>
                </a:solidFill>
                <a:latin typeface="+mn-lt"/>
              </a:rPr>
              <a:t>Einrichtungen</a:t>
            </a:r>
            <a:r>
              <a:rPr lang="en-GB" altLang="de-DE" sz="1400" dirty="0">
                <a:solidFill>
                  <a:srgbClr val="000000"/>
                </a:solidFill>
                <a:latin typeface="+mn-lt"/>
              </a:rPr>
              <a:t> </a:t>
            </a:r>
            <a:r>
              <a:rPr lang="en-GB" altLang="de-DE" sz="1400" dirty="0" err="1">
                <a:solidFill>
                  <a:srgbClr val="000000"/>
                </a:solidFill>
                <a:latin typeface="+mn-lt"/>
              </a:rPr>
              <a:t>anderer</a:t>
            </a:r>
            <a:r>
              <a:rPr lang="en-GB" altLang="de-DE" sz="1400" dirty="0">
                <a:solidFill>
                  <a:srgbClr val="000000"/>
                </a:solidFill>
                <a:latin typeface="+mn-lt"/>
              </a:rPr>
              <a:t> </a:t>
            </a:r>
            <a:r>
              <a:rPr lang="en-GB" altLang="de-DE" sz="1400" dirty="0" err="1">
                <a:solidFill>
                  <a:srgbClr val="000000"/>
                </a:solidFill>
                <a:latin typeface="+mn-lt"/>
              </a:rPr>
              <a:t>Arbeitsfelder</a:t>
            </a:r>
            <a:r>
              <a:rPr lang="en-GB" altLang="de-DE" sz="1400" dirty="0">
                <a:solidFill>
                  <a:srgbClr val="000000"/>
                </a:solidFill>
                <a:latin typeface="+mn-lt"/>
              </a:rPr>
              <a:t>; 31.12.2020</a:t>
            </a:r>
            <a:br>
              <a:rPr lang="en-GB" altLang="de-DE" sz="1400" dirty="0">
                <a:solidFill>
                  <a:srgbClr val="000000"/>
                </a:solidFill>
                <a:latin typeface="+mn-lt"/>
              </a:rPr>
            </a:br>
            <a:r>
              <a:rPr lang="en-GB" altLang="de-DE" sz="1400" dirty="0">
                <a:solidFill>
                  <a:srgbClr val="000000"/>
                </a:solidFill>
                <a:latin typeface="+mn-lt"/>
              </a:rPr>
              <a:t>(N = 38.785)</a:t>
            </a:r>
          </a:p>
        </p:txBody>
      </p:sp>
      <p:graphicFrame>
        <p:nvGraphicFramePr>
          <p:cNvPr id="5" name="Diagramm 4"/>
          <p:cNvGraphicFramePr/>
          <p:nvPr>
            <p:extLst>
              <p:ext uri="{D42A27DB-BD31-4B8C-83A1-F6EECF244321}">
                <p14:modId xmlns:p14="http://schemas.microsoft.com/office/powerpoint/2010/main" val="3654572845"/>
              </p:ext>
            </p:extLst>
          </p:nvPr>
        </p:nvGraphicFramePr>
        <p:xfrm>
          <a:off x="420164" y="2562655"/>
          <a:ext cx="3505257" cy="3003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m 17"/>
          <p:cNvGraphicFramePr/>
          <p:nvPr>
            <p:extLst>
              <p:ext uri="{D42A27DB-BD31-4B8C-83A1-F6EECF244321}">
                <p14:modId xmlns:p14="http://schemas.microsoft.com/office/powerpoint/2010/main" val="2726613598"/>
              </p:ext>
            </p:extLst>
          </p:nvPr>
        </p:nvGraphicFramePr>
        <p:xfrm>
          <a:off x="5218580" y="1960963"/>
          <a:ext cx="3650010" cy="19433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Diagramm 18"/>
          <p:cNvGraphicFramePr/>
          <p:nvPr>
            <p:extLst>
              <p:ext uri="{D42A27DB-BD31-4B8C-83A1-F6EECF244321}">
                <p14:modId xmlns:p14="http://schemas.microsoft.com/office/powerpoint/2010/main" val="216789583"/>
              </p:ext>
            </p:extLst>
          </p:nvPr>
        </p:nvGraphicFramePr>
        <p:xfrm>
          <a:off x="5263972" y="4282292"/>
          <a:ext cx="3650010" cy="2202976"/>
        </p:xfrm>
        <a:graphic>
          <a:graphicData uri="http://schemas.openxmlformats.org/drawingml/2006/chart">
            <c:chart xmlns:c="http://schemas.openxmlformats.org/drawingml/2006/chart" xmlns:r="http://schemas.openxmlformats.org/officeDocument/2006/relationships" r:id="rId5"/>
          </a:graphicData>
        </a:graphic>
      </p:graphicFrame>
      <p:sp>
        <p:nvSpPr>
          <p:cNvPr id="16"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spTree>
    <p:extLst>
      <p:ext uri="{BB962C8B-B14F-4D97-AF65-F5344CB8AC3E}">
        <p14:creationId xmlns:p14="http://schemas.microsoft.com/office/powerpoint/2010/main" val="26229421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lnSpc>
                <a:spcPct val="110000"/>
              </a:lnSpc>
              <a:spcAft>
                <a:spcPts val="600"/>
              </a:spcAft>
              <a:buNone/>
            </a:pPr>
            <a:r>
              <a:rPr lang="de-DE" sz="1800" b="0" dirty="0">
                <a:solidFill>
                  <a:srgbClr val="000000"/>
                </a:solidFill>
                <a:effectLst/>
                <a:ea typeface="Calibri" panose="020F0502020204030204" pitchFamily="34" charset="0"/>
                <a:cs typeface="Times New Roman" panose="02020603050405020304" pitchFamily="18" charset="0"/>
              </a:rPr>
              <a:t>Das gesamte Handlungsfeld der Kinder- und Jugendhilfe wird von der </a:t>
            </a:r>
            <a:r>
              <a:rPr lang="de-DE" sz="1800" dirty="0">
                <a:solidFill>
                  <a:srgbClr val="000000"/>
                </a:solidFill>
                <a:effectLst/>
                <a:ea typeface="Calibri" panose="020F0502020204030204" pitchFamily="34" charset="0"/>
                <a:cs typeface="Times New Roman" panose="02020603050405020304" pitchFamily="18" charset="0"/>
              </a:rPr>
              <a:t>Arbeitsgemeinschaft für Kinder- und Jugendhilfe – AGJ</a:t>
            </a:r>
            <a:r>
              <a:rPr lang="de-DE" sz="1800" b="0" dirty="0">
                <a:solidFill>
                  <a:srgbClr val="000000"/>
                </a:solidFill>
                <a:effectLst/>
                <a:ea typeface="Calibri" panose="020F0502020204030204" pitchFamily="34" charset="0"/>
                <a:cs typeface="Times New Roman" panose="02020603050405020304" pitchFamily="18" charset="0"/>
              </a:rPr>
              <a:t> abgedeckt. Sie ist der Zusammenschluss von rund 100 </a:t>
            </a:r>
            <a:r>
              <a:rPr lang="de-DE" sz="1800" b="0" dirty="0" err="1">
                <a:solidFill>
                  <a:srgbClr val="000000"/>
                </a:solidFill>
                <a:effectLst/>
                <a:ea typeface="Calibri" panose="020F0502020204030204" pitchFamily="34" charset="0"/>
                <a:cs typeface="Times New Roman" panose="02020603050405020304" pitchFamily="18" charset="0"/>
              </a:rPr>
              <a:t>bundeszentralen</a:t>
            </a:r>
            <a:r>
              <a:rPr lang="de-DE" sz="1800" b="0" dirty="0">
                <a:solidFill>
                  <a:srgbClr val="000000"/>
                </a:solidFill>
                <a:effectLst/>
                <a:ea typeface="Calibri" panose="020F0502020204030204" pitchFamily="34" charset="0"/>
                <a:cs typeface="Times New Roman" panose="02020603050405020304" pitchFamily="18" charset="0"/>
              </a:rPr>
              <a:t> Trägern der öffentlichen und freien Jugendhilfe.</a:t>
            </a:r>
          </a:p>
          <a:p>
            <a:pPr marL="0" indent="0">
              <a:lnSpc>
                <a:spcPct val="110000"/>
              </a:lnSpc>
              <a:spcAft>
                <a:spcPts val="600"/>
              </a:spcAft>
              <a:buNone/>
            </a:pPr>
            <a:r>
              <a:rPr lang="de-DE" sz="1800" b="0" dirty="0">
                <a:solidFill>
                  <a:srgbClr val="000000"/>
                </a:solidFill>
                <a:effectLst/>
                <a:ea typeface="Calibri" panose="020F0502020204030204" pitchFamily="34" charset="0"/>
                <a:cs typeface="Times New Roman" panose="02020603050405020304" pitchFamily="18" charset="0"/>
              </a:rPr>
              <a:t>Nimmt man die ganze Breite sozialer Arbeit in den Blick, so wird ein großer Teil vom </a:t>
            </a:r>
            <a:r>
              <a:rPr lang="de-DE" sz="1800" dirty="0">
                <a:solidFill>
                  <a:srgbClr val="000000"/>
                </a:solidFill>
                <a:effectLst/>
                <a:ea typeface="Calibri" panose="020F0502020204030204" pitchFamily="34" charset="0"/>
                <a:cs typeface="Times New Roman" panose="02020603050405020304" pitchFamily="18" charset="0"/>
              </a:rPr>
              <a:t>Deutschen Verein für öffentliche und private Fürsorge (DV)</a:t>
            </a:r>
            <a:r>
              <a:rPr lang="de-DE" sz="1800" b="0" dirty="0">
                <a:solidFill>
                  <a:srgbClr val="000000"/>
                </a:solidFill>
                <a:effectLst/>
                <a:ea typeface="Calibri" panose="020F0502020204030204" pitchFamily="34" charset="0"/>
                <a:cs typeface="Times New Roman" panose="02020603050405020304" pitchFamily="18" charset="0"/>
              </a:rPr>
              <a:t> überspannt. Die Struktur des Deutschen Vereins ist austariert als eine </a:t>
            </a:r>
            <a:r>
              <a:rPr lang="de-DE" sz="1800" b="0" dirty="0" err="1">
                <a:solidFill>
                  <a:srgbClr val="000000"/>
                </a:solidFill>
                <a:effectLst/>
                <a:ea typeface="Calibri" panose="020F0502020204030204" pitchFamily="34" charset="0"/>
                <a:cs typeface="Times New Roman" panose="02020603050405020304" pitchFamily="18" charset="0"/>
              </a:rPr>
              <a:t>Einﬂussbalance</a:t>
            </a:r>
            <a:r>
              <a:rPr lang="de-DE" sz="1800" b="0" dirty="0">
                <a:solidFill>
                  <a:srgbClr val="000000"/>
                </a:solidFill>
                <a:effectLst/>
                <a:ea typeface="Calibri" panose="020F0502020204030204" pitchFamily="34" charset="0"/>
                <a:cs typeface="Times New Roman" panose="02020603050405020304" pitchFamily="18" charset="0"/>
              </a:rPr>
              <a:t> von kommunalen Spitzenverbänden und Spitzenverbänden der freien </a:t>
            </a:r>
            <a:r>
              <a:rPr lang="de-DE" sz="1800" b="0" dirty="0" err="1">
                <a:solidFill>
                  <a:srgbClr val="000000"/>
                </a:solidFill>
                <a:effectLst/>
                <a:ea typeface="Calibri" panose="020F0502020204030204" pitchFamily="34" charset="0"/>
                <a:cs typeface="Times New Roman" panose="02020603050405020304" pitchFamily="18" charset="0"/>
              </a:rPr>
              <a:t>Wohlfahrtspﬂege</a:t>
            </a:r>
            <a:r>
              <a:rPr lang="de-DE" sz="1800" b="0" dirty="0">
                <a:solidFill>
                  <a:srgbClr val="000000"/>
                </a:solidFill>
                <a:effectLst/>
                <a:ea typeface="Calibri" panose="020F0502020204030204" pitchFamily="34" charset="0"/>
                <a:cs typeface="Times New Roman" panose="02020603050405020304" pitchFamily="18" charset="0"/>
              </a:rPr>
              <a:t>. </a:t>
            </a:r>
          </a:p>
          <a:p>
            <a:pPr marL="0" indent="0">
              <a:lnSpc>
                <a:spcPct val="110000"/>
              </a:lnSpc>
              <a:buNone/>
            </a:pPr>
            <a:r>
              <a:rPr lang="de-DE" sz="1800" b="0" dirty="0">
                <a:solidFill>
                  <a:srgbClr val="000000"/>
                </a:solidFill>
                <a:effectLst/>
                <a:ea typeface="Calibri" panose="020F0502020204030204" pitchFamily="34" charset="0"/>
                <a:cs typeface="Times New Roman" panose="02020603050405020304" pitchFamily="18" charset="0"/>
              </a:rPr>
              <a:t>Die zentrale Forschungsinstitution der Kinder- und Jugendhilfe ist das </a:t>
            </a:r>
            <a:r>
              <a:rPr lang="de-DE" sz="1800" dirty="0">
                <a:solidFill>
                  <a:srgbClr val="000000"/>
                </a:solidFill>
                <a:effectLst/>
                <a:ea typeface="Calibri" panose="020F0502020204030204" pitchFamily="34" charset="0"/>
                <a:cs typeface="Times New Roman" panose="02020603050405020304" pitchFamily="18" charset="0"/>
              </a:rPr>
              <a:t>Deutsche Jugendinstitut – DJI</a:t>
            </a:r>
            <a:r>
              <a:rPr lang="de-DE" sz="1800" b="0" dirty="0">
                <a:solidFill>
                  <a:srgbClr val="000000"/>
                </a:solidFill>
                <a:effectLst/>
                <a:ea typeface="Calibri" panose="020F0502020204030204" pitchFamily="34" charset="0"/>
                <a:cs typeface="Times New Roman" panose="02020603050405020304" pitchFamily="18" charset="0"/>
              </a:rPr>
              <a:t> in München. Das DJI ist eines der größten sozialwissenschaftlichen Forschungsinstitute Europas.</a:t>
            </a:r>
            <a:r>
              <a:rPr lang="de-DE" sz="1800" dirty="0">
                <a:solidFill>
                  <a:srgbClr val="000000"/>
                </a:solidFill>
                <a:effectLst/>
                <a:ea typeface="Calibri" panose="020F0502020204030204" pitchFamily="34" charset="0"/>
                <a:cs typeface="Times New Roman" panose="02020603050405020304" pitchFamily="18" charset="0"/>
              </a:rPr>
              <a:t> </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36712"/>
            <a:ext cx="9144000" cy="428738"/>
          </a:xfrm>
        </p:spPr>
        <p:txBody>
          <a:bodyPr>
            <a:noAutofit/>
          </a:bodyPr>
          <a:lstStyle/>
          <a:p>
            <a:r>
              <a:rPr lang="de-DE" dirty="0">
                <a:solidFill>
                  <a:srgbClr val="000000"/>
                </a:solidFill>
              </a:rPr>
              <a:t>3.1.6 Dachorganisationen und Forschungsinstitute in der </a:t>
            </a:r>
            <a:br>
              <a:rPr lang="de-DE" dirty="0">
                <a:solidFill>
                  <a:srgbClr val="000000"/>
                </a:solidFill>
              </a:rPr>
            </a:br>
            <a:r>
              <a:rPr lang="de-DE" dirty="0">
                <a:solidFill>
                  <a:srgbClr val="000000"/>
                </a:solidFill>
              </a:rPr>
              <a:t>Kinder- und Jugendhilfe</a:t>
            </a: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spTree>
    <p:extLst>
      <p:ext uri="{BB962C8B-B14F-4D97-AF65-F5344CB8AC3E}">
        <p14:creationId xmlns:p14="http://schemas.microsoft.com/office/powerpoint/2010/main" val="1404042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Diagramm enthält.&#10;&#10;Automatisch generierte Beschreibung">
            <a:extLst>
              <a:ext uri="{FF2B5EF4-FFF2-40B4-BE49-F238E27FC236}">
                <a16:creationId xmlns:a16="http://schemas.microsoft.com/office/drawing/2014/main" id="{D4E8930E-AD3D-2C21-0C40-3794B29DAF52}"/>
              </a:ext>
            </a:extLst>
          </p:cNvPr>
          <p:cNvPicPr>
            <a:picLocks noGrp="1" noChangeAspect="1"/>
          </p:cNvPicPr>
          <p:nvPr>
            <p:ph idx="1"/>
          </p:nvPr>
        </p:nvPicPr>
        <p:blipFill>
          <a:blip r:embed="rId3"/>
          <a:stretch>
            <a:fillRect/>
          </a:stretch>
        </p:blipFill>
        <p:spPr>
          <a:xfrm>
            <a:off x="1115616" y="1488474"/>
            <a:ext cx="6856313" cy="4820846"/>
          </a:xfrm>
        </p:spPr>
      </p:pic>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984038"/>
            <a:ext cx="9144000" cy="428738"/>
          </a:xfrm>
        </p:spPr>
        <p:txBody>
          <a:bodyPr>
            <a:noAutofit/>
          </a:bodyPr>
          <a:lstStyle/>
          <a:p>
            <a:r>
              <a:rPr lang="de-DE" dirty="0">
                <a:solidFill>
                  <a:srgbClr val="000000"/>
                </a:solidFill>
              </a:rPr>
              <a:t>3.1.7 </a:t>
            </a:r>
            <a:r>
              <a:rPr lang="de-DE" b="1" dirty="0"/>
              <a:t>Strukturen der Kinder- und Jugendhilfe in der Bundesrepublik Deutschland - Teil 1</a:t>
            </a:r>
            <a:br>
              <a:rPr lang="de-DE" b="1" dirty="0"/>
            </a:br>
            <a:endParaRPr lang="de-DE" dirty="0">
              <a:solidFill>
                <a:srgbClr val="000000"/>
              </a:solidFill>
            </a:endParaRP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spTree>
    <p:extLst>
      <p:ext uri="{BB962C8B-B14F-4D97-AF65-F5344CB8AC3E}">
        <p14:creationId xmlns:p14="http://schemas.microsoft.com/office/powerpoint/2010/main" val="403337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1038812"/>
            <a:ext cx="8458200" cy="428738"/>
          </a:xfrm>
        </p:spPr>
        <p:txBody>
          <a:bodyPr>
            <a:noAutofit/>
          </a:bodyPr>
          <a:lstStyle/>
          <a:p>
            <a:r>
              <a:rPr lang="de-DE" dirty="0">
                <a:solidFill>
                  <a:srgbClr val="000000"/>
                </a:solidFill>
              </a:rPr>
              <a:t>1.1.4 Unterschiede und Gemeinsamkeiten von Jugendmilieus in Deutschland </a:t>
            </a:r>
            <a:br>
              <a:rPr lang="de-DE" dirty="0"/>
            </a:br>
            <a:endParaRPr lang="de-DE" dirty="0"/>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pic>
        <p:nvPicPr>
          <p:cNvPr id="3" name="Grafik 2" descr="zeigt die verschiedenen vom Sinus-Institut beschriebenen Milieus, zu denen Jugendliche sich zugehörig fühlen: &#10;Traditionell-Bürgerliche: Die bescheidenen, natur- und heimatorientierten Familienmenschen mit starker Bodenhaftung.&#10;Adaptiv-Pragmatische: Der leistungs- und familienorientierte moderne Mainstream mit hoher Anpassungsbereitschaft.&#10;Prekäre: Die um Orientierung und Teilhabe bemühten Jugendlichen mit schwierigen Startvoraussetzungen.&#10;Konsum-Materialisten: Die freizeit- und familienorientierte untere Mitte mit ausgeprägten markenbewussten Konsumwünschen.&#10;Experimentalisten: Die spaß- und szeneorientierten Nonkonformisten mit Fokus auf Leben im Hier und Jetzt.&#10;Postmaterielle: Weltgewandte, bildungsnahe Teenage-Bohemiens mit ausgeprägtem Gerechtigkeitsempfinden.&#10;Expeditive: Die erfolgs- und lifestyle orientierten Networker auf der Suche nach neuen Grenzen und unkonventionellen Erfahrungen." title="Sinus-Modell für jugendliche Lebenswelt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765" y="1484784"/>
            <a:ext cx="6870715" cy="4841770"/>
          </a:xfrm>
          <a:prstGeom prst="rect">
            <a:avLst/>
          </a:prstGeom>
        </p:spPr>
      </p:pic>
      <p:sp>
        <p:nvSpPr>
          <p:cNvPr id="6" name="Textfeld 5"/>
          <p:cNvSpPr txBox="1"/>
          <p:nvPr/>
        </p:nvSpPr>
        <p:spPr>
          <a:xfrm>
            <a:off x="7524328" y="6212051"/>
            <a:ext cx="1584176" cy="169277"/>
          </a:xfrm>
          <a:prstGeom prst="rect">
            <a:avLst/>
          </a:prstGeom>
          <a:noFill/>
        </p:spPr>
        <p:txBody>
          <a:bodyPr wrap="square" rtlCol="0">
            <a:spAutoFit/>
          </a:bodyPr>
          <a:lstStyle/>
          <a:p>
            <a:r>
              <a:rPr lang="de-DE" sz="500" dirty="0"/>
              <a:t>© Sinus Markt- und Sozialforschung GmbH</a:t>
            </a:r>
          </a:p>
        </p:txBody>
      </p:sp>
    </p:spTree>
    <p:extLst>
      <p:ext uri="{BB962C8B-B14F-4D97-AF65-F5344CB8AC3E}">
        <p14:creationId xmlns:p14="http://schemas.microsoft.com/office/powerpoint/2010/main" val="40519513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4E8930E-AD3D-2C21-0C40-3794B29DAF52}"/>
              </a:ext>
            </a:extLst>
          </p:cNvPr>
          <p:cNvPicPr>
            <a:picLocks noGrp="1" noChangeAspect="1"/>
          </p:cNvPicPr>
          <p:nvPr>
            <p:ph idx="1"/>
          </p:nvPr>
        </p:nvPicPr>
        <p:blipFill>
          <a:blip r:embed="rId3"/>
          <a:srcRect/>
          <a:stretch/>
        </p:blipFill>
        <p:spPr>
          <a:xfrm>
            <a:off x="1043608" y="1488474"/>
            <a:ext cx="7560840" cy="4820846"/>
          </a:xfrm>
        </p:spPr>
      </p:pic>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984038"/>
            <a:ext cx="9144000" cy="428738"/>
          </a:xfrm>
        </p:spPr>
        <p:txBody>
          <a:bodyPr>
            <a:noAutofit/>
          </a:bodyPr>
          <a:lstStyle/>
          <a:p>
            <a:r>
              <a:rPr lang="de-DE" dirty="0">
                <a:solidFill>
                  <a:srgbClr val="000000"/>
                </a:solidFill>
              </a:rPr>
              <a:t>3.1.7 </a:t>
            </a:r>
            <a:r>
              <a:rPr lang="de-DE" b="1" dirty="0"/>
              <a:t>Strukturen der Kinder- und Jugendhilfe in der Bundesrepublik Deutschland - Teil 2</a:t>
            </a:r>
            <a:br>
              <a:rPr lang="de-DE" b="1" dirty="0"/>
            </a:br>
            <a:endParaRPr lang="de-DE" dirty="0">
              <a:solidFill>
                <a:srgbClr val="000000"/>
              </a:solidFill>
            </a:endParaRPr>
          </a:p>
        </p:txBody>
      </p:sp>
      <p:sp>
        <p:nvSpPr>
          <p:cNvPr id="7" name="Fußzeilenplatzhalter 6">
            <a:extLst>
              <a:ext uri="{FF2B5EF4-FFF2-40B4-BE49-F238E27FC236}">
                <a16:creationId xmlns:a16="http://schemas.microsoft.com/office/drawing/2014/main" id="{C5A0DA04-4E05-FD49-A9D2-DCD56D96E9C0}"/>
              </a:ext>
            </a:extLst>
          </p:cNvPr>
          <p:cNvSpPr>
            <a:spLocks noGrp="1"/>
          </p:cNvSpPr>
          <p:nvPr>
            <p:ph type="ftr" sz="quarter" idx="11"/>
          </p:nvPr>
        </p:nvSpPr>
        <p:spPr>
          <a:xfrm>
            <a:off x="1464782" y="6513893"/>
            <a:ext cx="4883862" cy="226714"/>
          </a:xfrm>
        </p:spPr>
        <p:txBody>
          <a:bodyPr/>
          <a:lstStyle/>
          <a:p>
            <a:r>
              <a:rPr lang="de-DE" dirty="0"/>
              <a:t>3. Strukturen – Institutionen</a:t>
            </a:r>
          </a:p>
        </p:txBody>
      </p:sp>
    </p:spTree>
    <p:extLst>
      <p:ext uri="{BB962C8B-B14F-4D97-AF65-F5344CB8AC3E}">
        <p14:creationId xmlns:p14="http://schemas.microsoft.com/office/powerpoint/2010/main" val="3565969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3. Strukturen</a:t>
            </a:r>
          </a:p>
        </p:txBody>
      </p:sp>
      <p:sp>
        <p:nvSpPr>
          <p:cNvPr id="5" name="Untertitel 4"/>
          <p:cNvSpPr>
            <a:spLocks noGrp="1"/>
          </p:cNvSpPr>
          <p:nvPr>
            <p:ph type="subTitle" idx="1"/>
          </p:nvPr>
        </p:nvSpPr>
        <p:spPr>
          <a:xfrm>
            <a:off x="685800" y="3836391"/>
            <a:ext cx="7772399" cy="1320801"/>
          </a:xfrm>
        </p:spPr>
        <p:txBody>
          <a:bodyPr/>
          <a:lstStyle/>
          <a:p>
            <a:endParaRPr lang="de-DE" dirty="0"/>
          </a:p>
          <a:p>
            <a:r>
              <a:rPr lang="de-DE" dirty="0">
                <a:solidFill>
                  <a:srgbClr val="000000"/>
                </a:solidFill>
              </a:rPr>
              <a:t>3.2 Leitorientierungen und Verfahrensprinzipien</a:t>
            </a:r>
            <a:r>
              <a:rPr lang="de-DE" dirty="0"/>
              <a:t> </a:t>
            </a:r>
          </a:p>
        </p:txBody>
      </p:sp>
    </p:spTree>
    <p:extLst>
      <p:ext uri="{BB962C8B-B14F-4D97-AF65-F5344CB8AC3E}">
        <p14:creationId xmlns:p14="http://schemas.microsoft.com/office/powerpoint/2010/main" val="3615039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85000" lnSpcReduction="20000"/>
          </a:bodyPr>
          <a:lstStyle/>
          <a:p>
            <a:pPr marL="0" indent="0">
              <a:buNone/>
            </a:pPr>
            <a:r>
              <a:rPr lang="de-DE" sz="2100" dirty="0">
                <a:solidFill>
                  <a:srgbClr val="000000"/>
                </a:solidFill>
              </a:rPr>
              <a:t>Subsidiarität:</a:t>
            </a:r>
          </a:p>
          <a:p>
            <a:pPr lvl="1"/>
            <a:r>
              <a:rPr lang="de-DE" dirty="0">
                <a:solidFill>
                  <a:srgbClr val="000000"/>
                </a:solidFill>
              </a:rPr>
              <a:t>Was der Einzelne, die Familie oder Gruppen und Vereine aus eigener Kraft tun können, darf weder von einer übergeordneten Instanz noch vom Staat an sich gezogen werden.</a:t>
            </a:r>
          </a:p>
          <a:p>
            <a:pPr lvl="1"/>
            <a:r>
              <a:rPr lang="de-DE" dirty="0">
                <a:solidFill>
                  <a:srgbClr val="000000"/>
                </a:solidFill>
              </a:rPr>
              <a:t>Das schließt allerdings die staatliche Pflicht mit ein, diese kleineren Einheiten - falls nötig - so zu stärken, dass sie entsprechend tätig werden können.</a:t>
            </a:r>
          </a:p>
          <a:p>
            <a:pPr lvl="1"/>
            <a:r>
              <a:rPr lang="de-DE" dirty="0">
                <a:solidFill>
                  <a:srgbClr val="000000"/>
                </a:solidFill>
              </a:rPr>
              <a:t>In der Kinder- und Jugendhilfe wird Subsidiarität konkretisiert als bedingter Vorrang vor dem öffentlichen Träger bei der Bereitstellung von Leistungen (§ 4 Abs. 2 SGB VIII).</a:t>
            </a:r>
          </a:p>
          <a:p>
            <a:pPr marL="0" indent="0">
              <a:buNone/>
            </a:pPr>
            <a:r>
              <a:rPr lang="de-DE" sz="2100" dirty="0">
                <a:solidFill>
                  <a:srgbClr val="000000"/>
                </a:solidFill>
              </a:rPr>
              <a:t>Gesamtverantwortung der öffentlichen Jugendhilfe:</a:t>
            </a:r>
          </a:p>
          <a:p>
            <a:pPr lvl="1"/>
            <a:r>
              <a:rPr lang="de-DE" dirty="0">
                <a:solidFill>
                  <a:srgbClr val="000000"/>
                </a:solidFill>
              </a:rPr>
              <a:t>Der Träger der öffentlichen Jugendhilfe trägt für die Erfüllung aller Aufgaben des SGB VIII „die Gesamtverantwortung einschließlich der Planungsverantwortung“ (§ 79 Abs. 1 SGB VIII).</a:t>
            </a:r>
          </a:p>
          <a:p>
            <a:pPr lvl="1"/>
            <a:r>
              <a:rPr lang="de-DE" dirty="0">
                <a:solidFill>
                  <a:srgbClr val="000000"/>
                </a:solidFill>
              </a:rPr>
              <a:t>Er trägt auch grundsätzliche Verantwortung für die Qualität, insbesondere für die Sicherung der Rechte von Kindern in Einrichtungen und den Schutz vor Gewalt (§ 79a SGB VIII).</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3.2.1 Subsidiarität und Gesamtverantwortung</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Leitorientierungen und Verfahrensprinzipien</a:t>
            </a:r>
          </a:p>
        </p:txBody>
      </p:sp>
    </p:spTree>
    <p:extLst>
      <p:ext uri="{BB962C8B-B14F-4D97-AF65-F5344CB8AC3E}">
        <p14:creationId xmlns:p14="http://schemas.microsoft.com/office/powerpoint/2010/main" val="544177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912349"/>
            <a:ext cx="9144000" cy="428738"/>
          </a:xfrm>
        </p:spPr>
        <p:txBody>
          <a:bodyPr>
            <a:noAutofit/>
          </a:bodyPr>
          <a:lstStyle/>
          <a:p>
            <a:r>
              <a:rPr lang="de-DE" dirty="0">
                <a:solidFill>
                  <a:srgbClr val="000000"/>
                </a:solidFill>
                <a:ea typeface="Open Sans" panose="020B0606030504020204" pitchFamily="34" charset="0"/>
                <a:cs typeface="Open Sans" panose="020B0606030504020204" pitchFamily="34" charset="0"/>
              </a:rPr>
              <a:t>3.2.2 Konzeptionelle „Leitbegriffe“ der Kinder- und Jugendhilfe</a:t>
            </a:r>
            <a:endParaRPr lang="de-DE" dirty="0">
              <a:solidFill>
                <a:srgbClr val="000000"/>
              </a:solidFill>
            </a:endParaRPr>
          </a:p>
        </p:txBody>
      </p:sp>
      <p:sp>
        <p:nvSpPr>
          <p:cNvPr id="6" name="Textfeld 5">
            <a:extLst>
              <a:ext uri="{FF2B5EF4-FFF2-40B4-BE49-F238E27FC236}">
                <a16:creationId xmlns:a16="http://schemas.microsoft.com/office/drawing/2014/main" id="{1CC41FF2-B43D-4600-A63A-07AE5668B007}"/>
              </a:ext>
            </a:extLst>
          </p:cNvPr>
          <p:cNvSpPr txBox="1"/>
          <p:nvPr/>
        </p:nvSpPr>
        <p:spPr>
          <a:xfrm>
            <a:off x="600670" y="1528101"/>
            <a:ext cx="8076987" cy="4726935"/>
          </a:xfrm>
          <a:prstGeom prst="rect">
            <a:avLst/>
          </a:prstGeom>
          <a:noFill/>
        </p:spPr>
        <p:txBody>
          <a:bodyPr wrap="square" rtlCol="0">
            <a:spAutoFit/>
          </a:bodyPr>
          <a:lstStyle/>
          <a:p>
            <a:r>
              <a:rPr lang="de-DE" dirty="0">
                <a:solidFill>
                  <a:srgbClr val="000000"/>
                </a:solidFill>
              </a:rPr>
              <a:t>Die fachlichen Konzeptionsdebatten in der Kinder- und Jugendhilfe in Deutschland sind durchzogen von </a:t>
            </a:r>
            <a:r>
              <a:rPr lang="de-DE" b="1" dirty="0">
                <a:solidFill>
                  <a:srgbClr val="000000"/>
                </a:solidFill>
              </a:rPr>
              <a:t>Begriffen mit hoher legitimatorischer Bedeutung</a:t>
            </a:r>
            <a:r>
              <a:rPr lang="de-DE" dirty="0">
                <a:solidFill>
                  <a:srgbClr val="000000"/>
                </a:solidFill>
              </a:rPr>
              <a:t>, die damit die fachlich normative Basis der Kinder- und Jugendhilfe prägen:</a:t>
            </a:r>
            <a:endParaRPr lang="de-DE" sz="1600" dirty="0">
              <a:solidFill>
                <a:srgbClr val="000000"/>
              </a:solidFill>
            </a:endParaRPr>
          </a:p>
          <a:p>
            <a:pPr marL="490538" lvl="1" indent="-220663" defTabSz="914400">
              <a:spcBef>
                <a:spcPts val="500"/>
              </a:spcBef>
              <a:buClr>
                <a:schemeClr val="accent3"/>
              </a:buClr>
              <a:buSzPct val="160000"/>
              <a:buFont typeface="Arial" panose="020B0604020202020204" pitchFamily="34" charset="0"/>
              <a:buChar char="•"/>
            </a:pPr>
            <a:r>
              <a:rPr lang="de-DE" sz="1600" dirty="0">
                <a:solidFill>
                  <a:srgbClr val="000000"/>
                </a:solidFill>
              </a:rPr>
              <a:t>Alltags- und Lebensweltorientierung,</a:t>
            </a:r>
          </a:p>
          <a:p>
            <a:pPr marL="490538" lvl="1" indent="-220663" defTabSz="914400">
              <a:spcBef>
                <a:spcPts val="500"/>
              </a:spcBef>
              <a:buClr>
                <a:schemeClr val="accent3"/>
              </a:buClr>
              <a:buSzPct val="160000"/>
              <a:buFont typeface="Arial" panose="020B0604020202020204" pitchFamily="34" charset="0"/>
              <a:buChar char="•"/>
            </a:pPr>
            <a:r>
              <a:rPr lang="de-DE" sz="1600" dirty="0">
                <a:solidFill>
                  <a:srgbClr val="000000"/>
                </a:solidFill>
              </a:rPr>
              <a:t>Partizipation, Koproduktion,</a:t>
            </a:r>
          </a:p>
          <a:p>
            <a:pPr marL="490538" lvl="1" indent="-220663" defTabSz="914400">
              <a:spcBef>
                <a:spcPts val="500"/>
              </a:spcBef>
              <a:buClr>
                <a:schemeClr val="accent3"/>
              </a:buClr>
              <a:buSzPct val="160000"/>
              <a:buFont typeface="Arial" panose="020B0604020202020204" pitchFamily="34" charset="0"/>
              <a:buChar char="•"/>
            </a:pPr>
            <a:r>
              <a:rPr lang="de-DE" sz="1600" dirty="0" err="1">
                <a:solidFill>
                  <a:srgbClr val="000000"/>
                </a:solidFill>
              </a:rPr>
              <a:t>Empowerment</a:t>
            </a:r>
            <a:r>
              <a:rPr lang="de-DE" sz="1600" dirty="0">
                <a:solidFill>
                  <a:srgbClr val="000000"/>
                </a:solidFill>
              </a:rPr>
              <a:t>, Hilfe zur Selbsthilfe,</a:t>
            </a:r>
          </a:p>
          <a:p>
            <a:pPr marL="490538" lvl="1" indent="-220663" defTabSz="914400">
              <a:spcBef>
                <a:spcPts val="500"/>
              </a:spcBef>
              <a:buClr>
                <a:schemeClr val="accent3"/>
              </a:buClr>
              <a:buSzPct val="160000"/>
              <a:buFont typeface="Arial" panose="020B0604020202020204" pitchFamily="34" charset="0"/>
              <a:buChar char="•"/>
            </a:pPr>
            <a:r>
              <a:rPr lang="de-DE" sz="1600" dirty="0">
                <a:solidFill>
                  <a:srgbClr val="000000"/>
                </a:solidFill>
              </a:rPr>
              <a:t>Ressourcenorientierung,</a:t>
            </a:r>
          </a:p>
          <a:p>
            <a:pPr marL="490538" lvl="1" indent="-220663" defTabSz="914400">
              <a:spcBef>
                <a:spcPts val="500"/>
              </a:spcBef>
              <a:buClr>
                <a:schemeClr val="accent3"/>
              </a:buClr>
              <a:buSzPct val="160000"/>
              <a:buFont typeface="Arial" panose="020B0604020202020204" pitchFamily="34" charset="0"/>
              <a:buChar char="•"/>
            </a:pPr>
            <a:r>
              <a:rPr lang="de-DE" sz="1600" dirty="0">
                <a:solidFill>
                  <a:srgbClr val="000000"/>
                </a:solidFill>
              </a:rPr>
              <a:t>Prävention,</a:t>
            </a:r>
          </a:p>
          <a:p>
            <a:pPr marL="490538" lvl="1" indent="-220663" defTabSz="914400">
              <a:spcBef>
                <a:spcPts val="500"/>
              </a:spcBef>
              <a:buClr>
                <a:schemeClr val="accent3"/>
              </a:buClr>
              <a:buSzPct val="160000"/>
              <a:buFont typeface="Arial" panose="020B0604020202020204" pitchFamily="34" charset="0"/>
              <a:buChar char="•"/>
            </a:pPr>
            <a:r>
              <a:rPr lang="de-DE" sz="1600" dirty="0">
                <a:solidFill>
                  <a:srgbClr val="000000"/>
                </a:solidFill>
              </a:rPr>
              <a:t>Integration, Inklusion,</a:t>
            </a:r>
          </a:p>
          <a:p>
            <a:pPr marL="490538" lvl="1" indent="-220663" defTabSz="914400">
              <a:spcBef>
                <a:spcPts val="500"/>
              </a:spcBef>
              <a:buClr>
                <a:schemeClr val="accent3"/>
              </a:buClr>
              <a:buSzPct val="160000"/>
              <a:buFont typeface="Arial" panose="020B0604020202020204" pitchFamily="34" charset="0"/>
              <a:buChar char="•"/>
            </a:pPr>
            <a:r>
              <a:rPr lang="de-DE" sz="1600" dirty="0">
                <a:solidFill>
                  <a:srgbClr val="000000"/>
                </a:solidFill>
              </a:rPr>
              <a:t>Dezentralisierung, Regionalisierung, Sozialraumorientierung.</a:t>
            </a:r>
          </a:p>
          <a:p>
            <a:pPr marL="285750" indent="-285750">
              <a:buFont typeface="Arial" panose="020B0604020202020204" pitchFamily="34" charset="0"/>
              <a:buChar char="•"/>
            </a:pPr>
            <a:endParaRPr lang="de-DE" sz="1600" dirty="0">
              <a:solidFill>
                <a:srgbClr val="000000"/>
              </a:solidFill>
            </a:endParaRPr>
          </a:p>
          <a:p>
            <a:r>
              <a:rPr lang="de-DE" dirty="0">
                <a:solidFill>
                  <a:srgbClr val="000000"/>
                </a:solidFill>
              </a:rPr>
              <a:t>All diese zum Mainstream gehörenden Leitbegriffe sind jedoch von Ambivalenzen und Spannungsfeldern durchzogen, die für jede konzeptionelle, strukturelle und individuelle Situation kritisch reflektiert werden müssen.</a:t>
            </a:r>
          </a:p>
        </p:txBody>
      </p:sp>
      <p:sp>
        <p:nvSpPr>
          <p:cNvPr id="9"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Leitorientierungen und Verfahrensprinzipien</a:t>
            </a:r>
          </a:p>
        </p:txBody>
      </p:sp>
    </p:spTree>
    <p:extLst>
      <p:ext uri="{BB962C8B-B14F-4D97-AF65-F5344CB8AC3E}">
        <p14:creationId xmlns:p14="http://schemas.microsoft.com/office/powerpoint/2010/main" val="42394210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solidFill>
                  <a:srgbClr val="000000"/>
                </a:solidFill>
                <a:ea typeface="Open Sans" panose="020B0606030504020204" pitchFamily="34" charset="0"/>
                <a:cs typeface="Open Sans" panose="020B0606030504020204" pitchFamily="34" charset="0"/>
              </a:rPr>
              <a:t>3.2.3 Handlungsprinzipien in der Kinder- und Jugendhilfe</a:t>
            </a:r>
            <a:endParaRPr lang="de-DE" dirty="0">
              <a:solidFill>
                <a:srgbClr val="000000"/>
              </a:solidFill>
            </a:endParaRPr>
          </a:p>
        </p:txBody>
      </p:sp>
      <p:sp>
        <p:nvSpPr>
          <p:cNvPr id="8" name="Rechteck 7">
            <a:extLst>
              <a:ext uri="{FF2B5EF4-FFF2-40B4-BE49-F238E27FC236}">
                <a16:creationId xmlns:a16="http://schemas.microsoft.com/office/drawing/2014/main" id="{FE40BEE5-06C1-4A7E-9A6D-8B7859BDC077}"/>
              </a:ext>
            </a:extLst>
          </p:cNvPr>
          <p:cNvSpPr/>
          <p:nvPr/>
        </p:nvSpPr>
        <p:spPr>
          <a:xfrm>
            <a:off x="467544" y="1685162"/>
            <a:ext cx="8136904" cy="4321183"/>
          </a:xfrm>
          <a:prstGeom prst="rect">
            <a:avLst/>
          </a:prstGeom>
        </p:spPr>
        <p:txBody>
          <a:bodyPr wrap="square">
            <a:spAutoFit/>
          </a:bodyPr>
          <a:lstStyle/>
          <a:p>
            <a:pPr>
              <a:lnSpc>
                <a:spcPct val="115000"/>
              </a:lnSpc>
              <a:spcAft>
                <a:spcPts val="800"/>
              </a:spcAft>
            </a:pPr>
            <a:r>
              <a:rPr lang="de-DE" b="1" dirty="0">
                <a:solidFill>
                  <a:srgbClr val="000000"/>
                </a:solidFill>
                <a:ea typeface="Calibri" panose="020F0502020204030204" pitchFamily="34" charset="0"/>
              </a:rPr>
              <a:t>Kinder- und Jugendhilfe hat in ihren Angeboten stets den Eigensinn von Menschen zu achten. </a:t>
            </a:r>
            <a:r>
              <a:rPr lang="de-DE" dirty="0">
                <a:solidFill>
                  <a:srgbClr val="000000"/>
                </a:solidFill>
                <a:ea typeface="Calibri" panose="020F0502020204030204" pitchFamily="34" charset="0"/>
              </a:rPr>
              <a:t>Ihre Angebote können also nur in Koproduktion erzeugt werden.</a:t>
            </a:r>
          </a:p>
          <a:p>
            <a:pPr>
              <a:lnSpc>
                <a:spcPct val="115000"/>
              </a:lnSpc>
              <a:spcAft>
                <a:spcPts val="800"/>
              </a:spcAft>
            </a:pPr>
            <a:r>
              <a:rPr lang="de-DE" dirty="0">
                <a:solidFill>
                  <a:srgbClr val="000000"/>
                </a:solidFill>
                <a:ea typeface="Calibri" panose="020F0502020204030204" pitchFamily="34" charset="0"/>
              </a:rPr>
              <a:t>In Berücksichtigung dieser </a:t>
            </a:r>
            <a:r>
              <a:rPr lang="de-DE" dirty="0" err="1">
                <a:solidFill>
                  <a:srgbClr val="000000"/>
                </a:solidFill>
                <a:ea typeface="Calibri" panose="020F0502020204030204" pitchFamily="34" charset="0"/>
              </a:rPr>
              <a:t>Koproduktivität</a:t>
            </a:r>
            <a:r>
              <a:rPr lang="de-DE" dirty="0">
                <a:solidFill>
                  <a:srgbClr val="000000"/>
                </a:solidFill>
                <a:ea typeface="Calibri" panose="020F0502020204030204" pitchFamily="34" charset="0"/>
              </a:rPr>
              <a:t> handelt Kinder- und Jugendhilfe:</a:t>
            </a:r>
          </a:p>
          <a:p>
            <a:pPr marL="490538" lvl="1" indent="-220663" defTabSz="914400">
              <a:lnSpc>
                <a:spcPct val="115000"/>
              </a:lnSpc>
              <a:spcBef>
                <a:spcPts val="500"/>
              </a:spcBef>
              <a:spcAft>
                <a:spcPts val="0"/>
              </a:spcAft>
              <a:buClr>
                <a:schemeClr val="accent3"/>
              </a:buClr>
              <a:buSzPct val="160000"/>
              <a:buFont typeface="Arial" panose="020B0604020202020204" pitchFamily="34" charset="0"/>
              <a:buChar char="•"/>
            </a:pPr>
            <a:r>
              <a:rPr lang="de-DE" sz="1600" dirty="0">
                <a:solidFill>
                  <a:srgbClr val="000000"/>
                </a:solidFill>
              </a:rPr>
              <a:t>subjektorientiert,</a:t>
            </a:r>
          </a:p>
          <a:p>
            <a:pPr marL="490538" lvl="1" indent="-220663" defTabSz="914400">
              <a:lnSpc>
                <a:spcPct val="115000"/>
              </a:lnSpc>
              <a:spcBef>
                <a:spcPts val="500"/>
              </a:spcBef>
              <a:spcAft>
                <a:spcPts val="0"/>
              </a:spcAft>
              <a:buClr>
                <a:schemeClr val="accent3"/>
              </a:buClr>
              <a:buSzPct val="160000"/>
              <a:buFont typeface="Arial" panose="020B0604020202020204" pitchFamily="34" charset="0"/>
              <a:buChar char="•"/>
            </a:pPr>
            <a:r>
              <a:rPr lang="de-DE" sz="1600" dirty="0">
                <a:solidFill>
                  <a:srgbClr val="000000"/>
                </a:solidFill>
              </a:rPr>
              <a:t>dialogisch,</a:t>
            </a:r>
          </a:p>
          <a:p>
            <a:pPr marL="490538" lvl="1" indent="-220663" defTabSz="914400">
              <a:lnSpc>
                <a:spcPct val="115000"/>
              </a:lnSpc>
              <a:spcBef>
                <a:spcPts val="500"/>
              </a:spcBef>
              <a:spcAft>
                <a:spcPts val="0"/>
              </a:spcAft>
              <a:buClr>
                <a:schemeClr val="accent3"/>
              </a:buClr>
              <a:buSzPct val="160000"/>
              <a:buFont typeface="Arial" panose="020B0604020202020204" pitchFamily="34" charset="0"/>
              <a:buChar char="•"/>
            </a:pPr>
            <a:r>
              <a:rPr lang="de-DE" sz="1600" dirty="0">
                <a:solidFill>
                  <a:srgbClr val="000000"/>
                </a:solidFill>
              </a:rPr>
              <a:t>partizipativ-demokratisch,</a:t>
            </a:r>
          </a:p>
          <a:p>
            <a:pPr marL="490538" lvl="1" indent="-220663" defTabSz="914400">
              <a:lnSpc>
                <a:spcPct val="115000"/>
              </a:lnSpc>
              <a:spcBef>
                <a:spcPts val="500"/>
              </a:spcBef>
              <a:spcAft>
                <a:spcPts val="0"/>
              </a:spcAft>
              <a:buClr>
                <a:schemeClr val="accent3"/>
              </a:buClr>
              <a:buSzPct val="160000"/>
              <a:buFont typeface="Arial" panose="020B0604020202020204" pitchFamily="34" charset="0"/>
              <a:buChar char="•"/>
            </a:pPr>
            <a:r>
              <a:rPr lang="de-DE" sz="1600" dirty="0">
                <a:solidFill>
                  <a:srgbClr val="000000"/>
                </a:solidFill>
              </a:rPr>
              <a:t>reflexiv,</a:t>
            </a:r>
          </a:p>
          <a:p>
            <a:pPr marL="490538" lvl="1" indent="-220663" defTabSz="914400">
              <a:lnSpc>
                <a:spcPct val="115000"/>
              </a:lnSpc>
              <a:spcBef>
                <a:spcPts val="500"/>
              </a:spcBef>
              <a:spcAft>
                <a:spcPts val="0"/>
              </a:spcAft>
              <a:buClr>
                <a:schemeClr val="accent3"/>
              </a:buClr>
              <a:buSzPct val="160000"/>
              <a:buFont typeface="Arial" panose="020B0604020202020204" pitchFamily="34" charset="0"/>
              <a:buChar char="•"/>
            </a:pPr>
            <a:r>
              <a:rPr lang="de-DE" sz="1600" dirty="0">
                <a:solidFill>
                  <a:srgbClr val="000000"/>
                </a:solidFill>
              </a:rPr>
              <a:t>differenzbewusst und inklusiv,</a:t>
            </a:r>
          </a:p>
          <a:p>
            <a:pPr marL="490538" lvl="1" indent="-220663" defTabSz="914400">
              <a:lnSpc>
                <a:spcPct val="115000"/>
              </a:lnSpc>
              <a:spcBef>
                <a:spcPts val="500"/>
              </a:spcBef>
              <a:spcAft>
                <a:spcPts val="0"/>
              </a:spcAft>
              <a:buClr>
                <a:schemeClr val="accent3"/>
              </a:buClr>
              <a:buSzPct val="160000"/>
              <a:buFont typeface="Arial" panose="020B0604020202020204" pitchFamily="34" charset="0"/>
              <a:buChar char="•"/>
            </a:pPr>
            <a:r>
              <a:rPr lang="de-DE" sz="1600" dirty="0">
                <a:solidFill>
                  <a:srgbClr val="000000"/>
                </a:solidFill>
              </a:rPr>
              <a:t>kommunal,</a:t>
            </a:r>
          </a:p>
          <a:p>
            <a:pPr marL="490538" lvl="1" indent="-220663" defTabSz="914400">
              <a:lnSpc>
                <a:spcPct val="115000"/>
              </a:lnSpc>
              <a:spcBef>
                <a:spcPts val="500"/>
              </a:spcBef>
              <a:spcAft>
                <a:spcPts val="0"/>
              </a:spcAft>
              <a:buClr>
                <a:schemeClr val="accent3"/>
              </a:buClr>
              <a:buSzPct val="160000"/>
              <a:buFont typeface="Arial" panose="020B0604020202020204" pitchFamily="34" charset="0"/>
              <a:buChar char="•"/>
            </a:pPr>
            <a:r>
              <a:rPr lang="de-DE" sz="1600" dirty="0">
                <a:solidFill>
                  <a:srgbClr val="000000"/>
                </a:solidFill>
              </a:rPr>
              <a:t>politisch. </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Leitorientierungen und Verfahrensprinzipien</a:t>
            </a:r>
          </a:p>
        </p:txBody>
      </p:sp>
    </p:spTree>
    <p:extLst>
      <p:ext uri="{BB962C8B-B14F-4D97-AF65-F5344CB8AC3E}">
        <p14:creationId xmlns:p14="http://schemas.microsoft.com/office/powerpoint/2010/main" val="20599400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3.2.4 Inklusion</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467544" y="1700808"/>
            <a:ext cx="8252233" cy="4536504"/>
          </a:xfrm>
        </p:spPr>
        <p:txBody>
          <a:bodyPr>
            <a:normAutofit/>
          </a:bodyPr>
          <a:lstStyle/>
          <a:p>
            <a:pPr marL="0" indent="0">
              <a:buNone/>
            </a:pPr>
            <a:r>
              <a:rPr lang="de-DE" sz="1800" b="0" dirty="0">
                <a:solidFill>
                  <a:srgbClr val="000000"/>
                </a:solidFill>
              </a:rPr>
              <a:t>Ab 2028 soll die Kinder- und Jugendhilfe </a:t>
            </a:r>
            <a:r>
              <a:rPr lang="de-DE" sz="1800" dirty="0">
                <a:solidFill>
                  <a:srgbClr val="000000"/>
                </a:solidFill>
              </a:rPr>
              <a:t>für alle Kinder und Jugendlichen </a:t>
            </a:r>
            <a:r>
              <a:rPr lang="de-DE" sz="1800" b="0" dirty="0">
                <a:solidFill>
                  <a:srgbClr val="000000"/>
                </a:solidFill>
              </a:rPr>
              <a:t>– ob mit oder ohne Behinderung – leistungszuständig (sog. „große Lösung“) werden. Die konkrete Ausgestaltung ist noch offen. </a:t>
            </a:r>
          </a:p>
          <a:p>
            <a:pPr marL="0" indent="0">
              <a:buNone/>
            </a:pPr>
            <a:r>
              <a:rPr lang="de-DE" sz="1800" b="0" dirty="0">
                <a:solidFill>
                  <a:srgbClr val="000000"/>
                </a:solidFill>
              </a:rPr>
              <a:t>Das Kinder- und Jugendstärkungsgesetz (2021) verpflichtet erstmals ausdrücklich zur </a:t>
            </a:r>
            <a:r>
              <a:rPr lang="de-DE" sz="1800" dirty="0">
                <a:solidFill>
                  <a:srgbClr val="000000"/>
                </a:solidFill>
              </a:rPr>
              <a:t>inklusiven Weiterentwicklung der Kinder- und Jugendhilfe </a:t>
            </a:r>
            <a:r>
              <a:rPr lang="de-DE" sz="1800" b="0" dirty="0">
                <a:solidFill>
                  <a:srgbClr val="000000"/>
                </a:solidFill>
              </a:rPr>
              <a:t>und setzt damit einen verbindlichen Startschuss für alle Hilfe- und Aufgabenfelder.</a:t>
            </a:r>
          </a:p>
          <a:p>
            <a:pPr marL="0" indent="0">
              <a:buNone/>
            </a:pPr>
            <a:r>
              <a:rPr lang="de-DE" sz="1800" b="0" dirty="0">
                <a:solidFill>
                  <a:srgbClr val="000000"/>
                </a:solidFill>
              </a:rPr>
              <a:t>Trotz gesetzlich weitgehender Konzentration auf die behinderungs-bedingten Teilhabebarrieren wird der Leitgedanke der Inklusion auch in Bezug auf andere gesellschaftliche Teilhabehindernisse (z. B. Armut) diskutiert (sog. </a:t>
            </a:r>
            <a:r>
              <a:rPr lang="de-DE" sz="1800" dirty="0">
                <a:solidFill>
                  <a:srgbClr val="000000"/>
                </a:solidFill>
              </a:rPr>
              <a:t>weites Inklusionsverständnis</a:t>
            </a:r>
            <a:r>
              <a:rPr lang="de-DE" sz="1800" b="0" dirty="0">
                <a:solidFill>
                  <a:srgbClr val="000000"/>
                </a:solidFill>
              </a:rPr>
              <a:t>).</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Leitorientierungen und Verfahrensprinzipien</a:t>
            </a:r>
          </a:p>
        </p:txBody>
      </p:sp>
    </p:spTree>
    <p:extLst>
      <p:ext uri="{BB962C8B-B14F-4D97-AF65-F5344CB8AC3E}">
        <p14:creationId xmlns:p14="http://schemas.microsoft.com/office/powerpoint/2010/main" val="9319194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395536" y="1645360"/>
            <a:ext cx="8405564" cy="4820175"/>
          </a:xfrm>
        </p:spPr>
        <p:txBody>
          <a:bodyPr>
            <a:normAutofit fontScale="92500"/>
          </a:bodyPr>
          <a:lstStyle/>
          <a:p>
            <a:pPr marL="0" indent="0">
              <a:buNone/>
            </a:pPr>
            <a:r>
              <a:rPr lang="de-DE" sz="1900" b="0" dirty="0">
                <a:solidFill>
                  <a:srgbClr val="000000"/>
                </a:solidFill>
              </a:rPr>
              <a:t>Das </a:t>
            </a:r>
            <a:r>
              <a:rPr lang="de-DE" sz="1900" dirty="0">
                <a:solidFill>
                  <a:srgbClr val="000000"/>
                </a:solidFill>
              </a:rPr>
              <a:t>SGB VIII operationalisiert die Vorgaben des Grundgesetzes</a:t>
            </a:r>
            <a:r>
              <a:rPr lang="de-DE" sz="1900" b="0" dirty="0">
                <a:solidFill>
                  <a:srgbClr val="000000"/>
                </a:solidFill>
              </a:rPr>
              <a:t>, der Menschen- und Kinderrechte besonders in Bezug auf Partizipation, also das Recht auf Mitbestimmung.</a:t>
            </a:r>
          </a:p>
          <a:p>
            <a:r>
              <a:rPr lang="de-DE" sz="1800" b="0" dirty="0">
                <a:solidFill>
                  <a:srgbClr val="000000"/>
                </a:solidFill>
              </a:rPr>
              <a:t>Kinder und Jugendliche haben ein Recht auf Erziehung zu selbstbestimmten, eigenverantwortlichen und gemeinschaftsfähigen Persönlichkeiten.</a:t>
            </a:r>
          </a:p>
          <a:p>
            <a:r>
              <a:rPr lang="de-DE" sz="1800" b="0" dirty="0">
                <a:solidFill>
                  <a:srgbClr val="000000"/>
                </a:solidFill>
              </a:rPr>
              <a:t>Kinder und Jugendliche sind an allen sie betreffenden Entscheidungen zu beteiligen. </a:t>
            </a:r>
          </a:p>
          <a:p>
            <a:r>
              <a:rPr lang="de-DE" sz="1800" b="0" dirty="0">
                <a:solidFill>
                  <a:srgbClr val="000000"/>
                </a:solidFill>
              </a:rPr>
              <a:t>Kinder und Jugendliche haben das Recht, sich sanktionsfrei über die Verletzung ihrer Rechte zu beschweren.</a:t>
            </a:r>
          </a:p>
          <a:p>
            <a:pPr marL="0" indent="0">
              <a:buNone/>
            </a:pPr>
            <a:r>
              <a:rPr lang="de-DE" sz="1900" b="0" dirty="0">
                <a:solidFill>
                  <a:srgbClr val="000000"/>
                </a:solidFill>
              </a:rPr>
              <a:t>Aber: Die </a:t>
            </a:r>
            <a:r>
              <a:rPr lang="de-DE" sz="1900" dirty="0">
                <a:solidFill>
                  <a:srgbClr val="000000"/>
                </a:solidFill>
              </a:rPr>
              <a:t>Beteiligungsrechte sind an den Entwicklungsstand des Kindes oder Jugendlichen gebunden</a:t>
            </a:r>
            <a:r>
              <a:rPr lang="de-DE" sz="1900" b="0" dirty="0">
                <a:solidFill>
                  <a:srgbClr val="000000"/>
                </a:solidFill>
              </a:rPr>
              <a:t>. Kinder- und Jugendhilfe agiert somit in einem Spannungsfeld der Eröffnung der Partizipationsrechte der Kinder und Jugendlichen versus deren paternalistischer Begrenzung.</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36712"/>
            <a:ext cx="9144000" cy="428738"/>
          </a:xfrm>
        </p:spPr>
        <p:txBody>
          <a:bodyPr>
            <a:noAutofit/>
          </a:bodyPr>
          <a:lstStyle/>
          <a:p>
            <a:r>
              <a:rPr lang="de-DE" dirty="0">
                <a:solidFill>
                  <a:srgbClr val="000000"/>
                </a:solidFill>
                <a:ea typeface="Open Sans" panose="020B0606030504020204" pitchFamily="34" charset="0"/>
                <a:cs typeface="Open Sans" panose="020B0606030504020204" pitchFamily="34" charset="0"/>
              </a:rPr>
              <a:t>3.2.5 Leitorientierung Partizipation in der Kinder- und Jugendhilfe</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Leitorientierungen und Verfahrensprinzipien</a:t>
            </a:r>
          </a:p>
        </p:txBody>
      </p:sp>
    </p:spTree>
    <p:extLst>
      <p:ext uri="{BB962C8B-B14F-4D97-AF65-F5344CB8AC3E}">
        <p14:creationId xmlns:p14="http://schemas.microsoft.com/office/powerpoint/2010/main" val="34486522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269875" lvl="1" indent="0">
              <a:buNone/>
            </a:pPr>
            <a:r>
              <a:rPr lang="de-DE" b="1" dirty="0">
                <a:solidFill>
                  <a:srgbClr val="000000"/>
                </a:solidFill>
              </a:rPr>
              <a:t>Das SGB VIII setzt die Partizipationsorientierung der Kinder- und Jugendhilfe in differenzierte Rechte um. </a:t>
            </a:r>
          </a:p>
          <a:p>
            <a:pPr marL="269875" lvl="1" indent="0">
              <a:buNone/>
            </a:pPr>
            <a:endParaRPr lang="de-DE" b="1" dirty="0">
              <a:solidFill>
                <a:srgbClr val="000000"/>
              </a:solidFill>
            </a:endParaRPr>
          </a:p>
          <a:p>
            <a:pPr marL="269875" lvl="1" indent="0">
              <a:buNone/>
            </a:pPr>
            <a:r>
              <a:rPr lang="de-DE" dirty="0">
                <a:solidFill>
                  <a:srgbClr val="000000"/>
                </a:solidFill>
              </a:rPr>
              <a:t>Man kann die unterschiedlichen Rechte so ordnen:</a:t>
            </a:r>
          </a:p>
          <a:p>
            <a:pPr lvl="1"/>
            <a:r>
              <a:rPr lang="de-DE" dirty="0">
                <a:solidFill>
                  <a:srgbClr val="000000"/>
                </a:solidFill>
              </a:rPr>
              <a:t>Rechte der Selbstbestimmung,</a:t>
            </a:r>
          </a:p>
          <a:p>
            <a:pPr lvl="1"/>
            <a:r>
              <a:rPr lang="de-DE" dirty="0">
                <a:solidFill>
                  <a:srgbClr val="000000"/>
                </a:solidFill>
              </a:rPr>
              <a:t>Rechte der Partizipation an der Gestaltung der Angebote in Einrichtungen der Kinder- und Jugendhilfe,</a:t>
            </a:r>
          </a:p>
          <a:p>
            <a:pPr lvl="1"/>
            <a:r>
              <a:rPr lang="de-DE" dirty="0">
                <a:solidFill>
                  <a:srgbClr val="000000"/>
                </a:solidFill>
              </a:rPr>
              <a:t>Rechte der Partizipation an der Gestaltung von Kinder- und Jugendhilfe im Gemeinwesen.</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3.2.6 Partizipationsrechte im SGB VIII – konkret</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Leitorientierungen und Verfahrensprinzipien</a:t>
            </a:r>
          </a:p>
        </p:txBody>
      </p:sp>
    </p:spTree>
    <p:extLst>
      <p:ext uri="{BB962C8B-B14F-4D97-AF65-F5344CB8AC3E}">
        <p14:creationId xmlns:p14="http://schemas.microsoft.com/office/powerpoint/2010/main" val="23940628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buNone/>
            </a:pPr>
            <a:r>
              <a:rPr lang="de-DE" sz="1800" b="0" dirty="0" err="1">
                <a:solidFill>
                  <a:srgbClr val="000000"/>
                </a:solidFill>
                <a:effectLst/>
                <a:ea typeface="Calibri" panose="020F0502020204030204" pitchFamily="34" charset="0"/>
                <a:cs typeface="Times New Roman" panose="02020603050405020304" pitchFamily="18" charset="0"/>
              </a:rPr>
              <a:t>Ombudschaft</a:t>
            </a:r>
            <a:r>
              <a:rPr lang="de-DE" sz="1800" b="0" dirty="0">
                <a:solidFill>
                  <a:srgbClr val="000000"/>
                </a:solidFill>
                <a:effectLst/>
                <a:ea typeface="Calibri" panose="020F0502020204030204" pitchFamily="34" charset="0"/>
                <a:cs typeface="Times New Roman" panose="02020603050405020304" pitchFamily="18" charset="0"/>
              </a:rPr>
              <a:t> in der Kinder- und Jugendhilfe bedeutet die </a:t>
            </a:r>
            <a:r>
              <a:rPr lang="de-DE" sz="1800" dirty="0">
                <a:solidFill>
                  <a:srgbClr val="000000"/>
                </a:solidFill>
                <a:effectLst/>
                <a:ea typeface="Calibri" panose="020F0502020204030204" pitchFamily="34" charset="0"/>
                <a:cs typeface="Times New Roman" panose="02020603050405020304" pitchFamily="18" charset="0"/>
              </a:rPr>
              <a:t>unabhängige Information, Beratung und Vermittlung in Konflikten</a:t>
            </a:r>
            <a:r>
              <a:rPr lang="de-DE" sz="1800" b="0" dirty="0">
                <a:solidFill>
                  <a:srgbClr val="000000"/>
                </a:solidFill>
                <a:effectLst/>
                <a:ea typeface="Calibri" panose="020F0502020204030204" pitchFamily="34" charset="0"/>
                <a:cs typeface="Times New Roman" panose="02020603050405020304" pitchFamily="18" charset="0"/>
              </a:rPr>
              <a:t> mit dem öffentlichen oder freien Träger der Jugendhilfe. </a:t>
            </a:r>
          </a:p>
          <a:p>
            <a:pPr marL="0" indent="0">
              <a:buNone/>
            </a:pPr>
            <a:r>
              <a:rPr lang="de-DE" sz="1800" b="0" dirty="0" err="1">
                <a:solidFill>
                  <a:srgbClr val="000000"/>
                </a:solidFill>
                <a:effectLst/>
                <a:ea typeface="Calibri" panose="020F0502020204030204" pitchFamily="34" charset="0"/>
                <a:cs typeface="Times New Roman" panose="02020603050405020304" pitchFamily="18" charset="0"/>
              </a:rPr>
              <a:t>Ombudschaftliche</a:t>
            </a:r>
            <a:r>
              <a:rPr lang="de-DE" sz="1800" b="0" dirty="0">
                <a:solidFill>
                  <a:srgbClr val="000000"/>
                </a:solidFill>
                <a:effectLst/>
                <a:ea typeface="Calibri" panose="020F0502020204030204" pitchFamily="34" charset="0"/>
                <a:cs typeface="Times New Roman" panose="02020603050405020304" pitchFamily="18" charset="0"/>
              </a:rPr>
              <a:t> Aktivitäten sind eine </a:t>
            </a:r>
            <a:r>
              <a:rPr lang="de-DE" sz="1800" dirty="0">
                <a:solidFill>
                  <a:srgbClr val="000000"/>
                </a:solidFill>
                <a:effectLst/>
                <a:ea typeface="Calibri" panose="020F0502020204030204" pitchFamily="34" charset="0"/>
                <a:cs typeface="Times New Roman" panose="02020603050405020304" pitchFamily="18" charset="0"/>
              </a:rPr>
              <a:t>Form des Machtausgleichs in der stark asymmetrischen Struktur</a:t>
            </a:r>
            <a:r>
              <a:rPr lang="de-DE" sz="1800" b="0" dirty="0">
                <a:solidFill>
                  <a:srgbClr val="000000"/>
                </a:solidFill>
                <a:effectLst/>
                <a:ea typeface="Calibri" panose="020F0502020204030204" pitchFamily="34" charset="0"/>
                <a:cs typeface="Times New Roman" panose="02020603050405020304" pitchFamily="18" charset="0"/>
              </a:rPr>
              <a:t> der Kinder- und Jugendhilfe, insbesondere in Konfliktkonstellationen.</a:t>
            </a:r>
            <a:endParaRPr lang="de-DE" sz="1800" b="0" dirty="0">
              <a:solidFill>
                <a:srgbClr val="000000"/>
              </a:solidFill>
              <a:ea typeface="Calibri" panose="020F0502020204030204" pitchFamily="34" charset="0"/>
              <a:cs typeface="Times New Roman" panose="02020603050405020304" pitchFamily="18" charset="0"/>
            </a:endParaRPr>
          </a:p>
          <a:p>
            <a:pPr marL="0" indent="0">
              <a:buNone/>
            </a:pPr>
            <a:r>
              <a:rPr lang="de-DE" sz="1800" b="0" dirty="0">
                <a:solidFill>
                  <a:srgbClr val="000000"/>
                </a:solidFill>
                <a:effectLst/>
                <a:ea typeface="Calibri" panose="020F0502020204030204" pitchFamily="34" charset="0"/>
                <a:cs typeface="Times New Roman" panose="02020603050405020304" pitchFamily="18" charset="0"/>
              </a:rPr>
              <a:t>Zentral für </a:t>
            </a:r>
            <a:r>
              <a:rPr lang="de-DE" sz="1800" b="0" dirty="0" err="1">
                <a:solidFill>
                  <a:srgbClr val="000000"/>
                </a:solidFill>
                <a:effectLst/>
                <a:ea typeface="Calibri" panose="020F0502020204030204" pitchFamily="34" charset="0"/>
                <a:cs typeface="Times New Roman" panose="02020603050405020304" pitchFamily="18" charset="0"/>
              </a:rPr>
              <a:t>Ombudsstellen</a:t>
            </a:r>
            <a:r>
              <a:rPr lang="de-DE" sz="1800" b="0" dirty="0">
                <a:solidFill>
                  <a:srgbClr val="000000"/>
                </a:solidFill>
                <a:effectLst/>
                <a:ea typeface="Calibri" panose="020F0502020204030204" pitchFamily="34" charset="0"/>
                <a:cs typeface="Times New Roman" panose="02020603050405020304" pitchFamily="18" charset="0"/>
              </a:rPr>
              <a:t> ist, dass sie </a:t>
            </a:r>
            <a:r>
              <a:rPr lang="de-DE" sz="1800" dirty="0">
                <a:solidFill>
                  <a:srgbClr val="000000"/>
                </a:solidFill>
                <a:effectLst/>
                <a:ea typeface="Calibri" panose="020F0502020204030204" pitchFamily="34" charset="0"/>
                <a:cs typeface="Times New Roman" panose="02020603050405020304" pitchFamily="18" charset="0"/>
              </a:rPr>
              <a:t>unabhängig und fachlich nicht weisungsgebunden</a:t>
            </a:r>
            <a:r>
              <a:rPr lang="de-DE" sz="1800" b="0" dirty="0">
                <a:solidFill>
                  <a:srgbClr val="000000"/>
                </a:solidFill>
                <a:effectLst/>
                <a:ea typeface="Calibri" panose="020F0502020204030204" pitchFamily="34" charset="0"/>
                <a:cs typeface="Times New Roman" panose="02020603050405020304" pitchFamily="18" charset="0"/>
              </a:rPr>
              <a:t> arbeiten. </a:t>
            </a:r>
          </a:p>
          <a:p>
            <a:pPr marL="0" indent="0">
              <a:buNone/>
            </a:pPr>
            <a:r>
              <a:rPr lang="de-DE" sz="1800" b="0" dirty="0">
                <a:solidFill>
                  <a:srgbClr val="000000"/>
                </a:solidFill>
                <a:cs typeface="Times New Roman" panose="02020603050405020304" pitchFamily="18" charset="0"/>
              </a:rPr>
              <a:t>Bisher haben sich Ombudsstellen im Bereich der Hilfen zur Erziehung insbesondere auf Landesebene entwickelt. 2021 wurden sie als Angebot in § 9a SGB VIII verankert.</a:t>
            </a:r>
            <a:endParaRPr lang="de-DE" b="0" dirty="0">
              <a:solidFill>
                <a:srgbClr val="000000"/>
              </a:solidFill>
            </a:endParaRP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3.2.7 </a:t>
            </a:r>
            <a:r>
              <a:rPr lang="de-DE" dirty="0" err="1">
                <a:solidFill>
                  <a:srgbClr val="000000"/>
                </a:solidFill>
              </a:rPr>
              <a:t>Ombudschaft</a:t>
            </a:r>
            <a:r>
              <a:rPr lang="de-DE" dirty="0">
                <a:solidFill>
                  <a:srgbClr val="000000"/>
                </a:solidFill>
              </a:rPr>
              <a:t> in der Kinder- und Jugendhilfe</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Leitorientierungen und Verfahrensprinzipien</a:t>
            </a:r>
          </a:p>
        </p:txBody>
      </p:sp>
    </p:spTree>
    <p:extLst>
      <p:ext uri="{BB962C8B-B14F-4D97-AF65-F5344CB8AC3E}">
        <p14:creationId xmlns:p14="http://schemas.microsoft.com/office/powerpoint/2010/main" val="2380822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668201" y="1700829"/>
            <a:ext cx="8060891" cy="2304235"/>
          </a:xfrm>
        </p:spPr>
        <p:txBody>
          <a:bodyPr>
            <a:normAutofit lnSpcReduction="10000"/>
          </a:bodyPr>
          <a:lstStyle/>
          <a:p>
            <a:pPr marL="0" indent="0">
              <a:buNone/>
            </a:pPr>
            <a:r>
              <a:rPr lang="de-DE" sz="1800" b="0" dirty="0">
                <a:solidFill>
                  <a:srgbClr val="000000"/>
                </a:solidFill>
              </a:rPr>
              <a:t>Das Vertrauen auf den Schutz von Informationen gehört zu den </a:t>
            </a:r>
            <a:r>
              <a:rPr lang="de-DE" sz="1800" dirty="0">
                <a:solidFill>
                  <a:srgbClr val="000000"/>
                </a:solidFill>
              </a:rPr>
              <a:t>Grundbedingungen helfender Beziehungen. </a:t>
            </a:r>
            <a:r>
              <a:rPr lang="de-DE" sz="1800" b="0" dirty="0">
                <a:solidFill>
                  <a:srgbClr val="000000"/>
                </a:solidFill>
              </a:rPr>
              <a:t>Es ist grundrechtlich geschützt (sog. Recht auf informationelle Selbstbestimmung). </a:t>
            </a:r>
          </a:p>
          <a:p>
            <a:pPr marL="0" indent="0">
              <a:buNone/>
            </a:pPr>
            <a:r>
              <a:rPr lang="de-DE" sz="1800" b="0" dirty="0">
                <a:solidFill>
                  <a:srgbClr val="000000"/>
                </a:solidFill>
              </a:rPr>
              <a:t>seit 2018: Geltung der </a:t>
            </a:r>
            <a:r>
              <a:rPr lang="de-DE" sz="1800" dirty="0">
                <a:solidFill>
                  <a:srgbClr val="000000"/>
                </a:solidFill>
              </a:rPr>
              <a:t>europäischen Datenschutz-Grundverordnung </a:t>
            </a:r>
            <a:r>
              <a:rPr lang="de-DE" sz="1800" b="0" dirty="0">
                <a:solidFill>
                  <a:srgbClr val="000000"/>
                </a:solidFill>
              </a:rPr>
              <a:t>(DSGVO)</a:t>
            </a:r>
          </a:p>
          <a:p>
            <a:pPr marL="0" indent="0">
              <a:buNone/>
            </a:pPr>
            <a:r>
              <a:rPr lang="de-DE" sz="1800" b="0" dirty="0">
                <a:solidFill>
                  <a:srgbClr val="000000"/>
                </a:solidFill>
              </a:rPr>
              <a:t>Spezifische </a:t>
            </a:r>
            <a:r>
              <a:rPr lang="de-DE" sz="1800" dirty="0">
                <a:solidFill>
                  <a:srgbClr val="000000"/>
                </a:solidFill>
              </a:rPr>
              <a:t>nationale Vorgaben für die Kinder- und Jugendhilfe:</a:t>
            </a:r>
          </a:p>
          <a:p>
            <a:pPr marL="0" indent="0">
              <a:buNone/>
            </a:pPr>
            <a:endParaRPr lang="de-DE" sz="1800" dirty="0">
              <a:solidFill>
                <a:srgbClr val="000000"/>
              </a:solidFill>
            </a:endParaRP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3.2.8 Vertrauensschutz</a:t>
            </a:r>
          </a:p>
        </p:txBody>
      </p:sp>
      <p:sp>
        <p:nvSpPr>
          <p:cNvPr id="12"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Leitorientierungen und Verfahrensprinzipien</a:t>
            </a:r>
          </a:p>
        </p:txBody>
      </p:sp>
      <p:graphicFrame>
        <p:nvGraphicFramePr>
          <p:cNvPr id="7" name="Tabelle 6" descr="Erhebung (§ 62 SGB VIII)&#10;- nur erforderliche Daten&#10;- nur beim Betroffenen&#10;- am Betroffenen vorbei nur in abschließend aufgezählten Ausnahmen (§ 62 Abs. 3 SGB VIII)&#10;&#10;Übermittlung (§§ 64, 65 SGB VIII)&#10;- zur Aufgabenerfüllung erforderlich und Übermittlung gefährdet nicht den Hilfeerfolg&#10;- besonderer Schutz von besonderes anvertrauten Daten: nur mit Einwilligung oder spezieller Befugnis nach § 65 Abs. 2 SGB VIII" title="Tabelle zu spezifischen nationalen Vorgaben für die Kinder- und Jugendhilfe:"/>
          <p:cNvGraphicFramePr>
            <a:graphicFrameLocks noGrp="1"/>
          </p:cNvGraphicFramePr>
          <p:nvPr>
            <p:extLst>
              <p:ext uri="{D42A27DB-BD31-4B8C-83A1-F6EECF244321}">
                <p14:modId xmlns:p14="http://schemas.microsoft.com/office/powerpoint/2010/main" val="631457637"/>
              </p:ext>
            </p:extLst>
          </p:nvPr>
        </p:nvGraphicFramePr>
        <p:xfrm>
          <a:off x="755576" y="3954996"/>
          <a:ext cx="7973516" cy="2194878"/>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2986528140"/>
                    </a:ext>
                  </a:extLst>
                </a:gridCol>
                <a:gridCol w="4301108">
                  <a:extLst>
                    <a:ext uri="{9D8B030D-6E8A-4147-A177-3AD203B41FA5}">
                      <a16:colId xmlns:a16="http://schemas.microsoft.com/office/drawing/2014/main" val="3694162242"/>
                    </a:ext>
                  </a:extLst>
                </a:gridCol>
              </a:tblGrid>
              <a:tr h="2158752">
                <a:tc>
                  <a:txBody>
                    <a:bodyPr/>
                    <a:lstStyle/>
                    <a:p>
                      <a:pPr lvl="0" rtl="0"/>
                      <a:r>
                        <a:rPr lang="de-DE" sz="1800" b="1" u="none" dirty="0">
                          <a:solidFill>
                            <a:srgbClr val="000000"/>
                          </a:solidFill>
                        </a:rPr>
                        <a:t>Erhebung </a:t>
                      </a:r>
                      <a:r>
                        <a:rPr lang="de-DE" sz="1800" b="0" dirty="0">
                          <a:solidFill>
                            <a:srgbClr val="000000"/>
                          </a:solidFill>
                        </a:rPr>
                        <a:t>(§ 62 SGB VIII)</a:t>
                      </a:r>
                    </a:p>
                    <a:p>
                      <a:pPr marL="490538" lvl="1" indent="-220663" algn="l" defTabSz="914400" rtl="0" eaLnBrk="1" latinLnBrk="0" hangingPunct="1">
                        <a:lnSpc>
                          <a:spcPct val="115000"/>
                        </a:lnSpc>
                        <a:spcBef>
                          <a:spcPts val="500"/>
                        </a:spcBef>
                        <a:spcAft>
                          <a:spcPts val="0"/>
                        </a:spcAft>
                        <a:buClr>
                          <a:schemeClr val="accent3"/>
                        </a:buClr>
                        <a:buSzPct val="160000"/>
                        <a:buFont typeface="Arial" panose="020B0604020202020204" pitchFamily="34" charset="0"/>
                        <a:buChar char="•"/>
                      </a:pPr>
                      <a:r>
                        <a:rPr lang="de-DE" sz="1400" b="0" kern="1200" dirty="0">
                          <a:solidFill>
                            <a:srgbClr val="000000"/>
                          </a:solidFill>
                          <a:latin typeface="+mn-lt"/>
                          <a:ea typeface="+mn-ea"/>
                          <a:cs typeface="+mn-cs"/>
                        </a:rPr>
                        <a:t>nur </a:t>
                      </a:r>
                      <a:r>
                        <a:rPr lang="de-DE" sz="1400" b="1" kern="1200" dirty="0">
                          <a:solidFill>
                            <a:srgbClr val="000000"/>
                          </a:solidFill>
                          <a:latin typeface="+mn-lt"/>
                          <a:ea typeface="+mn-ea"/>
                          <a:cs typeface="+mn-cs"/>
                        </a:rPr>
                        <a:t>erforderliche</a:t>
                      </a:r>
                      <a:r>
                        <a:rPr lang="de-DE" sz="1400" b="0" kern="1200" dirty="0">
                          <a:solidFill>
                            <a:srgbClr val="000000"/>
                          </a:solidFill>
                          <a:latin typeface="+mn-lt"/>
                          <a:ea typeface="+mn-ea"/>
                          <a:cs typeface="+mn-cs"/>
                        </a:rPr>
                        <a:t> Daten</a:t>
                      </a:r>
                    </a:p>
                    <a:p>
                      <a:pPr marL="490538" lvl="1" indent="-220663" algn="l" defTabSz="914400" rtl="0" eaLnBrk="1" latinLnBrk="0" hangingPunct="1">
                        <a:lnSpc>
                          <a:spcPct val="115000"/>
                        </a:lnSpc>
                        <a:spcBef>
                          <a:spcPts val="500"/>
                        </a:spcBef>
                        <a:spcAft>
                          <a:spcPts val="0"/>
                        </a:spcAft>
                        <a:buClr>
                          <a:schemeClr val="accent3"/>
                        </a:buClr>
                        <a:buSzPct val="160000"/>
                        <a:buFont typeface="Arial" panose="020B0604020202020204" pitchFamily="34" charset="0"/>
                        <a:buChar char="•"/>
                      </a:pPr>
                      <a:r>
                        <a:rPr lang="de-DE" sz="1400" b="0" kern="1200" dirty="0">
                          <a:solidFill>
                            <a:srgbClr val="000000"/>
                          </a:solidFill>
                          <a:latin typeface="+mn-lt"/>
                          <a:ea typeface="+mn-ea"/>
                          <a:cs typeface="+mn-cs"/>
                        </a:rPr>
                        <a:t>nur beim </a:t>
                      </a:r>
                      <a:r>
                        <a:rPr lang="de-DE" sz="1400" b="1" kern="1200" dirty="0">
                          <a:solidFill>
                            <a:srgbClr val="000000"/>
                          </a:solidFill>
                          <a:latin typeface="+mn-lt"/>
                          <a:ea typeface="+mn-ea"/>
                          <a:cs typeface="+mn-cs"/>
                        </a:rPr>
                        <a:t>Betroffenen</a:t>
                      </a:r>
                    </a:p>
                    <a:p>
                      <a:pPr marL="490538" lvl="1" indent="-220663" algn="l" defTabSz="914400" rtl="0" eaLnBrk="1" latinLnBrk="0" hangingPunct="1">
                        <a:lnSpc>
                          <a:spcPct val="115000"/>
                        </a:lnSpc>
                        <a:spcBef>
                          <a:spcPts val="500"/>
                        </a:spcBef>
                        <a:spcAft>
                          <a:spcPts val="0"/>
                        </a:spcAft>
                        <a:buClr>
                          <a:schemeClr val="accent3"/>
                        </a:buClr>
                        <a:buSzPct val="160000"/>
                        <a:buFont typeface="Arial" panose="020B0604020202020204" pitchFamily="34" charset="0"/>
                        <a:buChar char="•"/>
                      </a:pPr>
                      <a:r>
                        <a:rPr lang="de-DE" sz="1400" b="1" kern="1200" dirty="0">
                          <a:solidFill>
                            <a:srgbClr val="000000"/>
                          </a:solidFill>
                          <a:latin typeface="+mn-lt"/>
                          <a:ea typeface="+mn-ea"/>
                          <a:cs typeface="+mn-cs"/>
                        </a:rPr>
                        <a:t>am Betroffenen vorbei</a:t>
                      </a:r>
                      <a:r>
                        <a:rPr lang="de-DE" sz="1400" b="0" kern="1200" dirty="0">
                          <a:solidFill>
                            <a:srgbClr val="000000"/>
                          </a:solidFill>
                          <a:latin typeface="+mn-lt"/>
                          <a:ea typeface="+mn-ea"/>
                          <a:cs typeface="+mn-cs"/>
                        </a:rPr>
                        <a:t> nur in abschließend </a:t>
                      </a:r>
                      <a:r>
                        <a:rPr lang="de-DE" sz="1400" b="1" kern="1200" dirty="0">
                          <a:solidFill>
                            <a:srgbClr val="000000"/>
                          </a:solidFill>
                          <a:latin typeface="+mn-lt"/>
                          <a:ea typeface="+mn-ea"/>
                          <a:cs typeface="+mn-cs"/>
                        </a:rPr>
                        <a:t>aufgezählten Ausnahmen</a:t>
                      </a:r>
                      <a:r>
                        <a:rPr lang="de-DE" sz="1400" b="0" kern="1200" dirty="0">
                          <a:solidFill>
                            <a:srgbClr val="000000"/>
                          </a:solidFill>
                          <a:latin typeface="+mn-lt"/>
                          <a:ea typeface="+mn-ea"/>
                          <a:cs typeface="+mn-cs"/>
                        </a:rPr>
                        <a:t> (§ 62 Abs. 3 SGB VIII)</a:t>
                      </a:r>
                    </a:p>
                    <a:p>
                      <a:endParaRPr lang="de-DE" dirty="0"/>
                    </a:p>
                  </a:txBody>
                  <a:tcPr>
                    <a:solidFill>
                      <a:schemeClr val="accent4">
                        <a:lumMod val="60000"/>
                        <a:lumOff val="40000"/>
                      </a:schemeClr>
                    </a:solidFill>
                  </a:tcPr>
                </a:tc>
                <a:tc>
                  <a:txBody>
                    <a:bodyPr/>
                    <a:lstStyle/>
                    <a:p>
                      <a:pPr lvl="0" rtl="0"/>
                      <a:r>
                        <a:rPr lang="de-DE" sz="1800" b="1" u="none" dirty="0">
                          <a:solidFill>
                            <a:srgbClr val="000000"/>
                          </a:solidFill>
                        </a:rPr>
                        <a:t>Übermittlung</a:t>
                      </a:r>
                      <a:r>
                        <a:rPr lang="de-DE" sz="1800" b="1" dirty="0">
                          <a:solidFill>
                            <a:srgbClr val="000000"/>
                          </a:solidFill>
                        </a:rPr>
                        <a:t> </a:t>
                      </a:r>
                      <a:r>
                        <a:rPr lang="de-DE" sz="1800" b="0" dirty="0">
                          <a:solidFill>
                            <a:srgbClr val="000000"/>
                          </a:solidFill>
                        </a:rPr>
                        <a:t>(§§ 64, 65 SGB VIII)</a:t>
                      </a:r>
                    </a:p>
                    <a:p>
                      <a:pPr marL="490538" lvl="1" indent="-220663" algn="l" defTabSz="914400" rtl="0" eaLnBrk="1" latinLnBrk="0" hangingPunct="1">
                        <a:lnSpc>
                          <a:spcPct val="115000"/>
                        </a:lnSpc>
                        <a:spcBef>
                          <a:spcPts val="500"/>
                        </a:spcBef>
                        <a:spcAft>
                          <a:spcPts val="0"/>
                        </a:spcAft>
                        <a:buClr>
                          <a:schemeClr val="accent3"/>
                        </a:buClr>
                        <a:buSzPct val="160000"/>
                        <a:buFont typeface="Arial" panose="020B0604020202020204" pitchFamily="34" charset="0"/>
                        <a:buChar char="•"/>
                      </a:pPr>
                      <a:r>
                        <a:rPr lang="de-DE" sz="1400" b="0" kern="1200" dirty="0">
                          <a:solidFill>
                            <a:srgbClr val="000000"/>
                          </a:solidFill>
                          <a:latin typeface="+mn-lt"/>
                          <a:ea typeface="+mn-ea"/>
                          <a:cs typeface="+mn-cs"/>
                        </a:rPr>
                        <a:t>zur </a:t>
                      </a:r>
                      <a:r>
                        <a:rPr lang="de-DE" sz="1400" b="1" kern="1200" dirty="0">
                          <a:solidFill>
                            <a:srgbClr val="000000"/>
                          </a:solidFill>
                          <a:latin typeface="+mn-lt"/>
                          <a:ea typeface="+mn-ea"/>
                          <a:cs typeface="+mn-cs"/>
                        </a:rPr>
                        <a:t>Aufgabenerfüllung</a:t>
                      </a:r>
                      <a:r>
                        <a:rPr lang="de-DE" sz="1400" b="0" kern="1200" dirty="0">
                          <a:solidFill>
                            <a:srgbClr val="000000"/>
                          </a:solidFill>
                          <a:latin typeface="+mn-lt"/>
                          <a:ea typeface="+mn-ea"/>
                          <a:cs typeface="+mn-cs"/>
                        </a:rPr>
                        <a:t> erforderlich und </a:t>
                      </a:r>
                      <a:r>
                        <a:rPr lang="de-DE" sz="1400" b="1" kern="1200" dirty="0">
                          <a:solidFill>
                            <a:srgbClr val="000000"/>
                          </a:solidFill>
                          <a:latin typeface="+mn-lt"/>
                          <a:ea typeface="+mn-ea"/>
                          <a:cs typeface="+mn-cs"/>
                        </a:rPr>
                        <a:t>Übermittlung gefährdet nicht den Hilfeerfolg</a:t>
                      </a:r>
                    </a:p>
                    <a:p>
                      <a:pPr marL="490538" lvl="1" indent="-220663" algn="l" defTabSz="914400" rtl="0" eaLnBrk="1" latinLnBrk="0" hangingPunct="1">
                        <a:lnSpc>
                          <a:spcPct val="115000"/>
                        </a:lnSpc>
                        <a:spcBef>
                          <a:spcPts val="500"/>
                        </a:spcBef>
                        <a:spcAft>
                          <a:spcPts val="0"/>
                        </a:spcAft>
                        <a:buClr>
                          <a:schemeClr val="accent3"/>
                        </a:buClr>
                        <a:buSzPct val="160000"/>
                        <a:buFont typeface="Arial" panose="020B0604020202020204" pitchFamily="34" charset="0"/>
                        <a:buChar char="•"/>
                      </a:pPr>
                      <a:r>
                        <a:rPr lang="de-DE" sz="1400" b="1" kern="1200" dirty="0">
                          <a:solidFill>
                            <a:srgbClr val="000000"/>
                          </a:solidFill>
                          <a:latin typeface="+mn-lt"/>
                          <a:ea typeface="+mn-ea"/>
                          <a:cs typeface="+mn-cs"/>
                        </a:rPr>
                        <a:t>besonderer Schutz von besonderes anvertrauten Daten</a:t>
                      </a:r>
                      <a:r>
                        <a:rPr lang="de-DE" sz="1400" b="0" kern="1200" dirty="0">
                          <a:solidFill>
                            <a:srgbClr val="000000"/>
                          </a:solidFill>
                          <a:latin typeface="+mn-lt"/>
                          <a:ea typeface="+mn-ea"/>
                          <a:cs typeface="+mn-cs"/>
                        </a:rPr>
                        <a:t>: nur mit Einwilligung oder spezieller Befugnis nach § 65 Abs. 2 SGB VIII</a:t>
                      </a:r>
                    </a:p>
                  </a:txBody>
                  <a:tcPr>
                    <a:solidFill>
                      <a:schemeClr val="accent4">
                        <a:lumMod val="60000"/>
                        <a:lumOff val="40000"/>
                      </a:schemeClr>
                    </a:solidFill>
                  </a:tcPr>
                </a:tc>
                <a:extLst>
                  <a:ext uri="{0D108BD9-81ED-4DB2-BD59-A6C34878D82A}">
                    <a16:rowId xmlns:a16="http://schemas.microsoft.com/office/drawing/2014/main" val="1050473439"/>
                  </a:ext>
                </a:extLst>
              </a:tr>
            </a:tbl>
          </a:graphicData>
        </a:graphic>
      </p:graphicFrame>
    </p:spTree>
    <p:extLst>
      <p:ext uri="{BB962C8B-B14F-4D97-AF65-F5344CB8AC3E}">
        <p14:creationId xmlns:p14="http://schemas.microsoft.com/office/powerpoint/2010/main" val="90294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altLang="de-DE" dirty="0">
                <a:solidFill>
                  <a:srgbClr val="000000"/>
                </a:solidFill>
                <a:cs typeface="Arial" panose="020B0604020202020204" pitchFamily="34" charset="0"/>
              </a:rPr>
              <a:t>1.1.5 Geschlechtsspezifische Lebenslagen</a:t>
            </a:r>
            <a:endParaRPr lang="de-DE" dirty="0">
              <a:solidFill>
                <a:srgbClr val="000000"/>
              </a:solidFill>
            </a:endParaRP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714342" y="1662546"/>
            <a:ext cx="7875476" cy="4474232"/>
          </a:xfrm>
        </p:spPr>
        <p:txBody>
          <a:bodyPr>
            <a:normAutofit fontScale="70000" lnSpcReduction="20000"/>
          </a:bodyPr>
          <a:lstStyle/>
          <a:p>
            <a:pPr marL="0" indent="0">
              <a:buNone/>
            </a:pPr>
            <a:r>
              <a:rPr lang="de-DE" sz="2600" b="0" dirty="0">
                <a:solidFill>
                  <a:srgbClr val="000000"/>
                </a:solidFill>
              </a:rPr>
              <a:t>Trotz eines Gleichanspruchs gibt es auch in Deutschland </a:t>
            </a:r>
            <a:r>
              <a:rPr lang="de-DE" sz="2600" dirty="0">
                <a:solidFill>
                  <a:srgbClr val="000000"/>
                </a:solidFill>
              </a:rPr>
              <a:t>Ungleichheitserfahrungen</a:t>
            </a:r>
            <a:r>
              <a:rPr lang="de-DE" sz="2600" b="0" dirty="0">
                <a:solidFill>
                  <a:srgbClr val="000000"/>
                </a:solidFill>
              </a:rPr>
              <a:t> entlang der Kategorie Geschlecht:</a:t>
            </a:r>
          </a:p>
          <a:p>
            <a:pPr lvl="1"/>
            <a:r>
              <a:rPr lang="de-DE" sz="2600" dirty="0">
                <a:solidFill>
                  <a:srgbClr val="121719"/>
                </a:solidFill>
              </a:rPr>
              <a:t>Einkommen, Gender Pay Gap: Frauen verdienten 2022 durchschnittlich 18 % weniger je Stunde als Männer;</a:t>
            </a:r>
          </a:p>
          <a:p>
            <a:pPr lvl="1"/>
            <a:r>
              <a:rPr lang="de-DE" sz="2600" dirty="0">
                <a:solidFill>
                  <a:srgbClr val="121719"/>
                </a:solidFill>
              </a:rPr>
              <a:t>deutliche Ungleichverteilung bei bezahlter und unbezahlter Care-Arbeit;</a:t>
            </a:r>
          </a:p>
          <a:p>
            <a:pPr lvl="1"/>
            <a:r>
              <a:rPr lang="de-DE" sz="2600" dirty="0">
                <a:solidFill>
                  <a:srgbClr val="121719"/>
                </a:solidFill>
              </a:rPr>
              <a:t>Armutsrisiko Alleinerziehend: 2,15 Mio. Frauen und 462 000 Männer sind alleinerziehend;</a:t>
            </a:r>
          </a:p>
          <a:p>
            <a:pPr lvl="1"/>
            <a:r>
              <a:rPr lang="de-DE" sz="2600" dirty="0">
                <a:solidFill>
                  <a:srgbClr val="121719"/>
                </a:solidFill>
              </a:rPr>
              <a:t>Gewalterfahrungen/sexueller Missbrauch/häusliche Gewalt: 80 % Frauen/Mädchen, 20 % Männer/Jungen. Gewalt gegen LGBTIQ*-Menschen hat sich seit 2013 verdoppelt;</a:t>
            </a:r>
          </a:p>
          <a:p>
            <a:pPr lvl="1"/>
            <a:r>
              <a:rPr lang="de-DE" sz="2600" dirty="0">
                <a:solidFill>
                  <a:srgbClr val="121719"/>
                </a:solidFill>
              </a:rPr>
              <a:t>prekäre Lebenslagen, Obdachlosigkeit und Unterschlupfsituationen: Gleichstand bis Mehrheit bei Mädchen/junge Frauen.</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03648" y="6513893"/>
            <a:ext cx="4972049"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1. Allgemeine Rahmenbedingungen – Gesellschaft</a:t>
            </a:r>
          </a:p>
        </p:txBody>
      </p:sp>
    </p:spTree>
    <p:extLst>
      <p:ext uri="{BB962C8B-B14F-4D97-AF65-F5344CB8AC3E}">
        <p14:creationId xmlns:p14="http://schemas.microsoft.com/office/powerpoint/2010/main" val="1391953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3. Strukturen</a:t>
            </a: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3.3 Finanzierung</a:t>
            </a:r>
          </a:p>
        </p:txBody>
      </p:sp>
    </p:spTree>
    <p:extLst>
      <p:ext uri="{BB962C8B-B14F-4D97-AF65-F5344CB8AC3E}">
        <p14:creationId xmlns:p14="http://schemas.microsoft.com/office/powerpoint/2010/main" val="37982875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42900" y="912030"/>
            <a:ext cx="8458200" cy="428738"/>
          </a:xfrm>
        </p:spPr>
        <p:txBody>
          <a:bodyPr>
            <a:normAutofit/>
          </a:bodyPr>
          <a:lstStyle/>
          <a:p>
            <a:r>
              <a:rPr lang="de-DE" dirty="0">
                <a:solidFill>
                  <a:srgbClr val="000000"/>
                </a:solidFill>
              </a:rPr>
              <a:t>3.3.1 Ausgaben für Aufgaben der Kinder- und Jugendhilfe</a:t>
            </a:r>
          </a:p>
        </p:txBody>
      </p:sp>
      <p:sp>
        <p:nvSpPr>
          <p:cNvPr id="11" name="Rectangle 10"/>
          <p:cNvSpPr>
            <a:spLocks noChangeArrowheads="1"/>
          </p:cNvSpPr>
          <p:nvPr/>
        </p:nvSpPr>
        <p:spPr bwMode="auto">
          <a:xfrm>
            <a:off x="4728143" y="1638872"/>
            <a:ext cx="4147289" cy="34996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eaLnBrk="1" hangingPunct="1">
              <a:lnSpc>
                <a:spcPct val="93000"/>
              </a:lnSpc>
              <a:buClr>
                <a:srgbClr val="000000"/>
              </a:buClr>
              <a:buSzPct val="100000"/>
              <a:buFont typeface="Arial" panose="020B0604020202020204" pitchFamily="34" charset="0"/>
              <a:buNone/>
            </a:pPr>
            <a:r>
              <a:rPr lang="en-GB" altLang="de-DE" b="1" dirty="0" err="1">
                <a:solidFill>
                  <a:srgbClr val="000000"/>
                </a:solidFill>
                <a:latin typeface="+mn-lt"/>
              </a:rPr>
              <a:t>Verteilung</a:t>
            </a:r>
            <a:r>
              <a:rPr lang="en-GB" altLang="de-DE" dirty="0">
                <a:solidFill>
                  <a:srgbClr val="000000"/>
                </a:solidFill>
                <a:latin typeface="+mn-lt"/>
              </a:rPr>
              <a:t> der </a:t>
            </a:r>
            <a:r>
              <a:rPr lang="en-GB" altLang="de-DE" dirty="0" err="1">
                <a:solidFill>
                  <a:srgbClr val="000000"/>
                </a:solidFill>
                <a:latin typeface="+mn-lt"/>
              </a:rPr>
              <a:t>Ausgaben</a:t>
            </a:r>
            <a:r>
              <a:rPr lang="en-GB" altLang="de-DE" dirty="0">
                <a:solidFill>
                  <a:srgbClr val="000000"/>
                </a:solidFill>
                <a:latin typeface="+mn-lt"/>
              </a:rPr>
              <a:t> (62 </a:t>
            </a:r>
            <a:r>
              <a:rPr lang="en-GB" altLang="de-DE" dirty="0" err="1">
                <a:solidFill>
                  <a:srgbClr val="000000"/>
                </a:solidFill>
                <a:latin typeface="+mn-lt"/>
              </a:rPr>
              <a:t>Mrd</a:t>
            </a:r>
            <a:r>
              <a:rPr lang="en-GB" altLang="de-DE" dirty="0">
                <a:solidFill>
                  <a:srgbClr val="000000"/>
                </a:solidFill>
                <a:latin typeface="+mn-lt"/>
              </a:rPr>
              <a:t>. €)</a:t>
            </a:r>
          </a:p>
        </p:txBody>
      </p:sp>
      <p:sp>
        <p:nvSpPr>
          <p:cNvPr id="17" name="Rectangle 10"/>
          <p:cNvSpPr>
            <a:spLocks noChangeArrowheads="1"/>
          </p:cNvSpPr>
          <p:nvPr/>
        </p:nvSpPr>
        <p:spPr bwMode="auto">
          <a:xfrm>
            <a:off x="251520" y="1628800"/>
            <a:ext cx="3930884" cy="34996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Lucida Sans Unicode" panose="020B0602030504020204" pitchFamily="34" charset="0"/>
              </a:defRPr>
            </a:lvl1pPr>
            <a:lvl2pPr marL="742950" indent="-285750">
              <a:defRPr>
                <a:solidFill>
                  <a:schemeClr val="tx1"/>
                </a:solidFill>
                <a:latin typeface="Arial" panose="020B0604020202020204" pitchFamily="34" charset="0"/>
                <a:cs typeface="Lucida Sans Unicode" panose="020B0602030504020204" pitchFamily="34" charset="0"/>
              </a:defRPr>
            </a:lvl2pPr>
            <a:lvl3pPr marL="1143000" indent="-228600">
              <a:defRPr>
                <a:solidFill>
                  <a:schemeClr val="tx1"/>
                </a:solidFill>
                <a:latin typeface="Arial" panose="020B0604020202020204" pitchFamily="34" charset="0"/>
                <a:cs typeface="Lucida Sans Unicode" panose="020B0602030504020204" pitchFamily="34" charset="0"/>
              </a:defRPr>
            </a:lvl3pPr>
            <a:lvl4pPr marL="1600200" indent="-228600">
              <a:defRPr>
                <a:solidFill>
                  <a:schemeClr val="tx1"/>
                </a:solidFill>
                <a:latin typeface="Arial" panose="020B0604020202020204" pitchFamily="34" charset="0"/>
                <a:cs typeface="Lucida Sans Unicode" panose="020B0602030504020204" pitchFamily="34" charset="0"/>
              </a:defRPr>
            </a:lvl4pPr>
            <a:lvl5pPr marL="2057400" indent="-228600">
              <a:defRPr>
                <a:solidFill>
                  <a:schemeClr val="tx1"/>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Lucida Sans Unicode" panose="020B0602030504020204" pitchFamily="34" charset="0"/>
              </a:defRPr>
            </a:lvl9pPr>
          </a:lstStyle>
          <a:p>
            <a:pPr>
              <a:lnSpc>
                <a:spcPct val="93000"/>
              </a:lnSpc>
              <a:buClr>
                <a:srgbClr val="000000"/>
              </a:buClr>
              <a:buSzPct val="100000"/>
            </a:pPr>
            <a:r>
              <a:rPr lang="en-GB" altLang="de-DE" b="1" dirty="0" err="1">
                <a:solidFill>
                  <a:srgbClr val="000000"/>
                </a:solidFill>
                <a:latin typeface="+mn-lt"/>
              </a:rPr>
              <a:t>Höhe</a:t>
            </a:r>
            <a:r>
              <a:rPr lang="en-GB" altLang="de-DE" dirty="0">
                <a:solidFill>
                  <a:srgbClr val="000000"/>
                </a:solidFill>
                <a:latin typeface="+mn-lt"/>
              </a:rPr>
              <a:t> der </a:t>
            </a:r>
            <a:r>
              <a:rPr lang="en-GB" altLang="de-DE" dirty="0" err="1">
                <a:solidFill>
                  <a:srgbClr val="000000"/>
                </a:solidFill>
                <a:latin typeface="+mn-lt"/>
              </a:rPr>
              <a:t>Aufwendungen</a:t>
            </a:r>
            <a:r>
              <a:rPr lang="en-GB" altLang="de-DE" dirty="0">
                <a:solidFill>
                  <a:srgbClr val="000000"/>
                </a:solidFill>
                <a:latin typeface="+mn-lt"/>
              </a:rPr>
              <a:t> in </a:t>
            </a:r>
            <a:r>
              <a:rPr lang="en-GB" altLang="de-DE" dirty="0" err="1">
                <a:solidFill>
                  <a:srgbClr val="000000"/>
                </a:solidFill>
                <a:latin typeface="+mn-lt"/>
              </a:rPr>
              <a:t>Mrd</a:t>
            </a:r>
            <a:r>
              <a:rPr lang="en-GB" altLang="de-DE" dirty="0">
                <a:solidFill>
                  <a:srgbClr val="000000"/>
                </a:solidFill>
                <a:latin typeface="+mn-lt"/>
              </a:rPr>
              <a:t>. €</a:t>
            </a:r>
            <a:endParaRPr lang="en-GB" altLang="de-DE" dirty="0">
              <a:solidFill>
                <a:srgbClr val="000000"/>
              </a:solidFill>
            </a:endParaRPr>
          </a:p>
        </p:txBody>
      </p:sp>
      <p:sp>
        <p:nvSpPr>
          <p:cNvPr id="15"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Finanzierung</a:t>
            </a:r>
          </a:p>
        </p:txBody>
      </p:sp>
      <p:sp>
        <p:nvSpPr>
          <p:cNvPr id="2" name="Rechteck 1"/>
          <p:cNvSpPr/>
          <p:nvPr/>
        </p:nvSpPr>
        <p:spPr>
          <a:xfrm>
            <a:off x="179512" y="5589240"/>
            <a:ext cx="4615366" cy="369332"/>
          </a:xfrm>
          <a:prstGeom prst="rect">
            <a:avLst/>
          </a:prstGeom>
        </p:spPr>
        <p:txBody>
          <a:bodyPr wrap="none">
            <a:spAutoFit/>
          </a:bodyPr>
          <a:lstStyle/>
          <a:p>
            <a:r>
              <a:rPr lang="en-GB" altLang="de-DE" dirty="0" err="1">
                <a:solidFill>
                  <a:srgbClr val="000000"/>
                </a:solidFill>
              </a:rPr>
              <a:t>entspricht</a:t>
            </a:r>
            <a:r>
              <a:rPr lang="en-GB" altLang="de-DE" dirty="0">
                <a:solidFill>
                  <a:srgbClr val="000000"/>
                </a:solidFill>
              </a:rPr>
              <a:t> (2021) 5 % des </a:t>
            </a:r>
            <a:r>
              <a:rPr lang="en-GB" altLang="de-DE" dirty="0" err="1">
                <a:solidFill>
                  <a:srgbClr val="000000"/>
                </a:solidFill>
              </a:rPr>
              <a:t>Sozialbudgets</a:t>
            </a:r>
            <a:r>
              <a:rPr lang="en-GB" altLang="de-DE" dirty="0">
                <a:solidFill>
                  <a:srgbClr val="000000"/>
                </a:solidFill>
              </a:rPr>
              <a:t> </a:t>
            </a:r>
            <a:endParaRPr lang="de-DE" dirty="0"/>
          </a:p>
        </p:txBody>
      </p:sp>
      <p:graphicFrame>
        <p:nvGraphicFramePr>
          <p:cNvPr id="16" name="Diagramm 15"/>
          <p:cNvGraphicFramePr>
            <a:graphicFrameLocks/>
          </p:cNvGraphicFramePr>
          <p:nvPr>
            <p:extLst>
              <p:ext uri="{D42A27DB-BD31-4B8C-83A1-F6EECF244321}">
                <p14:modId xmlns:p14="http://schemas.microsoft.com/office/powerpoint/2010/main" val="655094496"/>
              </p:ext>
            </p:extLst>
          </p:nvPr>
        </p:nvGraphicFramePr>
        <p:xfrm>
          <a:off x="4716016" y="2202557"/>
          <a:ext cx="4392488" cy="3371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m 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843532398"/>
              </p:ext>
            </p:extLst>
          </p:nvPr>
        </p:nvGraphicFramePr>
        <p:xfrm>
          <a:off x="72008" y="24860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m 5">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811038285"/>
              </p:ext>
            </p:extLst>
          </p:nvPr>
        </p:nvGraphicFramePr>
        <p:xfrm>
          <a:off x="4716016" y="2321595"/>
          <a:ext cx="4392488" cy="29076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712659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2"/>
          <p:cNvGraphicFramePr/>
          <p:nvPr>
            <p:extLst>
              <p:ext uri="{D42A27DB-BD31-4B8C-83A1-F6EECF244321}">
                <p14:modId xmlns:p14="http://schemas.microsoft.com/office/powerpoint/2010/main" val="3136439552"/>
              </p:ext>
            </p:extLst>
          </p:nvPr>
        </p:nvGraphicFramePr>
        <p:xfrm>
          <a:off x="916551" y="1700808"/>
          <a:ext cx="7277508" cy="4586225"/>
        </p:xfrm>
        <a:graphic>
          <a:graphicData uri="http://schemas.openxmlformats.org/drawingml/2006/chart">
            <c:chart xmlns:c="http://schemas.openxmlformats.org/drawingml/2006/chart" xmlns:r="http://schemas.openxmlformats.org/officeDocument/2006/relationships" r:id="rId3"/>
          </a:graphicData>
        </a:graphic>
      </p:graphicFrame>
      <p:sp>
        <p:nvSpPr>
          <p:cNvPr id="16"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Finanzierung</a:t>
            </a:r>
          </a:p>
        </p:txBody>
      </p:sp>
      <p:sp>
        <p:nvSpPr>
          <p:cNvPr id="8" name="Rechteck 7">
            <a:extLst>
              <a:ext uri="{FF2B5EF4-FFF2-40B4-BE49-F238E27FC236}">
                <a16:creationId xmlns:a16="http://schemas.microsoft.com/office/drawing/2014/main" id="{6E22BB19-200D-40EF-B7C7-BDE6C7085287}"/>
              </a:ext>
            </a:extLst>
          </p:cNvPr>
          <p:cNvSpPr/>
          <p:nvPr/>
        </p:nvSpPr>
        <p:spPr>
          <a:xfrm>
            <a:off x="933246" y="1774557"/>
            <a:ext cx="7599194" cy="646331"/>
          </a:xfrm>
          <a:prstGeom prst="rect">
            <a:avLst/>
          </a:prstGeom>
        </p:spPr>
        <p:txBody>
          <a:bodyPr wrap="square">
            <a:spAutoFit/>
          </a:bodyPr>
          <a:lstStyle/>
          <a:p>
            <a:pPr>
              <a:spcAft>
                <a:spcPts val="800"/>
              </a:spcAft>
            </a:pPr>
            <a:r>
              <a:rPr lang="de-DE" dirty="0">
                <a:solidFill>
                  <a:srgbClr val="000000"/>
                </a:solidFill>
                <a:ea typeface="Calibri" panose="020F0502020204030204" pitchFamily="34" charset="0"/>
                <a:cs typeface="Times New Roman" panose="02020603050405020304" pitchFamily="18" charset="0"/>
              </a:rPr>
              <a:t>Von den 62 Mrd. Euro </a:t>
            </a:r>
            <a:r>
              <a:rPr lang="de-DE" b="1" dirty="0">
                <a:solidFill>
                  <a:srgbClr val="000000"/>
                </a:solidFill>
                <a:ea typeface="Calibri" panose="020F0502020204030204" pitchFamily="34" charset="0"/>
                <a:cs typeface="Times New Roman" panose="02020603050405020304" pitchFamily="18" charset="0"/>
              </a:rPr>
              <a:t>Gesamtausgaben für die Kinder- und Jugendhilfe</a:t>
            </a:r>
            <a:r>
              <a:rPr lang="de-DE" dirty="0">
                <a:solidFill>
                  <a:srgbClr val="000000"/>
                </a:solidFill>
                <a:ea typeface="Calibri" panose="020F0502020204030204" pitchFamily="34" charset="0"/>
                <a:cs typeface="Times New Roman" panose="02020603050405020304" pitchFamily="18" charset="0"/>
              </a:rPr>
              <a:t> im Jahr 2021 entfielen auf die verschiedenen Ebenen:</a:t>
            </a:r>
          </a:p>
        </p:txBody>
      </p:sp>
      <p:sp>
        <p:nvSpPr>
          <p:cNvPr id="6" name="Titel 1">
            <a:extLst>
              <a:ext uri="{FF2B5EF4-FFF2-40B4-BE49-F238E27FC236}">
                <a16:creationId xmlns:a16="http://schemas.microsoft.com/office/drawing/2014/main" id="{7C6D8D9B-86FD-DF42-AA8A-19CF982DCB11}"/>
              </a:ext>
            </a:extLst>
          </p:cNvPr>
          <p:cNvSpPr>
            <a:spLocks noGrp="1"/>
          </p:cNvSpPr>
          <p:nvPr>
            <p:ph type="title"/>
          </p:nvPr>
        </p:nvSpPr>
        <p:spPr>
          <a:xfrm>
            <a:off x="342900" y="908720"/>
            <a:ext cx="8458200" cy="428738"/>
          </a:xfrm>
        </p:spPr>
        <p:txBody>
          <a:bodyPr>
            <a:normAutofit/>
          </a:bodyPr>
          <a:lstStyle/>
          <a:p>
            <a:r>
              <a:rPr lang="de-DE" dirty="0">
                <a:solidFill>
                  <a:srgbClr val="000000"/>
                </a:solidFill>
              </a:rPr>
              <a:t>3.3.2 Ausgaben von Bund, Ländern und Kommunen</a:t>
            </a:r>
          </a:p>
        </p:txBody>
      </p:sp>
    </p:spTree>
    <p:extLst>
      <p:ext uri="{BB962C8B-B14F-4D97-AF65-F5344CB8AC3E}">
        <p14:creationId xmlns:p14="http://schemas.microsoft.com/office/powerpoint/2010/main" val="4235863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fontScale="92500"/>
          </a:bodyPr>
          <a:lstStyle/>
          <a:p>
            <a:pPr marL="0" indent="0">
              <a:buNone/>
            </a:pPr>
            <a:r>
              <a:rPr lang="de-DE" sz="1900" b="0" dirty="0">
                <a:solidFill>
                  <a:srgbClr val="000000"/>
                </a:solidFill>
              </a:rPr>
              <a:t>Auf der Ebene des Bundes ist der </a:t>
            </a:r>
            <a:r>
              <a:rPr lang="de-DE" sz="1900" dirty="0">
                <a:solidFill>
                  <a:srgbClr val="000000"/>
                </a:solidFill>
              </a:rPr>
              <a:t>Kinder- und Jugendplan des Bundes (KJP) </a:t>
            </a:r>
            <a:r>
              <a:rPr lang="de-DE" sz="1900" b="0" dirty="0">
                <a:solidFill>
                  <a:srgbClr val="000000"/>
                </a:solidFill>
              </a:rPr>
              <a:t>das zentrale Förderinstrument. 2021 umfasste er 233 Mio. €.</a:t>
            </a:r>
          </a:p>
          <a:p>
            <a:pPr marL="0" indent="0">
              <a:buNone/>
            </a:pPr>
            <a:r>
              <a:rPr lang="de-DE" sz="1900" dirty="0">
                <a:solidFill>
                  <a:srgbClr val="000000"/>
                </a:solidFill>
              </a:rPr>
              <a:t>Zentral sind:</a:t>
            </a:r>
            <a:r>
              <a:rPr lang="de-DE" dirty="0">
                <a:solidFill>
                  <a:srgbClr val="000000"/>
                </a:solidFill>
              </a:rPr>
              <a:t> </a:t>
            </a:r>
          </a:p>
          <a:p>
            <a:pPr lvl="0"/>
            <a:r>
              <a:rPr lang="de-DE" sz="1900" b="0" dirty="0">
                <a:solidFill>
                  <a:srgbClr val="000000"/>
                </a:solidFill>
              </a:rPr>
              <a:t>Förderung der bundesweiten Infrastruktur der Kinder- und Jugendhilfe (Arbeitsgemeinschaft für Kinder- und Jugendhilfe - AGJ, Jugendverbände, Kinder- und Jugendhilfe der Wohlfahrtsverbände, </a:t>
            </a:r>
            <a:r>
              <a:rPr lang="de-DE" sz="1900" b="0" dirty="0" err="1">
                <a:solidFill>
                  <a:srgbClr val="000000"/>
                </a:solidFill>
              </a:rPr>
              <a:t>bundeszentrale</a:t>
            </a:r>
            <a:r>
              <a:rPr lang="de-DE" sz="1900" b="0" dirty="0">
                <a:solidFill>
                  <a:srgbClr val="000000"/>
                </a:solidFill>
              </a:rPr>
              <a:t> Fachverbände …),</a:t>
            </a:r>
          </a:p>
          <a:p>
            <a:pPr lvl="0"/>
            <a:r>
              <a:rPr lang="de-DE" sz="1900" b="0" dirty="0">
                <a:solidFill>
                  <a:srgbClr val="000000"/>
                </a:solidFill>
              </a:rPr>
              <a:t>Förderung von Vorhaben in den Handlungsfeldern der Kinder- und Jugendhilfe,</a:t>
            </a:r>
          </a:p>
          <a:p>
            <a:pPr lvl="0"/>
            <a:r>
              <a:rPr lang="de-DE" sz="1900" b="0" dirty="0">
                <a:solidFill>
                  <a:srgbClr val="000000"/>
                </a:solidFill>
              </a:rPr>
              <a:t>Förderung der Jugendmigrationsdienste,</a:t>
            </a:r>
          </a:p>
          <a:p>
            <a:pPr lvl="0"/>
            <a:r>
              <a:rPr lang="de-DE" sz="1900" b="0" dirty="0">
                <a:solidFill>
                  <a:srgbClr val="000000"/>
                </a:solidFill>
              </a:rPr>
              <a:t>Förderung des internationalen Jugend- und Fachkräfteaustauschs.</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3.3.3 Kinder- und Jugendplan des Bundes (KJP)</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Finanzierung</a:t>
            </a:r>
          </a:p>
        </p:txBody>
      </p:sp>
    </p:spTree>
    <p:extLst>
      <p:ext uri="{BB962C8B-B14F-4D97-AF65-F5344CB8AC3E}">
        <p14:creationId xmlns:p14="http://schemas.microsoft.com/office/powerpoint/2010/main" val="6454478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buNone/>
            </a:pPr>
            <a:r>
              <a:rPr lang="de-DE" sz="1800" b="0" dirty="0">
                <a:solidFill>
                  <a:srgbClr val="000000"/>
                </a:solidFill>
              </a:rPr>
              <a:t>Die </a:t>
            </a:r>
            <a:r>
              <a:rPr lang="de-DE" sz="1800" dirty="0">
                <a:solidFill>
                  <a:srgbClr val="000000"/>
                </a:solidFill>
              </a:rPr>
              <a:t>Finanzierung von Einrichtungen und Diensten der Kinder- und Jugendhilfe </a:t>
            </a:r>
            <a:r>
              <a:rPr lang="de-DE" sz="1800" b="0" dirty="0">
                <a:solidFill>
                  <a:srgbClr val="000000"/>
                </a:solidFill>
              </a:rPr>
              <a:t>kann auf folgenden Grundlagen erfolgen:</a:t>
            </a:r>
          </a:p>
          <a:p>
            <a:pPr marL="715963" indent="-358775"/>
            <a:r>
              <a:rPr lang="de-DE" sz="1800" b="0" dirty="0">
                <a:solidFill>
                  <a:srgbClr val="000000"/>
                </a:solidFill>
              </a:rPr>
              <a:t>Förderung (§ 74 SGB VIII),</a:t>
            </a:r>
          </a:p>
          <a:p>
            <a:pPr marL="715963" indent="-358775"/>
            <a:r>
              <a:rPr lang="de-DE" sz="1800" b="0" dirty="0">
                <a:solidFill>
                  <a:srgbClr val="000000"/>
                </a:solidFill>
              </a:rPr>
              <a:t>Entgeltfinanzierung im jugendhilferechtlichen Dreieck (§§ 78 a ff. und ggf. 77 SGB VIII),</a:t>
            </a:r>
          </a:p>
          <a:p>
            <a:pPr marL="715963" indent="-358775"/>
            <a:r>
              <a:rPr lang="de-DE" sz="1800" b="0" dirty="0">
                <a:solidFill>
                  <a:srgbClr val="000000"/>
                </a:solidFill>
              </a:rPr>
              <a:t>Zweiseitige Finanzierungen zwischen öffentlichem und freiem Träger der Jugendhilfe (§ 77 SGB VIII und § 36a SGB VIII),</a:t>
            </a:r>
          </a:p>
          <a:p>
            <a:pPr marL="715963" indent="-358775"/>
            <a:r>
              <a:rPr lang="de-DE" sz="1800" b="0" dirty="0">
                <a:solidFill>
                  <a:srgbClr val="000000"/>
                </a:solidFill>
              </a:rPr>
              <a:t>Sonderregelungen zur Finanzierung von Kindertageseinrichtungen (§ 74a SGB VIII).</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3.3.4 Finanzierung von Einrichtungen und Diensten</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Finanzierung</a:t>
            </a:r>
          </a:p>
        </p:txBody>
      </p:sp>
    </p:spTree>
    <p:extLst>
      <p:ext uri="{BB962C8B-B14F-4D97-AF65-F5344CB8AC3E}">
        <p14:creationId xmlns:p14="http://schemas.microsoft.com/office/powerpoint/2010/main" val="2937403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0" y="840022"/>
            <a:ext cx="8964488" cy="428738"/>
          </a:xfrm>
        </p:spPr>
        <p:txBody>
          <a:bodyPr>
            <a:noAutofit/>
          </a:bodyPr>
          <a:lstStyle/>
          <a:p>
            <a:r>
              <a:rPr lang="de-DE" dirty="0">
                <a:solidFill>
                  <a:srgbClr val="000000"/>
                </a:solidFill>
              </a:rPr>
              <a:t>3.3.5 Sozialrechtliches Dreiecksverhältnis bei individuellen Rechtsansprüchen</a:t>
            </a:r>
          </a:p>
        </p:txBody>
      </p:sp>
      <p:sp>
        <p:nvSpPr>
          <p:cNvPr id="11" name="Rechteck 10"/>
          <p:cNvSpPr/>
          <p:nvPr/>
        </p:nvSpPr>
        <p:spPr>
          <a:xfrm>
            <a:off x="251520" y="4869160"/>
            <a:ext cx="2952328" cy="846308"/>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2"/>
                </a:solidFill>
              </a:rPr>
              <a:t>Leistungsberechtigte</a:t>
            </a:r>
          </a:p>
          <a:p>
            <a:pPr algn="ctr"/>
            <a:r>
              <a:rPr lang="de-DE" b="1" dirty="0"/>
              <a:t>(Eltern / junger Mensch)</a:t>
            </a:r>
          </a:p>
        </p:txBody>
      </p:sp>
      <p:sp>
        <p:nvSpPr>
          <p:cNvPr id="12" name="Rechteck 11"/>
          <p:cNvSpPr/>
          <p:nvPr/>
        </p:nvSpPr>
        <p:spPr>
          <a:xfrm>
            <a:off x="5652120" y="4884640"/>
            <a:ext cx="3024336" cy="83082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accent1">
                    <a:lumMod val="40000"/>
                    <a:lumOff val="60000"/>
                  </a:schemeClr>
                </a:solidFill>
              </a:rPr>
              <a:t>Leistungserbringer</a:t>
            </a:r>
            <a:br>
              <a:rPr lang="de-DE" b="1" dirty="0">
                <a:solidFill>
                  <a:schemeClr val="accent1">
                    <a:lumMod val="40000"/>
                    <a:lumOff val="60000"/>
                  </a:schemeClr>
                </a:solidFill>
              </a:rPr>
            </a:br>
            <a:r>
              <a:rPr lang="de-DE" b="1" dirty="0"/>
              <a:t>(Dienst / Einrichtung)</a:t>
            </a:r>
          </a:p>
        </p:txBody>
      </p:sp>
      <p:cxnSp>
        <p:nvCxnSpPr>
          <p:cNvPr id="14" name="Gerade Verbindung mit Pfeil 13" descr="Pfeil nach rechts" title="Grafisches Element"/>
          <p:cNvCxnSpPr/>
          <p:nvPr/>
        </p:nvCxnSpPr>
        <p:spPr>
          <a:xfrm>
            <a:off x="3347864" y="5013176"/>
            <a:ext cx="208823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3707904" y="4653136"/>
            <a:ext cx="1512168" cy="369332"/>
          </a:xfrm>
          <a:prstGeom prst="rect">
            <a:avLst/>
          </a:prstGeom>
          <a:noFill/>
        </p:spPr>
        <p:txBody>
          <a:bodyPr wrap="square" rtlCol="0">
            <a:spAutoFit/>
          </a:bodyPr>
          <a:lstStyle/>
          <a:p>
            <a:r>
              <a:rPr lang="de-DE" dirty="0">
                <a:solidFill>
                  <a:srgbClr val="000000"/>
                </a:solidFill>
              </a:rPr>
              <a:t>wählen aus</a:t>
            </a:r>
          </a:p>
        </p:txBody>
      </p:sp>
      <p:cxnSp>
        <p:nvCxnSpPr>
          <p:cNvPr id="19" name="Gerade Verbindung mit Pfeil 18" descr="Pfeil nach rechts und nach links" title="Grafisches Element"/>
          <p:cNvCxnSpPr/>
          <p:nvPr/>
        </p:nvCxnSpPr>
        <p:spPr>
          <a:xfrm>
            <a:off x="3347864" y="5445224"/>
            <a:ext cx="216024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3527884" y="5445224"/>
            <a:ext cx="1908212" cy="646331"/>
          </a:xfrm>
          <a:prstGeom prst="rect">
            <a:avLst/>
          </a:prstGeom>
          <a:noFill/>
        </p:spPr>
        <p:txBody>
          <a:bodyPr wrap="square" rtlCol="0">
            <a:spAutoFit/>
          </a:bodyPr>
          <a:lstStyle/>
          <a:p>
            <a:r>
              <a:rPr lang="de-DE" dirty="0">
                <a:solidFill>
                  <a:srgbClr val="000000"/>
                </a:solidFill>
              </a:rPr>
              <a:t>privatrechtliche Vereinbarung</a:t>
            </a:r>
          </a:p>
        </p:txBody>
      </p:sp>
      <p:sp>
        <p:nvSpPr>
          <p:cNvPr id="21" name="Rechteck 20"/>
          <p:cNvSpPr/>
          <p:nvPr/>
        </p:nvSpPr>
        <p:spPr>
          <a:xfrm>
            <a:off x="3167844" y="1772816"/>
            <a:ext cx="2988332" cy="740770"/>
          </a:xfrm>
          <a:prstGeom prst="rect">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accent1">
                    <a:lumMod val="75000"/>
                  </a:schemeClr>
                </a:solidFill>
              </a:rPr>
              <a:t>Leistungsverpflichteter</a:t>
            </a:r>
            <a:r>
              <a:rPr lang="de-DE" b="1" dirty="0">
                <a:solidFill>
                  <a:schemeClr val="accent3"/>
                </a:solidFill>
              </a:rPr>
              <a:t> </a:t>
            </a:r>
            <a:r>
              <a:rPr lang="de-DE" b="1" dirty="0"/>
              <a:t>(Jugendamt)</a:t>
            </a:r>
          </a:p>
        </p:txBody>
      </p:sp>
      <p:cxnSp>
        <p:nvCxnSpPr>
          <p:cNvPr id="23" name="Gerade Verbindung mit Pfeil 22" descr="Pfeil nach rechts oben" title="Grafisches Element"/>
          <p:cNvCxnSpPr/>
          <p:nvPr/>
        </p:nvCxnSpPr>
        <p:spPr>
          <a:xfrm flipV="1">
            <a:off x="1475656" y="2685922"/>
            <a:ext cx="2236107" cy="203922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rot="19056634">
            <a:off x="1310778" y="3441807"/>
            <a:ext cx="2213863" cy="369332"/>
          </a:xfrm>
          <a:prstGeom prst="rect">
            <a:avLst/>
          </a:prstGeom>
          <a:noFill/>
        </p:spPr>
        <p:txBody>
          <a:bodyPr wrap="square" rtlCol="0">
            <a:spAutoFit/>
          </a:bodyPr>
          <a:lstStyle/>
          <a:p>
            <a:pPr algn="ctr"/>
            <a:r>
              <a:rPr lang="de-DE" dirty="0">
                <a:solidFill>
                  <a:srgbClr val="000000"/>
                </a:solidFill>
              </a:rPr>
              <a:t>Leistungsanspruch</a:t>
            </a:r>
          </a:p>
        </p:txBody>
      </p:sp>
      <p:cxnSp>
        <p:nvCxnSpPr>
          <p:cNvPr id="27" name="Gerade Verbindung mit Pfeil 26" descr="Pfeil nach links unten" title="Grafisches Element"/>
          <p:cNvCxnSpPr/>
          <p:nvPr/>
        </p:nvCxnSpPr>
        <p:spPr>
          <a:xfrm flipH="1">
            <a:off x="1835696" y="2852936"/>
            <a:ext cx="2088232" cy="19442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rot="19010780">
            <a:off x="1758724" y="3588947"/>
            <a:ext cx="2901742" cy="369332"/>
          </a:xfrm>
          <a:prstGeom prst="rect">
            <a:avLst/>
          </a:prstGeom>
          <a:noFill/>
        </p:spPr>
        <p:txBody>
          <a:bodyPr wrap="square" rtlCol="0">
            <a:spAutoFit/>
          </a:bodyPr>
          <a:lstStyle/>
          <a:p>
            <a:pPr algn="ctr"/>
            <a:r>
              <a:rPr lang="de-DE" dirty="0">
                <a:solidFill>
                  <a:srgbClr val="000000"/>
                </a:solidFill>
              </a:rPr>
              <a:t>ggf. Kostenheranziehung</a:t>
            </a:r>
          </a:p>
        </p:txBody>
      </p:sp>
      <p:cxnSp>
        <p:nvCxnSpPr>
          <p:cNvPr id="31" name="Gerade Verbindung mit Pfeil 30" descr="Pfeil nach links oben und rechts unten" title="Grafisches Element"/>
          <p:cNvCxnSpPr/>
          <p:nvPr/>
        </p:nvCxnSpPr>
        <p:spPr>
          <a:xfrm>
            <a:off x="5292080" y="2852936"/>
            <a:ext cx="1872208" cy="187220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rot="2746577">
            <a:off x="5415788" y="3365167"/>
            <a:ext cx="2901537" cy="923330"/>
          </a:xfrm>
          <a:prstGeom prst="rect">
            <a:avLst/>
          </a:prstGeom>
          <a:noFill/>
        </p:spPr>
        <p:txBody>
          <a:bodyPr wrap="square" rtlCol="0">
            <a:spAutoFit/>
          </a:bodyPr>
          <a:lstStyle/>
          <a:p>
            <a:r>
              <a:rPr lang="de-DE" dirty="0">
                <a:solidFill>
                  <a:srgbClr val="000000"/>
                </a:solidFill>
              </a:rPr>
              <a:t>Leistungs-, Entgelt- und Qualitätsentwicklungs-vereinbarungen</a:t>
            </a:r>
          </a:p>
        </p:txBody>
      </p:sp>
      <p:sp>
        <p:nvSpPr>
          <p:cNvPr id="24"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Finanzierung</a:t>
            </a:r>
          </a:p>
        </p:txBody>
      </p:sp>
    </p:spTree>
    <p:extLst>
      <p:ext uri="{BB962C8B-B14F-4D97-AF65-F5344CB8AC3E}">
        <p14:creationId xmlns:p14="http://schemas.microsoft.com/office/powerpoint/2010/main" val="23595244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4579-981D-7A4D-881B-BDE6806E4074}"/>
              </a:ext>
            </a:extLst>
          </p:cNvPr>
          <p:cNvSpPr>
            <a:spLocks noGrp="1"/>
          </p:cNvSpPr>
          <p:nvPr>
            <p:ph type="ctrTitle"/>
          </p:nvPr>
        </p:nvSpPr>
        <p:spPr/>
        <p:txBody>
          <a:bodyPr>
            <a:normAutofit/>
          </a:bodyPr>
          <a:lstStyle/>
          <a:p>
            <a:r>
              <a:rPr lang="de-DE" sz="3200" dirty="0">
                <a:solidFill>
                  <a:srgbClr val="000000"/>
                </a:solidFill>
              </a:rPr>
              <a:t>3. Strukturen</a:t>
            </a:r>
          </a:p>
        </p:txBody>
      </p:sp>
      <p:sp>
        <p:nvSpPr>
          <p:cNvPr id="3" name="Untertitel 2">
            <a:extLst>
              <a:ext uri="{FF2B5EF4-FFF2-40B4-BE49-F238E27FC236}">
                <a16:creationId xmlns:a16="http://schemas.microsoft.com/office/drawing/2014/main" id="{8BC1E8A5-813B-AB43-BD54-3F917674DA8E}"/>
              </a:ext>
            </a:extLst>
          </p:cNvPr>
          <p:cNvSpPr>
            <a:spLocks noGrp="1"/>
          </p:cNvSpPr>
          <p:nvPr>
            <p:ph type="subTitle" idx="1"/>
          </p:nvPr>
        </p:nvSpPr>
        <p:spPr/>
        <p:txBody>
          <a:bodyPr>
            <a:normAutofit lnSpcReduction="10000"/>
          </a:bodyPr>
          <a:lstStyle/>
          <a:p>
            <a:endParaRPr lang="de-DE" sz="2800" dirty="0">
              <a:solidFill>
                <a:srgbClr val="000000"/>
              </a:solidFill>
            </a:endParaRPr>
          </a:p>
          <a:p>
            <a:r>
              <a:rPr lang="de-DE" sz="2800" dirty="0">
                <a:solidFill>
                  <a:srgbClr val="000000"/>
                </a:solidFill>
              </a:rPr>
              <a:t>3.4 Personal</a:t>
            </a:r>
          </a:p>
        </p:txBody>
      </p:sp>
    </p:spTree>
    <p:extLst>
      <p:ext uri="{BB962C8B-B14F-4D97-AF65-F5344CB8AC3E}">
        <p14:creationId xmlns:p14="http://schemas.microsoft.com/office/powerpoint/2010/main" val="2214537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323528" y="1700808"/>
            <a:ext cx="8352928" cy="648072"/>
          </a:xfrm>
        </p:spPr>
        <p:txBody>
          <a:bodyPr>
            <a:normAutofit fontScale="92500" lnSpcReduction="20000"/>
          </a:bodyPr>
          <a:lstStyle/>
          <a:p>
            <a:pPr marL="0" indent="0">
              <a:buNone/>
            </a:pPr>
            <a:r>
              <a:rPr lang="de-DE" sz="1900" b="0" dirty="0">
                <a:solidFill>
                  <a:srgbClr val="000000"/>
                </a:solidFill>
              </a:rPr>
              <a:t>In der Kinder- und Jugendhilfe waren 2022 rund </a:t>
            </a:r>
            <a:r>
              <a:rPr lang="de-DE" sz="1900" dirty="0">
                <a:solidFill>
                  <a:srgbClr val="000000"/>
                </a:solidFill>
              </a:rPr>
              <a:t>1,3 Mio. Personen </a:t>
            </a:r>
            <a:r>
              <a:rPr lang="de-DE" sz="1900" b="0" dirty="0">
                <a:solidFill>
                  <a:srgbClr val="000000"/>
                </a:solidFill>
              </a:rPr>
              <a:t>tätig, diese Gesamtzahl entspricht 2,8 % aller Erwerbstätigen in Deutschland.</a:t>
            </a:r>
            <a:endParaRPr lang="de-DE" sz="900" b="0" dirty="0">
              <a:solidFill>
                <a:srgbClr val="000000"/>
              </a:solidFill>
            </a:endParaRPr>
          </a:p>
          <a:p>
            <a:pPr marL="0" indent="0">
              <a:buNone/>
            </a:pPr>
            <a:endParaRPr lang="de-DE" sz="1600" b="0" dirty="0"/>
          </a:p>
        </p:txBody>
      </p:sp>
      <p:sp>
        <p:nvSpPr>
          <p:cNvPr id="2" name="Titel 1" descr="Gesamt ind er Kinder- und Jugendhilfe tätig (2018/19): 1,1 Millionen Personen, davon:&#10;- in der Kindertagesbetreuung: 73 %&#10;- in der Kinder- und Jugendarbeit: 3 %&#10;- in der Jugendsozialarbeit: 1 %&#10;- in den ambulanten/teilstationären Hilfen zur Erziehung: 3 %&#10;- in der Heimerziehung: 8 %&#10;- in der Erziehungsberatung: 1 %&#10;- im Allgemeinen Sozialen Dienst: 2 %&#10;- in anderen Arbeitsfeldern: 9 %" title="Arbeitsfelder des Personals in der Kinder- und Jugendhilfe und Anteile in den verschiedenen Feldern">
            <a:extLst>
              <a:ext uri="{FF2B5EF4-FFF2-40B4-BE49-F238E27FC236}">
                <a16:creationId xmlns:a16="http://schemas.microsoft.com/office/drawing/2014/main" id="{7C6D8D9B-86FD-DF42-AA8A-19CF982DCB11}"/>
              </a:ext>
            </a:extLst>
          </p:cNvPr>
          <p:cNvSpPr>
            <a:spLocks noGrp="1"/>
          </p:cNvSpPr>
          <p:nvPr>
            <p:ph type="title"/>
          </p:nvPr>
        </p:nvSpPr>
        <p:spPr>
          <a:xfrm>
            <a:off x="35496" y="912030"/>
            <a:ext cx="9001000" cy="428738"/>
          </a:xfrm>
        </p:spPr>
        <p:txBody>
          <a:bodyPr>
            <a:noAutofit/>
          </a:bodyPr>
          <a:lstStyle/>
          <a:p>
            <a:r>
              <a:rPr lang="de-DE" dirty="0">
                <a:solidFill>
                  <a:srgbClr val="000000"/>
                </a:solidFill>
              </a:rPr>
              <a:t>3.4.1 Arbeitsfelder des Personals in der Kinder- und Jugendhilfe</a:t>
            </a: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Personal</a:t>
            </a:r>
          </a:p>
        </p:txBody>
      </p:sp>
      <p:graphicFrame>
        <p:nvGraphicFramePr>
          <p:cNvPr id="4" name="Diagramm 3">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319696162"/>
              </p:ext>
            </p:extLst>
          </p:nvPr>
        </p:nvGraphicFramePr>
        <p:xfrm>
          <a:off x="1187624" y="2348880"/>
          <a:ext cx="6912768" cy="3960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84436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p:txBody>
          <a:bodyPr>
            <a:normAutofit/>
          </a:bodyPr>
          <a:lstStyle/>
          <a:p>
            <a:pPr marL="0" indent="0">
              <a:buNone/>
            </a:pPr>
            <a:r>
              <a:rPr lang="de-DE" sz="1800" b="0" dirty="0">
                <a:solidFill>
                  <a:srgbClr val="000000"/>
                </a:solidFill>
              </a:rPr>
              <a:t>In Deutschland sind insgesamt </a:t>
            </a:r>
            <a:r>
              <a:rPr lang="de-DE" sz="1800" dirty="0">
                <a:solidFill>
                  <a:srgbClr val="000000"/>
                </a:solidFill>
              </a:rPr>
              <a:t>30 Millionen Menschen</a:t>
            </a:r>
            <a:r>
              <a:rPr lang="de-DE" sz="1800" b="0" dirty="0">
                <a:solidFill>
                  <a:srgbClr val="000000"/>
                </a:solidFill>
              </a:rPr>
              <a:t> in über </a:t>
            </a:r>
            <a:r>
              <a:rPr lang="de-DE" sz="1800" dirty="0">
                <a:solidFill>
                  <a:srgbClr val="000000"/>
                </a:solidFill>
              </a:rPr>
              <a:t>600.000 gemeinnützigen Organisationen</a:t>
            </a:r>
            <a:r>
              <a:rPr lang="de-DE" sz="1800" b="0" dirty="0">
                <a:solidFill>
                  <a:srgbClr val="000000"/>
                </a:solidFill>
              </a:rPr>
              <a:t> engagiert. </a:t>
            </a:r>
          </a:p>
          <a:p>
            <a:pPr marL="627063" indent="-266700"/>
            <a:r>
              <a:rPr lang="de-DE" sz="1800" b="0" dirty="0">
                <a:solidFill>
                  <a:srgbClr val="000000"/>
                </a:solidFill>
              </a:rPr>
              <a:t>72 % dieser Organisationen arbeitet ausschließlich ehrenamtlich. </a:t>
            </a:r>
          </a:p>
          <a:p>
            <a:pPr marL="627063" indent="-266700"/>
            <a:r>
              <a:rPr lang="de-DE" sz="1800" b="0" dirty="0">
                <a:solidFill>
                  <a:srgbClr val="000000"/>
                </a:solidFill>
              </a:rPr>
              <a:t>18 </a:t>
            </a:r>
            <a:r>
              <a:rPr lang="de-DE" sz="1800" b="0">
                <a:solidFill>
                  <a:srgbClr val="000000"/>
                </a:solidFill>
              </a:rPr>
              <a:t>% dieser </a:t>
            </a:r>
            <a:r>
              <a:rPr lang="de-DE" sz="1800" b="0" dirty="0">
                <a:solidFill>
                  <a:srgbClr val="000000"/>
                </a:solidFill>
              </a:rPr>
              <a:t>Organisationen gehören zum Bereich ‚Bildung und Erziehung‘.</a:t>
            </a:r>
          </a:p>
          <a:p>
            <a:pPr marL="0" indent="0">
              <a:buNone/>
            </a:pPr>
            <a:r>
              <a:rPr lang="de-DE" sz="1800" b="0" dirty="0">
                <a:solidFill>
                  <a:srgbClr val="000000"/>
                </a:solidFill>
              </a:rPr>
              <a:t>In der Kinder- und Jugendhilfe geschieht dies besonders in den vielen (zumeist gemeinnützigen) </a:t>
            </a:r>
            <a:r>
              <a:rPr lang="de-DE" sz="1800" dirty="0">
                <a:solidFill>
                  <a:srgbClr val="000000"/>
                </a:solidFill>
              </a:rPr>
              <a:t>Vereinen und Verbänden</a:t>
            </a:r>
            <a:r>
              <a:rPr lang="de-DE" sz="1800" b="0" dirty="0">
                <a:solidFill>
                  <a:srgbClr val="000000"/>
                </a:solidFill>
              </a:rPr>
              <a:t>, die strukturell demokratisch organisiert sind.</a:t>
            </a:r>
          </a:p>
          <a:p>
            <a:pPr marL="0" indent="0">
              <a:buNone/>
            </a:pPr>
            <a:r>
              <a:rPr lang="de-DE" sz="1800" b="0" dirty="0">
                <a:solidFill>
                  <a:srgbClr val="000000"/>
                </a:solidFill>
              </a:rPr>
              <a:t>Besonders junge Menschen bringen sich ehrenamtlich ein. Etwa </a:t>
            </a:r>
            <a:r>
              <a:rPr lang="de-DE" sz="1800" dirty="0">
                <a:solidFill>
                  <a:srgbClr val="000000"/>
                </a:solidFill>
              </a:rPr>
              <a:t>zwei Drittel der 14- bis 28-Jährigen</a:t>
            </a:r>
            <a:r>
              <a:rPr lang="de-DE" sz="1800" b="0" dirty="0">
                <a:solidFill>
                  <a:srgbClr val="000000"/>
                </a:solidFill>
              </a:rPr>
              <a:t> sind in verschiedenen Feldern ehrenamtlich engagiert.</a:t>
            </a:r>
          </a:p>
        </p:txBody>
      </p:sp>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p:txBody>
          <a:bodyPr>
            <a:normAutofit/>
          </a:bodyPr>
          <a:lstStyle/>
          <a:p>
            <a:r>
              <a:rPr lang="de-DE" dirty="0">
                <a:solidFill>
                  <a:srgbClr val="000000"/>
                </a:solidFill>
              </a:rPr>
              <a:t>3.4.2 Bürgerengagement, Ehrenamt</a:t>
            </a:r>
          </a:p>
        </p:txBody>
      </p:sp>
      <p:sp>
        <p:nvSpPr>
          <p:cNvPr id="10"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Personal</a:t>
            </a:r>
          </a:p>
        </p:txBody>
      </p:sp>
    </p:spTree>
    <p:extLst>
      <p:ext uri="{BB962C8B-B14F-4D97-AF65-F5344CB8AC3E}">
        <p14:creationId xmlns:p14="http://schemas.microsoft.com/office/powerpoint/2010/main" val="37673353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D8D9B-86FD-DF42-AA8A-19CF982DCB11}"/>
              </a:ext>
            </a:extLst>
          </p:cNvPr>
          <p:cNvSpPr>
            <a:spLocks noGrp="1"/>
          </p:cNvSpPr>
          <p:nvPr>
            <p:ph type="title"/>
          </p:nvPr>
        </p:nvSpPr>
        <p:spPr>
          <a:xfrm>
            <a:off x="342900" y="912349"/>
            <a:ext cx="8458200" cy="428738"/>
          </a:xfrm>
        </p:spPr>
        <p:txBody>
          <a:bodyPr>
            <a:normAutofit/>
          </a:bodyPr>
          <a:lstStyle/>
          <a:p>
            <a:r>
              <a:rPr lang="de-DE" dirty="0">
                <a:solidFill>
                  <a:srgbClr val="000000"/>
                </a:solidFill>
              </a:rPr>
              <a:t>3.4.3 Qualifikation der sozialpädagogischen Fachkräfte</a:t>
            </a:r>
          </a:p>
        </p:txBody>
      </p:sp>
      <p:sp>
        <p:nvSpPr>
          <p:cNvPr id="3" name="Inhaltsplatzhalter 2">
            <a:extLst>
              <a:ext uri="{FF2B5EF4-FFF2-40B4-BE49-F238E27FC236}">
                <a16:creationId xmlns:a16="http://schemas.microsoft.com/office/drawing/2014/main" id="{44442D46-0B6C-5448-B05C-55961C26E490}"/>
              </a:ext>
            </a:extLst>
          </p:cNvPr>
          <p:cNvSpPr>
            <a:spLocks noGrp="1"/>
          </p:cNvSpPr>
          <p:nvPr>
            <p:ph idx="1"/>
          </p:nvPr>
        </p:nvSpPr>
        <p:spPr>
          <a:xfrm>
            <a:off x="179512" y="1489701"/>
            <a:ext cx="8909620" cy="931187"/>
          </a:xfrm>
        </p:spPr>
        <p:txBody>
          <a:bodyPr>
            <a:normAutofit/>
          </a:bodyPr>
          <a:lstStyle/>
          <a:p>
            <a:pPr marL="0" indent="0">
              <a:buNone/>
            </a:pPr>
            <a:r>
              <a:rPr lang="de-DE" sz="1400" b="0" dirty="0">
                <a:solidFill>
                  <a:srgbClr val="000000"/>
                </a:solidFill>
              </a:rPr>
              <a:t>Die </a:t>
            </a:r>
            <a:r>
              <a:rPr lang="de-DE" sz="1400" dirty="0">
                <a:solidFill>
                  <a:srgbClr val="000000"/>
                </a:solidFill>
              </a:rPr>
              <a:t>Ausbildung der sozialpädagogischen Fachkräfte </a:t>
            </a:r>
            <a:r>
              <a:rPr lang="de-DE" sz="1400" b="0" dirty="0">
                <a:solidFill>
                  <a:srgbClr val="000000"/>
                </a:solidFill>
              </a:rPr>
              <a:t>in der Kinder- und Jugendhilfe ist </a:t>
            </a:r>
            <a:r>
              <a:rPr lang="de-DE" sz="1400" dirty="0">
                <a:solidFill>
                  <a:srgbClr val="000000"/>
                </a:solidFill>
              </a:rPr>
              <a:t>breit gefächert </a:t>
            </a:r>
            <a:r>
              <a:rPr lang="de-DE" sz="1400" b="0" dirty="0">
                <a:solidFill>
                  <a:srgbClr val="000000"/>
                </a:solidFill>
              </a:rPr>
              <a:t>und erfolgt z. B. in Universitäten, Fachhochschulen, Fachschulen oder Berufsfachschulen. Arbeitsfeld-spezifisch ist der Anteil der Beschäftigten mit fachbezogenen Hochschulabschlüssen unterschiedlich.</a:t>
            </a:r>
            <a:endParaRPr lang="de-DE" sz="800" b="0" dirty="0">
              <a:solidFill>
                <a:srgbClr val="000000"/>
              </a:solidFill>
            </a:endParaRPr>
          </a:p>
        </p:txBody>
      </p:sp>
      <p:sp>
        <p:nvSpPr>
          <p:cNvPr id="11" name="Fußzeilenplatzhalter 6">
            <a:extLst>
              <a:ext uri="{FF2B5EF4-FFF2-40B4-BE49-F238E27FC236}">
                <a16:creationId xmlns:a16="http://schemas.microsoft.com/office/drawing/2014/main" id="{C5A0DA04-4E05-FD49-A9D2-DCD56D96E9C0}"/>
              </a:ext>
            </a:extLst>
          </p:cNvPr>
          <p:cNvSpPr txBox="1">
            <a:spLocks/>
          </p:cNvSpPr>
          <p:nvPr/>
        </p:nvSpPr>
        <p:spPr>
          <a:xfrm>
            <a:off x="1464782" y="6523037"/>
            <a:ext cx="4883862" cy="226714"/>
          </a:xfrm>
          <a:prstGeom prst="rect">
            <a:avLst/>
          </a:prstGeom>
        </p:spPr>
        <p:txBody>
          <a:bodyPr vert="horz" lIns="91440" tIns="45720" rIns="91440" bIns="45720" rtlCol="0" anchor="ctr"/>
          <a:lstStyle>
            <a:defPPr>
              <a:defRPr lang="en-US"/>
            </a:defPPr>
            <a:lvl1pPr marL="0" algn="l" defTabSz="457200" rtl="0" eaLnBrk="1" latinLnBrk="0" hangingPunct="1">
              <a:defRPr lang="de-DE" sz="800" b="1" i="0" kern="120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3. Strukturen – Personal</a:t>
            </a:r>
          </a:p>
        </p:txBody>
      </p:sp>
      <p:graphicFrame>
        <p:nvGraphicFramePr>
          <p:cNvPr id="4" name="Diagramm 3">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2099136735"/>
              </p:ext>
            </p:extLst>
          </p:nvPr>
        </p:nvGraphicFramePr>
        <p:xfrm>
          <a:off x="342900" y="2276872"/>
          <a:ext cx="8765604"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6898130"/>
      </p:ext>
    </p:extLst>
  </p:cSld>
  <p:clrMapOvr>
    <a:masterClrMapping/>
  </p:clrMapOvr>
</p:sld>
</file>

<file path=ppt/theme/theme1.xml><?xml version="1.0" encoding="utf-8"?>
<a:theme xmlns:a="http://schemas.openxmlformats.org/drawingml/2006/main" name="Office">
  <a:themeElements>
    <a:clrScheme name="Kinder- und Jugendhilfe">
      <a:dk1>
        <a:srgbClr val="293341"/>
      </a:dk1>
      <a:lt1>
        <a:srgbClr val="FFFFFF"/>
      </a:lt1>
      <a:dk2>
        <a:srgbClr val="435A66"/>
      </a:dk2>
      <a:lt2>
        <a:srgbClr val="EAF3F6"/>
      </a:lt2>
      <a:accent1>
        <a:srgbClr val="FD660E"/>
      </a:accent1>
      <a:accent2>
        <a:srgbClr val="E54919"/>
      </a:accent2>
      <a:accent3>
        <a:srgbClr val="3C5E89"/>
      </a:accent3>
      <a:accent4>
        <a:srgbClr val="97C1D8"/>
      </a:accent4>
      <a:accent5>
        <a:srgbClr val="809098"/>
      </a:accent5>
      <a:accent6>
        <a:srgbClr val="CFD9DD"/>
      </a:accent6>
      <a:hlink>
        <a:srgbClr val="FD660E"/>
      </a:hlink>
      <a:folHlink>
        <a:srgbClr val="E54919"/>
      </a:folHlink>
    </a:clrScheme>
    <a:fontScheme name="Arial">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 id="{584A182D-A0AD-BA4B-9A55-3D6163A73E00}" vid="{E803464B-12B8-2741-A755-B701002F864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63546</Words>
  <Application>Microsoft Office PowerPoint</Application>
  <PresentationFormat>Bildschirmpräsentation (4:3)</PresentationFormat>
  <Paragraphs>2970</Paragraphs>
  <Slides>100</Slides>
  <Notes>100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100</vt:i4>
      </vt:variant>
    </vt:vector>
  </HeadingPairs>
  <TitlesOfParts>
    <vt:vector size="108" baseType="lpstr">
      <vt:lpstr>Open Sans SemiBold</vt:lpstr>
      <vt:lpstr>Times New Roman</vt:lpstr>
      <vt:lpstr>Arial</vt:lpstr>
      <vt:lpstr>Franklin Gothic Medium</vt:lpstr>
      <vt:lpstr>Open Sans</vt:lpstr>
      <vt:lpstr>Calibri</vt:lpstr>
      <vt:lpstr>Wingdings</vt:lpstr>
      <vt:lpstr>Office</vt:lpstr>
      <vt:lpstr>PowerPoint-Präsentation</vt:lpstr>
      <vt:lpstr>Orientierung und Überblick</vt:lpstr>
      <vt:lpstr>PowerPoint-Präsentation</vt:lpstr>
      <vt:lpstr>1. Allgemeine Rahmenbedingungen</vt:lpstr>
      <vt:lpstr>1.1.1 Bevölkerung</vt:lpstr>
      <vt:lpstr>1.1.2 Familien</vt:lpstr>
      <vt:lpstr>1.1.3 Kinder, Jugendliche und junge Volljährige</vt:lpstr>
      <vt:lpstr>1.1.4 Unterschiede und Gemeinsamkeiten von Jugendmilieus in Deutschland  </vt:lpstr>
      <vt:lpstr>1.1.5 Geschlechtsspezifische Lebenslagen</vt:lpstr>
      <vt:lpstr>1.1.6 Soziale Ungleichheit</vt:lpstr>
      <vt:lpstr>1.1.7 Armut</vt:lpstr>
      <vt:lpstr>1.1.8 Migration und Flucht</vt:lpstr>
      <vt:lpstr>1.1.9 Behinderungen</vt:lpstr>
      <vt:lpstr>1.1.10 Kinder- und Jugendhilfe - Schnittstellen der Kooperation</vt:lpstr>
      <vt:lpstr>1.1.11 Kinder- und Jugendhilfe und Schule - Kooperation</vt:lpstr>
      <vt:lpstr>1.1.12 Kinder- und Jugendhilfe und Arbeitsverwaltung</vt:lpstr>
      <vt:lpstr>1.1.13 Kinder- und Jugendhilfe und Gesundheitswesen</vt:lpstr>
      <vt:lpstr>1.1.14 Kinder- und Jugendhilfe und materielle Sicherung</vt:lpstr>
      <vt:lpstr>1.1.15 Kinder- und Jugendhilfe und Justiz</vt:lpstr>
      <vt:lpstr>1.1.16 Kinder- und Jugendhilfe und Inklusion</vt:lpstr>
      <vt:lpstr>1.1.17 Kinder- und Jugendhilfe und Digitalisierung</vt:lpstr>
      <vt:lpstr>1.1.18 Kinder- und Jugendhilfe und Umgang mit Vielfalt</vt:lpstr>
      <vt:lpstr>1. Allgemeine Rahmenbedingungen</vt:lpstr>
      <vt:lpstr>1.2.1 Rechtsstaat</vt:lpstr>
      <vt:lpstr>1.2.2 Die Bundesrepublik Deutschland als Sozialstaat </vt:lpstr>
      <vt:lpstr>1.2.3 Demokratie</vt:lpstr>
      <vt:lpstr>1.2.4 Föderativer Aufbau</vt:lpstr>
      <vt:lpstr>1.2.5 Rolle der Kommunen</vt:lpstr>
      <vt:lpstr>1.2.6 Finanzverfassung</vt:lpstr>
      <vt:lpstr>1.2.7 Deutsche Jugendpolitik und EU</vt:lpstr>
      <vt:lpstr>1. Allgemeine Rahmenbedingungen</vt:lpstr>
      <vt:lpstr>1.3.1 Grundrechte</vt:lpstr>
      <vt:lpstr>1.3.2 Eltern- und Kinderrechte</vt:lpstr>
      <vt:lpstr>1.3.3 Sozialgesetzbücher</vt:lpstr>
      <vt:lpstr>Struktur der Sozialleistungen nach Leistungsarten 2021 in Mrd. Euro</vt:lpstr>
      <vt:lpstr>1.3.5 Zentrale Prinzipien des Sozialverwaltungsverfahrens</vt:lpstr>
      <vt:lpstr>1.3.6 Einbindung in internationale Verträge/Übereinkommen</vt:lpstr>
      <vt:lpstr>2. Aufgaben und Handlungsfelder</vt:lpstr>
      <vt:lpstr>2.1.1 Aufgaben und Auftrag der Kinder- und Jugendhilfe –  § 1 SGB VIII</vt:lpstr>
      <vt:lpstr>2.1.2 Aufgabenfelder der Kinder- und Jugendhilfe –  §§ 11–60 SGB VIII</vt:lpstr>
      <vt:lpstr>2.1.3 Kinder- und Jugendhilfe – Fördern, Unterstützen, Helfen, Schützen</vt:lpstr>
      <vt:lpstr>2.1.4 Recht auf Selbstbestimmung und demokratische Mitbestimmung</vt:lpstr>
      <vt:lpstr>2. Aufgaben und Handlungsfelder</vt:lpstr>
      <vt:lpstr>2.2.1. Kinder- und Jugendarbeit</vt:lpstr>
      <vt:lpstr>2.2.2 Jugendsozialarbeit/Schulsozialarbeit</vt:lpstr>
      <vt:lpstr>2.2.3 Erzieherischer Kinder- und Jugendschutz</vt:lpstr>
      <vt:lpstr>2.2.4 Förderung der Erziehung in der Familie</vt:lpstr>
      <vt:lpstr>2.2.5 Gesetzlicher Auftrag der Tagesangebote für Kinder</vt:lpstr>
      <vt:lpstr>2. Aufgaben und Handlungsfelder</vt:lpstr>
      <vt:lpstr>2.3.1 Anspruchsgrundlagen für Hilfen zur Erziehung</vt:lpstr>
      <vt:lpstr>2.3.2 Hilfeplanung</vt:lpstr>
      <vt:lpstr>2.3.3 Formen der Hilfen im Überblick</vt:lpstr>
      <vt:lpstr>2.3.3.1 Ambulante und teilstationäre Hilfen</vt:lpstr>
      <vt:lpstr>2.3.3.2 Vollzeitpflege</vt:lpstr>
      <vt:lpstr>2.3.3.3 Heimerziehung und sonstige betreute Wohnformen</vt:lpstr>
      <vt:lpstr>2.3.4 Quantitative Verteilung der Hilfen zur Erziehung</vt:lpstr>
      <vt:lpstr>2. Aufgaben und Handlungsfelder</vt:lpstr>
      <vt:lpstr>2.4.1 Teilhabeleistungen - Anspruchsgrundlagen</vt:lpstr>
      <vt:lpstr>2.4.2 Teilhabeleistungen – spezifische Verfahrensvorgaben</vt:lpstr>
      <vt:lpstr>2.4.3 Teilhabeleistungen für junge Menschen mit seelischen Behinderungen</vt:lpstr>
      <vt:lpstr>2. Aufgaben und Handlungsfelder</vt:lpstr>
      <vt:lpstr>2.5.1 Hilfe für junge Volljährige</vt:lpstr>
      <vt:lpstr>2. Aufgaben und Handlungsfelder</vt:lpstr>
      <vt:lpstr>2.6.1 Schutzauftrag der Kinder- und Jugendhilfe bei  Kindeswohlgefährdung</vt:lpstr>
      <vt:lpstr>2.6.2 Inobhutnahme</vt:lpstr>
      <vt:lpstr>2.6.3 Mitwirken in Verfahren vor dem Familiengericht bei (möglicher) Kindeswohlgefährdung</vt:lpstr>
      <vt:lpstr>2.6.4 Mitwirken in Verfahren vor dem Familiengericht bei Trennung/Scheidung von Eltern mit minderjährigen Kindern</vt:lpstr>
      <vt:lpstr>2.6.5 Vormundschaften und Pflegschaften</vt:lpstr>
      <vt:lpstr>2.6.6 Mitwirkung in Verfahren vor dem Jugendgericht </vt:lpstr>
      <vt:lpstr>2.6.7 Adoptionen</vt:lpstr>
      <vt:lpstr>3. Strukturen</vt:lpstr>
      <vt:lpstr>3.1.1a Bund, Länder und Kommunen in der Kinder- und Jugendhilfe</vt:lpstr>
      <vt:lpstr>3.1.1b Bund, Länder und Kommunen in der Kinder- und Jugendhilfe</vt:lpstr>
      <vt:lpstr>3.1.2 Örtliche Träger der öffentlichen Kinder- und Jugendhilfe</vt:lpstr>
      <vt:lpstr>3.1.3 Aufbau des Jugendamtes - Zweigliedrigkeit</vt:lpstr>
      <vt:lpstr>3.1.4 Trägerstrukturen der Kinder- und Jugendhilfe</vt:lpstr>
      <vt:lpstr>3.1.5 Einrichtungen in freier und öffentlicher Trägerschaft</vt:lpstr>
      <vt:lpstr>3.1.6 Dachorganisationen und Forschungsinstitute in der  Kinder- und Jugendhilfe</vt:lpstr>
      <vt:lpstr>3.1.7 Strukturen der Kinder- und Jugendhilfe in der Bundesrepublik Deutschland - Teil 1 </vt:lpstr>
      <vt:lpstr>3.1.7 Strukturen der Kinder- und Jugendhilfe in der Bundesrepublik Deutschland - Teil 2 </vt:lpstr>
      <vt:lpstr>3. Strukturen</vt:lpstr>
      <vt:lpstr>3.2.1 Subsidiarität und Gesamtverantwortung</vt:lpstr>
      <vt:lpstr>3.2.2 Konzeptionelle „Leitbegriffe“ der Kinder- und Jugendhilfe</vt:lpstr>
      <vt:lpstr>3.2.3 Handlungsprinzipien in der Kinder- und Jugendhilfe</vt:lpstr>
      <vt:lpstr>3.2.4 Inklusion</vt:lpstr>
      <vt:lpstr>3.2.5 Leitorientierung Partizipation in der Kinder- und Jugendhilfe</vt:lpstr>
      <vt:lpstr>3.2.6 Partizipationsrechte im SGB VIII – konkret</vt:lpstr>
      <vt:lpstr>3.2.7 Ombudschaft in der Kinder- und Jugendhilfe</vt:lpstr>
      <vt:lpstr>3.2.8 Vertrauensschutz</vt:lpstr>
      <vt:lpstr>3. Strukturen</vt:lpstr>
      <vt:lpstr>3.3.1 Ausgaben für Aufgaben der Kinder- und Jugendhilfe</vt:lpstr>
      <vt:lpstr>3.3.2 Ausgaben von Bund, Ländern und Kommunen</vt:lpstr>
      <vt:lpstr>3.3.3 Kinder- und Jugendplan des Bundes (KJP)</vt:lpstr>
      <vt:lpstr>3.3.4 Finanzierung von Einrichtungen und Diensten</vt:lpstr>
      <vt:lpstr>3.3.5 Sozialrechtliches Dreiecksverhältnis bei individuellen Rechtsansprüchen</vt:lpstr>
      <vt:lpstr>3. Strukturen</vt:lpstr>
      <vt:lpstr>3.4.1 Arbeitsfelder des Personals in der Kinder- und Jugendhilfe</vt:lpstr>
      <vt:lpstr>3.4.2 Bürgerengagement, Ehrenamt</vt:lpstr>
      <vt:lpstr>3.4.3 Qualifikation der sozialpädagogischen Fachkräfte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2021-10-19T12:23:06Z</dcterms:created>
  <dcterms:modified xsi:type="dcterms:W3CDTF">2023-11-22T07:55:50Z</dcterms:modified>
</cp:coreProperties>
</file>